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75" r:id="rId12"/>
    <p:sldId id="269" r:id="rId13"/>
    <p:sldId id="266" r:id="rId14"/>
    <p:sldId id="270" r:id="rId15"/>
    <p:sldId id="276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36DB6-5650-4DD2-BC1A-7B2620F05177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AD3A0-0105-4700-B4B9-DB40C6E5414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DC89DF-3CC5-4C9F-A281-DC472F0673D7}" type="slidenum">
              <a:rPr lang="tr-TR" altLang="tr-TR"/>
              <a:pPr>
                <a:spcBef>
                  <a:spcPct val="0"/>
                </a:spcBef>
              </a:pPr>
              <a:t>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58909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4B4B0-56AF-47A6-9349-72774A0D3EF3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E21927-1DA9-4109-8AAD-43598FF7F977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EAC11-B155-4BA1-B9C9-6A2547C533DD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64B2B-AB6D-4EB4-9BCD-0572402EF199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24AF8-40B8-4135-B364-30AEF1EAF8B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D3A0-0105-4700-B4B9-DB40C6E54140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96C81-12B8-46FA-914F-44D1F7B6A010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22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6B435-E9E0-4A68-8D2A-2F3B873B4ED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AC7E8-E6D6-48CF-8840-318A480D6A6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D2EC0-6B0C-4B02-92BD-F00EDA6ACEE8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124FD1-3229-4966-B7B4-43A951863278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09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64FDE-CB45-490B-ACF5-AAD73D912DE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A8A4FE-DC47-42F3-BDB8-1C55494F19AF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C6BF7-DC43-4112-B27B-BAE6BE742BCC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698F3-D2AD-4C18-BF21-25C0A04C8150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D3A0-0105-4700-B4B9-DB40C6E54140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41FC3-8B9E-4175-BCED-9274CEF55974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61F6FD-81A1-482F-8284-650C6B17613C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551-6A21-43DF-BD18-CB82B235CF6D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88B-36A3-47E8-A239-C4BAF400822A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A109CD-DC9F-417C-9106-F19841AD6A2D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A39B9F-9E09-4D20-B0EE-2FA031BF347D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DC8-34B8-4638-95A1-F7426460D31A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2F33-7B03-402B-A76A-F0D9CEA3853F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BE784E-A202-4FC3-9C4F-3A434D42E654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C2C2-4C94-4927-9E72-45897F2B7018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6A6630-999A-4117-8424-3B041BDB165B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A0A583-5A22-4066-ACC8-8CEC53C1A369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900854-C519-40BB-B099-F4B89AE6B1B5}" type="datetime1">
              <a:rPr lang="tr-TR" smtClean="0"/>
              <a:pPr/>
              <a:t>23.09.2017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q=http://www.genispencere.com/tugrul-soyer/&amp;sa=U&amp;ei=uyw8U-qBKoGHtQbo24DQBw&amp;ved=0CDIQ9QEwAw&amp;sig2=JvMZQGZz9mmDL5njrkJYkw&amp;usg=AFQjCNEPgqfpczpaoxdjwS8ilEOaAGYQW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gho/e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o.int/gho/publications/world_health_statistics/en/index.html" TargetMode="External"/><Relationship Id="rId4" Type="http://schemas.openxmlformats.org/officeDocument/2006/relationships/hyperlink" Target="http://data.euro.who.int/hfadb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19250" y="620713"/>
            <a:ext cx="7416800" cy="1872183"/>
          </a:xfrm>
        </p:spPr>
        <p:txBody>
          <a:bodyPr/>
          <a:lstStyle/>
          <a:p>
            <a:pPr algn="ctr">
              <a:defRPr/>
            </a:pPr>
            <a:r>
              <a:rPr lang="tr-TR" sz="3200" dirty="0">
                <a:solidFill>
                  <a:srgbClr val="C00000"/>
                </a:solidFill>
              </a:rPr>
              <a:t>Türkiye Sağlık </a:t>
            </a:r>
            <a:r>
              <a:rPr lang="tr-TR" sz="3200" dirty="0" err="1" smtClean="0">
                <a:solidFill>
                  <a:srgbClr val="C00000"/>
                </a:solidFill>
              </a:rPr>
              <a:t>İnsangücü</a:t>
            </a:r>
            <a:r>
              <a:rPr lang="tr-TR" sz="2800" dirty="0">
                <a:solidFill>
                  <a:srgbClr val="C00000"/>
                </a:solidFill>
              </a:rPr>
              <a:t/>
            </a:r>
            <a:br>
              <a:rPr lang="tr-TR" sz="2800" dirty="0">
                <a:solidFill>
                  <a:srgbClr val="C00000"/>
                </a:solidFill>
              </a:rPr>
            </a:br>
            <a:r>
              <a:rPr lang="tr-TR" sz="2400" dirty="0">
                <a:solidFill>
                  <a:srgbClr val="C00000"/>
                </a:solidFill>
              </a:rPr>
              <a:t>(</a:t>
            </a:r>
            <a:r>
              <a:rPr lang="tr-TR" sz="2400" dirty="0" smtClean="0">
                <a:solidFill>
                  <a:srgbClr val="C00000"/>
                </a:solidFill>
              </a:rPr>
              <a:t>13)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>
                <a:solidFill>
                  <a:srgbClr val="00B050"/>
                </a:solidFill>
              </a:rPr>
              <a:t>Epidemiyoloji Dersi (EBE 211-AHE 307)</a:t>
            </a:r>
            <a:endParaRPr lang="tr-TR" sz="2000" dirty="0"/>
          </a:p>
        </p:txBody>
      </p:sp>
      <p:sp>
        <p:nvSpPr>
          <p:cNvPr id="9219" name="2 Alt Başlık"/>
          <p:cNvSpPr>
            <a:spLocks noGrp="1"/>
          </p:cNvSpPr>
          <p:nvPr>
            <p:ph type="subTitle" idx="1"/>
          </p:nvPr>
        </p:nvSpPr>
        <p:spPr>
          <a:xfrm>
            <a:off x="2124075" y="3141663"/>
            <a:ext cx="6696075" cy="3455987"/>
          </a:xfrm>
        </p:spPr>
        <p:txBody>
          <a:bodyPr/>
          <a:lstStyle/>
          <a:p>
            <a:pPr algn="ctr" eaLnBrk="1" hangingPunct="1"/>
            <a:r>
              <a:rPr lang="tr-TR" altLang="tr-TR" sz="2800" dirty="0" smtClean="0">
                <a:solidFill>
                  <a:srgbClr val="C00000"/>
                </a:solidFill>
              </a:rPr>
              <a:t>Prof. Dr. Ömer R. ÖNDER</a:t>
            </a:r>
          </a:p>
          <a:p>
            <a:pPr algn="ctr" eaLnBrk="1" hangingPunct="1"/>
            <a:r>
              <a:rPr lang="tr-TR" altLang="tr-TR" sz="2800" dirty="0" smtClean="0">
                <a:solidFill>
                  <a:srgbClr val="7030A0"/>
                </a:solidFill>
              </a:rPr>
              <a:t>Ankara Üniversitesi</a:t>
            </a:r>
          </a:p>
          <a:p>
            <a:pPr algn="ctr" eaLnBrk="1" hangingPunct="1"/>
            <a:r>
              <a:rPr lang="tr-TR" altLang="tr-TR" sz="2800" dirty="0" smtClean="0">
                <a:solidFill>
                  <a:srgbClr val="7030A0"/>
                </a:solidFill>
              </a:rPr>
              <a:t>Sağlık Bilimleri Fakültesi</a:t>
            </a:r>
          </a:p>
          <a:p>
            <a:pPr algn="ctr" eaLnBrk="1" hangingPunct="1"/>
            <a:r>
              <a:rPr lang="tr-TR" altLang="tr-TR" sz="2800" dirty="0" smtClean="0">
                <a:solidFill>
                  <a:srgbClr val="00B050"/>
                </a:solidFill>
              </a:rPr>
              <a:t>2017-2018 Güz</a:t>
            </a:r>
          </a:p>
          <a:p>
            <a:pPr algn="ctr" eaLnBrk="1" hangingPunct="1"/>
            <a:endParaRPr lang="tr-TR" altLang="tr-TR" sz="2000" dirty="0" smtClean="0">
              <a:solidFill>
                <a:srgbClr val="00B050"/>
              </a:solidFill>
            </a:endParaRPr>
          </a:p>
          <a:p>
            <a:pPr algn="ctr" eaLnBrk="1" hangingPunct="1"/>
            <a:endParaRPr lang="tr-TR" altLang="tr-TR" sz="2000" dirty="0" smtClean="0">
              <a:solidFill>
                <a:srgbClr val="00B050"/>
              </a:solidFill>
            </a:endParaRPr>
          </a:p>
          <a:p>
            <a:pPr algn="ctr" eaLnBrk="1" hangingPunct="1"/>
            <a:endParaRPr lang="tr-TR" altLang="tr-TR" sz="2400" dirty="0" smtClean="0"/>
          </a:p>
          <a:p>
            <a:pPr algn="ctr" eaLnBrk="1" hangingPunct="1"/>
            <a:endParaRPr lang="tr-TR" altLang="tr-TR" sz="2400" dirty="0" smtClean="0"/>
          </a:p>
        </p:txBody>
      </p:sp>
      <p:sp>
        <p:nvSpPr>
          <p:cNvPr id="922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D5B080-1AFB-4B1F-9C0D-2B1568F18383}" type="slidenum">
              <a:rPr lang="tr-TR" altLang="tr-TR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tr-TR" altLang="tr-TR" sz="1400">
              <a:solidFill>
                <a:srgbClr val="FFFFFF"/>
              </a:solidFill>
            </a:endParaRPr>
          </a:p>
        </p:txBody>
      </p:sp>
      <p:pic>
        <p:nvPicPr>
          <p:cNvPr id="9221" name="Picture 6" descr="http://www.ankara.edu.tr/wp-content/themes/ankarauni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286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http://t0.gstatic.com/images?q=tbn:ANd9GcTaw5ebmjCYFicMmXzAWu_IPdYcUzp89dqq2TvGiJwESHMai5p-in0ww3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4450"/>
            <a:ext cx="10080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7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Bölgelere Göre 100.000 Kişiye Düşen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Uzman Hekim Sayısı,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Sağlık Bakanlığı,2002, 2011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84785"/>
            <a:ext cx="8147050" cy="4392488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51838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Yıllara ve Sektörlere Göre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Hemşire/Ebe Dağılımı, (%),Türkiye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933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1438"/>
            <a:ext cx="8147050" cy="4464050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Bölgelere Göre 100.000 Kişiye Düşen Hemşire/Ebe Sayısı,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>Tüm Sektörler, 2002, 2011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1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100" b="1" dirty="0">
              <a:solidFill>
                <a:srgbClr val="C00000"/>
              </a:solidFill>
            </a:endParaRPr>
          </a:p>
        </p:txBody>
      </p:sp>
      <p:pic>
        <p:nvPicPr>
          <p:cNvPr id="10035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68413"/>
            <a:ext cx="8218488" cy="4608512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066800"/>
          </a:xfrm>
        </p:spPr>
        <p:txBody>
          <a:bodyPr/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100.000 Kişiye Düşen Hemşire/Ebe Sayısı,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Sağlık Bakanlığı,2002, 2011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830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8147050" cy="4464050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700" b="1" dirty="0" smtClean="0">
                <a:solidFill>
                  <a:srgbClr val="C00000"/>
                </a:solidFill>
              </a:rPr>
              <a:t>100.000 Kişiye Düşen Hemşire/Ebe Sayısının Uluslararası Karşılaştırması,2010</a:t>
            </a:r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Müdürlüğü, DSÖ </a:t>
            </a:r>
            <a:r>
              <a:rPr lang="tr-TR" sz="1200" b="1" dirty="0" err="1" smtClean="0">
                <a:solidFill>
                  <a:srgbClr val="C00000"/>
                </a:solidFill>
              </a:rPr>
              <a:t>World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Health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Statistics</a:t>
            </a:r>
            <a:r>
              <a:rPr lang="tr-TR" sz="1200" b="1" dirty="0" smtClean="0">
                <a:solidFill>
                  <a:srgbClr val="C00000"/>
                </a:solidFill>
              </a:rPr>
              <a:t> 2012</a:t>
            </a:r>
            <a:br>
              <a:rPr lang="tr-TR" sz="1200" b="1" dirty="0" smtClean="0">
                <a:solidFill>
                  <a:srgbClr val="C00000"/>
                </a:solidFill>
              </a:rPr>
            </a:br>
            <a:r>
              <a:rPr lang="fi-FI" sz="1200" b="1" i="1" dirty="0" smtClean="0">
                <a:solidFill>
                  <a:srgbClr val="C00000"/>
                </a:solidFill>
              </a:rPr>
              <a:t>Not: Türkiye verisi 2011 yılına aittir.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1013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8207375" cy="4464050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100.000 Kişiye Düşen Toplam Hemşire/Ebe Sayısının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Uluslararası Karşılaştırması, 2010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Yüz Bin Kişiye Düşen        Nüfus Başına Düşen </a:t>
            </a:r>
          </a:p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           Hemşire/Ebe                   Hemşire/Ebe</a:t>
            </a:r>
          </a:p>
          <a:p>
            <a:r>
              <a:rPr lang="tr-TR" sz="2000" dirty="0" smtClean="0"/>
              <a:t>Üst Gelir Grubu Ülkeler                     708                       141</a:t>
            </a:r>
          </a:p>
          <a:p>
            <a:r>
              <a:rPr lang="tr-TR" sz="2000" dirty="0" smtClean="0"/>
              <a:t>DSÖ Avrupa Bölgesi                            650                       154</a:t>
            </a:r>
          </a:p>
          <a:p>
            <a:r>
              <a:rPr lang="tr-TR" sz="2000" dirty="0" smtClean="0"/>
              <a:t>Avrupa Birliği                                      571                       175</a:t>
            </a:r>
          </a:p>
          <a:p>
            <a:r>
              <a:rPr lang="tr-TR" sz="2000" b="1" dirty="0" smtClean="0"/>
              <a:t>Dünya                                               281                       356 </a:t>
            </a:r>
          </a:p>
          <a:p>
            <a:r>
              <a:rPr lang="tr-TR" sz="2000" dirty="0" smtClean="0"/>
              <a:t>Orta/Üst Gelir Grubu Ülkeler            261                       383</a:t>
            </a:r>
          </a:p>
          <a:p>
            <a:r>
              <a:rPr lang="tr-TR" sz="2000" b="1" dirty="0" smtClean="0"/>
              <a:t>Türkiye                                             237                      422</a:t>
            </a:r>
          </a:p>
          <a:p>
            <a:endParaRPr lang="tr-TR" sz="2000" b="1" dirty="0" smtClean="0"/>
          </a:p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2000" b="1" dirty="0" smtClean="0"/>
              <a:t>Kaynak: Sağlık Hizmetleri Genel Müdürlüğü, DSÖ </a:t>
            </a:r>
            <a:r>
              <a:rPr lang="tr-TR" sz="2000" b="1" dirty="0" err="1" smtClean="0"/>
              <a:t>World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Health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Statistics</a:t>
            </a:r>
            <a:r>
              <a:rPr lang="tr-TR" sz="2000" b="1" dirty="0" smtClean="0"/>
              <a:t> 2012 </a:t>
            </a:r>
          </a:p>
          <a:p>
            <a:pPr>
              <a:buNone/>
            </a:pPr>
            <a:r>
              <a:rPr lang="fi-FI" sz="2000" b="1" i="1" dirty="0" smtClean="0"/>
              <a:t>Not: Türkiye verisi 2011 yılına aittir.</a:t>
            </a:r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176" cy="9937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Öğretim Elemanı Başına Düşen Öğrenci Sayısı, Türkiye (2010-2011) 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0240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8147050" cy="484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smtClean="0"/>
              <a:t>Yüksek Öğr.Kurumu                  Öğrenci Sayısı</a:t>
            </a:r>
          </a:p>
          <a:p>
            <a:r>
              <a:rPr lang="tr-TR" smtClean="0"/>
              <a:t>Tıp                                                             4.2</a:t>
            </a:r>
          </a:p>
          <a:p>
            <a:r>
              <a:rPr lang="tr-TR" smtClean="0"/>
              <a:t>Diş Hekimliği                                            8.0</a:t>
            </a:r>
          </a:p>
          <a:p>
            <a:r>
              <a:rPr lang="tr-TR" smtClean="0"/>
              <a:t>Eczacılık                                                  13.9</a:t>
            </a:r>
          </a:p>
          <a:p>
            <a:r>
              <a:rPr lang="tr-TR" smtClean="0"/>
              <a:t>Hemşirelik                                               45.8</a:t>
            </a:r>
          </a:p>
          <a:p>
            <a:r>
              <a:rPr lang="tr-TR" smtClean="0"/>
              <a:t>Ebelik                                                     109.0 </a:t>
            </a:r>
          </a:p>
          <a:p>
            <a:endParaRPr lang="tr-TR" smtClean="0"/>
          </a:p>
          <a:p>
            <a:endParaRPr lang="tr-TR" smtClean="0"/>
          </a:p>
          <a:p>
            <a:pPr>
              <a:buFont typeface="Wingdings" pitchFamily="2" charset="2"/>
              <a:buNone/>
            </a:pPr>
            <a:r>
              <a:rPr lang="tr-TR" sz="1800" b="1" smtClean="0"/>
              <a:t>Kaynak: ÖSYM Yüksek Öğretim İstatistikleri</a:t>
            </a:r>
          </a:p>
          <a:p>
            <a:endParaRPr lang="tr-TR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Kaynaklar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10752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8147050" cy="5976938"/>
          </a:xfrm>
        </p:spPr>
        <p:txBody>
          <a:bodyPr/>
          <a:lstStyle/>
          <a:p>
            <a:r>
              <a:rPr lang="tr-TR" sz="1400" dirty="0" smtClean="0"/>
              <a:t>Sağlık Bakanlığı.(2012). “Türkiye Cumhuriyeti Sağlık Bakanlığı Sağlık İstatistikleri Yıllığı 2011”, Sağlık Araştırmaları Genel Müdürlüğü Yayın No : SB-SAG-2012/01, Ankara: Semih Ofset Matbaacılık.</a:t>
            </a:r>
          </a:p>
          <a:p>
            <a:pPr eaLnBrk="1" hangingPunct="1"/>
            <a:r>
              <a:rPr lang="tr-TR" sz="1400" dirty="0" smtClean="0"/>
              <a:t>Sağlık Bakanlığı.(2011). “Türkiye Cumhuriyeti Sağlık Bakanlığı Sağlık İstatistikleri Yıllığı 201”, Refik Saydam Hıfzıssıhha Merkezi Başkanlığı, </a:t>
            </a:r>
            <a:r>
              <a:rPr lang="tr-TR" sz="1400" dirty="0" err="1" smtClean="0"/>
              <a:t>Hıfsıssıhha</a:t>
            </a:r>
            <a:r>
              <a:rPr lang="tr-TR" sz="1400" dirty="0" smtClean="0"/>
              <a:t> Mektebi Müdürlüğü.Sağlık Bakanlığı Yayın No:832; HHM Yayın No: HHM-2011-29. Ankara: Kalkan Matbaacılık San. Ve Tic. Ltd. Şti.</a:t>
            </a:r>
          </a:p>
          <a:p>
            <a:pPr eaLnBrk="1" hangingPunct="1"/>
            <a:r>
              <a:rPr lang="tr-TR" sz="1400" dirty="0" err="1" smtClean="0"/>
              <a:t>Tezcan</a:t>
            </a:r>
            <a:r>
              <a:rPr lang="tr-TR" sz="1400" dirty="0" smtClean="0"/>
              <a:t>, S., (1992). “Epidemiyoloji Tıbbi Araştırmaların Yöntem Bilimi” Hacettepe Halk Sağlığı Vakfı Yayın No: 92/1. Ankara: </a:t>
            </a:r>
            <a:r>
              <a:rPr lang="tr-TR" sz="1400" dirty="0" err="1" smtClean="0"/>
              <a:t>Üçbilek</a:t>
            </a:r>
            <a:r>
              <a:rPr lang="tr-TR" sz="1400" dirty="0" smtClean="0"/>
              <a:t> Matbaası.</a:t>
            </a:r>
          </a:p>
          <a:p>
            <a:pPr eaLnBrk="1" hangingPunct="1"/>
            <a:r>
              <a:rPr lang="tr-TR" sz="1400" dirty="0" smtClean="0"/>
              <a:t>Hacettepe Üniversitesi Nüfus Etütleri Enstitüsü(2009). “Türkiye Nüfus ve Sağlık Araştırması 2008”.Ankara:Hacettepe Üniversitesi Hastaneleri Basımevi.Yayın No:NEE-HÜ.09.01.ISBN 978-975-491-274-6</a:t>
            </a:r>
          </a:p>
          <a:p>
            <a:pPr eaLnBrk="1" hangingPunct="1"/>
            <a:r>
              <a:rPr lang="tr-TR" sz="1400" dirty="0" err="1" smtClean="0"/>
              <a:t>Sümbüloğlu</a:t>
            </a:r>
            <a:r>
              <a:rPr lang="tr-TR" sz="1400" dirty="0" smtClean="0"/>
              <a:t>, K., (1990). “Sağlık Alanına Özel İstatistiksel Yöntemler” </a:t>
            </a:r>
            <a:r>
              <a:rPr lang="tr-TR" sz="1400" dirty="0" err="1" smtClean="0"/>
              <a:t>Hatiboğlu</a:t>
            </a:r>
            <a:r>
              <a:rPr lang="tr-TR" sz="1400" dirty="0" smtClean="0"/>
              <a:t> Yayınları: 59, Yüksek Öğretim Dizisi: 13. 3. Baskı, Ankara: </a:t>
            </a:r>
            <a:r>
              <a:rPr lang="tr-TR" sz="1400" dirty="0" err="1" smtClean="0"/>
              <a:t>Hatiboğlu</a:t>
            </a:r>
            <a:r>
              <a:rPr lang="tr-TR" sz="1400" dirty="0" smtClean="0"/>
              <a:t> Yayınevi.</a:t>
            </a:r>
          </a:p>
          <a:p>
            <a:r>
              <a:rPr lang="tr-TR" sz="1400" dirty="0" smtClean="0"/>
              <a:t>Dünya Sağlık Örgütü Cenevre Ofisi’nin online veri tabanı,194 ülke verisi, “Global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</a:t>
            </a:r>
            <a:r>
              <a:rPr lang="tr-TR" sz="1400" dirty="0" err="1" smtClean="0"/>
              <a:t>Observatory</a:t>
            </a:r>
            <a:r>
              <a:rPr lang="tr-TR" sz="1400" dirty="0" smtClean="0"/>
              <a:t>”(</a:t>
            </a:r>
            <a:r>
              <a:rPr lang="tr-TR" sz="1400" dirty="0" smtClean="0">
                <a:hlinkClick r:id="rId3"/>
              </a:rPr>
              <a:t>http://www.</a:t>
            </a:r>
            <a:r>
              <a:rPr lang="tr-TR" sz="1400" dirty="0" err="1" smtClean="0">
                <a:hlinkClick r:id="rId3"/>
              </a:rPr>
              <a:t>who</a:t>
            </a:r>
            <a:r>
              <a:rPr lang="tr-TR" sz="1400" dirty="0" smtClean="0">
                <a:hlinkClick r:id="rId3"/>
              </a:rPr>
              <a:t>.</a:t>
            </a:r>
            <a:r>
              <a:rPr lang="tr-TR" sz="1400" dirty="0" err="1" smtClean="0">
                <a:hlinkClick r:id="rId3"/>
              </a:rPr>
              <a:t>int</a:t>
            </a:r>
            <a:r>
              <a:rPr lang="tr-TR" sz="1400" dirty="0" smtClean="0">
                <a:hlinkClick r:id="rId3"/>
              </a:rPr>
              <a:t>/</a:t>
            </a:r>
            <a:r>
              <a:rPr lang="tr-TR" sz="1400" dirty="0" err="1" smtClean="0">
                <a:hlinkClick r:id="rId3"/>
              </a:rPr>
              <a:t>gho</a:t>
            </a:r>
            <a:r>
              <a:rPr lang="tr-TR" sz="1400" dirty="0" smtClean="0">
                <a:hlinkClick r:id="rId3"/>
              </a:rPr>
              <a:t>/en/</a:t>
            </a:r>
            <a:r>
              <a:rPr lang="tr-TR" sz="1400" dirty="0" smtClean="0"/>
              <a:t>),</a:t>
            </a:r>
          </a:p>
          <a:p>
            <a:r>
              <a:rPr lang="tr-TR" sz="1400" dirty="0" smtClean="0"/>
              <a:t>DSÖ Avrupa Bölge </a:t>
            </a:r>
            <a:r>
              <a:rPr lang="en-US" sz="1400" dirty="0" err="1" smtClean="0"/>
              <a:t>Ofisinin</a:t>
            </a:r>
            <a:r>
              <a:rPr lang="en-US" sz="1400" dirty="0" smtClean="0"/>
              <a:t> </a:t>
            </a:r>
            <a:r>
              <a:rPr lang="en-US" sz="1400" dirty="0" err="1" smtClean="0"/>
              <a:t>veri</a:t>
            </a:r>
            <a:r>
              <a:rPr lang="en-US" sz="1400" dirty="0" smtClean="0"/>
              <a:t> </a:t>
            </a:r>
            <a:r>
              <a:rPr lang="en-US" sz="1400" dirty="0" err="1" smtClean="0"/>
              <a:t>tabanı</a:t>
            </a:r>
            <a:r>
              <a:rPr lang="tr-TR" sz="1400" dirty="0" smtClean="0"/>
              <a:t>,</a:t>
            </a:r>
            <a:r>
              <a:rPr lang="tr-TR" sz="1400" dirty="0" err="1" smtClean="0"/>
              <a:t>DSÖ’nün</a:t>
            </a:r>
            <a:r>
              <a:rPr lang="tr-TR" sz="1400" dirty="0" smtClean="0"/>
              <a:t> yaptığı projeksiyonlar,</a:t>
            </a:r>
            <a:r>
              <a:rPr lang="en-US" sz="1400" dirty="0" smtClean="0"/>
              <a:t> (Health for All-HFA, </a:t>
            </a:r>
            <a:r>
              <a:rPr lang="en-US" sz="1400" dirty="0" smtClean="0">
                <a:hlinkClick r:id="rId4"/>
              </a:rPr>
              <a:t>http://data.euro.who.int/hfadb/</a:t>
            </a:r>
            <a:r>
              <a:rPr lang="en-US" sz="1400" dirty="0" smtClean="0"/>
              <a:t>)</a:t>
            </a:r>
            <a:endParaRPr lang="tr-TR" sz="1400" dirty="0" smtClean="0"/>
          </a:p>
          <a:p>
            <a:r>
              <a:rPr lang="tr-TR" sz="1400" dirty="0" smtClean="0"/>
              <a:t>Dünya Sağlık Örgütü’nün 2010 yılı verileri “</a:t>
            </a:r>
            <a:r>
              <a:rPr lang="tr-TR" sz="1400" dirty="0" err="1" smtClean="0"/>
              <a:t>World</a:t>
            </a:r>
            <a:r>
              <a:rPr lang="tr-TR" sz="1400" dirty="0" smtClean="0"/>
              <a:t>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</a:t>
            </a:r>
            <a:r>
              <a:rPr lang="tr-TR" sz="1400" dirty="0" err="1" smtClean="0"/>
              <a:t>Statistics</a:t>
            </a:r>
            <a:r>
              <a:rPr lang="tr-TR" sz="1400" dirty="0" smtClean="0"/>
              <a:t>” raporu (</a:t>
            </a:r>
            <a:r>
              <a:rPr lang="tr-TR" sz="1400" dirty="0" smtClean="0">
                <a:hlinkClick r:id="rId5"/>
              </a:rPr>
              <a:t>http://www.</a:t>
            </a:r>
            <a:r>
              <a:rPr lang="tr-TR" sz="1400" dirty="0" err="1" smtClean="0">
                <a:hlinkClick r:id="rId5"/>
              </a:rPr>
              <a:t>who</a:t>
            </a:r>
            <a:r>
              <a:rPr lang="tr-TR" sz="1400" dirty="0" smtClean="0">
                <a:hlinkClick r:id="rId5"/>
              </a:rPr>
              <a:t>.</a:t>
            </a:r>
            <a:r>
              <a:rPr lang="tr-TR" sz="1400" dirty="0" err="1" smtClean="0">
                <a:hlinkClick r:id="rId5"/>
              </a:rPr>
              <a:t>int</a:t>
            </a:r>
            <a:r>
              <a:rPr lang="tr-TR" sz="1400" dirty="0" smtClean="0">
                <a:hlinkClick r:id="rId5"/>
              </a:rPr>
              <a:t>/</a:t>
            </a:r>
            <a:r>
              <a:rPr lang="tr-TR" sz="1400" dirty="0" err="1" smtClean="0">
                <a:hlinkClick r:id="rId5"/>
              </a:rPr>
              <a:t>gho</a:t>
            </a:r>
            <a:r>
              <a:rPr lang="tr-TR" sz="1400" dirty="0" smtClean="0">
                <a:hlinkClick r:id="rId5"/>
              </a:rPr>
              <a:t>/</a:t>
            </a:r>
            <a:r>
              <a:rPr lang="tr-TR" sz="1400" dirty="0" err="1" smtClean="0">
                <a:hlinkClick r:id="rId5"/>
              </a:rPr>
              <a:t>publications</a:t>
            </a:r>
            <a:r>
              <a:rPr lang="tr-TR" sz="1400" dirty="0" smtClean="0">
                <a:hlinkClick r:id="rId5"/>
              </a:rPr>
              <a:t>/</a:t>
            </a:r>
            <a:r>
              <a:rPr lang="tr-TR" sz="1400" dirty="0" err="1" smtClean="0">
                <a:hlinkClick r:id="rId5"/>
              </a:rPr>
              <a:t>world</a:t>
            </a:r>
            <a:r>
              <a:rPr lang="tr-TR" sz="1400" dirty="0" smtClean="0">
                <a:hlinkClick r:id="rId5"/>
              </a:rPr>
              <a:t>_</a:t>
            </a:r>
            <a:r>
              <a:rPr lang="tr-TR" sz="1400" dirty="0" err="1" smtClean="0">
                <a:hlinkClick r:id="rId5"/>
              </a:rPr>
              <a:t>health</a:t>
            </a:r>
            <a:r>
              <a:rPr lang="tr-TR" sz="1400" dirty="0" smtClean="0">
                <a:hlinkClick r:id="rId5"/>
              </a:rPr>
              <a:t>_</a:t>
            </a:r>
            <a:r>
              <a:rPr lang="tr-TR" sz="1400" dirty="0" err="1" smtClean="0">
                <a:hlinkClick r:id="rId5"/>
              </a:rPr>
              <a:t>statistics</a:t>
            </a:r>
            <a:r>
              <a:rPr lang="tr-TR" sz="1400" dirty="0" smtClean="0">
                <a:hlinkClick r:id="rId5"/>
              </a:rPr>
              <a:t>/en/</a:t>
            </a:r>
            <a:r>
              <a:rPr lang="tr-TR" sz="1400" dirty="0" err="1" smtClean="0">
                <a:hlinkClick r:id="rId5"/>
              </a:rPr>
              <a:t>index</a:t>
            </a:r>
            <a:r>
              <a:rPr lang="tr-TR" sz="1400" dirty="0" smtClean="0">
                <a:hlinkClick r:id="rId5"/>
              </a:rPr>
              <a:t>.html</a:t>
            </a:r>
            <a:r>
              <a:rPr lang="tr-TR" sz="1400" dirty="0" smtClean="0"/>
              <a:t>),</a:t>
            </a:r>
          </a:p>
          <a:p>
            <a:r>
              <a:rPr lang="tr-TR" sz="1400" dirty="0" smtClean="0"/>
              <a:t>OECD online 2010 veri tabanı “OECD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Data”da</a:t>
            </a:r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“OECD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Data 2012”,</a:t>
            </a:r>
            <a:r>
              <a:rPr lang="en-US" sz="1400" dirty="0" smtClean="0"/>
              <a:t> “OECD Health at a Glance”,</a:t>
            </a:r>
            <a:endParaRPr lang="tr-TR" sz="1400" dirty="0" smtClean="0"/>
          </a:p>
          <a:p>
            <a:pPr eaLnBrk="1" hangingPunct="1"/>
            <a:endParaRPr lang="tr-TR" sz="1600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912"/>
            <a:ext cx="8218488" cy="86382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b="1" dirty="0" smtClean="0">
                <a:solidFill>
                  <a:srgbClr val="C00000"/>
                </a:solidFill>
              </a:rPr>
              <a:t>Sağlıklı Günler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Sağlıkta İnsan Kaynakları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15360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196752"/>
            <a:ext cx="2951162" cy="2448148"/>
          </a:xfrm>
          <a:noFill/>
        </p:spPr>
      </p:pic>
      <p:pic>
        <p:nvPicPr>
          <p:cNvPr id="153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196752"/>
            <a:ext cx="2519363" cy="24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860800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860800"/>
            <a:ext cx="2447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196752"/>
            <a:ext cx="1800225" cy="25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863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700" b="1" dirty="0" smtClean="0">
                <a:solidFill>
                  <a:srgbClr val="C00000"/>
                </a:solidFill>
              </a:rPr>
              <a:t/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/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/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>Yıllara Göre Sağlık Personeli Sayıları</a:t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> Tüm Sektörler, Türkiye</a:t>
            </a:r>
            <a:endParaRPr lang="tr-TR" sz="1200" dirty="0"/>
          </a:p>
        </p:txBody>
      </p:sp>
      <p:sp>
        <p:nvSpPr>
          <p:cNvPr id="90115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18488" cy="5421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 b="1" dirty="0" smtClean="0"/>
              <a:t>Sağlık personeli                2002      2011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Uzman Hekim                                          45.457         66.064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Pratisyen Hekim                                      30.900        39.712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Asistan Hekim                                         15.592         20.253</a:t>
            </a:r>
          </a:p>
          <a:p>
            <a:pPr>
              <a:buFont typeface="Wingdings" pitchFamily="2" charset="2"/>
              <a:buNone/>
            </a:pPr>
            <a:r>
              <a:rPr lang="tr-TR" sz="2000" b="1" dirty="0" smtClean="0"/>
              <a:t>Toplam Hekim                                     91.949      126.029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Diş Hekimi                                               16.371         21.099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Eczacı                                                       22.289         26.089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Hemşire                                                    72.393      124.982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Ebe                                                            41.479        51.905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Diğer Sağlık Personeli                             50.106      110.862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Diğer Personel ve Hizmet Alımı             83.964      209.126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Toplam                                    378.551  670.092</a:t>
            </a:r>
          </a:p>
          <a:p>
            <a:pPr>
              <a:buFont typeface="Wingdings" pitchFamily="2" charset="2"/>
              <a:buNone/>
            </a:pPr>
            <a:endParaRPr lang="tr-TR" sz="1600" b="1" dirty="0" smtClean="0"/>
          </a:p>
          <a:p>
            <a:pPr>
              <a:buFont typeface="Wingdings" pitchFamily="2" charset="2"/>
              <a:buNone/>
            </a:pPr>
            <a:r>
              <a:rPr lang="tr-TR" sz="1600" b="1" dirty="0" smtClean="0"/>
              <a:t>Kaynak: Sağlık Hizmetleri Genel Müdürlüğü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Sağlık Personelinin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Sektörlere ve Unvanlara Dağılımı, 2011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91139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8218488" cy="5492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smtClean="0"/>
              <a:t>Sağ. Pers.     Sağ.Bak.    Ünive.   Özel Sek. Toplam</a:t>
            </a:r>
          </a:p>
          <a:p>
            <a:pPr>
              <a:buFont typeface="Wingdings" pitchFamily="2" charset="2"/>
              <a:buNone/>
            </a:pPr>
            <a:r>
              <a:rPr lang="pl-PL" sz="2000" smtClean="0"/>
              <a:t>Uzman Hekim </a:t>
            </a:r>
            <a:r>
              <a:rPr lang="tr-TR" sz="2000" smtClean="0"/>
              <a:t>        </a:t>
            </a:r>
            <a:r>
              <a:rPr lang="pl-PL" sz="2000" smtClean="0"/>
              <a:t>32.623 </a:t>
            </a:r>
            <a:r>
              <a:rPr lang="tr-TR" sz="2000" smtClean="0"/>
              <a:t>          </a:t>
            </a:r>
            <a:r>
              <a:rPr lang="pl-PL" sz="2000" smtClean="0"/>
              <a:t>13.094 </a:t>
            </a:r>
            <a:r>
              <a:rPr lang="tr-TR" sz="2000" smtClean="0"/>
              <a:t>       </a:t>
            </a:r>
            <a:r>
              <a:rPr lang="pl-PL" sz="2000" smtClean="0"/>
              <a:t>20.347 </a:t>
            </a:r>
            <a:r>
              <a:rPr lang="tr-TR" sz="2000" smtClean="0"/>
              <a:t>         </a:t>
            </a:r>
            <a:r>
              <a:rPr lang="pl-PL" sz="2000" smtClean="0"/>
              <a:t>66.064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nb-NO" sz="2000" smtClean="0"/>
              <a:t>Pratisyen Hekim </a:t>
            </a:r>
            <a:r>
              <a:rPr lang="tr-TR" sz="2000" smtClean="0"/>
              <a:t>    </a:t>
            </a:r>
            <a:r>
              <a:rPr lang="nb-NO" sz="2000" smtClean="0"/>
              <a:t>33.523 </a:t>
            </a:r>
            <a:r>
              <a:rPr lang="tr-TR" sz="2000" smtClean="0"/>
              <a:t>               </a:t>
            </a:r>
            <a:r>
              <a:rPr lang="nb-NO" sz="2000" smtClean="0"/>
              <a:t>277 </a:t>
            </a:r>
            <a:r>
              <a:rPr lang="tr-TR" sz="2000" smtClean="0"/>
              <a:t>        </a:t>
            </a:r>
            <a:r>
              <a:rPr lang="nb-NO" sz="2000" smtClean="0"/>
              <a:t>5.912 </a:t>
            </a:r>
            <a:r>
              <a:rPr lang="tr-TR" sz="2000" smtClean="0"/>
              <a:t>          </a:t>
            </a:r>
            <a:r>
              <a:rPr lang="nb-NO" sz="2000" smtClean="0"/>
              <a:t>39.712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fi-FI" sz="2000" smtClean="0"/>
              <a:t>Asistan Hekim </a:t>
            </a:r>
            <a:r>
              <a:rPr lang="tr-TR" sz="2000" smtClean="0"/>
              <a:t>         </a:t>
            </a:r>
            <a:r>
              <a:rPr lang="fi-FI" sz="2000" smtClean="0"/>
              <a:t>7.236 </a:t>
            </a:r>
            <a:r>
              <a:rPr lang="tr-TR" sz="2000" smtClean="0"/>
              <a:t>           </a:t>
            </a:r>
            <a:r>
              <a:rPr lang="fi-FI" sz="2000" smtClean="0"/>
              <a:t>13.017 </a:t>
            </a:r>
            <a:r>
              <a:rPr lang="tr-TR" sz="2000" smtClean="0"/>
              <a:t>              </a:t>
            </a:r>
            <a:r>
              <a:rPr lang="fi-FI" sz="2000" smtClean="0"/>
              <a:t>0 </a:t>
            </a:r>
            <a:r>
              <a:rPr lang="tr-TR" sz="2000" smtClean="0"/>
              <a:t>           </a:t>
            </a:r>
            <a:r>
              <a:rPr lang="fi-FI" sz="2000" smtClean="0"/>
              <a:t>20.253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pl-PL" sz="2000" b="1" smtClean="0"/>
              <a:t>Toplam Hekim </a:t>
            </a:r>
            <a:r>
              <a:rPr lang="tr-TR" sz="2000" b="1" smtClean="0"/>
              <a:t>    </a:t>
            </a:r>
            <a:r>
              <a:rPr lang="pl-PL" sz="2000" b="1" smtClean="0"/>
              <a:t>73.382 </a:t>
            </a:r>
            <a:r>
              <a:rPr lang="tr-TR" sz="2000" b="1" smtClean="0"/>
              <a:t>           </a:t>
            </a:r>
            <a:r>
              <a:rPr lang="pl-PL" sz="2000" b="1" smtClean="0"/>
              <a:t>26.388 </a:t>
            </a:r>
            <a:r>
              <a:rPr lang="tr-TR" sz="2000" b="1" smtClean="0"/>
              <a:t>     </a:t>
            </a:r>
            <a:r>
              <a:rPr lang="pl-PL" sz="2000" b="1" smtClean="0"/>
              <a:t>26.259 </a:t>
            </a:r>
            <a:r>
              <a:rPr lang="tr-TR" sz="2000" b="1" smtClean="0"/>
              <a:t>       </a:t>
            </a:r>
            <a:r>
              <a:rPr lang="pl-PL" sz="2000" b="1" smtClean="0"/>
              <a:t>126.029</a:t>
            </a:r>
            <a:endParaRPr lang="tr-TR" sz="2000" b="1" smtClean="0"/>
          </a:p>
          <a:p>
            <a:pPr>
              <a:buFont typeface="Wingdings" pitchFamily="2" charset="2"/>
              <a:buNone/>
            </a:pPr>
            <a:r>
              <a:rPr lang="pl-PL" sz="2000" smtClean="0"/>
              <a:t>Diş Hekimi </a:t>
            </a:r>
            <a:r>
              <a:rPr lang="tr-TR" sz="2000" smtClean="0"/>
              <a:t>               </a:t>
            </a:r>
            <a:r>
              <a:rPr lang="pl-PL" sz="2000" smtClean="0"/>
              <a:t>7.225 </a:t>
            </a:r>
            <a:r>
              <a:rPr lang="tr-TR" sz="2000" smtClean="0"/>
              <a:t>              </a:t>
            </a:r>
            <a:r>
              <a:rPr lang="pl-PL" sz="2000" smtClean="0"/>
              <a:t>1.134 </a:t>
            </a:r>
            <a:r>
              <a:rPr lang="tr-TR" sz="2000" smtClean="0"/>
              <a:t>      </a:t>
            </a:r>
            <a:r>
              <a:rPr lang="pl-PL" sz="2000" smtClean="0"/>
              <a:t>12.740 </a:t>
            </a:r>
            <a:r>
              <a:rPr lang="tr-TR" sz="2000" smtClean="0"/>
              <a:t>         </a:t>
            </a:r>
            <a:r>
              <a:rPr lang="pl-PL" sz="2000" smtClean="0"/>
              <a:t>21.099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pl-PL" sz="2000" smtClean="0"/>
              <a:t>Eczacı </a:t>
            </a:r>
            <a:r>
              <a:rPr lang="tr-TR" sz="2000" smtClean="0"/>
              <a:t>                       </a:t>
            </a:r>
            <a:r>
              <a:rPr lang="pl-PL" sz="2000" smtClean="0"/>
              <a:t>1.891 </a:t>
            </a:r>
            <a:r>
              <a:rPr lang="tr-TR" sz="2000" smtClean="0"/>
              <a:t>                 </a:t>
            </a:r>
            <a:r>
              <a:rPr lang="pl-PL" sz="2000" smtClean="0"/>
              <a:t>245 </a:t>
            </a:r>
            <a:r>
              <a:rPr lang="tr-TR" sz="2000" smtClean="0"/>
              <a:t>       </a:t>
            </a:r>
            <a:r>
              <a:rPr lang="pl-PL" sz="2000" smtClean="0"/>
              <a:t>23.953 </a:t>
            </a:r>
            <a:r>
              <a:rPr lang="tr-TR" sz="2000" smtClean="0"/>
              <a:t>        </a:t>
            </a:r>
            <a:r>
              <a:rPr lang="pl-PL" sz="2000" smtClean="0"/>
              <a:t>26.089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tr-TR" sz="2000" smtClean="0"/>
              <a:t>Hemşire                  89.314             17.530         18.138      124.982</a:t>
            </a:r>
          </a:p>
          <a:p>
            <a:pPr>
              <a:buFont typeface="Wingdings" pitchFamily="2" charset="2"/>
              <a:buNone/>
            </a:pPr>
            <a:r>
              <a:rPr lang="de-DE" sz="2000" smtClean="0"/>
              <a:t>Ebe </a:t>
            </a:r>
            <a:r>
              <a:rPr lang="tr-TR" sz="2000" smtClean="0"/>
              <a:t>                         </a:t>
            </a:r>
            <a:r>
              <a:rPr lang="de-DE" sz="2000" smtClean="0"/>
              <a:t>46.944 </a:t>
            </a:r>
            <a:r>
              <a:rPr lang="tr-TR" sz="2000" smtClean="0"/>
              <a:t>                </a:t>
            </a:r>
            <a:r>
              <a:rPr lang="de-DE" sz="2000" smtClean="0"/>
              <a:t>663 </a:t>
            </a:r>
            <a:r>
              <a:rPr lang="tr-TR" sz="2000" smtClean="0"/>
              <a:t>          </a:t>
            </a:r>
            <a:r>
              <a:rPr lang="de-DE" sz="2000" smtClean="0"/>
              <a:t>4.298 </a:t>
            </a:r>
            <a:r>
              <a:rPr lang="tr-TR" sz="2000" smtClean="0"/>
              <a:t>       </a:t>
            </a:r>
            <a:r>
              <a:rPr lang="de-DE" sz="2000" smtClean="0"/>
              <a:t>51.905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tr-TR" sz="2000" smtClean="0"/>
              <a:t>Diğer Sağlık Per.    82.201              7.011         21.650      110.862</a:t>
            </a:r>
          </a:p>
          <a:p>
            <a:pPr>
              <a:buFont typeface="Wingdings" pitchFamily="2" charset="2"/>
              <a:buNone/>
            </a:pPr>
            <a:r>
              <a:rPr lang="tr-TR" sz="2000" smtClean="0"/>
              <a:t>Diğ.Pers.Hiz.Al.    181.295              8.991         18.840      209.126</a:t>
            </a:r>
          </a:p>
          <a:p>
            <a:pPr>
              <a:buFont typeface="Wingdings" pitchFamily="2" charset="2"/>
              <a:buNone/>
            </a:pPr>
            <a:r>
              <a:rPr lang="tr-TR" sz="2000" b="1" smtClean="0"/>
              <a:t>Toplam                482.252           61.962      125.878      670.092</a:t>
            </a:r>
          </a:p>
          <a:p>
            <a:pPr>
              <a:buFont typeface="Wingdings" pitchFamily="2" charset="2"/>
              <a:buNone/>
            </a:pPr>
            <a:endParaRPr lang="tr-TR" sz="2000" b="1" smtClean="0"/>
          </a:p>
          <a:p>
            <a:pPr>
              <a:buFont typeface="Wingdings" pitchFamily="2" charset="2"/>
              <a:buNone/>
            </a:pPr>
            <a:r>
              <a:rPr lang="tr-TR" sz="1600" b="1" smtClean="0"/>
              <a:t>Kaynak: Sağlık Hizmetleri Genel Müdürlüğü</a:t>
            </a:r>
          </a:p>
          <a:p>
            <a:pPr>
              <a:buFont typeface="Wingdings" pitchFamily="2" charset="2"/>
              <a:buNone/>
            </a:pPr>
            <a:endParaRPr lang="tr-TR" sz="2000" b="1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3460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Türkiye’nin Sağlık İnsan Gücü(2011)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8147050" cy="58531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1400" b="1" dirty="0" smtClean="0"/>
              <a:t>Sağlık Personeli                                                  Sayı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Toplam Hekim                                                       126 029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Uzman Hekim                                                         66 064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Pratisyen Hekim                                                     39 712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Asistan Hekim                                                         20 253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Diş Hekimi                                                               21 099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Eczacı                                                                       26 089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Hemşire                                                                 124 982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Ebe                                                                            51 905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Diğer Sağ.Personeli                                               110 862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r-TR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1400" b="1" dirty="0" smtClean="0"/>
              <a:t>100 000 Kişiye Düşen Sağ.Per.                            Sayı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Hekim  (592 kişiye 1 hekim)                                      169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Diş Hekimi  (3571 kişiye 1 diş hekimi)                       28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Eczacı  (2857 kişiye 1 eczacı)                                       35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Hemşire+Ebe (422 kişiye 1 hemşire)                         237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14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1400" b="1" dirty="0" smtClean="0"/>
              <a:t>Tüm Sağlık personelinin Hizmet Birimlerine Dağılımı,% (Sağlık Bakanlığı,2011)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Hastaneler                                                                    25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Aile Hekimliği Birimi                                                   57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Diğer Kurumlar                                                            18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176" cy="1066800"/>
          </a:xfrm>
        </p:spPr>
        <p:txBody>
          <a:bodyPr/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Yıllara ve Sektörlere Göre Toplam Hekim Oranının Dağılımı, (%), Türkiye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1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100" b="1" dirty="0">
              <a:solidFill>
                <a:srgbClr val="C00000"/>
              </a:solidFill>
            </a:endParaRPr>
          </a:p>
        </p:txBody>
      </p:sp>
      <p:pic>
        <p:nvPicPr>
          <p:cNvPr id="9318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12776"/>
            <a:ext cx="8147050" cy="4392712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Bölgelere Göre 100.000 Kişiye Düşen Toplam Hekim Sayısı,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>Tüm Sektörler, 2002, 2011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1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100" b="1" dirty="0">
              <a:solidFill>
                <a:srgbClr val="C00000"/>
              </a:solidFill>
            </a:endParaRPr>
          </a:p>
        </p:txBody>
      </p:sp>
      <p:pic>
        <p:nvPicPr>
          <p:cNvPr id="942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1438"/>
            <a:ext cx="8147050" cy="4535487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100.000 Kişiye Düşen Toplam Hekim Sayısının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>Uluslararası Karşılaştırması, 2010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Müdürlüğü, DSÖ </a:t>
            </a:r>
            <a:r>
              <a:rPr lang="tr-TR" sz="1200" b="1" dirty="0" err="1" smtClean="0">
                <a:solidFill>
                  <a:srgbClr val="C00000"/>
                </a:solidFill>
              </a:rPr>
              <a:t>World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Health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Statistics</a:t>
            </a:r>
            <a:r>
              <a:rPr lang="tr-TR" sz="1200" b="1" dirty="0" smtClean="0">
                <a:solidFill>
                  <a:srgbClr val="C00000"/>
                </a:solidFill>
              </a:rPr>
              <a:t> 2012; </a:t>
            </a:r>
            <a:br>
              <a:rPr lang="tr-TR" sz="1200" b="1" dirty="0" smtClean="0">
                <a:solidFill>
                  <a:srgbClr val="C00000"/>
                </a:solidFill>
              </a:rPr>
            </a:br>
            <a:r>
              <a:rPr lang="fi-FI" sz="1200" b="1" dirty="0" smtClean="0">
                <a:solidFill>
                  <a:srgbClr val="C00000"/>
                </a:solidFill>
              </a:rPr>
              <a:t>Not: Türkiye verisi 2011 yılına aittir.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96975"/>
            <a:ext cx="8147050" cy="4608513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100.000 Kişiye Düşen Toplam Hekim Sayısının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Uluslararası Karşılaştırması, 2010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Yüz Bin Kişiye Düşen        Nüfus Başına Düşen </a:t>
            </a:r>
          </a:p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              Hekim                                 Hekim</a:t>
            </a:r>
          </a:p>
          <a:p>
            <a:r>
              <a:rPr lang="tr-TR" sz="2000" dirty="0" smtClean="0"/>
              <a:t>DSÖ Avrupa Bölgesi                            332                       301</a:t>
            </a:r>
          </a:p>
          <a:p>
            <a:r>
              <a:rPr lang="tr-TR" sz="2000" dirty="0" smtClean="0"/>
              <a:t>Avrupa Birliği                                      326                       307</a:t>
            </a:r>
          </a:p>
          <a:p>
            <a:r>
              <a:rPr lang="tr-TR" sz="2000" dirty="0" smtClean="0"/>
              <a:t>Üst Gelir Grubu Ülkeler                     277                       361</a:t>
            </a:r>
          </a:p>
          <a:p>
            <a:r>
              <a:rPr lang="tr-TR" sz="2000" dirty="0" smtClean="0"/>
              <a:t>Orta/Üst Gelir Grubu Ülkeler            171                       585</a:t>
            </a:r>
          </a:p>
          <a:p>
            <a:r>
              <a:rPr lang="tr-TR" sz="2000" b="1" dirty="0" smtClean="0"/>
              <a:t>Türkiye                                             169                      592</a:t>
            </a:r>
          </a:p>
          <a:p>
            <a:endParaRPr lang="tr-TR" sz="2000" b="1" dirty="0" smtClean="0"/>
          </a:p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2000" b="1" dirty="0" smtClean="0"/>
              <a:t>Kaynak: Sağlık Hizmetleri Genel Müdürlüğü, DSÖ </a:t>
            </a:r>
            <a:r>
              <a:rPr lang="tr-TR" sz="2000" b="1" dirty="0" err="1" smtClean="0"/>
              <a:t>World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Health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Statistics</a:t>
            </a:r>
            <a:r>
              <a:rPr lang="tr-TR" sz="2000" b="1" dirty="0" smtClean="0"/>
              <a:t> 2012 </a:t>
            </a:r>
          </a:p>
          <a:p>
            <a:pPr>
              <a:buNone/>
            </a:pPr>
            <a:r>
              <a:rPr lang="fi-FI" sz="2000" b="1" i="1" dirty="0" smtClean="0"/>
              <a:t>Not: Türkiye verisi 2011 yılına aittir.</a:t>
            </a:r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Bölgelere Göre 100.000 Kişiye Düşen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Uzman Hekim Sayısı, Tüm Sektörler, 2002, 2011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1438"/>
            <a:ext cx="8147050" cy="4535487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752</Words>
  <Application>Microsoft Office PowerPoint</Application>
  <PresentationFormat>Ekran Gösterisi (4:3)</PresentationFormat>
  <Paragraphs>159</Paragraphs>
  <Slides>18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Cumba</vt:lpstr>
      <vt:lpstr>Türkiye Sağlık İnsangücü (13) Epidemiyoloji Dersi (EBE 211-AHE 307)</vt:lpstr>
      <vt:lpstr>   Yıllara Göre Sağlık Personeli Sayıları  Tüm Sektörler, Türkiye</vt:lpstr>
      <vt:lpstr>Sağlık Personelinin  Sektörlere ve Unvanlara Dağılımı, 2011</vt:lpstr>
      <vt:lpstr>Türkiye’nin Sağlık İnsan Gücü(2011)</vt:lpstr>
      <vt:lpstr>Yıllara ve Sektörlere Göre Toplam Hekim Oranının Dağılımı, (%), Türkiye Kaynak: Sağlık Hizmetleri Genel Müdürlüğü</vt:lpstr>
      <vt:lpstr>Bölgelere Göre 100.000 Kişiye Düşen Toplam Hekim Sayısı,  Tüm Sektörler, 2002, 2011  Kaynak: Sağlık Hizmetleri Genel Müdürlüğü</vt:lpstr>
      <vt:lpstr>100.000 Kişiye Düşen Toplam Hekim Sayısının  Uluslararası Karşılaştırması, 2010  Kaynak: Sağlık Hizmetleri Genel Müdürlüğü, DSÖ World Health Statistics 2012;  Not: Türkiye verisi 2011 yılına aittir.</vt:lpstr>
      <vt:lpstr>100.000 Kişiye Düşen Toplam Hekim Sayısının  Uluslararası Karşılaştırması, 2010</vt:lpstr>
      <vt:lpstr>Bölgelere Göre 100.000 Kişiye Düşen  Uzman Hekim Sayısı, Tüm Sektörler, 2002, 2011  Kaynak: Sağlık Hizmetleri Genel Müdürlüğü</vt:lpstr>
      <vt:lpstr>Bölgelere Göre 100.000 Kişiye Düşen  Uzman Hekim Sayısı,  Sağlık Bakanlığı,2002, 2011 Kaynak: Sağlık Hizmetleri Genel Müdürlüğü</vt:lpstr>
      <vt:lpstr>Yıllara ve Sektörlere Göre  Hemşire/Ebe Dağılımı, (%),Türkiye Kaynak: Sağlık Hizmetleri Genel Müdürlüğü</vt:lpstr>
      <vt:lpstr>Bölgelere Göre 100.000 Kişiye Düşen Hemşire/Ebe Sayısı,  Tüm Sektörler, 2002, 2011 Kaynak: Sağlık Hizmetleri Genel Müdürlüğü</vt:lpstr>
      <vt:lpstr>100.000 Kişiye Düşen Hemşire/Ebe Sayısı,  Sağlık Bakanlığı,2002, 2011 Kaynak: Sağlık Hizmetleri Genel Müdürlüğü</vt:lpstr>
      <vt:lpstr>100.000 Kişiye Düşen Hemşire/Ebe Sayısının Uluslararası Karşılaştırması,2010 Kaynak: Sağlık Hizmetleri Genel Müdürlüğü, DSÖ World Health Statistics 2012 Not: Türkiye verisi 2011 yılına aittir.</vt:lpstr>
      <vt:lpstr>100.000 Kişiye Düşen Toplam Hemşire/Ebe Sayısının  Uluslararası Karşılaştırması, 2010</vt:lpstr>
      <vt:lpstr>Öğretim Elemanı Başına Düşen Öğrenci Sayısı, Türkiye (2010-2011) </vt:lpstr>
      <vt:lpstr>Kaynaklar</vt:lpstr>
      <vt:lpstr>Sağlıklı Günler Sağlıkta İnsan Kaynakları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 Sağlık İnsangücü (12)  (Bes 102. Demografi ve Sağlık Dersi) Beslenme ve Diyetetik Bölümü</dc:title>
  <dc:creator>kullanici</dc:creator>
  <cp:lastModifiedBy>Windows Kullanıcısı</cp:lastModifiedBy>
  <cp:revision>30</cp:revision>
  <dcterms:created xsi:type="dcterms:W3CDTF">2013-03-05T10:07:57Z</dcterms:created>
  <dcterms:modified xsi:type="dcterms:W3CDTF">2017-09-23T19:56:19Z</dcterms:modified>
</cp:coreProperties>
</file>