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75"/>
  </p:notesMasterIdLst>
  <p:handoutMasterIdLst>
    <p:handoutMasterId r:id="rId76"/>
  </p:handoutMasterIdLst>
  <p:sldIdLst>
    <p:sldId id="256" r:id="rId2"/>
    <p:sldId id="284" r:id="rId3"/>
    <p:sldId id="328" r:id="rId4"/>
    <p:sldId id="257" r:id="rId5"/>
    <p:sldId id="286" r:id="rId6"/>
    <p:sldId id="350" r:id="rId7"/>
    <p:sldId id="288" r:id="rId8"/>
    <p:sldId id="387" r:id="rId9"/>
    <p:sldId id="351" r:id="rId10"/>
    <p:sldId id="353" r:id="rId11"/>
    <p:sldId id="354" r:id="rId12"/>
    <p:sldId id="301" r:id="rId13"/>
    <p:sldId id="329" r:id="rId14"/>
    <p:sldId id="315" r:id="rId15"/>
    <p:sldId id="302" r:id="rId16"/>
    <p:sldId id="289" r:id="rId17"/>
    <p:sldId id="290" r:id="rId18"/>
    <p:sldId id="357" r:id="rId19"/>
    <p:sldId id="358" r:id="rId20"/>
    <p:sldId id="359" r:id="rId21"/>
    <p:sldId id="360" r:id="rId22"/>
    <p:sldId id="361" r:id="rId23"/>
    <p:sldId id="362" r:id="rId24"/>
    <p:sldId id="363" r:id="rId25"/>
    <p:sldId id="365" r:id="rId26"/>
    <p:sldId id="366" r:id="rId27"/>
    <p:sldId id="293" r:id="rId28"/>
    <p:sldId id="291" r:id="rId29"/>
    <p:sldId id="292" r:id="rId30"/>
    <p:sldId id="263" r:id="rId31"/>
    <p:sldId id="262" r:id="rId32"/>
    <p:sldId id="347" r:id="rId33"/>
    <p:sldId id="266" r:id="rId34"/>
    <p:sldId id="330" r:id="rId35"/>
    <p:sldId id="367" r:id="rId36"/>
    <p:sldId id="368" r:id="rId37"/>
    <p:sldId id="371" r:id="rId38"/>
    <p:sldId id="372" r:id="rId39"/>
    <p:sldId id="373" r:id="rId40"/>
    <p:sldId id="374" r:id="rId41"/>
    <p:sldId id="342" r:id="rId42"/>
    <p:sldId id="389" r:id="rId43"/>
    <p:sldId id="388" r:id="rId44"/>
    <p:sldId id="390" r:id="rId45"/>
    <p:sldId id="391" r:id="rId46"/>
    <p:sldId id="392" r:id="rId47"/>
    <p:sldId id="393" r:id="rId48"/>
    <p:sldId id="401" r:id="rId49"/>
    <p:sldId id="394" r:id="rId50"/>
    <p:sldId id="395" r:id="rId51"/>
    <p:sldId id="402" r:id="rId52"/>
    <p:sldId id="396" r:id="rId53"/>
    <p:sldId id="397" r:id="rId54"/>
    <p:sldId id="398" r:id="rId55"/>
    <p:sldId id="399" r:id="rId56"/>
    <p:sldId id="400" r:id="rId57"/>
    <p:sldId id="375" r:id="rId58"/>
    <p:sldId id="404" r:id="rId59"/>
    <p:sldId id="405" r:id="rId60"/>
    <p:sldId id="267" r:id="rId61"/>
    <p:sldId id="376" r:id="rId62"/>
    <p:sldId id="377" r:id="rId63"/>
    <p:sldId id="378" r:id="rId64"/>
    <p:sldId id="403" r:id="rId65"/>
    <p:sldId id="379" r:id="rId66"/>
    <p:sldId id="380" r:id="rId67"/>
    <p:sldId id="340" r:id="rId68"/>
    <p:sldId id="341" r:id="rId69"/>
    <p:sldId id="269" r:id="rId70"/>
    <p:sldId id="323" r:id="rId71"/>
    <p:sldId id="381" r:id="rId72"/>
    <p:sldId id="406" r:id="rId73"/>
    <p:sldId id="316"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charset="-94"/>
        <a:ea typeface="+mn-ea"/>
        <a:cs typeface="Arial" charset="0"/>
      </a:defRPr>
    </a:lvl1pPr>
    <a:lvl2pPr marL="457200" algn="l" rtl="0" fontAlgn="base">
      <a:spcBef>
        <a:spcPct val="0"/>
      </a:spcBef>
      <a:spcAft>
        <a:spcPct val="0"/>
      </a:spcAft>
      <a:defRPr sz="2400" kern="1200">
        <a:solidFill>
          <a:schemeClr val="tx1"/>
        </a:solidFill>
        <a:latin typeface="Calibri" charset="-94"/>
        <a:ea typeface="+mn-ea"/>
        <a:cs typeface="Arial" charset="0"/>
      </a:defRPr>
    </a:lvl2pPr>
    <a:lvl3pPr marL="914400" algn="l" rtl="0" fontAlgn="base">
      <a:spcBef>
        <a:spcPct val="0"/>
      </a:spcBef>
      <a:spcAft>
        <a:spcPct val="0"/>
      </a:spcAft>
      <a:defRPr sz="2400" kern="1200">
        <a:solidFill>
          <a:schemeClr val="tx1"/>
        </a:solidFill>
        <a:latin typeface="Calibri" charset="-94"/>
        <a:ea typeface="+mn-ea"/>
        <a:cs typeface="Arial" charset="0"/>
      </a:defRPr>
    </a:lvl3pPr>
    <a:lvl4pPr marL="1371600" algn="l" rtl="0" fontAlgn="base">
      <a:spcBef>
        <a:spcPct val="0"/>
      </a:spcBef>
      <a:spcAft>
        <a:spcPct val="0"/>
      </a:spcAft>
      <a:defRPr sz="2400" kern="1200">
        <a:solidFill>
          <a:schemeClr val="tx1"/>
        </a:solidFill>
        <a:latin typeface="Calibri" charset="-94"/>
        <a:ea typeface="+mn-ea"/>
        <a:cs typeface="Arial" charset="0"/>
      </a:defRPr>
    </a:lvl4pPr>
    <a:lvl5pPr marL="1828800" algn="l" rtl="0" fontAlgn="base">
      <a:spcBef>
        <a:spcPct val="0"/>
      </a:spcBef>
      <a:spcAft>
        <a:spcPct val="0"/>
      </a:spcAft>
      <a:defRPr sz="2400" kern="1200">
        <a:solidFill>
          <a:schemeClr val="tx1"/>
        </a:solidFill>
        <a:latin typeface="Calibri" charset="-94"/>
        <a:ea typeface="+mn-ea"/>
        <a:cs typeface="Arial" charset="0"/>
      </a:defRPr>
    </a:lvl5pPr>
    <a:lvl6pPr marL="2286000" algn="l" defTabSz="914400" rtl="0" eaLnBrk="1" latinLnBrk="0" hangingPunct="1">
      <a:defRPr sz="2400" kern="1200">
        <a:solidFill>
          <a:schemeClr val="tx1"/>
        </a:solidFill>
        <a:latin typeface="Calibri" charset="-94"/>
        <a:ea typeface="+mn-ea"/>
        <a:cs typeface="Arial" charset="0"/>
      </a:defRPr>
    </a:lvl6pPr>
    <a:lvl7pPr marL="2743200" algn="l" defTabSz="914400" rtl="0" eaLnBrk="1" latinLnBrk="0" hangingPunct="1">
      <a:defRPr sz="2400" kern="1200">
        <a:solidFill>
          <a:schemeClr val="tx1"/>
        </a:solidFill>
        <a:latin typeface="Calibri" charset="-94"/>
        <a:ea typeface="+mn-ea"/>
        <a:cs typeface="Arial" charset="0"/>
      </a:defRPr>
    </a:lvl7pPr>
    <a:lvl8pPr marL="3200400" algn="l" defTabSz="914400" rtl="0" eaLnBrk="1" latinLnBrk="0" hangingPunct="1">
      <a:defRPr sz="2400" kern="1200">
        <a:solidFill>
          <a:schemeClr val="tx1"/>
        </a:solidFill>
        <a:latin typeface="Calibri" charset="-94"/>
        <a:ea typeface="+mn-ea"/>
        <a:cs typeface="Arial" charset="0"/>
      </a:defRPr>
    </a:lvl8pPr>
    <a:lvl9pPr marL="3657600" algn="l" defTabSz="914400" rtl="0" eaLnBrk="1" latinLnBrk="0" hangingPunct="1">
      <a:defRPr sz="2400" kern="1200">
        <a:solidFill>
          <a:schemeClr val="tx1"/>
        </a:solidFill>
        <a:latin typeface="Calibri" charset="-94"/>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E0C0C"/>
    <a:srgbClr val="0000CC"/>
    <a:srgbClr val="FFFF00"/>
    <a:srgbClr val="CCFF33"/>
    <a:srgbClr val="43C004"/>
    <a:srgbClr val="F89F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outlineViewPr>
    <p:cViewPr>
      <p:scale>
        <a:sx n="33" d="100"/>
        <a:sy n="33" d="100"/>
      </p:scale>
      <p:origin x="0" y="726"/>
    </p:cViewPr>
  </p:outlineViewPr>
  <p:notesTextViewPr>
    <p:cViewPr>
      <p:scale>
        <a:sx n="100" d="100"/>
        <a:sy n="100" d="100"/>
      </p:scale>
      <p:origin x="0" y="0"/>
    </p:cViewPr>
  </p:notesTextViewPr>
  <p:sorterViewPr>
    <p:cViewPr>
      <p:scale>
        <a:sx n="66" d="100"/>
        <a:sy n="66" d="100"/>
      </p:scale>
      <p:origin x="0" y="9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entury Gothic" charset="-94"/>
                <a:ea typeface="Arial" charset="-94"/>
                <a:cs typeface="Arial" charset="-94"/>
              </a:defRPr>
            </a:lvl1pPr>
          </a:lstStyle>
          <a:p>
            <a:pPr>
              <a:defRPr/>
            </a:pPr>
            <a:endParaRPr lang="tr-TR"/>
          </a:p>
        </p:txBody>
      </p:sp>
      <p:sp>
        <p:nvSpPr>
          <p:cNvPr id="143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entury Gothic" charset="-94"/>
              </a:defRPr>
            </a:lvl1pPr>
          </a:lstStyle>
          <a:p>
            <a:fld id="{94B29985-4F05-4F09-A595-5C7CE6425473}" type="datetime1">
              <a:rPr lang="tr-TR"/>
              <a:pPr/>
              <a:t>19.2.2018</a:t>
            </a:fld>
            <a:endParaRPr lang="tr-TR"/>
          </a:p>
        </p:txBody>
      </p:sp>
      <p:sp>
        <p:nvSpPr>
          <p:cNvPr id="143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entury Gothic" charset="-94"/>
                <a:ea typeface="Arial" charset="-94"/>
                <a:cs typeface="Arial" charset="-94"/>
              </a:defRPr>
            </a:lvl1pPr>
          </a:lstStyle>
          <a:p>
            <a:pPr>
              <a:defRPr/>
            </a:pPr>
            <a:endParaRPr lang="tr-TR"/>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entury Gothic" charset="-94"/>
              </a:defRPr>
            </a:lvl1pPr>
          </a:lstStyle>
          <a:p>
            <a:fld id="{526D17C4-D15F-402F-A680-6755BA746E3A}" type="slidenum">
              <a:rPr lang="tr-TR"/>
              <a:pPr/>
              <a:t>‹#›</a:t>
            </a:fld>
            <a:endParaRPr lang="tr-TR"/>
          </a:p>
        </p:txBody>
      </p:sp>
    </p:spTree>
    <p:extLst>
      <p:ext uri="{BB962C8B-B14F-4D97-AF65-F5344CB8AC3E}">
        <p14:creationId xmlns:p14="http://schemas.microsoft.com/office/powerpoint/2010/main" val="404754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842677C-F916-454B-A0F7-5BB24630ABF3}" type="datetime1">
              <a:rPr lang="en-US"/>
              <a:pPr/>
              <a:t>2/19/2018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1476E6D-8D34-4C9F-83B5-E43D8C5DFF7F}" type="slidenum">
              <a:rPr lang="tr-TR"/>
              <a:pPr/>
              <a:t>‹#›</a:t>
            </a:fld>
            <a:endParaRPr lang="tr-TR"/>
          </a:p>
        </p:txBody>
      </p:sp>
    </p:spTree>
    <p:extLst>
      <p:ext uri="{BB962C8B-B14F-4D97-AF65-F5344CB8AC3E}">
        <p14:creationId xmlns:p14="http://schemas.microsoft.com/office/powerpoint/2010/main" val="231670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ln>
            <a:miter lim="800000"/>
            <a:headEnd/>
            <a:tailEnd/>
          </a:ln>
        </p:spPr>
        <p:txBody>
          <a:bodyPr/>
          <a:lstStyle/>
          <a:p>
            <a:fld id="{B4958339-2149-4F8F-BA64-E26D7FE08719}" type="slidenum">
              <a:rPr lang="en-US"/>
              <a:pPr/>
              <a:t>2</a:t>
            </a:fld>
            <a:endParaRPr lang="en-US"/>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a:lstStyle/>
          <a:p>
            <a:pPr eaLnBrk="1" hangingPunct="1">
              <a:spcBef>
                <a:spcPct val="0"/>
              </a:spcBef>
            </a:pPr>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656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6B2966-0C06-4B83-AF80-9B14F4E0A8A7}"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ln>
            <a:miter lim="800000"/>
            <a:headEnd/>
            <a:tailEnd/>
          </a:ln>
        </p:spPr>
        <p:txBody>
          <a:bodyPr/>
          <a:lstStyle/>
          <a:p>
            <a:fld id="{F02FC252-81AC-4D80-9CC7-FD00F8183E8B}" type="slidenum">
              <a:rPr lang="en-US"/>
              <a:pPr/>
              <a:t>60</a:t>
            </a:fld>
            <a:endParaRPr lang="en-US"/>
          </a:p>
        </p:txBody>
      </p:sp>
      <p:sp>
        <p:nvSpPr>
          <p:cNvPr id="74755" name="Rectangle 2"/>
          <p:cNvSpPr>
            <a:spLocks noGrp="1" noRot="1" noChangeAspect="1" noChangeArrowheads="1" noTextEdit="1"/>
          </p:cNvSpPr>
          <p:nvPr>
            <p:ph type="sldImg"/>
          </p:nvPr>
        </p:nvSpPr>
        <p:spPr bwMode="auto">
          <a:xfrm>
            <a:off x="1150938" y="690563"/>
            <a:ext cx="4554537" cy="3417887"/>
          </a:xfrm>
          <a:noFill/>
          <a:ln w="12699" cap="flat">
            <a:solidFill>
              <a:schemeClr val="tx1"/>
            </a:solidFill>
            <a:miter lim="800000"/>
            <a:headEnd/>
            <a:tailEnd/>
          </a:ln>
        </p:spPr>
      </p:sp>
      <p:sp>
        <p:nvSpPr>
          <p:cNvPr id="74756" name="Rectangle 3"/>
          <p:cNvSpPr>
            <a:spLocks noGrp="1" noChangeArrowheads="1"/>
          </p:cNvSpPr>
          <p:nvPr>
            <p:ph type="body" idx="1"/>
          </p:nvPr>
        </p:nvSpPr>
        <p:spPr bwMode="auto">
          <a:xfrm>
            <a:off x="909638" y="4341813"/>
            <a:ext cx="5032375" cy="4114800"/>
          </a:xfrm>
          <a:noFill/>
        </p:spPr>
        <p:txBody>
          <a:bodyPr lIns="95241" tIns="49207" rIns="95241" bIns="49207"/>
          <a:lstStyle/>
          <a:p>
            <a:pPr eaLnBrk="1" hangingPunct="1">
              <a:spcBef>
                <a:spcPct val="0"/>
              </a:spcBef>
            </a:pPr>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6361B0A8-2312-4223-B577-E49875C4F3C2}" type="slidenum">
              <a:rPr lang="tr-TR"/>
              <a:pPr/>
              <a:t>61</a:t>
            </a:fld>
            <a:endParaRPr lang="tr-T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a:fld id="{C70DDA57-39F0-4B30-9D55-584F56371E23}" type="slidenum">
              <a:rPr lang="en-US" sz="1200"/>
              <a:pPr algn="r"/>
              <a:t>61</a:t>
            </a:fld>
            <a:endParaRPr lang="en-US" sz="1200"/>
          </a:p>
        </p:txBody>
      </p:sp>
      <p:sp>
        <p:nvSpPr>
          <p:cNvPr id="7680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5"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71C9C34-D7B7-4E08-8DA8-E5206C30F3BC}" type="slidenum">
              <a:rPr lang="en-US" sz="1200">
                <a:latin typeface="Arial" charset="0"/>
              </a:rPr>
              <a:pPr algn="r"/>
              <a:t>67</a:t>
            </a:fld>
            <a:endParaRPr lang="en-US" sz="1200">
              <a:latin typeface="Arial" charset="0"/>
            </a:endParaRPr>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pPr eaLnBrk="1" hangingPunct="1">
              <a:spcBef>
                <a:spcPct val="0"/>
              </a:spcBef>
            </a:pPr>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C743918-96B6-4086-B85C-AB9BA4D1A2E6}" type="slidenum">
              <a:rPr lang="en-US" sz="1200">
                <a:latin typeface="Arial" charset="0"/>
              </a:rPr>
              <a:pPr algn="r"/>
              <a:t>68</a:t>
            </a:fld>
            <a:endParaRPr lang="en-US" sz="1200">
              <a:latin typeface="Arial" charset="0"/>
            </a:endParaRPr>
          </a:p>
        </p:txBody>
      </p:sp>
      <p:sp>
        <p:nvSpPr>
          <p:cNvPr id="8601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lIns="86493" tIns="43247" rIns="86493" bIns="43247" anchor="ctr"/>
          <a:lstStyle/>
          <a:p>
            <a:endParaRPr lang="tr-TR" sz="1800">
              <a:latin typeface="Arial" charset="0"/>
            </a:endParaRPr>
          </a:p>
        </p:txBody>
      </p:sp>
      <p:sp>
        <p:nvSpPr>
          <p:cNvPr id="4925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90480" tIns="44446" rIns="90480" bIns="44446" anchor="b"/>
          <a:lstStyle/>
          <a:p>
            <a:pPr algn="r" defTabSz="914485">
              <a:defRPr/>
            </a:pPr>
            <a:r>
              <a:rPr lang="en-US" sz="1200" dirty="0">
                <a:solidFill>
                  <a:srgbClr val="FFFF00"/>
                </a:solidFill>
                <a:effectLst>
                  <a:outerShdw blurRad="38100" dist="38100" dir="2700000" algn="tl">
                    <a:srgbClr val="C0C0C0"/>
                  </a:outerShdw>
                </a:effectLst>
                <a:latin typeface="Arial" charset="0"/>
                <a:cs typeface="+mn-cs"/>
              </a:rPr>
              <a:t>7</a:t>
            </a:r>
          </a:p>
        </p:txBody>
      </p:sp>
      <p:sp>
        <p:nvSpPr>
          <p:cNvPr id="8602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lIns="86493" tIns="43247" rIns="86493" bIns="43247" anchor="ctr"/>
          <a:lstStyle/>
          <a:p>
            <a:endParaRPr lang="tr-TR" sz="1800">
              <a:latin typeface="Arial" charset="0"/>
            </a:endParaRPr>
          </a:p>
        </p:txBody>
      </p:sp>
      <p:sp>
        <p:nvSpPr>
          <p:cNvPr id="86022" name="Rectangle 5"/>
          <p:cNvSpPr>
            <a:spLocks noChangeArrowheads="1"/>
          </p:cNvSpPr>
          <p:nvPr/>
        </p:nvSpPr>
        <p:spPr bwMode="auto">
          <a:xfrm>
            <a:off x="0" y="0"/>
            <a:ext cx="2971800" cy="457200"/>
          </a:xfrm>
          <a:prstGeom prst="rect">
            <a:avLst/>
          </a:prstGeom>
          <a:noFill/>
          <a:ln w="12700">
            <a:noFill/>
            <a:miter lim="800000"/>
            <a:headEnd/>
            <a:tailEnd/>
          </a:ln>
        </p:spPr>
        <p:txBody>
          <a:bodyPr wrap="none" lIns="86493" tIns="43247" rIns="86493" bIns="43247" anchor="ctr"/>
          <a:lstStyle/>
          <a:p>
            <a:endParaRPr lang="tr-TR" sz="1800">
              <a:latin typeface="Arial" charset="0"/>
            </a:endParaRPr>
          </a:p>
        </p:txBody>
      </p:sp>
      <p:sp>
        <p:nvSpPr>
          <p:cNvPr id="86023" name="Rectangle 6"/>
          <p:cNvSpPr>
            <a:spLocks noGrp="1" noRot="1" noChangeAspect="1" noChangeArrowheads="1" noTextEdit="1"/>
          </p:cNvSpPr>
          <p:nvPr>
            <p:ph type="sldImg"/>
          </p:nvPr>
        </p:nvSpPr>
        <p:spPr bwMode="auto">
          <a:noFill/>
          <a:ln cap="flat">
            <a:solidFill>
              <a:srgbClr val="000000"/>
            </a:solidFill>
            <a:miter lim="800000"/>
            <a:headEnd/>
            <a:tailEnd/>
          </a:ln>
        </p:spPr>
      </p:sp>
      <p:sp>
        <p:nvSpPr>
          <p:cNvPr id="86024" name="Rectangle 7"/>
          <p:cNvSpPr>
            <a:spLocks noGrp="1" noChangeArrowheads="1"/>
          </p:cNvSpPr>
          <p:nvPr>
            <p:ph type="body" idx="1"/>
          </p:nvPr>
        </p:nvSpPr>
        <p:spPr bwMode="auto">
          <a:xfrm>
            <a:off x="914400" y="4368800"/>
            <a:ext cx="5029200" cy="4064000"/>
          </a:xfrm>
          <a:noFill/>
        </p:spPr>
        <p:txBody>
          <a:bodyPr lIns="90480" tIns="44446" rIns="90480" bIns="44446"/>
          <a:lstStyle/>
          <a:p>
            <a:pPr eaLnBrk="1" hangingPunct="1">
              <a:spcBef>
                <a:spcPct val="0"/>
              </a:spcBef>
            </a:pPr>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p:cNvSpPr>
          <p:nvPr>
            <p:ph type="sldImg"/>
          </p:nvPr>
        </p:nvSpPr>
        <p:spPr bwMode="auto">
          <a:noFill/>
          <a:ln>
            <a:solidFill>
              <a:srgbClr val="000000"/>
            </a:solidFill>
            <a:miter lim="800000"/>
            <a:headEnd/>
            <a:tailEnd/>
          </a:ln>
        </p:spPr>
      </p:sp>
      <p:sp>
        <p:nvSpPr>
          <p:cNvPr id="3" name="2 Not Yer Tutucusu"/>
          <p:cNvSpPr>
            <a:spLocks noGrp="1"/>
          </p:cNvSpPr>
          <p:nvPr>
            <p:ph type="body" idx="1"/>
          </p:nvPr>
        </p:nvSpPr>
        <p:spPr/>
        <p:txBody>
          <a:bodyPr/>
          <a:lstStyle/>
          <a:p>
            <a:pPr eaLnBrk="1" hangingPunct="1"/>
            <a:r>
              <a:rPr lang="tr-TR" smtClean="0"/>
              <a:t>carboxyfluorescein diacetate, succinimidyl ester (CFSE).</a:t>
            </a:r>
          </a:p>
          <a:p>
            <a:pPr eaLnBrk="1" hangingPunct="1"/>
            <a:r>
              <a:rPr lang="tr-TR" smtClean="0"/>
              <a:t>5-Carboxyfluorescein Diacetate, Acetoxymethyl Ester (5-CFDA, AM)</a:t>
            </a:r>
          </a:p>
          <a:p>
            <a:pPr eaLnBrk="1" hangingPunct="1"/>
            <a:endParaRPr lang="tr-TR" smtClean="0"/>
          </a:p>
        </p:txBody>
      </p:sp>
      <p:sp>
        <p:nvSpPr>
          <p:cNvPr id="90116" name="3 Slayt Numarası Yer Tutucusu"/>
          <p:cNvSpPr>
            <a:spLocks noGrp="1"/>
          </p:cNvSpPr>
          <p:nvPr>
            <p:ph type="sldNum" sz="quarter" idx="5"/>
          </p:nvPr>
        </p:nvSpPr>
        <p:spPr bwMode="auto">
          <a:noFill/>
          <a:ln>
            <a:miter lim="800000"/>
            <a:headEnd/>
            <a:tailEnd/>
          </a:ln>
        </p:spPr>
        <p:txBody>
          <a:bodyPr/>
          <a:lstStyle/>
          <a:p>
            <a:fld id="{9B819F75-1107-4B95-8F27-5EF3E30B1653}" type="slidenum">
              <a:rPr lang="tr-TR"/>
              <a:pPr/>
              <a:t>71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ln>
            <a:miter lim="800000"/>
            <a:headEnd/>
            <a:tailEnd/>
          </a:ln>
        </p:spPr>
        <p:txBody>
          <a:bodyPr/>
          <a:lstStyle/>
          <a:p>
            <a:fld id="{0E7C88E3-A99F-4A9D-AD63-DBA99CCC07E1}" type="slidenum">
              <a:rPr lang="en-US"/>
              <a:pPr/>
              <a:t>5</a:t>
            </a:fld>
            <a:endParaRPr lang="en-US"/>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pPr eaLnBrk="1" hangingPunct="1">
              <a:spcBef>
                <a:spcPct val="0"/>
              </a:spcBef>
            </a:pPr>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71270C86-3F83-4655-B395-44F74A8C90DB}" type="slidenum">
              <a:rPr lang="en-US"/>
              <a:pPr/>
              <a:t>17</a:t>
            </a:fld>
            <a:endParaRPr 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spcBef>
                <a:spcPct val="0"/>
              </a:spcBef>
            </a:pPr>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BBEE0E1E-7112-48B8-BE73-ECBEB0955649}" type="slidenum">
              <a:rPr lang="en-US"/>
              <a:pPr/>
              <a:t>27</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As we have seen, each PMT/ADC circuit divides the continuous data distribution that is acquired from cells into a discrete distribution. To do this it forms a histogram where the x axis is divided into a certain number of channels. This is either 256 or 1024 channels depending on the type of ADC used (an 8-bit ADC gives 2^8 i.e. 256 channels, a 10-bit ADC gives 2^10 i.e. 1024 channels - 10 bit ADCs are more common and will be considered in the following examples). So each data point will fall into a particular channel depending on its level of fluorescence. To get that value we need to look at the scale of the x axis. Regardless of whether data have been acquired using a linear or logarithmic amplifier, histograms can be displayed on a linear or a logarithmic scale. The scale itself does not affect the raw data - the histogram depends on the amplifier that collected the data - but will affect any derived data e.g. mode, mean, median etc.</a:t>
            </a:r>
          </a:p>
          <a:p>
            <a:pPr eaLnBrk="1" hangingPunct="1">
              <a:spcBef>
                <a:spcPct val="0"/>
              </a:spcBef>
            </a:pPr>
            <a:endParaRPr lang="en-US" smtClean="0"/>
          </a:p>
          <a:p>
            <a:pPr eaLnBrk="1" hangingPunct="1">
              <a:spcBef>
                <a:spcPct val="0"/>
              </a:spcBef>
            </a:pPr>
            <a:r>
              <a:rPr lang="en-US" smtClean="0"/>
              <a:t>If the scale is linear the display is as channel numbers i.e. 0-1023; if it is logarithmic, it is as linear values (just to make things crystal clear!). For data that have been acquired by linear amplification, channel numbers and linear values are equivalent, but for log amplified data we can choose either channel numbers or linear values. We can relate the two: the log amps used in the flow cytometer are generally 4 decade logs so the range is 10^0-10^4 and each log decade takes up a quarter of the available channels. </a:t>
            </a:r>
            <a:br>
              <a:rPr lang="en-US" smtClean="0"/>
            </a:br>
            <a:r>
              <a:rPr lang="en-US" smtClean="0"/>
              <a:t/>
            </a:r>
            <a:br>
              <a:rPr lang="en-US" smtClean="0"/>
            </a:br>
            <a:r>
              <a:rPr lang="en-US" smtClean="0"/>
              <a:t>Therefore, the first log decade takes up channels 0 to 255 and linear values 1 to 10; the second log decade channels 256-511 and linear values 10-100; the third log decade channels 512-767 and linear values 100-1000; and the fourth log decade channels 768-1023 and linear values 1000-10000.</a:t>
            </a:r>
            <a:br>
              <a:rPr lang="en-US" smtClean="0"/>
            </a:br>
            <a:r>
              <a:rPr lang="en-US" smtClean="0"/>
              <a:t/>
            </a:r>
            <a:br>
              <a:rPr lang="en-US" smtClean="0"/>
            </a:br>
            <a:r>
              <a:rPr lang="en-US" smtClean="0"/>
              <a:t>The linear value for a particular channel number can be calculated by using:</a:t>
            </a:r>
            <a:br>
              <a:rPr lang="en-US" smtClean="0"/>
            </a:br>
            <a:r>
              <a:rPr lang="en-US" smtClean="0"/>
              <a:t>10 channel no/256</a:t>
            </a:r>
            <a:br>
              <a:rPr lang="en-US" smtClean="0"/>
            </a:br>
            <a:r>
              <a:rPr lang="en-US" smtClean="0"/>
              <a:t>or vice versa, a linear value can be converted to a channel number by:</a:t>
            </a:r>
            <a:br>
              <a:rPr lang="en-US" smtClean="0"/>
            </a:br>
            <a:r>
              <a:rPr lang="en-US" smtClean="0"/>
              <a:t>log(linear value) x 256 </a:t>
            </a:r>
            <a:br>
              <a:rPr lang="en-US" smtClean="0"/>
            </a:br>
            <a:endParaRPr lang="en-US" smtClean="0"/>
          </a:p>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3F1699DB-E25D-4522-8339-07516D7AC127}" type="slidenum">
              <a:rPr lang="en-US"/>
              <a:pPr/>
              <a:t>28</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eaLnBrk="1" hangingPunct="1">
              <a:spcBef>
                <a:spcPct val="0"/>
              </a:spcBef>
            </a:pPr>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86C598C8-3659-4E6F-A81A-050A75CF58DD}" type="slidenum">
              <a:rPr lang="tr-TR"/>
              <a:pPr/>
              <a:t>53</a:t>
            </a:fld>
            <a:endParaRPr lang="tr-T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13133B61-B5E9-4B5B-9298-6B6E0E56FAFB}" type="slidenum">
              <a:rPr lang="en-US" sz="1200">
                <a:latin typeface="+mn-lt"/>
              </a:rPr>
              <a:pPr algn="r" fontAlgn="auto">
                <a:spcBef>
                  <a:spcPts val="0"/>
                </a:spcBef>
                <a:spcAft>
                  <a:spcPts val="0"/>
                </a:spcAft>
                <a:defRPr/>
              </a:pPr>
              <a:t>53</a:t>
            </a:fld>
            <a:endParaRPr lang="en-US" sz="1200">
              <a:latin typeface="+mn-lt"/>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EB10A0C5-7A77-4E49-8489-A7039A84D230}" type="slidenum">
              <a:rPr lang="tr-TR"/>
              <a:pPr/>
              <a:t>54</a:t>
            </a:fld>
            <a:endParaRPr lang="tr-T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CCB6EEB6-7CE2-41C0-9AF8-58EA52FD6A0D}" type="slidenum">
              <a:rPr lang="en-US" sz="1200">
                <a:latin typeface="+mn-lt"/>
              </a:rPr>
              <a:pPr algn="r" fontAlgn="auto">
                <a:spcBef>
                  <a:spcPts val="0"/>
                </a:spcBef>
                <a:spcAft>
                  <a:spcPts val="0"/>
                </a:spcAft>
                <a:defRPr/>
              </a:pPr>
              <a:t>54</a:t>
            </a:fld>
            <a:endParaRPr lang="en-US" sz="1200">
              <a:latin typeface="+mn-lt"/>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713D4AE9-C523-433F-A1CC-EE252692A8B9}" type="slidenum">
              <a:rPr lang="tr-TR"/>
              <a:pPr/>
              <a:t>55</a:t>
            </a:fld>
            <a:endParaRPr lang="tr-TR"/>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5F437FCE-7DDA-432C-85B4-D27D07A87F3D}" type="slidenum">
              <a:rPr lang="en-US" sz="1200">
                <a:latin typeface="+mn-lt"/>
              </a:rPr>
              <a:pPr algn="r" fontAlgn="auto">
                <a:spcBef>
                  <a:spcPts val="0"/>
                </a:spcBef>
                <a:spcAft>
                  <a:spcPts val="0"/>
                </a:spcAft>
                <a:defRPr/>
              </a:pPr>
              <a:t>55</a:t>
            </a:fld>
            <a:endParaRPr lang="en-US" sz="1200">
              <a:latin typeface="+mn-lt"/>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D8FE654-DAC6-4BE9-9E4F-85FC4B60CA26}" type="slidenum">
              <a:rPr lang="tr-TR"/>
              <a:pPr/>
              <a:t>56</a:t>
            </a:fld>
            <a:endParaRPr lang="tr-TR"/>
          </a:p>
        </p:txBody>
      </p:sp>
      <p:sp>
        <p:nvSpPr>
          <p:cNvPr id="12290" name="1 Slayt Görüntüsü Yer Tutucusu"/>
          <p:cNvSpPr>
            <a:spLocks noGrp="1" noRot="1" noChangeAspect="1" noTextEdit="1"/>
          </p:cNvSpPr>
          <p:nvPr>
            <p:ph type="sldImg"/>
          </p:nvPr>
        </p:nvSpPr>
        <p:spPr>
          <a:ln/>
        </p:spPr>
      </p:sp>
      <p:sp>
        <p:nvSpPr>
          <p:cNvPr id="12291" name="2 Not Yer Tutucusu"/>
          <p:cNvSpPr>
            <a:spLocks noGrp="1"/>
          </p:cNvSpPr>
          <p:nvPr>
            <p:ph type="body" idx="1"/>
          </p:nvPr>
        </p:nvSpPr>
        <p:spPr/>
        <p:txBody>
          <a:bodyPr/>
          <a:lstStyle/>
          <a:p>
            <a:endParaRPr lang="en-US"/>
          </a:p>
        </p:txBody>
      </p:sp>
      <p:sp>
        <p:nvSpPr>
          <p:cNvPr id="4" name="3 Slayt Numarası Yer Tutucusu"/>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2E7CF1FB-711A-40BC-9181-11BDF023A9A7}" type="slidenum">
              <a:rPr lang="en-US" sz="1200">
                <a:latin typeface="+mn-lt"/>
              </a:rPr>
              <a:pPr algn="r" fontAlgn="auto">
                <a:spcBef>
                  <a:spcPts val="0"/>
                </a:spcBef>
                <a:spcAft>
                  <a:spcPts val="0"/>
                </a:spcAft>
                <a:defRPr/>
              </a:pPr>
              <a:t>56</a:t>
            </a:fld>
            <a:endParaRPr lang="en-US"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3 İkizkenar Üçgen"/>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7 Başlık"/>
          <p:cNvSpPr>
            <a:spLocks noGrp="1"/>
          </p:cNvSpPr>
          <p:nvPr>
            <p:ph type="ctrTitle"/>
          </p:nvPr>
        </p:nvSpPr>
        <p:spPr>
          <a:xfrm>
            <a:off x="540544" y="776288"/>
            <a:ext cx="8062912" cy="1470025"/>
          </a:xfrm>
        </p:spPr>
        <p:txBody>
          <a:bodyPr anchor="b"/>
          <a:lstStyle>
            <a:lvl1pPr algn="r">
              <a:defRPr sz="4400"/>
            </a:lvl1pPr>
          </a:lstStyle>
          <a:p>
            <a:r>
              <a:rPr lang="tr-TR" smtClean="0"/>
              <a:t>Asıl başlık stili için tıklatın</a:t>
            </a:r>
            <a:endParaRPr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27 Veri Yer Tutucusu"/>
          <p:cNvSpPr>
            <a:spLocks noGrp="1"/>
          </p:cNvSpPr>
          <p:nvPr>
            <p:ph type="dt" sz="half" idx="10"/>
          </p:nvPr>
        </p:nvSpPr>
        <p:spPr>
          <a:xfrm>
            <a:off x="1371600" y="6011863"/>
            <a:ext cx="5791200" cy="365125"/>
          </a:xfrm>
        </p:spPr>
        <p:txBody>
          <a:bodyPr tIns="0" bIns="0" anchor="t"/>
          <a:lstStyle>
            <a:lvl1pPr algn="r">
              <a:defRPr/>
            </a:lvl1pPr>
          </a:lstStyle>
          <a:p>
            <a:fld id="{D1EFFF48-3676-42FD-A294-675364352F02}" type="datetime1">
              <a:rPr lang="en-US"/>
              <a:pPr/>
              <a:t>2/19/2018</a:t>
            </a:fld>
            <a:endParaRPr lang="tr-TR"/>
          </a:p>
        </p:txBody>
      </p:sp>
      <p:sp>
        <p:nvSpPr>
          <p:cNvPr id="6" name="16 Altbilgi Yer Tutucusu"/>
          <p:cNvSpPr>
            <a:spLocks noGrp="1"/>
          </p:cNvSpPr>
          <p:nvPr>
            <p:ph type="ftr" sz="quarter" idx="11"/>
          </p:nvPr>
        </p:nvSpPr>
        <p:spPr>
          <a:xfrm>
            <a:off x="1371600" y="5649913"/>
            <a:ext cx="5791200" cy="365125"/>
          </a:xfrm>
        </p:spPr>
        <p:txBody>
          <a:bodyPr tIns="0" bIns="0"/>
          <a:lstStyle>
            <a:lvl1pPr algn="r">
              <a:defRPr sz="1100"/>
            </a:lvl1pPr>
          </a:lstStyle>
          <a:p>
            <a:pPr>
              <a:defRPr/>
            </a:pPr>
            <a:endParaRPr lang="tr-TR"/>
          </a:p>
        </p:txBody>
      </p:sp>
      <p:sp>
        <p:nvSpPr>
          <p:cNvPr id="7" name="28 Slayt Numarası Yer Tutucusu"/>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0C2D48E3-19BD-4A1C-9419-7F5CC7FCA674}" type="slidenum">
              <a:rPr lang="tr-T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fld id="{50411A5B-58F6-4F00-8D24-3B450739CE4F}" type="datetime1">
              <a:rPr lang="en-US"/>
              <a:pPr/>
              <a:t>2/19/2018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57AC7E7C-79EB-4BF5-B49B-B833AA704C67}" type="slidenum">
              <a:rPr lang="tr-T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fld id="{CF454D71-C001-43E0-AC5D-D310CF752B5E}" type="datetime1">
              <a:rPr lang="en-US"/>
              <a:pPr/>
              <a:t>2/19/2018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94E7B477-1B52-4D84-AB7B-12C9DE59D119}" type="slidenum">
              <a:rPr lang="tr-T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r>
              <a:rPr lang="tr-TR" smtClean="0"/>
              <a:t>Click to edit Master title style</a:t>
            </a:r>
            <a:endParaRPr lang="en-US"/>
          </a:p>
        </p:txBody>
      </p:sp>
      <p:sp>
        <p:nvSpPr>
          <p:cNvPr id="3" name="Content Placeholder 2"/>
          <p:cNvSpPr>
            <a:spLocks noGrp="1"/>
          </p:cNvSpPr>
          <p:nvPr>
            <p:ph idx="1"/>
          </p:nvPr>
        </p:nvSpPr>
        <p:spPr>
          <a:xfrm>
            <a:off x="457200" y="1882775"/>
            <a:ext cx="8229600" cy="4572000"/>
          </a:xfr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13 Veri Yer Tutucusu"/>
          <p:cNvSpPr>
            <a:spLocks noGrp="1"/>
          </p:cNvSpPr>
          <p:nvPr>
            <p:ph type="dt" sz="half" idx="10"/>
          </p:nvPr>
        </p:nvSpPr>
        <p:spPr/>
        <p:txBody>
          <a:bodyPr/>
          <a:lstStyle>
            <a:lvl1pPr>
              <a:defRPr/>
            </a:lvl1pPr>
          </a:lstStyle>
          <a:p>
            <a:fld id="{1796F8C9-9FDE-4B39-9526-DE48C4D93C73}" type="datetime1">
              <a:rPr lang="en-US"/>
              <a:pPr/>
              <a:t>2/19/2018</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fld id="{F95494D7-AC5B-4DFE-90B9-268067DC1CDA}"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Başlık, İçerik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09600"/>
            <a:ext cx="77724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858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ea typeface="Arial" charset="-94"/>
                <a:cs typeface="Arial" charset="-94"/>
              </a:defRPr>
            </a:lvl1pPr>
          </a:lstStyle>
          <a:p>
            <a:pPr>
              <a:defRPr/>
            </a:pPr>
            <a:endParaRPr lang="en-US"/>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fld id="{DFB8F999-6688-49EC-843A-660B865E6ED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lang="tr-TR" smtClean="0"/>
              <a:t>Asıl başlık stili için tıklatın</a:t>
            </a:r>
            <a:endParaRPr lang="en-US"/>
          </a:p>
        </p:txBody>
      </p:sp>
      <p:sp>
        <p:nvSpPr>
          <p:cNvPr id="3" name="2 İçerik Yer Tutucusu"/>
          <p:cNvSpPr>
            <a:spLocks noGrp="1"/>
          </p:cNvSpPr>
          <p:nvPr>
            <p:ph idx="1"/>
          </p:nvPr>
        </p:nvSpPr>
        <p:spPr>
          <a:xfrm>
            <a:off x="457200" y="1882808"/>
            <a:ext cx="8229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a:xfrm>
            <a:off x="4791075" y="6480175"/>
            <a:ext cx="2133600" cy="301625"/>
          </a:xfrm>
        </p:spPr>
        <p:txBody>
          <a:bodyPr/>
          <a:lstStyle>
            <a:lvl1pPr>
              <a:defRPr/>
            </a:lvl1pPr>
          </a:lstStyle>
          <a:p>
            <a:fld id="{22925E4F-9718-4200-B1A0-C3716ED456F1}" type="datetime1">
              <a:rPr lang="en-US"/>
              <a:pPr/>
              <a:t>2/19/2018</a:t>
            </a:fld>
            <a:endParaRPr lang="tr-TR"/>
          </a:p>
        </p:txBody>
      </p:sp>
      <p:sp>
        <p:nvSpPr>
          <p:cNvPr id="5" name="4 Altbilgi Yer Tutucusu"/>
          <p:cNvSpPr>
            <a:spLocks noGrp="1"/>
          </p:cNvSpPr>
          <p:nvPr>
            <p:ph type="ftr" sz="quarter" idx="11"/>
          </p:nvPr>
        </p:nvSpPr>
        <p:spPr>
          <a:xfrm>
            <a:off x="457200" y="6481763"/>
            <a:ext cx="4259263" cy="300037"/>
          </a:xfrm>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AE52067C-526C-4D55-861B-CF92CB9845A2}" type="slidenum">
              <a:rPr lang="tr-T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4" name="3 Dik Üçgen"/>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4 İkizkenar Üçgen"/>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 name="14 Düz Bağlayıcı"/>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15 Düz Bağlayıcı"/>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lstStyle>
            <a:lvl1pPr marL="0" algn="l">
              <a:buNone/>
              <a:defRPr sz="3600" b="1" cap="none" baseline="0"/>
            </a:lvl1pPr>
          </a:lstStyle>
          <a:p>
            <a:r>
              <a:rPr lang="tr-TR" smtClean="0"/>
              <a:t>Asıl başlık stili için tıklatın</a:t>
            </a:r>
            <a:endParaRPr lang="en-US"/>
          </a:p>
        </p:txBody>
      </p:sp>
      <p:sp>
        <p:nvSpPr>
          <p:cNvPr id="3" name="2 Metin Yer Tutucusu"/>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3 Veri Yer Tutucusu"/>
          <p:cNvSpPr>
            <a:spLocks noGrp="1"/>
          </p:cNvSpPr>
          <p:nvPr>
            <p:ph type="dt" sz="half" idx="10"/>
          </p:nvPr>
        </p:nvSpPr>
        <p:spPr>
          <a:xfrm>
            <a:off x="6956425" y="6477000"/>
            <a:ext cx="2133600" cy="304800"/>
          </a:xfrm>
        </p:spPr>
        <p:txBody>
          <a:bodyPr/>
          <a:lstStyle>
            <a:lvl1pPr>
              <a:defRPr/>
            </a:lvl1pPr>
          </a:lstStyle>
          <a:p>
            <a:fld id="{920F4918-B02E-461D-8B6C-6FA947496C11}" type="datetime1">
              <a:rPr lang="en-US"/>
              <a:pPr/>
              <a:t>2/19/2018</a:t>
            </a:fld>
            <a:endParaRPr lang="tr-TR"/>
          </a:p>
        </p:txBody>
      </p:sp>
      <p:sp>
        <p:nvSpPr>
          <p:cNvPr id="9" name="4 Altbilgi Yer Tutucusu"/>
          <p:cNvSpPr>
            <a:spLocks noGrp="1"/>
          </p:cNvSpPr>
          <p:nvPr>
            <p:ph type="ftr" sz="quarter" idx="11"/>
          </p:nvPr>
        </p:nvSpPr>
        <p:spPr>
          <a:xfrm>
            <a:off x="2619375" y="6481763"/>
            <a:ext cx="4260850" cy="300037"/>
          </a:xfrm>
        </p:spPr>
        <p:txBody>
          <a:bodyPr/>
          <a:lstStyle>
            <a:lvl1pPr>
              <a:defRPr/>
            </a:lvl1pPr>
          </a:lstStyle>
          <a:p>
            <a:pPr>
              <a:defRPr/>
            </a:pPr>
            <a:endParaRPr lang="tr-TR"/>
          </a:p>
        </p:txBody>
      </p:sp>
      <p:sp>
        <p:nvSpPr>
          <p:cNvPr id="10" name="5 Slayt Numarası Yer Tutucusu"/>
          <p:cNvSpPr>
            <a:spLocks noGrp="1"/>
          </p:cNvSpPr>
          <p:nvPr>
            <p:ph type="sldNum" sz="quarter" idx="12"/>
          </p:nvPr>
        </p:nvSpPr>
        <p:spPr>
          <a:xfrm>
            <a:off x="8450263" y="809625"/>
            <a:ext cx="503237" cy="300038"/>
          </a:xfrm>
        </p:spPr>
        <p:txBody>
          <a:bodyPr/>
          <a:lstStyle>
            <a:lvl1pPr>
              <a:defRPr/>
            </a:lvl1pPr>
          </a:lstStyle>
          <a:p>
            <a:fld id="{42313085-82C0-4586-B785-8DB78EA7EF5B}" type="slidenum">
              <a:rPr lang="tr-T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lang="tr-TR" smtClean="0"/>
              <a:t>Asıl başlık stili için tıklatın</a:t>
            </a:r>
            <a:endParaRPr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fld id="{1CB7F1FF-7287-4037-A011-2008B7285F0E}" type="datetime1">
              <a:rPr lang="en-US"/>
              <a:pPr/>
              <a:t>2/19/2018</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fld id="{125068C5-9A14-4567-94D2-47174938276E}" type="slidenum">
              <a:rPr lang="tr-T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tr-TR" smtClean="0"/>
              <a:t>Asıl başlık stili için tıklatın</a:t>
            </a:r>
            <a:endParaRPr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a:xfrm>
            <a:off x="4791075" y="6481763"/>
            <a:ext cx="2130425" cy="301625"/>
          </a:xfrm>
        </p:spPr>
        <p:txBody>
          <a:bodyPr/>
          <a:lstStyle>
            <a:lvl1pPr>
              <a:defRPr/>
            </a:lvl1pPr>
          </a:lstStyle>
          <a:p>
            <a:fld id="{AB234D64-321F-4CC2-9C5B-C81310E0346F}" type="datetime1">
              <a:rPr lang="en-US"/>
              <a:pPr/>
              <a:t>2/19/2018</a:t>
            </a:fld>
            <a:endParaRPr lang="tr-TR"/>
          </a:p>
        </p:txBody>
      </p:sp>
      <p:sp>
        <p:nvSpPr>
          <p:cNvPr id="8" name="7 Altbilgi Yer Tutucusu"/>
          <p:cNvSpPr>
            <a:spLocks noGrp="1"/>
          </p:cNvSpPr>
          <p:nvPr>
            <p:ph type="ftr" sz="quarter" idx="11"/>
          </p:nvPr>
        </p:nvSpPr>
        <p:spPr>
          <a:xfrm>
            <a:off x="457200" y="6481763"/>
            <a:ext cx="4260850" cy="301625"/>
          </a:xfrm>
        </p:spPr>
        <p:txBody>
          <a:bodyPr/>
          <a:lstStyle>
            <a:lvl1pPr>
              <a:defRPr/>
            </a:lvl1pPr>
          </a:lstStyle>
          <a:p>
            <a:pPr>
              <a:defRPr/>
            </a:pPr>
            <a:endParaRPr lang="tr-TR"/>
          </a:p>
        </p:txBody>
      </p:sp>
      <p:sp>
        <p:nvSpPr>
          <p:cNvPr id="9" name="8 Slayt Numarası Yer Tutucusu"/>
          <p:cNvSpPr>
            <a:spLocks noGrp="1"/>
          </p:cNvSpPr>
          <p:nvPr>
            <p:ph type="sldNum" sz="quarter" idx="12"/>
          </p:nvPr>
        </p:nvSpPr>
        <p:spPr>
          <a:xfrm>
            <a:off x="7589838" y="6483350"/>
            <a:ext cx="503237" cy="301625"/>
          </a:xfrm>
        </p:spPr>
        <p:txBody>
          <a:bodyPr/>
          <a:lstStyle>
            <a:lvl1pPr>
              <a:defRPr/>
            </a:lvl1pPr>
          </a:lstStyle>
          <a:p>
            <a:fld id="{6DACA185-5AF0-44D3-BB92-950E280B50A8}" type="slidenum">
              <a:rPr lang="tr-T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fld id="{5B790BB9-31E2-422F-BE63-0C5F1C5C2F9A}" type="datetime1">
              <a:rPr lang="en-US"/>
              <a:pPr/>
              <a:t>2/19/2018</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fld id="{ADBF03FD-16B2-454B-A8CC-444E19297D3C}" type="slidenum">
              <a:rPr lang="tr-T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fld id="{B1A05498-94BD-41A7-A497-2AE708CF50EB}" type="datetime1">
              <a:rPr lang="en-US"/>
              <a:pPr/>
              <a:t>2/19/2018</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fld id="{E8AD5AFD-F001-49E9-9DC1-5D2AE62FF370}" type="slidenum">
              <a:rPr lang="tr-T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a:xfrm>
            <a:off x="6278563" y="6556375"/>
            <a:ext cx="2133600" cy="301625"/>
          </a:xfrm>
        </p:spPr>
        <p:txBody>
          <a:bodyPr/>
          <a:lstStyle>
            <a:lvl1pPr>
              <a:defRPr sz="900"/>
            </a:lvl1pPr>
          </a:lstStyle>
          <a:p>
            <a:fld id="{BE750719-B816-458C-8FF3-E3CA930EBDDC}" type="datetime1">
              <a:rPr lang="en-US"/>
              <a:pPr/>
              <a:t>2/19/2018</a:t>
            </a:fld>
            <a:endParaRPr lang="tr-TR"/>
          </a:p>
        </p:txBody>
      </p:sp>
      <p:sp>
        <p:nvSpPr>
          <p:cNvPr id="6" name="5 Altbilgi Yer Tutucusu"/>
          <p:cNvSpPr>
            <a:spLocks noGrp="1"/>
          </p:cNvSpPr>
          <p:nvPr>
            <p:ph type="ftr" sz="quarter" idx="11"/>
          </p:nvPr>
        </p:nvSpPr>
        <p:spPr>
          <a:xfrm>
            <a:off x="1135063" y="6556375"/>
            <a:ext cx="5143500"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410575" y="6556375"/>
            <a:ext cx="503238" cy="301625"/>
          </a:xfrm>
        </p:spPr>
        <p:txBody>
          <a:bodyPr/>
          <a:lstStyle>
            <a:lvl1pPr>
              <a:defRPr sz="900"/>
            </a:lvl1pPr>
          </a:lstStyle>
          <a:p>
            <a:fld id="{466AD235-B4A0-4443-B1B9-6E050E62826F}" type="slidenum">
              <a:rPr lang="tr-T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tr-TR" smtClean="0"/>
              <a:t>Asıl başlık stili için tıklatın</a:t>
            </a:r>
            <a:endParaRPr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4 Veri Yer Tutucusu"/>
          <p:cNvSpPr>
            <a:spLocks noGrp="1"/>
          </p:cNvSpPr>
          <p:nvPr>
            <p:ph type="dt" sz="half" idx="10"/>
          </p:nvPr>
        </p:nvSpPr>
        <p:spPr>
          <a:xfrm>
            <a:off x="6108700" y="6556375"/>
            <a:ext cx="2101850" cy="301625"/>
          </a:xfrm>
        </p:spPr>
        <p:txBody>
          <a:bodyPr/>
          <a:lstStyle>
            <a:lvl1pPr>
              <a:defRPr sz="900"/>
            </a:lvl1pPr>
          </a:lstStyle>
          <a:p>
            <a:fld id="{51643121-448D-41E1-A3AD-3B2D6459DA40}" type="datetime1">
              <a:rPr lang="en-US"/>
              <a:pPr/>
              <a:t>2/19/2018</a:t>
            </a:fld>
            <a:endParaRPr lang="tr-TR"/>
          </a:p>
        </p:txBody>
      </p:sp>
      <p:sp>
        <p:nvSpPr>
          <p:cNvPr id="6" name="5 Altbilgi Yer Tutucusu"/>
          <p:cNvSpPr>
            <a:spLocks noGrp="1"/>
          </p:cNvSpPr>
          <p:nvPr>
            <p:ph type="ftr" sz="quarter" idx="11"/>
          </p:nvPr>
        </p:nvSpPr>
        <p:spPr>
          <a:xfrm>
            <a:off x="1169988" y="6557963"/>
            <a:ext cx="4948237" cy="301625"/>
          </a:xfrm>
        </p:spPr>
        <p:txBody>
          <a:bodyPr/>
          <a:lstStyle>
            <a:lvl1pPr>
              <a:defRPr sz="900"/>
            </a:lvl1pPr>
          </a:lstStyle>
          <a:p>
            <a:pPr>
              <a:defRPr/>
            </a:pPr>
            <a:endParaRPr lang="tr-TR"/>
          </a:p>
        </p:txBody>
      </p:sp>
      <p:sp>
        <p:nvSpPr>
          <p:cNvPr id="7" name="6 Slayt Numarası Yer Tutucusu"/>
          <p:cNvSpPr>
            <a:spLocks noGrp="1"/>
          </p:cNvSpPr>
          <p:nvPr>
            <p:ph type="sldNum" sz="quarter" idx="12"/>
          </p:nvPr>
        </p:nvSpPr>
        <p:spPr>
          <a:xfrm>
            <a:off x="8216900" y="6556375"/>
            <a:ext cx="366713" cy="301625"/>
          </a:xfrm>
        </p:spPr>
        <p:txBody>
          <a:bodyPr/>
          <a:lstStyle>
            <a:lvl1pPr>
              <a:defRPr sz="900"/>
            </a:lvl1pPr>
          </a:lstStyle>
          <a:p>
            <a:fld id="{070E6921-1136-4ADD-9BA9-210EFA4A98D7}" type="slidenum">
              <a:rPr lang="tr-T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7 Düz Bağlayıcı"/>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8288"/>
            <a:ext cx="8229600" cy="1398587"/>
          </a:xfrm>
          <a:prstGeom prst="rect">
            <a:avLst/>
          </a:prstGeom>
        </p:spPr>
        <p:txBody>
          <a:bodyPr vert="horz" wrap="square" lIns="91440" tIns="45720" rIns="91440" bIns="45720" numCol="1" anchor="ctr" anchorCtr="0" compatLnSpc="1">
            <a:prstTxWarp prst="textNoShape">
              <a:avLst/>
            </a:prstTxWarp>
            <a:normAutofit/>
          </a:bodyPr>
          <a:lstStyle/>
          <a:p>
            <a:pPr lvl="0"/>
            <a:r>
              <a:rPr lang="tr-TR" smtClean="0"/>
              <a:t>Asıl başlık stili için tıklatın</a:t>
            </a:r>
            <a:endParaRPr lang="en-US" smtClean="0"/>
          </a:p>
        </p:txBody>
      </p:sp>
      <p:sp>
        <p:nvSpPr>
          <p:cNvPr id="1030" name="12 Metin Yer Tutucusu"/>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791075" y="6481763"/>
            <a:ext cx="2133600" cy="301625"/>
          </a:xfrm>
          <a:prstGeom prst="rect">
            <a:avLst/>
          </a:prstGeom>
        </p:spPr>
        <p:txBody>
          <a:bodyPr vert="horz" wrap="square" lIns="91440" tIns="45720" rIns="91440" bIns="45720" numCol="1" anchor="b" anchorCtr="0" compatLnSpc="1">
            <a:prstTxWarp prst="textNoShape">
              <a:avLst/>
            </a:prstTxWarp>
          </a:bodyPr>
          <a:lstStyle>
            <a:lvl1pPr>
              <a:defRPr sz="1000">
                <a:latin typeface="Century Gothic" charset="-94"/>
              </a:defRPr>
            </a:lvl1pPr>
          </a:lstStyle>
          <a:p>
            <a:fld id="{404A365D-2C81-4A4C-9449-7EE861A3BAAD}" type="datetime1">
              <a:rPr lang="en-US"/>
              <a:pPr/>
              <a:t>2/19/2018</a:t>
            </a:fld>
            <a:endParaRPr lang="tr-TR"/>
          </a:p>
        </p:txBody>
      </p:sp>
      <p:sp>
        <p:nvSpPr>
          <p:cNvPr id="3" name="2 Altbilgi Yer Tutucusu"/>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ea typeface="+mn-ea"/>
                <a:cs typeface="+mn-cs"/>
              </a:defRPr>
            </a:lvl1pPr>
          </a:lstStyle>
          <a:p>
            <a:pPr>
              <a:defRPr/>
            </a:pPr>
            <a:endParaRPr lang="tr-TR"/>
          </a:p>
        </p:txBody>
      </p:sp>
      <p:sp>
        <p:nvSpPr>
          <p:cNvPr id="23" name="22 Slayt Numarası Yer Tutucusu"/>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atin typeface="Century Gothic" charset="-94"/>
              </a:defRPr>
            </a:lvl1pPr>
          </a:lstStyle>
          <a:p>
            <a:fld id="{9FA50D23-F70F-4EBD-AEB3-039F28FDB5E4}" type="slidenum">
              <a:rPr lang="tr-TR"/>
              <a:pPr/>
              <a:t>‹#›</a:t>
            </a:fld>
            <a:endParaRPr lang="tr-T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43" r:id="rId4"/>
    <p:sldLayoutId id="2147483752" r:id="rId5"/>
    <p:sldLayoutId id="2147483744" r:id="rId6"/>
    <p:sldLayoutId id="2147483745" r:id="rId7"/>
    <p:sldLayoutId id="2147483753" r:id="rId8"/>
    <p:sldLayoutId id="2147483754" r:id="rId9"/>
    <p:sldLayoutId id="2147483746" r:id="rId10"/>
    <p:sldLayoutId id="2147483747" r:id="rId11"/>
    <p:sldLayoutId id="2147483748" r:id="rId12"/>
    <p:sldLayoutId id="2147483756" r:id="rId13"/>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9553"/>
          </a:solidFill>
          <a:effectLst>
            <a:outerShdw blurRad="26000" dist="26000" dir="14500000" algn="tl" rotWithShape="0">
              <a:srgbClr val="000000">
                <a:alpha val="40000"/>
              </a:srgbClr>
            </a:outerShdw>
          </a:effectLst>
          <a:latin typeface="+mj-lt"/>
          <a:ea typeface="ＭＳ Ｐゴシック" charset="-128"/>
          <a:cs typeface="+mj-cs"/>
        </a:defRPr>
      </a:lvl1pPr>
      <a:lvl2pPr marL="484188" indent="-484188" algn="l" rtl="0" eaLnBrk="0" fontAlgn="base" hangingPunct="0">
        <a:spcBef>
          <a:spcPct val="0"/>
        </a:spcBef>
        <a:spcAft>
          <a:spcPct val="0"/>
        </a:spcAft>
        <a:defRPr sz="4200">
          <a:solidFill>
            <a:srgbClr val="FF9553"/>
          </a:solidFill>
          <a:latin typeface="Century Gothic" charset="-94"/>
          <a:ea typeface="ＭＳ Ｐゴシック" charset="-128"/>
        </a:defRPr>
      </a:lvl2pPr>
      <a:lvl3pPr marL="484188" indent="-484188" algn="l" rtl="0" eaLnBrk="0" fontAlgn="base" hangingPunct="0">
        <a:spcBef>
          <a:spcPct val="0"/>
        </a:spcBef>
        <a:spcAft>
          <a:spcPct val="0"/>
        </a:spcAft>
        <a:defRPr sz="4200">
          <a:solidFill>
            <a:srgbClr val="FF9553"/>
          </a:solidFill>
          <a:latin typeface="Century Gothic" charset="-94"/>
          <a:ea typeface="ＭＳ Ｐゴシック" charset="-128"/>
        </a:defRPr>
      </a:lvl3pPr>
      <a:lvl4pPr marL="484188" indent="-484188" algn="l" rtl="0" eaLnBrk="0" fontAlgn="base" hangingPunct="0">
        <a:spcBef>
          <a:spcPct val="0"/>
        </a:spcBef>
        <a:spcAft>
          <a:spcPct val="0"/>
        </a:spcAft>
        <a:defRPr sz="4200">
          <a:solidFill>
            <a:srgbClr val="FF9553"/>
          </a:solidFill>
          <a:latin typeface="Century Gothic" charset="-94"/>
          <a:ea typeface="ＭＳ Ｐゴシック" charset="-128"/>
        </a:defRPr>
      </a:lvl4pPr>
      <a:lvl5pPr marL="484188" indent="-484188" algn="l" rtl="0" eaLnBrk="0" fontAlgn="base" hangingPunct="0">
        <a:spcBef>
          <a:spcPct val="0"/>
        </a:spcBef>
        <a:spcAft>
          <a:spcPct val="0"/>
        </a:spcAft>
        <a:defRPr sz="4200">
          <a:solidFill>
            <a:srgbClr val="FF9553"/>
          </a:solidFill>
          <a:latin typeface="Century Gothic" charset="-94"/>
          <a:ea typeface="ＭＳ Ｐゴシック" charset="-128"/>
        </a:defRPr>
      </a:lvl5pPr>
      <a:lvl6pPr marL="941388" indent="-484188" algn="l" rtl="0" fontAlgn="base">
        <a:spcBef>
          <a:spcPct val="0"/>
        </a:spcBef>
        <a:spcAft>
          <a:spcPct val="0"/>
        </a:spcAft>
        <a:defRPr sz="4200">
          <a:solidFill>
            <a:srgbClr val="FF9553"/>
          </a:solidFill>
          <a:latin typeface="Century Gothic" charset="-94"/>
        </a:defRPr>
      </a:lvl6pPr>
      <a:lvl7pPr marL="1398588" indent="-484188" algn="l" rtl="0" fontAlgn="base">
        <a:spcBef>
          <a:spcPct val="0"/>
        </a:spcBef>
        <a:spcAft>
          <a:spcPct val="0"/>
        </a:spcAft>
        <a:defRPr sz="4200">
          <a:solidFill>
            <a:srgbClr val="FF9553"/>
          </a:solidFill>
          <a:latin typeface="Century Gothic" charset="-94"/>
        </a:defRPr>
      </a:lvl7pPr>
      <a:lvl8pPr marL="1855788" indent="-484188" algn="l" rtl="0" fontAlgn="base">
        <a:spcBef>
          <a:spcPct val="0"/>
        </a:spcBef>
        <a:spcAft>
          <a:spcPct val="0"/>
        </a:spcAft>
        <a:defRPr sz="4200">
          <a:solidFill>
            <a:srgbClr val="FF9553"/>
          </a:solidFill>
          <a:latin typeface="Century Gothic" charset="-94"/>
        </a:defRPr>
      </a:lvl8pPr>
      <a:lvl9pPr marL="2312988" indent="-484188" algn="l" rtl="0" fontAlgn="base">
        <a:spcBef>
          <a:spcPct val="0"/>
        </a:spcBef>
        <a:spcAft>
          <a:spcPct val="0"/>
        </a:spcAft>
        <a:defRPr sz="4200">
          <a:solidFill>
            <a:srgbClr val="FF9553"/>
          </a:solidFill>
          <a:latin typeface="Century Gothic" charset="-94"/>
        </a:defRPr>
      </a:lvl9pPr>
    </p:titleStyle>
    <p:bodyStyle>
      <a:lvl1pPr marL="447675" indent="-382588" algn="l" rtl="0" eaLnBrk="0" fontAlgn="base" hangingPunct="0">
        <a:spcBef>
          <a:spcPct val="20000"/>
        </a:spcBef>
        <a:spcAft>
          <a:spcPct val="0"/>
        </a:spcAft>
        <a:buClr>
          <a:schemeClr val="accent1"/>
        </a:buClr>
        <a:buSzPct val="80000"/>
        <a:buFont typeface="Wingdings 2" charset="-94"/>
        <a:buChar char=""/>
        <a:defRPr sz="3000" kern="1200">
          <a:solidFill>
            <a:schemeClr val="tx1"/>
          </a:solidFill>
          <a:latin typeface="+mn-lt"/>
          <a:ea typeface="ＭＳ Ｐゴシック" charset="-128"/>
          <a:cs typeface="+mn-cs"/>
        </a:defRPr>
      </a:lvl1pPr>
      <a:lvl2pPr marL="822325" indent="-285750" algn="l" rtl="0" eaLnBrk="0" fontAlgn="base" hangingPunct="0">
        <a:spcBef>
          <a:spcPct val="20000"/>
        </a:spcBef>
        <a:spcAft>
          <a:spcPct val="0"/>
        </a:spcAft>
        <a:buClr>
          <a:schemeClr val="accent1"/>
        </a:buClr>
        <a:buSzPct val="95000"/>
        <a:buFont typeface="Verdana" charset="-94"/>
        <a:buChar char="›"/>
        <a:defRPr sz="2600" kern="1200">
          <a:solidFill>
            <a:schemeClr val="tx1"/>
          </a:solidFill>
          <a:latin typeface="+mn-lt"/>
          <a:ea typeface="ＭＳ Ｐゴシック" charset="-128"/>
          <a:cs typeface="+mn-cs"/>
        </a:defRPr>
      </a:lvl2pPr>
      <a:lvl3pPr marL="1104900" indent="-228600" algn="l" rtl="0" eaLnBrk="0" fontAlgn="base" hangingPunct="0">
        <a:spcBef>
          <a:spcPct val="20000"/>
        </a:spcBef>
        <a:spcAft>
          <a:spcPct val="0"/>
        </a:spcAft>
        <a:buClr>
          <a:schemeClr val="accent1"/>
        </a:buClr>
        <a:buFont typeface="Wingdings 2" charset="-94"/>
        <a:buChar char=""/>
        <a:defRPr sz="2400" kern="1200">
          <a:solidFill>
            <a:schemeClr val="tx1"/>
          </a:solidFill>
          <a:latin typeface="+mn-lt"/>
          <a:ea typeface="ＭＳ Ｐゴシック" charset="-128"/>
          <a:cs typeface="+mn-cs"/>
        </a:defRPr>
      </a:lvl3pPr>
      <a:lvl4pPr marL="1371600" indent="-209550" algn="l" rtl="0" eaLnBrk="0" fontAlgn="base" hangingPunct="0">
        <a:spcBef>
          <a:spcPct val="20000"/>
        </a:spcBef>
        <a:spcAft>
          <a:spcPct val="0"/>
        </a:spcAft>
        <a:buClr>
          <a:schemeClr val="accent1"/>
        </a:buClr>
        <a:buFont typeface="Wingdings 2" charset="-94"/>
        <a:buChar char=""/>
        <a:defRPr sz="2000" kern="1200">
          <a:solidFill>
            <a:schemeClr val="tx1"/>
          </a:solidFill>
          <a:latin typeface="+mn-lt"/>
          <a:ea typeface="ＭＳ Ｐゴシック" charset="-128"/>
          <a:cs typeface="+mn-cs"/>
        </a:defRPr>
      </a:lvl4pPr>
      <a:lvl5pPr marL="1600200" indent="-209550" algn="l" rtl="0" eaLnBrk="0" fontAlgn="base" hangingPunct="0">
        <a:spcBef>
          <a:spcPct val="20000"/>
        </a:spcBef>
        <a:spcAft>
          <a:spcPct val="0"/>
        </a:spcAft>
        <a:buClr>
          <a:srgbClr val="F4AB89"/>
        </a:buClr>
        <a:buFont typeface="Wingdings 2" charset="-94"/>
        <a:buChar char=""/>
        <a:defRPr sz="1900" kern="1200">
          <a:solidFill>
            <a:schemeClr val="tx1"/>
          </a:solidFill>
          <a:latin typeface="+mn-lt"/>
          <a:ea typeface="ＭＳ Ｐゴシック" charset="-128"/>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63.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png"/><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wmf"/><Relationship Id="rId10" Type="http://schemas.openxmlformats.org/officeDocument/2006/relationships/image" Target="../media/image65.png"/><Relationship Id="rId4" Type="http://schemas.openxmlformats.org/officeDocument/2006/relationships/image" Target="../media/image59.wmf"/><Relationship Id="rId9" Type="http://schemas.openxmlformats.org/officeDocument/2006/relationships/image" Target="../media/image64.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8.wmf"/><Relationship Id="rId4" Type="http://schemas.openxmlformats.org/officeDocument/2006/relationships/image" Target="../media/image67.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1.png"/><Relationship Id="rId4" Type="http://schemas.openxmlformats.org/officeDocument/2006/relationships/oleObject" Target="../embeddings/oleObject1.bin"/></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invitrogen.com/" TargetMode="External"/><Relationship Id="rId2" Type="http://schemas.openxmlformats.org/officeDocument/2006/relationships/hyperlink" Target="http://www.bdbiosciences.com/immunocytometry_systems/support/" TargetMode="External"/><Relationship Id="rId1" Type="http://schemas.openxmlformats.org/officeDocument/2006/relationships/slideLayout" Target="../slideLayouts/slideLayout2.xml"/><Relationship Id="rId5" Type="http://schemas.openxmlformats.org/officeDocument/2006/relationships/hyperlink" Target="http://flowbook.denovosoftware.com/" TargetMode="External"/><Relationship Id="rId4" Type="http://schemas.openxmlformats.org/officeDocument/2006/relationships/hyperlink" Target="http://www.coulterflow.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642918"/>
            <a:ext cx="8062912" cy="2071702"/>
          </a:xfrm>
        </p:spPr>
        <p:txBody>
          <a:bodyPr>
            <a:normAutofit fontScale="90000"/>
          </a:bodyPr>
          <a:lstStyle/>
          <a:p>
            <a:pPr marL="484632" indent="0" eaLnBrk="1" fontAlgn="auto" hangingPunct="1">
              <a:spcAft>
                <a:spcPts val="0"/>
              </a:spcAft>
              <a:defRPr/>
            </a:pPr>
            <a:r>
              <a:rPr lang="tr-TR" b="1" dirty="0" smtClean="0">
                <a:solidFill>
                  <a:schemeClr val="accent1">
                    <a:tint val="83000"/>
                    <a:satMod val="150000"/>
                  </a:schemeClr>
                </a:solidFill>
                <a:effectLst/>
                <a:latin typeface="Calibri"/>
                <a:ea typeface="+mj-ea"/>
                <a:cs typeface="Calibri"/>
              </a:rPr>
              <a:t>Akan Hücre Ölçer </a:t>
            </a:r>
            <a:br>
              <a:rPr lang="tr-TR" b="1" dirty="0" smtClean="0">
                <a:solidFill>
                  <a:schemeClr val="accent1">
                    <a:tint val="83000"/>
                    <a:satMod val="150000"/>
                  </a:schemeClr>
                </a:solidFill>
                <a:effectLst/>
                <a:latin typeface="Calibri"/>
                <a:ea typeface="+mj-ea"/>
                <a:cs typeface="Calibri"/>
              </a:rPr>
            </a:br>
            <a:r>
              <a:rPr lang="tr-TR" b="1" dirty="0" smtClean="0">
                <a:solidFill>
                  <a:schemeClr val="accent1">
                    <a:tint val="83000"/>
                    <a:satMod val="150000"/>
                  </a:schemeClr>
                </a:solidFill>
                <a:effectLst/>
                <a:latin typeface="Calibri"/>
                <a:ea typeface="+mj-ea"/>
                <a:cs typeface="Calibri"/>
              </a:rPr>
              <a:t>PRENSİPLER  </a:t>
            </a:r>
            <a:br>
              <a:rPr lang="tr-TR" b="1" dirty="0" smtClean="0">
                <a:solidFill>
                  <a:schemeClr val="accent1">
                    <a:tint val="83000"/>
                    <a:satMod val="150000"/>
                  </a:schemeClr>
                </a:solidFill>
                <a:effectLst/>
                <a:latin typeface="Calibri"/>
                <a:ea typeface="+mj-ea"/>
                <a:cs typeface="Calibri"/>
              </a:rPr>
            </a:br>
            <a:endParaRPr lang="tr-TR" b="1" dirty="0">
              <a:solidFill>
                <a:schemeClr val="accent1">
                  <a:tint val="83000"/>
                  <a:satMod val="150000"/>
                </a:schemeClr>
              </a:solidFill>
              <a:effectLst/>
              <a:latin typeface="Calibri"/>
              <a:ea typeface="+mj-ea"/>
              <a:cs typeface="Calibri"/>
            </a:endParaRPr>
          </a:p>
        </p:txBody>
      </p:sp>
      <p:sp>
        <p:nvSpPr>
          <p:cNvPr id="3" name="2 Alt Başlık"/>
          <p:cNvSpPr>
            <a:spLocks noGrp="1"/>
          </p:cNvSpPr>
          <p:nvPr>
            <p:ph type="subTitle" idx="1"/>
          </p:nvPr>
        </p:nvSpPr>
        <p:spPr>
          <a:xfrm>
            <a:off x="285720" y="4605358"/>
            <a:ext cx="9358378" cy="2252642"/>
          </a:xfrm>
        </p:spPr>
        <p:txBody>
          <a:bodyPr>
            <a:normAutofit fontScale="92500" lnSpcReduction="10000"/>
          </a:bodyPr>
          <a:lstStyle/>
          <a:p>
            <a:pPr algn="l" eaLnBrk="1" fontAlgn="auto" hangingPunct="1">
              <a:spcAft>
                <a:spcPts val="0"/>
              </a:spcAft>
              <a:buFont typeface="Wingdings 2"/>
              <a:buNone/>
              <a:defRPr/>
            </a:pPr>
            <a:r>
              <a:rPr lang="tr-TR" sz="2400" b="1" dirty="0" smtClean="0">
                <a:ea typeface="+mn-ea"/>
              </a:rPr>
              <a:t> Dr. Klara </a:t>
            </a:r>
            <a:r>
              <a:rPr lang="tr-TR" sz="2400" b="1" dirty="0" err="1" smtClean="0">
                <a:ea typeface="+mn-ea"/>
              </a:rPr>
              <a:t>Dalva</a:t>
            </a:r>
            <a:endParaRPr lang="tr-TR" sz="2400" b="1" dirty="0" smtClean="0">
              <a:ea typeface="+mn-ea"/>
            </a:endParaRPr>
          </a:p>
          <a:p>
            <a:pPr algn="l" eaLnBrk="1" fontAlgn="auto" hangingPunct="1">
              <a:spcAft>
                <a:spcPts val="0"/>
              </a:spcAft>
              <a:buFont typeface="Wingdings 2"/>
              <a:buNone/>
              <a:defRPr/>
            </a:pPr>
            <a:r>
              <a:rPr lang="tr-TR" sz="2400" b="1" dirty="0" smtClean="0">
                <a:ea typeface="+mn-ea"/>
              </a:rPr>
              <a:t>AÜTF Hematoloji BD Laboratuvarı </a:t>
            </a:r>
          </a:p>
          <a:p>
            <a:pPr algn="l" eaLnBrk="1" fontAlgn="auto" hangingPunct="1">
              <a:spcAft>
                <a:spcPts val="0"/>
              </a:spcAft>
              <a:buFont typeface="Wingdings 2"/>
              <a:buNone/>
              <a:defRPr/>
            </a:pPr>
            <a:endParaRPr lang="tr-TR" sz="2400" b="1" dirty="0" smtClean="0">
              <a:ea typeface="+mn-ea"/>
            </a:endParaRPr>
          </a:p>
          <a:p>
            <a:pPr algn="l" eaLnBrk="1" fontAlgn="auto" hangingPunct="1">
              <a:spcAft>
                <a:spcPts val="0"/>
              </a:spcAft>
              <a:buFont typeface="Wingdings 2"/>
              <a:buNone/>
              <a:defRPr/>
            </a:pPr>
            <a:endParaRPr lang="tr-TR" sz="2400" b="1" dirty="0" smtClean="0">
              <a:ea typeface="+mn-ea"/>
            </a:endParaRPr>
          </a:p>
          <a:p>
            <a:pPr algn="l" eaLnBrk="1" fontAlgn="auto" hangingPunct="1">
              <a:spcAft>
                <a:spcPts val="0"/>
              </a:spcAft>
              <a:buFont typeface="Wingdings 2"/>
              <a:buNone/>
              <a:defRPr/>
            </a:pPr>
            <a:endParaRPr lang="tr-TR" sz="2400" b="1" dirty="0" smtClean="0">
              <a:ea typeface="+mn-ea"/>
            </a:endParaRPr>
          </a:p>
          <a:p>
            <a:pPr algn="l" eaLnBrk="1" fontAlgn="auto" hangingPunct="1">
              <a:spcAft>
                <a:spcPts val="0"/>
              </a:spcAft>
              <a:buFont typeface="Wingdings 2"/>
              <a:buNone/>
              <a:defRPr/>
            </a:pPr>
            <a:endParaRPr lang="tr-TR" sz="2400" b="1" dirty="0" smtClean="0">
              <a:ea typeface="+mn-ea"/>
            </a:endParaRPr>
          </a:p>
          <a:p>
            <a:pPr algn="l" eaLnBrk="1" fontAlgn="auto" hangingPunct="1">
              <a:spcAft>
                <a:spcPts val="0"/>
              </a:spcAft>
              <a:buFont typeface="Wingdings 2"/>
              <a:buNone/>
              <a:defRPr/>
            </a:pPr>
            <a:r>
              <a:rPr lang="tr-TR" sz="2400" b="1" dirty="0" smtClean="0">
                <a:ea typeface="+mn-ea"/>
              </a:rPr>
              <a:t>							        </a:t>
            </a:r>
            <a:r>
              <a:rPr lang="tr-TR" sz="1800" b="1" dirty="0" smtClean="0">
                <a:ea typeface="+mn-ea"/>
              </a:rPr>
              <a:t>14022015</a:t>
            </a:r>
          </a:p>
          <a:p>
            <a:pPr algn="l" eaLnBrk="1" fontAlgn="auto" hangingPunct="1">
              <a:spcAft>
                <a:spcPts val="0"/>
              </a:spcAft>
              <a:buFont typeface="Wingdings 2"/>
              <a:buNone/>
              <a:defRPr/>
            </a:pPr>
            <a:endParaRPr lang="tr-TR" sz="1800" b="1"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0"/>
            <a:ext cx="8229600" cy="874712"/>
          </a:xfrm>
          <a:ln>
            <a:miter lim="800000"/>
            <a:headEnd/>
            <a:tailEnd/>
          </a:ln>
        </p:spPr>
        <p:txBody>
          <a:bodyPr anchor="t"/>
          <a:lstStyle/>
          <a:p>
            <a:pPr algn="ctr" eaLnBrk="1" hangingPunct="1">
              <a:defRPr/>
            </a:pPr>
            <a:r>
              <a:rPr lang="en-US" dirty="0" err="1" smtClean="0">
                <a:latin typeface="Calibri"/>
                <a:ea typeface="+mj-ea"/>
                <a:cs typeface="Calibri"/>
              </a:rPr>
              <a:t>Floresans</a:t>
            </a:r>
            <a:endParaRPr lang="en-US" dirty="0">
              <a:latin typeface="Calibri"/>
              <a:ea typeface="+mj-ea"/>
              <a:cs typeface="Calibri"/>
            </a:endParaRPr>
          </a:p>
        </p:txBody>
      </p:sp>
      <p:sp>
        <p:nvSpPr>
          <p:cNvPr id="32771" name="Rectangle 3"/>
          <p:cNvSpPr>
            <a:spLocks noGrp="1" noChangeArrowheads="1"/>
          </p:cNvSpPr>
          <p:nvPr>
            <p:ph type="body" idx="1"/>
          </p:nvPr>
        </p:nvSpPr>
        <p:spPr>
          <a:xfrm>
            <a:off x="228600" y="990600"/>
            <a:ext cx="8686800" cy="4525963"/>
          </a:xfrm>
          <a:noFill/>
        </p:spPr>
        <p:txBody>
          <a:bodyPr/>
          <a:lstStyle/>
          <a:p>
            <a:pPr algn="ctr" eaLnBrk="1" hangingPunct="1">
              <a:buNone/>
            </a:pPr>
            <a:r>
              <a:rPr lang="en-US" sz="2800" dirty="0" err="1" smtClean="0">
                <a:latin typeface="Calibri"/>
                <a:cs typeface="Calibri"/>
              </a:rPr>
              <a:t>Bir</a:t>
            </a:r>
            <a:r>
              <a:rPr lang="en-US" sz="2800" dirty="0" smtClean="0">
                <a:latin typeface="Calibri"/>
                <a:cs typeface="Calibri"/>
              </a:rPr>
              <a:t> </a:t>
            </a:r>
            <a:r>
              <a:rPr lang="en-US" sz="2800" dirty="0" err="1" smtClean="0">
                <a:latin typeface="Calibri"/>
                <a:cs typeface="Calibri"/>
              </a:rPr>
              <a:t>fotonun</a:t>
            </a:r>
            <a:r>
              <a:rPr lang="en-US" sz="2800" dirty="0" smtClean="0">
                <a:latin typeface="Calibri"/>
                <a:cs typeface="Calibri"/>
              </a:rPr>
              <a:t> </a:t>
            </a:r>
            <a:r>
              <a:rPr lang="en-US" sz="2800" dirty="0" err="1" smtClean="0">
                <a:latin typeface="Calibri"/>
                <a:cs typeface="Calibri"/>
              </a:rPr>
              <a:t>moleküler</a:t>
            </a:r>
            <a:r>
              <a:rPr lang="en-US" sz="2800" dirty="0" smtClean="0">
                <a:latin typeface="Calibri"/>
                <a:cs typeface="Calibri"/>
              </a:rPr>
              <a:t> </a:t>
            </a:r>
            <a:r>
              <a:rPr lang="en-US" sz="2800" dirty="0" err="1" smtClean="0">
                <a:latin typeface="Calibri"/>
                <a:cs typeface="Calibri"/>
              </a:rPr>
              <a:t>absorbsyonu</a:t>
            </a:r>
            <a:r>
              <a:rPr lang="en-US" sz="2800" dirty="0" smtClean="0">
                <a:latin typeface="Calibri"/>
                <a:cs typeface="Calibri"/>
              </a:rPr>
              <a:t> (</a:t>
            </a:r>
            <a:r>
              <a:rPr lang="en-US" sz="2800" dirty="0" err="1" smtClean="0">
                <a:latin typeface="Calibri"/>
                <a:cs typeface="Calibri"/>
              </a:rPr>
              <a:t>eksitasyon</a:t>
            </a:r>
            <a:r>
              <a:rPr lang="en-US" sz="2800" dirty="0" smtClean="0">
                <a:latin typeface="Calibri"/>
                <a:cs typeface="Calibri"/>
              </a:rPr>
              <a:t>) </a:t>
            </a:r>
          </a:p>
          <a:p>
            <a:pPr algn="ctr" eaLnBrk="1" hangingPunct="1">
              <a:buNone/>
            </a:pPr>
            <a:r>
              <a:rPr lang="en-US" sz="2800" dirty="0" err="1" smtClean="0">
                <a:latin typeface="Calibri"/>
                <a:cs typeface="Calibri"/>
              </a:rPr>
              <a:t>daha</a:t>
            </a:r>
            <a:r>
              <a:rPr lang="en-US" sz="2800" dirty="0" smtClean="0">
                <a:latin typeface="Calibri"/>
                <a:cs typeface="Calibri"/>
              </a:rPr>
              <a:t> </a:t>
            </a:r>
            <a:r>
              <a:rPr lang="en-US" sz="2800" dirty="0" err="1" smtClean="0">
                <a:latin typeface="Calibri"/>
                <a:cs typeface="Calibri"/>
              </a:rPr>
              <a:t>uzun</a:t>
            </a:r>
            <a:r>
              <a:rPr lang="en-US" sz="2800" dirty="0" smtClean="0">
                <a:latin typeface="Calibri"/>
                <a:cs typeface="Calibri"/>
              </a:rPr>
              <a:t> </a:t>
            </a:r>
            <a:r>
              <a:rPr lang="en-US" sz="2800" dirty="0" err="1" smtClean="0">
                <a:latin typeface="Calibri"/>
                <a:cs typeface="Calibri"/>
              </a:rPr>
              <a:t>dalga</a:t>
            </a:r>
            <a:r>
              <a:rPr lang="en-US" sz="2800" dirty="0" smtClean="0">
                <a:latin typeface="Calibri"/>
                <a:cs typeface="Calibri"/>
              </a:rPr>
              <a:t> </a:t>
            </a:r>
            <a:r>
              <a:rPr lang="en-US" sz="2800" dirty="0" err="1" smtClean="0">
                <a:latin typeface="Calibri"/>
                <a:cs typeface="Calibri"/>
              </a:rPr>
              <a:t>boyunda</a:t>
            </a:r>
            <a:r>
              <a:rPr lang="en-US" sz="2800" dirty="0" smtClean="0">
                <a:latin typeface="Calibri"/>
                <a:cs typeface="Calibri"/>
              </a:rPr>
              <a:t> </a:t>
            </a:r>
            <a:r>
              <a:rPr lang="en-US" sz="2800" dirty="0" err="1" smtClean="0">
                <a:latin typeface="Calibri"/>
                <a:cs typeface="Calibri"/>
              </a:rPr>
              <a:t>bir</a:t>
            </a:r>
            <a:r>
              <a:rPr lang="en-US" sz="2800" dirty="0" smtClean="0">
                <a:latin typeface="Calibri"/>
                <a:cs typeface="Calibri"/>
              </a:rPr>
              <a:t> </a:t>
            </a:r>
            <a:r>
              <a:rPr lang="en-US" sz="2800" dirty="0" err="1" smtClean="0">
                <a:latin typeface="Calibri"/>
                <a:cs typeface="Calibri"/>
              </a:rPr>
              <a:t>fotonun</a:t>
            </a:r>
            <a:r>
              <a:rPr lang="en-US" sz="2800" dirty="0" smtClean="0">
                <a:latin typeface="Calibri"/>
                <a:cs typeface="Calibri"/>
              </a:rPr>
              <a:t>  </a:t>
            </a:r>
            <a:r>
              <a:rPr lang="en-US" sz="2800" dirty="0" err="1" smtClean="0">
                <a:latin typeface="Calibri"/>
                <a:cs typeface="Calibri"/>
              </a:rPr>
              <a:t>salınmasına</a:t>
            </a:r>
            <a:r>
              <a:rPr lang="en-US" sz="2800" dirty="0" smtClean="0">
                <a:latin typeface="Calibri"/>
                <a:cs typeface="Calibri"/>
              </a:rPr>
              <a:t> (</a:t>
            </a:r>
            <a:r>
              <a:rPr lang="en-US" sz="2800" dirty="0" err="1" smtClean="0">
                <a:latin typeface="Calibri"/>
                <a:cs typeface="Calibri"/>
              </a:rPr>
              <a:t>emisyon</a:t>
            </a:r>
            <a:r>
              <a:rPr lang="en-US" sz="2800" dirty="0" smtClean="0">
                <a:latin typeface="Calibri"/>
                <a:cs typeface="Calibri"/>
              </a:rPr>
              <a:t>) </a:t>
            </a:r>
            <a:r>
              <a:rPr lang="en-US" sz="2800" dirty="0" err="1" smtClean="0">
                <a:latin typeface="Calibri"/>
                <a:cs typeface="Calibri"/>
              </a:rPr>
              <a:t>sebep</a:t>
            </a:r>
            <a:r>
              <a:rPr lang="en-US" sz="2800" dirty="0" smtClean="0">
                <a:latin typeface="Calibri"/>
                <a:cs typeface="Calibri"/>
              </a:rPr>
              <a:t> </a:t>
            </a:r>
            <a:r>
              <a:rPr lang="en-US" sz="2800" dirty="0" err="1" smtClean="0">
                <a:latin typeface="Calibri"/>
                <a:cs typeface="Calibri"/>
              </a:rPr>
              <a:t>olur</a:t>
            </a:r>
            <a:endParaRPr lang="en-US" sz="2800" dirty="0" smtClean="0">
              <a:latin typeface="Calibri"/>
              <a:cs typeface="Calibri"/>
            </a:endParaRPr>
          </a:p>
        </p:txBody>
      </p:sp>
      <p:pic>
        <p:nvPicPr>
          <p:cNvPr id="32772" name="Picture 4"/>
          <p:cNvPicPr>
            <a:picLocks noChangeAspect="1" noChangeArrowheads="1"/>
          </p:cNvPicPr>
          <p:nvPr/>
        </p:nvPicPr>
        <p:blipFill>
          <a:blip r:embed="rId2" cstate="print"/>
          <a:srcRect r="23953" b="20256"/>
          <a:stretch>
            <a:fillRect/>
          </a:stretch>
        </p:blipFill>
        <p:spPr bwMode="auto">
          <a:xfrm>
            <a:off x="4495800" y="2606655"/>
            <a:ext cx="4114800" cy="4251345"/>
          </a:xfrm>
          <a:prstGeom prst="rect">
            <a:avLst/>
          </a:prstGeom>
          <a:noFill/>
          <a:ln w="9525">
            <a:noFill/>
            <a:miter lim="800000"/>
            <a:headEnd/>
            <a:tailEnd/>
          </a:ln>
        </p:spPr>
      </p:pic>
      <p:sp>
        <p:nvSpPr>
          <p:cNvPr id="32773" name="AutoShape 5"/>
          <p:cNvSpPr>
            <a:spLocks noChangeArrowheads="1"/>
          </p:cNvSpPr>
          <p:nvPr/>
        </p:nvSpPr>
        <p:spPr bwMode="auto">
          <a:xfrm rot="20818483" flipV="1">
            <a:off x="6730300" y="3791302"/>
            <a:ext cx="2784539" cy="713754"/>
          </a:xfrm>
          <a:prstGeom prst="lightningBolt">
            <a:avLst/>
          </a:prstGeom>
          <a:solidFill>
            <a:srgbClr val="0000FF"/>
          </a:solidFill>
          <a:ln w="9525">
            <a:solidFill>
              <a:schemeClr val="tx1"/>
            </a:solidFill>
            <a:miter lim="800000"/>
            <a:headEnd/>
            <a:tailEnd/>
          </a:ln>
        </p:spPr>
        <p:txBody>
          <a:bodyPr wrap="none" anchor="ctr"/>
          <a:lstStyle/>
          <a:p>
            <a:endParaRPr lang="tr-TR"/>
          </a:p>
        </p:txBody>
      </p:sp>
      <p:sp>
        <p:nvSpPr>
          <p:cNvPr id="32774" name="Text Box 8"/>
          <p:cNvSpPr txBox="1">
            <a:spLocks noChangeArrowheads="1"/>
          </p:cNvSpPr>
          <p:nvPr/>
        </p:nvSpPr>
        <p:spPr bwMode="auto">
          <a:xfrm>
            <a:off x="7467600" y="4953000"/>
            <a:ext cx="1676400" cy="830997"/>
          </a:xfrm>
          <a:prstGeom prst="rect">
            <a:avLst/>
          </a:prstGeom>
          <a:noFill/>
          <a:ln w="9525">
            <a:noFill/>
            <a:miter lim="800000"/>
            <a:headEnd/>
            <a:tailEnd/>
          </a:ln>
        </p:spPr>
        <p:txBody>
          <a:bodyPr>
            <a:spAutoFit/>
          </a:bodyPr>
          <a:lstStyle/>
          <a:p>
            <a:pPr>
              <a:spcBef>
                <a:spcPct val="50000"/>
              </a:spcBef>
            </a:pPr>
            <a:r>
              <a:rPr lang="en-US" dirty="0" err="1" smtClean="0">
                <a:solidFill>
                  <a:schemeClr val="bg1"/>
                </a:solidFill>
              </a:rPr>
              <a:t>Bir</a:t>
            </a:r>
            <a:r>
              <a:rPr lang="en-US" dirty="0" smtClean="0">
                <a:solidFill>
                  <a:schemeClr val="bg1"/>
                </a:solidFill>
              </a:rPr>
              <a:t> </a:t>
            </a:r>
            <a:r>
              <a:rPr lang="en-US" dirty="0" err="1" smtClean="0">
                <a:solidFill>
                  <a:schemeClr val="bg1"/>
                </a:solidFill>
              </a:rPr>
              <a:t>fotonun</a:t>
            </a:r>
            <a:r>
              <a:rPr lang="en-US" dirty="0" smtClean="0">
                <a:solidFill>
                  <a:schemeClr val="bg1"/>
                </a:solidFill>
              </a:rPr>
              <a:t> </a:t>
            </a:r>
            <a:r>
              <a:rPr lang="en-US" dirty="0" err="1" smtClean="0">
                <a:solidFill>
                  <a:schemeClr val="bg1"/>
                </a:solidFill>
              </a:rPr>
              <a:t>salınması</a:t>
            </a:r>
            <a:endParaRPr lang="en-US" dirty="0">
              <a:solidFill>
                <a:schemeClr val="bg1"/>
              </a:solidFill>
            </a:endParaRPr>
          </a:p>
        </p:txBody>
      </p:sp>
      <p:pic>
        <p:nvPicPr>
          <p:cNvPr id="32775" name="Picture 9"/>
          <p:cNvPicPr>
            <a:picLocks noChangeAspect="1" noChangeArrowheads="1"/>
          </p:cNvPicPr>
          <p:nvPr/>
        </p:nvPicPr>
        <p:blipFill>
          <a:blip r:embed="rId3" cstate="print"/>
          <a:srcRect r="21669"/>
          <a:stretch>
            <a:fillRect/>
          </a:stretch>
        </p:blipFill>
        <p:spPr bwMode="auto">
          <a:xfrm>
            <a:off x="228599" y="4424363"/>
            <a:ext cx="3964137" cy="1976437"/>
          </a:xfrm>
          <a:prstGeom prst="rect">
            <a:avLst/>
          </a:prstGeom>
          <a:noFill/>
          <a:ln w="9525">
            <a:noFill/>
            <a:miter lim="800000"/>
            <a:headEnd/>
            <a:tailEnd/>
          </a:ln>
        </p:spPr>
      </p:pic>
      <p:sp>
        <p:nvSpPr>
          <p:cNvPr id="32776" name="Text Box 10"/>
          <p:cNvSpPr txBox="1">
            <a:spLocks noChangeArrowheads="1"/>
          </p:cNvSpPr>
          <p:nvPr/>
        </p:nvSpPr>
        <p:spPr bwMode="auto">
          <a:xfrm>
            <a:off x="1676400" y="4114800"/>
            <a:ext cx="1447800" cy="366713"/>
          </a:xfrm>
          <a:prstGeom prst="rect">
            <a:avLst/>
          </a:prstGeom>
          <a:noFill/>
          <a:ln w="9525">
            <a:noFill/>
            <a:miter lim="800000"/>
            <a:headEnd/>
            <a:tailEnd/>
          </a:ln>
        </p:spPr>
        <p:txBody>
          <a:bodyPr>
            <a:spAutoFit/>
          </a:bodyPr>
          <a:lstStyle/>
          <a:p>
            <a:pPr>
              <a:spcBef>
                <a:spcPct val="50000"/>
              </a:spcBef>
            </a:pPr>
            <a:r>
              <a:rPr lang="en-US" sz="1800"/>
              <a:t>Stoke shift</a:t>
            </a:r>
          </a:p>
        </p:txBody>
      </p:sp>
      <p:sp>
        <p:nvSpPr>
          <p:cNvPr id="32777" name="Line 12"/>
          <p:cNvSpPr>
            <a:spLocks noChangeShapeType="1"/>
          </p:cNvSpPr>
          <p:nvPr/>
        </p:nvSpPr>
        <p:spPr bwMode="auto">
          <a:xfrm>
            <a:off x="2057400" y="4648200"/>
            <a:ext cx="0" cy="76200"/>
          </a:xfrm>
          <a:prstGeom prst="line">
            <a:avLst/>
          </a:prstGeom>
          <a:noFill/>
          <a:ln w="9525">
            <a:solidFill>
              <a:schemeClr val="tx1"/>
            </a:solidFill>
            <a:round/>
            <a:headEnd/>
            <a:tailEnd/>
          </a:ln>
        </p:spPr>
        <p:txBody>
          <a:bodyPr/>
          <a:lstStyle/>
          <a:p>
            <a:endParaRPr lang="tr-TR"/>
          </a:p>
        </p:txBody>
      </p:sp>
      <p:sp>
        <p:nvSpPr>
          <p:cNvPr id="32778" name="Line 13"/>
          <p:cNvSpPr>
            <a:spLocks noChangeShapeType="1"/>
          </p:cNvSpPr>
          <p:nvPr/>
        </p:nvSpPr>
        <p:spPr bwMode="auto">
          <a:xfrm>
            <a:off x="2438400" y="4419600"/>
            <a:ext cx="0" cy="609600"/>
          </a:xfrm>
          <a:prstGeom prst="line">
            <a:avLst/>
          </a:prstGeom>
          <a:noFill/>
          <a:ln w="9525">
            <a:solidFill>
              <a:schemeClr val="tx1"/>
            </a:solidFill>
            <a:round/>
            <a:headEnd/>
            <a:tailEnd/>
          </a:ln>
        </p:spPr>
        <p:txBody>
          <a:bodyPr/>
          <a:lstStyle/>
          <a:p>
            <a:endParaRPr lang="tr-TR"/>
          </a:p>
        </p:txBody>
      </p:sp>
      <p:sp>
        <p:nvSpPr>
          <p:cNvPr id="32779" name="Line 14"/>
          <p:cNvSpPr>
            <a:spLocks noChangeShapeType="1"/>
          </p:cNvSpPr>
          <p:nvPr/>
        </p:nvSpPr>
        <p:spPr bwMode="auto">
          <a:xfrm flipV="1">
            <a:off x="2057400" y="4419600"/>
            <a:ext cx="0" cy="457200"/>
          </a:xfrm>
          <a:prstGeom prst="line">
            <a:avLst/>
          </a:prstGeom>
          <a:noFill/>
          <a:ln w="9525">
            <a:solidFill>
              <a:schemeClr val="tx1"/>
            </a:solidFill>
            <a:round/>
            <a:headEnd/>
            <a:tailEnd/>
          </a:ln>
        </p:spPr>
        <p:txBody>
          <a:bodyPr/>
          <a:lstStyle/>
          <a:p>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838200" y="457200"/>
            <a:ext cx="7772400" cy="685800"/>
          </a:xfrm>
          <a:ln>
            <a:miter lim="800000"/>
            <a:headEnd/>
            <a:tailEnd/>
          </a:ln>
        </p:spPr>
        <p:txBody>
          <a:bodyPr anchor="t"/>
          <a:lstStyle/>
          <a:p>
            <a:pPr eaLnBrk="1" hangingPunct="1">
              <a:defRPr/>
            </a:pPr>
            <a:r>
              <a:rPr lang="en-US" sz="3200" u="sng" dirty="0" err="1" smtClean="0">
                <a:latin typeface="Calibri"/>
                <a:ea typeface="+mj-ea"/>
                <a:cs typeface="Calibri"/>
              </a:rPr>
              <a:t>Bir</a:t>
            </a:r>
            <a:r>
              <a:rPr lang="en-US" sz="3200" u="sng" dirty="0" smtClean="0">
                <a:latin typeface="Calibri"/>
                <a:ea typeface="+mj-ea"/>
                <a:cs typeface="Calibri"/>
              </a:rPr>
              <a:t> </a:t>
            </a:r>
            <a:r>
              <a:rPr lang="en-US" sz="3200" u="sng" dirty="0" err="1" smtClean="0">
                <a:latin typeface="Calibri"/>
                <a:ea typeface="+mj-ea"/>
                <a:cs typeface="Calibri"/>
              </a:rPr>
              <a:t>florokrom</a:t>
            </a:r>
            <a:r>
              <a:rPr lang="en-US" sz="3200" u="sng" dirty="0" smtClean="0">
                <a:latin typeface="Calibri"/>
                <a:ea typeface="+mj-ea"/>
                <a:cs typeface="Calibri"/>
              </a:rPr>
              <a:t> </a:t>
            </a:r>
            <a:r>
              <a:rPr lang="en-US" sz="3200" u="sng" dirty="0" err="1" smtClean="0">
                <a:latin typeface="Calibri"/>
                <a:ea typeface="+mj-ea"/>
                <a:cs typeface="Calibri"/>
              </a:rPr>
              <a:t>örneği</a:t>
            </a:r>
            <a:r>
              <a:rPr lang="en-US" sz="3200" u="sng" dirty="0" smtClean="0">
                <a:latin typeface="Calibri"/>
                <a:ea typeface="+mj-ea"/>
                <a:cs typeface="Calibri"/>
              </a:rPr>
              <a:t>: </a:t>
            </a:r>
            <a:r>
              <a:rPr lang="en-US" sz="3200" u="sng" dirty="0" err="1" smtClean="0">
                <a:latin typeface="Calibri"/>
                <a:ea typeface="+mj-ea"/>
                <a:cs typeface="Calibri"/>
              </a:rPr>
              <a:t>Phycoerythrin</a:t>
            </a:r>
            <a:r>
              <a:rPr lang="en-US" sz="3200" u="sng" dirty="0" smtClean="0">
                <a:latin typeface="Calibri"/>
                <a:ea typeface="+mj-ea"/>
                <a:cs typeface="Calibri"/>
              </a:rPr>
              <a:t> (PE)</a:t>
            </a:r>
            <a:endParaRPr lang="en-US" sz="3200" u="sng" dirty="0">
              <a:latin typeface="Calibri"/>
              <a:ea typeface="+mj-ea"/>
              <a:cs typeface="Calibri"/>
            </a:endParaRPr>
          </a:p>
        </p:txBody>
      </p:sp>
      <p:sp>
        <p:nvSpPr>
          <p:cNvPr id="33795" name="Rectangle 3"/>
          <p:cNvSpPr>
            <a:spLocks noChangeArrowheads="1"/>
          </p:cNvSpPr>
          <p:nvPr/>
        </p:nvSpPr>
        <p:spPr bwMode="auto">
          <a:xfrm>
            <a:off x="3429000" y="2590800"/>
            <a:ext cx="163513" cy="457200"/>
          </a:xfrm>
          <a:prstGeom prst="rect">
            <a:avLst/>
          </a:prstGeom>
          <a:noFill/>
          <a:ln w="9525">
            <a:noFill/>
            <a:miter lim="800000"/>
            <a:headEnd/>
            <a:tailEnd/>
          </a:ln>
        </p:spPr>
        <p:txBody>
          <a:bodyPr wrap="none">
            <a:spAutoFit/>
          </a:bodyPr>
          <a:lstStyle/>
          <a:p>
            <a:endParaRPr lang="tr-TR">
              <a:latin typeface="Times" charset="-94"/>
            </a:endParaRPr>
          </a:p>
        </p:txBody>
      </p:sp>
      <p:pic>
        <p:nvPicPr>
          <p:cNvPr id="33796" name="Picture 4" descr="Spectra: 15KB"/>
          <p:cNvPicPr>
            <a:picLocks noChangeAspect="1" noChangeArrowheads="1"/>
          </p:cNvPicPr>
          <p:nvPr/>
        </p:nvPicPr>
        <p:blipFill>
          <a:blip r:embed="rId2" cstate="print"/>
          <a:srcRect/>
          <a:stretch>
            <a:fillRect/>
          </a:stretch>
        </p:blipFill>
        <p:spPr bwMode="auto">
          <a:xfrm>
            <a:off x="4271963" y="4141788"/>
            <a:ext cx="3573462" cy="2622550"/>
          </a:xfrm>
          <a:prstGeom prst="rect">
            <a:avLst/>
          </a:prstGeom>
          <a:noFill/>
          <a:ln w="9525">
            <a:noFill/>
            <a:miter lim="800000"/>
            <a:headEnd/>
            <a:tailEnd/>
          </a:ln>
        </p:spPr>
      </p:pic>
      <p:pic>
        <p:nvPicPr>
          <p:cNvPr id="33797" name="Picture 5"/>
          <p:cNvPicPr>
            <a:picLocks noChangeAspect="1" noChangeArrowheads="1"/>
          </p:cNvPicPr>
          <p:nvPr/>
        </p:nvPicPr>
        <p:blipFill>
          <a:blip r:embed="rId3" cstate="print"/>
          <a:srcRect/>
          <a:stretch>
            <a:fillRect/>
          </a:stretch>
        </p:blipFill>
        <p:spPr bwMode="auto">
          <a:xfrm>
            <a:off x="3124200" y="1371600"/>
            <a:ext cx="2578100" cy="2578100"/>
          </a:xfrm>
          <a:prstGeom prst="rect">
            <a:avLst/>
          </a:prstGeom>
          <a:noFill/>
          <a:ln w="28575">
            <a:solidFill>
              <a:schemeClr val="tx1"/>
            </a:solidFill>
            <a:miter lim="800000"/>
            <a:headEnd/>
            <a:tailEnd/>
          </a:ln>
        </p:spPr>
      </p:pic>
      <p:sp>
        <p:nvSpPr>
          <p:cNvPr id="33798" name="Rectangle 6"/>
          <p:cNvSpPr>
            <a:spLocks noChangeArrowheads="1"/>
          </p:cNvSpPr>
          <p:nvPr/>
        </p:nvSpPr>
        <p:spPr bwMode="auto">
          <a:xfrm>
            <a:off x="4271963" y="4141788"/>
            <a:ext cx="3573462" cy="2622550"/>
          </a:xfrm>
          <a:prstGeom prst="rect">
            <a:avLst/>
          </a:prstGeom>
          <a:noFill/>
          <a:ln w="28575">
            <a:solidFill>
              <a:srgbClr val="000000"/>
            </a:solidFill>
            <a:miter lim="800000"/>
            <a:headEnd/>
            <a:tailEnd/>
          </a:ln>
        </p:spPr>
        <p:txBody>
          <a:bodyPr wrap="none" anchor="ctr"/>
          <a:lstStyle/>
          <a:p>
            <a:endParaRPr lang="tr-TR"/>
          </a:p>
        </p:txBody>
      </p:sp>
      <p:sp>
        <p:nvSpPr>
          <p:cNvPr id="33799" name="Text Box 7"/>
          <p:cNvSpPr txBox="1">
            <a:spLocks noChangeArrowheads="1"/>
          </p:cNvSpPr>
          <p:nvPr/>
        </p:nvSpPr>
        <p:spPr bwMode="auto">
          <a:xfrm>
            <a:off x="228600" y="4419600"/>
            <a:ext cx="2720975" cy="366713"/>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Arial" charset="0"/>
              </a:rPr>
              <a:t>Excitation 488 nm</a:t>
            </a:r>
            <a:r>
              <a:rPr lang="en-US" sz="1800" b="1">
                <a:solidFill>
                  <a:srgbClr val="FFFF00"/>
                </a:solidFill>
                <a:latin typeface="Arial" charset="0"/>
              </a:rPr>
              <a:t> </a:t>
            </a:r>
          </a:p>
        </p:txBody>
      </p:sp>
      <p:sp>
        <p:nvSpPr>
          <p:cNvPr id="33800" name="Text Box 8"/>
          <p:cNvSpPr txBox="1">
            <a:spLocks noChangeArrowheads="1"/>
          </p:cNvSpPr>
          <p:nvPr/>
        </p:nvSpPr>
        <p:spPr bwMode="auto">
          <a:xfrm>
            <a:off x="152400" y="4800600"/>
            <a:ext cx="3571875" cy="304800"/>
          </a:xfrm>
          <a:prstGeom prst="rect">
            <a:avLst/>
          </a:prstGeom>
          <a:noFill/>
          <a:ln w="9525">
            <a:noFill/>
            <a:miter lim="800000"/>
            <a:headEnd/>
            <a:tailEnd/>
          </a:ln>
        </p:spPr>
        <p:txBody>
          <a:bodyPr>
            <a:spAutoFit/>
          </a:bodyPr>
          <a:lstStyle/>
          <a:p>
            <a:pPr>
              <a:spcBef>
                <a:spcPct val="50000"/>
              </a:spcBef>
            </a:pPr>
            <a:r>
              <a:rPr lang="en-US" sz="1400" b="1">
                <a:solidFill>
                  <a:schemeClr val="tx2"/>
                </a:solidFill>
                <a:latin typeface="Arial" charset="0"/>
              </a:rPr>
              <a:t> Emission  Maximum 575 nm</a:t>
            </a:r>
          </a:p>
        </p:txBody>
      </p:sp>
      <p:sp>
        <p:nvSpPr>
          <p:cNvPr id="33801" name="Text Box 10"/>
          <p:cNvSpPr txBox="1">
            <a:spLocks noChangeArrowheads="1"/>
          </p:cNvSpPr>
          <p:nvPr/>
        </p:nvSpPr>
        <p:spPr bwMode="auto">
          <a:xfrm>
            <a:off x="228600" y="5105400"/>
            <a:ext cx="2971800" cy="304800"/>
          </a:xfrm>
          <a:prstGeom prst="rect">
            <a:avLst/>
          </a:prstGeom>
          <a:noFill/>
          <a:ln w="9525">
            <a:noFill/>
            <a:miter lim="800000"/>
            <a:headEnd/>
            <a:tailEnd/>
          </a:ln>
        </p:spPr>
        <p:txBody>
          <a:bodyPr>
            <a:spAutoFit/>
          </a:bodyPr>
          <a:lstStyle/>
          <a:p>
            <a:pPr>
              <a:spcBef>
                <a:spcPct val="50000"/>
              </a:spcBef>
            </a:pPr>
            <a:r>
              <a:rPr lang="en-US" sz="1400" b="1">
                <a:solidFill>
                  <a:srgbClr val="F89F46"/>
                </a:solidFill>
                <a:latin typeface="Arial" charset="0"/>
              </a:rPr>
              <a:t>&gt;20 chromophores per molecule </a:t>
            </a:r>
          </a:p>
        </p:txBody>
      </p:sp>
      <p:sp>
        <p:nvSpPr>
          <p:cNvPr id="33802" name="Text Box 11"/>
          <p:cNvSpPr txBox="1">
            <a:spLocks noChangeArrowheads="1"/>
          </p:cNvSpPr>
          <p:nvPr/>
        </p:nvSpPr>
        <p:spPr bwMode="auto">
          <a:xfrm>
            <a:off x="228600" y="5486400"/>
            <a:ext cx="3048000" cy="304800"/>
          </a:xfrm>
          <a:prstGeom prst="rect">
            <a:avLst/>
          </a:prstGeom>
          <a:noFill/>
          <a:ln w="9525">
            <a:noFill/>
            <a:miter lim="800000"/>
            <a:headEnd/>
            <a:tailEnd/>
          </a:ln>
        </p:spPr>
        <p:txBody>
          <a:bodyPr>
            <a:spAutoFit/>
          </a:bodyPr>
          <a:lstStyle/>
          <a:p>
            <a:pPr>
              <a:spcBef>
                <a:spcPct val="50000"/>
              </a:spcBef>
            </a:pPr>
            <a:r>
              <a:rPr lang="en-US" sz="1400" b="1" dirty="0">
                <a:solidFill>
                  <a:schemeClr val="tx2"/>
                </a:solidFill>
                <a:latin typeface="Arial" charset="0"/>
              </a:rPr>
              <a:t> </a:t>
            </a:r>
            <a:r>
              <a:rPr lang="en-US" sz="1400" b="1" dirty="0">
                <a:solidFill>
                  <a:srgbClr val="F89F46"/>
                </a:solidFill>
                <a:latin typeface="Arial" charset="0"/>
              </a:rPr>
              <a:t>High quantum yield (bright)</a:t>
            </a:r>
          </a:p>
        </p:txBody>
      </p:sp>
      <p:sp>
        <p:nvSpPr>
          <p:cNvPr id="33803" name="Text Box 21"/>
          <p:cNvSpPr txBox="1">
            <a:spLocks noChangeArrowheads="1"/>
          </p:cNvSpPr>
          <p:nvPr/>
        </p:nvSpPr>
        <p:spPr bwMode="auto">
          <a:xfrm>
            <a:off x="228600" y="1447800"/>
            <a:ext cx="1878013" cy="396875"/>
          </a:xfrm>
          <a:prstGeom prst="rect">
            <a:avLst/>
          </a:prstGeom>
          <a:noFill/>
          <a:ln w="9525">
            <a:noFill/>
            <a:miter lim="800000"/>
            <a:headEnd/>
            <a:tailEnd/>
          </a:ln>
        </p:spPr>
        <p:txBody>
          <a:bodyPr wrap="none">
            <a:spAutoFit/>
          </a:bodyPr>
          <a:lstStyle/>
          <a:p>
            <a:r>
              <a:rPr lang="en-US" sz="2000" b="1">
                <a:solidFill>
                  <a:schemeClr val="tx2"/>
                </a:solidFill>
                <a:latin typeface="Arial" charset="0"/>
              </a:rPr>
              <a:t>488 nm Argon</a:t>
            </a:r>
          </a:p>
        </p:txBody>
      </p:sp>
      <p:sp>
        <p:nvSpPr>
          <p:cNvPr id="33804" name="Line 25"/>
          <p:cNvSpPr>
            <a:spLocks noChangeShapeType="1"/>
          </p:cNvSpPr>
          <p:nvPr/>
        </p:nvSpPr>
        <p:spPr bwMode="auto">
          <a:xfrm flipV="1">
            <a:off x="5534025" y="2719388"/>
            <a:ext cx="301625" cy="152400"/>
          </a:xfrm>
          <a:prstGeom prst="line">
            <a:avLst/>
          </a:prstGeom>
          <a:noFill/>
          <a:ln w="28575">
            <a:solidFill>
              <a:schemeClr val="bg1"/>
            </a:solidFill>
            <a:round/>
            <a:headEnd/>
            <a:tailEnd/>
          </a:ln>
        </p:spPr>
        <p:txBody>
          <a:bodyPr wrap="none" anchor="ctr"/>
          <a:lstStyle/>
          <a:p>
            <a:endParaRPr lang="tr-TR"/>
          </a:p>
        </p:txBody>
      </p:sp>
      <p:sp>
        <p:nvSpPr>
          <p:cNvPr id="33805" name="Line 26"/>
          <p:cNvSpPr>
            <a:spLocks noChangeShapeType="1"/>
          </p:cNvSpPr>
          <p:nvPr/>
        </p:nvSpPr>
        <p:spPr bwMode="auto">
          <a:xfrm flipV="1">
            <a:off x="4679950" y="1993900"/>
            <a:ext cx="120650" cy="158750"/>
          </a:xfrm>
          <a:prstGeom prst="line">
            <a:avLst/>
          </a:prstGeom>
          <a:noFill/>
          <a:ln w="28575">
            <a:solidFill>
              <a:schemeClr val="bg1"/>
            </a:solidFill>
            <a:round/>
            <a:headEnd/>
            <a:tailEnd/>
          </a:ln>
        </p:spPr>
        <p:txBody>
          <a:bodyPr wrap="none" anchor="ctr"/>
          <a:lstStyle/>
          <a:p>
            <a:endParaRPr lang="tr-TR"/>
          </a:p>
        </p:txBody>
      </p:sp>
      <p:sp>
        <p:nvSpPr>
          <p:cNvPr id="33806" name="Line 27"/>
          <p:cNvSpPr>
            <a:spLocks noChangeShapeType="1"/>
          </p:cNvSpPr>
          <p:nvPr/>
        </p:nvSpPr>
        <p:spPr bwMode="auto">
          <a:xfrm>
            <a:off x="5737225" y="3403600"/>
            <a:ext cx="53975" cy="203200"/>
          </a:xfrm>
          <a:prstGeom prst="line">
            <a:avLst/>
          </a:prstGeom>
          <a:noFill/>
          <a:ln w="28575">
            <a:solidFill>
              <a:schemeClr val="bg1"/>
            </a:solidFill>
            <a:round/>
            <a:headEnd/>
            <a:tailEnd/>
          </a:ln>
        </p:spPr>
        <p:txBody>
          <a:bodyPr wrap="none" anchor="ctr"/>
          <a:lstStyle/>
          <a:p>
            <a:endParaRPr lang="tr-TR"/>
          </a:p>
        </p:txBody>
      </p:sp>
      <p:sp>
        <p:nvSpPr>
          <p:cNvPr id="33807" name="Line 28"/>
          <p:cNvSpPr>
            <a:spLocks noChangeShapeType="1"/>
          </p:cNvSpPr>
          <p:nvPr/>
        </p:nvSpPr>
        <p:spPr bwMode="auto">
          <a:xfrm rot="-3249745">
            <a:off x="4452938" y="1893887"/>
            <a:ext cx="260350" cy="225425"/>
          </a:xfrm>
          <a:prstGeom prst="line">
            <a:avLst/>
          </a:prstGeom>
          <a:noFill/>
          <a:ln w="38100">
            <a:solidFill>
              <a:srgbClr val="FF9933"/>
            </a:solidFill>
            <a:round/>
            <a:headEnd/>
            <a:tailEnd type="triangle" w="med" len="med"/>
          </a:ln>
        </p:spPr>
        <p:txBody>
          <a:bodyPr wrap="none" anchor="ctr"/>
          <a:lstStyle/>
          <a:p>
            <a:endParaRPr lang="tr-TR"/>
          </a:p>
        </p:txBody>
      </p:sp>
      <p:sp>
        <p:nvSpPr>
          <p:cNvPr id="33808" name="Line 29"/>
          <p:cNvSpPr>
            <a:spLocks noChangeShapeType="1"/>
          </p:cNvSpPr>
          <p:nvPr/>
        </p:nvSpPr>
        <p:spPr bwMode="auto">
          <a:xfrm rot="2292700" flipV="1">
            <a:off x="5335588" y="2524125"/>
            <a:ext cx="361950" cy="384175"/>
          </a:xfrm>
          <a:prstGeom prst="line">
            <a:avLst/>
          </a:prstGeom>
          <a:noFill/>
          <a:ln w="38100">
            <a:solidFill>
              <a:srgbClr val="FF9933"/>
            </a:solidFill>
            <a:round/>
            <a:headEnd/>
            <a:tailEnd type="triangle" w="med" len="med"/>
          </a:ln>
        </p:spPr>
        <p:txBody>
          <a:bodyPr wrap="none" anchor="ctr"/>
          <a:lstStyle/>
          <a:p>
            <a:endParaRPr lang="tr-TR"/>
          </a:p>
        </p:txBody>
      </p:sp>
      <p:sp>
        <p:nvSpPr>
          <p:cNvPr id="33809" name="Line 30"/>
          <p:cNvSpPr>
            <a:spLocks noChangeShapeType="1"/>
          </p:cNvSpPr>
          <p:nvPr/>
        </p:nvSpPr>
        <p:spPr bwMode="auto">
          <a:xfrm rot="573974">
            <a:off x="5203825" y="3575050"/>
            <a:ext cx="311150" cy="100013"/>
          </a:xfrm>
          <a:prstGeom prst="line">
            <a:avLst/>
          </a:prstGeom>
          <a:noFill/>
          <a:ln w="38100">
            <a:solidFill>
              <a:srgbClr val="FF9933"/>
            </a:solidFill>
            <a:round/>
            <a:headEnd/>
            <a:tailEnd type="triangle" w="med" len="med"/>
          </a:ln>
        </p:spPr>
        <p:txBody>
          <a:bodyPr wrap="none" anchor="ctr"/>
          <a:lstStyle/>
          <a:p>
            <a:endParaRPr lang="tr-TR"/>
          </a:p>
        </p:txBody>
      </p:sp>
      <p:sp>
        <p:nvSpPr>
          <p:cNvPr id="33810" name="Text Box 34"/>
          <p:cNvSpPr txBox="1">
            <a:spLocks noChangeArrowheads="1"/>
          </p:cNvSpPr>
          <p:nvPr/>
        </p:nvSpPr>
        <p:spPr bwMode="auto">
          <a:xfrm>
            <a:off x="6629400" y="1981200"/>
            <a:ext cx="971550" cy="366713"/>
          </a:xfrm>
          <a:prstGeom prst="rect">
            <a:avLst/>
          </a:prstGeom>
          <a:noFill/>
          <a:ln w="9525">
            <a:noFill/>
            <a:miter lim="800000"/>
            <a:headEnd/>
            <a:tailEnd/>
          </a:ln>
        </p:spPr>
        <p:txBody>
          <a:bodyPr wrap="none">
            <a:spAutoFit/>
          </a:bodyPr>
          <a:lstStyle/>
          <a:p>
            <a:r>
              <a:rPr lang="en-US" sz="1800" b="1">
                <a:solidFill>
                  <a:schemeClr val="tx2"/>
                </a:solidFill>
                <a:latin typeface="Arial" charset="0"/>
              </a:rPr>
              <a:t>575 nm</a:t>
            </a:r>
          </a:p>
        </p:txBody>
      </p:sp>
      <p:sp>
        <p:nvSpPr>
          <p:cNvPr id="33811" name="AutoShape 63"/>
          <p:cNvSpPr>
            <a:spLocks noChangeArrowheads="1"/>
          </p:cNvSpPr>
          <p:nvPr/>
        </p:nvSpPr>
        <p:spPr bwMode="auto">
          <a:xfrm>
            <a:off x="1066800" y="2133600"/>
            <a:ext cx="2286000" cy="609600"/>
          </a:xfrm>
          <a:prstGeom prst="lightningBolt">
            <a:avLst/>
          </a:prstGeom>
          <a:solidFill>
            <a:srgbClr val="33CCCC"/>
          </a:solidFill>
          <a:ln w="9525">
            <a:solidFill>
              <a:schemeClr val="tx1"/>
            </a:solidFill>
            <a:miter lim="800000"/>
            <a:headEnd/>
            <a:tailEnd/>
          </a:ln>
        </p:spPr>
        <p:txBody>
          <a:bodyPr wrap="none" anchor="ctr"/>
          <a:lstStyle/>
          <a:p>
            <a:endParaRPr lang="tr-TR"/>
          </a:p>
        </p:txBody>
      </p:sp>
      <p:sp>
        <p:nvSpPr>
          <p:cNvPr id="33812" name="AutoShape 64"/>
          <p:cNvSpPr>
            <a:spLocks noChangeArrowheads="1"/>
          </p:cNvSpPr>
          <p:nvPr/>
        </p:nvSpPr>
        <p:spPr bwMode="auto">
          <a:xfrm flipV="1">
            <a:off x="5867400" y="2590800"/>
            <a:ext cx="2438400" cy="609600"/>
          </a:xfrm>
          <a:prstGeom prst="lightningBolt">
            <a:avLst/>
          </a:prstGeom>
          <a:solidFill>
            <a:srgbClr val="FF9900"/>
          </a:solidFill>
          <a:ln w="9525">
            <a:solidFill>
              <a:schemeClr val="tx1"/>
            </a:solidFill>
            <a:miter lim="800000"/>
            <a:headEnd/>
            <a:tailEnd/>
          </a:ln>
        </p:spPr>
        <p:txBody>
          <a:bodyPr wrap="none" anchor="ctr"/>
          <a:lstStyle/>
          <a:p>
            <a:endParaRPr lang="tr-TR"/>
          </a:p>
        </p:txBody>
      </p:sp>
      <p:sp>
        <p:nvSpPr>
          <p:cNvPr id="33813" name="Text Box 66"/>
          <p:cNvSpPr txBox="1">
            <a:spLocks noChangeArrowheads="1"/>
          </p:cNvSpPr>
          <p:nvPr/>
        </p:nvSpPr>
        <p:spPr bwMode="auto">
          <a:xfrm>
            <a:off x="228600" y="4114800"/>
            <a:ext cx="3573463" cy="304800"/>
          </a:xfrm>
          <a:prstGeom prst="rect">
            <a:avLst/>
          </a:prstGeom>
          <a:noFill/>
          <a:ln w="9525">
            <a:noFill/>
            <a:miter lim="800000"/>
            <a:headEnd/>
            <a:tailEnd/>
          </a:ln>
        </p:spPr>
        <p:txBody>
          <a:bodyPr wrap="none">
            <a:spAutoFit/>
          </a:bodyPr>
          <a:lstStyle/>
          <a:p>
            <a:r>
              <a:rPr lang="en-US" sz="1400" b="1">
                <a:latin typeface="Arial" charset="0"/>
              </a:rPr>
              <a:t>Large multi-subunit, globular (~240 kDa)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srcRect/>
          <a:stretch>
            <a:fillRect/>
          </a:stretch>
        </p:blipFill>
        <p:spPr bwMode="auto">
          <a:xfrm>
            <a:off x="250825" y="0"/>
            <a:ext cx="6073775" cy="6858000"/>
          </a:xfrm>
          <a:prstGeom prst="rect">
            <a:avLst/>
          </a:prstGeom>
          <a:noFill/>
          <a:ln w="9525">
            <a:noFill/>
            <a:miter lim="800000"/>
            <a:headEnd/>
            <a:tailEnd/>
          </a:ln>
        </p:spPr>
      </p:pic>
      <p:pic>
        <p:nvPicPr>
          <p:cNvPr id="34819" name="Picture 5"/>
          <p:cNvPicPr>
            <a:picLocks noGrp="1" noChangeAspect="1" noChangeArrowheads="1"/>
          </p:cNvPicPr>
          <p:nvPr>
            <p:ph idx="1"/>
          </p:nvPr>
        </p:nvPicPr>
        <p:blipFill>
          <a:blip r:embed="rId3" cstate="print"/>
          <a:srcRect/>
          <a:stretch>
            <a:fillRect/>
          </a:stretch>
        </p:blipFill>
        <p:spPr>
          <a:xfrm>
            <a:off x="6380163" y="5889625"/>
            <a:ext cx="2800350" cy="9239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bwMode="auto">
          <a:xfrm>
            <a:off x="381000" y="228600"/>
            <a:ext cx="8229600" cy="1073150"/>
          </a:xfrm>
        </p:spPr>
        <p:txBody>
          <a:bodyPr>
            <a:normAutofit fontScale="90000"/>
          </a:bodyPr>
          <a:lstStyle/>
          <a:p>
            <a:pPr algn="ctr" eaLnBrk="1" hangingPunct="1"/>
            <a:r>
              <a:rPr lang="tr-TR" sz="3400" dirty="0" smtClean="0">
                <a:ln>
                  <a:noFill/>
                </a:ln>
                <a:effectLst/>
                <a:latin typeface="Calibri"/>
                <a:cs typeface="Calibri"/>
              </a:rPr>
              <a:t>Hücreyi İşaretlemek İçin Kullanılan </a:t>
            </a:r>
            <a:br>
              <a:rPr lang="tr-TR" sz="3400" dirty="0" smtClean="0">
                <a:ln>
                  <a:noFill/>
                </a:ln>
                <a:effectLst/>
                <a:latin typeface="Calibri"/>
                <a:cs typeface="Calibri"/>
              </a:rPr>
            </a:br>
            <a:r>
              <a:rPr lang="tr-TR" sz="3400" dirty="0" smtClean="0">
                <a:ln>
                  <a:noFill/>
                </a:ln>
                <a:effectLst/>
                <a:latin typeface="Calibri"/>
                <a:cs typeface="Calibri"/>
              </a:rPr>
              <a:t>Floresan Kaynaklar</a:t>
            </a:r>
          </a:p>
        </p:txBody>
      </p:sp>
      <p:sp>
        <p:nvSpPr>
          <p:cNvPr id="36867" name="Rectangle 3"/>
          <p:cNvSpPr>
            <a:spLocks noGrp="1"/>
          </p:cNvSpPr>
          <p:nvPr>
            <p:ph type="body" idx="4294967295"/>
          </p:nvPr>
        </p:nvSpPr>
        <p:spPr>
          <a:xfrm>
            <a:off x="0" y="2130425"/>
            <a:ext cx="9144000" cy="4754563"/>
          </a:xfrm>
        </p:spPr>
        <p:txBody>
          <a:bodyPr/>
          <a:lstStyle/>
          <a:p>
            <a:pPr eaLnBrk="1" hangingPunct="1"/>
            <a:r>
              <a:rPr lang="tr-TR" sz="2800" dirty="0" smtClean="0">
                <a:latin typeface="Calibri" charset="-94"/>
              </a:rPr>
              <a:t>Antikorların işaretlenmesinde kullanılan fluorokromlar</a:t>
            </a:r>
          </a:p>
          <a:p>
            <a:pPr eaLnBrk="1" hangingPunct="1"/>
            <a:r>
              <a:rPr lang="tr-TR" sz="2800" dirty="0" smtClean="0">
                <a:latin typeface="Calibri" charset="-94"/>
              </a:rPr>
              <a:t>Nükleik asitlere bağlanan fluorokromlar</a:t>
            </a:r>
          </a:p>
          <a:p>
            <a:pPr eaLnBrk="1" hangingPunct="1"/>
            <a:r>
              <a:rPr lang="tr-TR" sz="2800" dirty="0" smtClean="0">
                <a:latin typeface="Calibri" charset="-94"/>
              </a:rPr>
              <a:t>Raportör genler </a:t>
            </a:r>
            <a:r>
              <a:rPr lang="tr-TR" sz="2000" dirty="0" smtClean="0">
                <a:latin typeface="Calibri" charset="-94"/>
              </a:rPr>
              <a:t>(ürünleri Fluoresan verdiği için transfeksiyonu izlemede kullanılan  genler ör GFP)</a:t>
            </a:r>
          </a:p>
          <a:p>
            <a:pPr eaLnBrk="1" hangingPunct="1"/>
            <a:r>
              <a:rPr lang="tr-TR" sz="2800" dirty="0" smtClean="0">
                <a:latin typeface="Calibri" charset="-94"/>
              </a:rPr>
              <a:t>Hücre bölünmesinin takibinde kullanılan florokromlar</a:t>
            </a:r>
          </a:p>
          <a:p>
            <a:pPr eaLnBrk="1" hangingPunct="1"/>
            <a:r>
              <a:rPr lang="tr-TR" sz="2800" dirty="0" smtClean="0">
                <a:latin typeface="Calibri" charset="-94"/>
              </a:rPr>
              <a:t>Fonksiyonel Problar</a:t>
            </a:r>
          </a:p>
          <a:p>
            <a:pPr eaLnBrk="1" hangingPunct="1"/>
            <a:endParaRPr lang="tr-TR" sz="2800" dirty="0" smtClean="0">
              <a:latin typeface="Calibri" charset="-94"/>
            </a:endParaRPr>
          </a:p>
          <a:p>
            <a:pPr eaLnBrk="1" hangingPunct="1"/>
            <a:endParaRPr lang="tr-TR" sz="2800" dirty="0" smtClean="0">
              <a:latin typeface="Calibri" charset="-94"/>
            </a:endParaRPr>
          </a:p>
          <a:p>
            <a:pPr eaLnBrk="1" hangingPunct="1"/>
            <a:endParaRPr lang="tr-TR" sz="2800" dirty="0" smtClean="0">
              <a:latin typeface="Calibri" charset="-94"/>
            </a:endParaRPr>
          </a:p>
          <a:p>
            <a:pPr eaLnBrk="1" hangingPunct="1"/>
            <a:endParaRPr lang="tr-TR" sz="2800" dirty="0" smtClean="0">
              <a:latin typeface="Calibri" charset="-94"/>
            </a:endParaRPr>
          </a:p>
          <a:p>
            <a:pPr eaLnBrk="1" hangingPunct="1"/>
            <a:endParaRPr lang="tr-TR" sz="2800" dirty="0" smtClean="0">
              <a:latin typeface="Calibri" charset="-94"/>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noFill/>
        </p:spPr>
        <p:txBody>
          <a:bodyPr>
            <a:normAutofit fontScale="90000"/>
          </a:bodyPr>
          <a:lstStyle/>
          <a:p>
            <a:pPr algn="ctr" eaLnBrk="1" hangingPunct="1"/>
            <a:r>
              <a:rPr lang="en-US" sz="4000" dirty="0" err="1" smtClean="0">
                <a:ln>
                  <a:noFill/>
                </a:ln>
                <a:effectLst/>
                <a:latin typeface="Calibri"/>
                <a:cs typeface="Calibri"/>
              </a:rPr>
              <a:t>Antikorları</a:t>
            </a:r>
            <a:r>
              <a:rPr lang="en-US" sz="4000" dirty="0" smtClean="0">
                <a:ln>
                  <a:noFill/>
                </a:ln>
                <a:effectLst/>
                <a:latin typeface="Calibri"/>
                <a:cs typeface="Calibri"/>
              </a:rPr>
              <a:t> </a:t>
            </a:r>
            <a:r>
              <a:rPr lang="en-US" sz="4000" dirty="0" err="1" smtClean="0">
                <a:ln>
                  <a:noFill/>
                </a:ln>
                <a:effectLst/>
                <a:latin typeface="Calibri"/>
                <a:cs typeface="Calibri"/>
              </a:rPr>
              <a:t>işaretlerken</a:t>
            </a:r>
            <a:r>
              <a:rPr lang="en-US" sz="4000" dirty="0" smtClean="0">
                <a:ln>
                  <a:noFill/>
                </a:ln>
                <a:effectLst/>
                <a:latin typeface="Calibri"/>
                <a:cs typeface="Calibri"/>
              </a:rPr>
              <a:t> </a:t>
            </a:r>
            <a:r>
              <a:rPr lang="en-US" sz="4000" dirty="0" err="1" smtClean="0">
                <a:ln>
                  <a:noFill/>
                </a:ln>
                <a:effectLst/>
                <a:latin typeface="Calibri"/>
                <a:cs typeface="Calibri"/>
              </a:rPr>
              <a:t>Kullanılan</a:t>
            </a:r>
            <a:r>
              <a:rPr lang="en-US" sz="4000" dirty="0" smtClean="0">
                <a:ln>
                  <a:noFill/>
                </a:ln>
                <a:effectLst/>
                <a:latin typeface="Calibri"/>
                <a:cs typeface="Calibri"/>
              </a:rPr>
              <a:t> </a:t>
            </a:r>
            <a:r>
              <a:rPr lang="en-US" sz="4000" dirty="0" err="1" smtClean="0">
                <a:ln>
                  <a:noFill/>
                </a:ln>
                <a:effectLst/>
                <a:latin typeface="Calibri"/>
                <a:cs typeface="Calibri"/>
              </a:rPr>
              <a:t>Bazı</a:t>
            </a:r>
            <a:r>
              <a:rPr lang="en-US" sz="4000" dirty="0" smtClean="0">
                <a:ln>
                  <a:noFill/>
                </a:ln>
                <a:effectLst/>
                <a:latin typeface="Calibri"/>
                <a:cs typeface="Calibri"/>
              </a:rPr>
              <a:t> </a:t>
            </a:r>
            <a:r>
              <a:rPr lang="en-US" sz="4000" dirty="0" err="1" smtClean="0">
                <a:ln>
                  <a:noFill/>
                </a:ln>
                <a:effectLst/>
                <a:latin typeface="Calibri"/>
                <a:cs typeface="Calibri"/>
              </a:rPr>
              <a:t>Fluoro</a:t>
            </a:r>
            <a:r>
              <a:rPr lang="tr-TR" sz="4000" dirty="0" smtClean="0">
                <a:ln>
                  <a:noFill/>
                </a:ln>
                <a:effectLst/>
                <a:latin typeface="Calibri"/>
                <a:cs typeface="Calibri"/>
              </a:rPr>
              <a:t>k</a:t>
            </a:r>
            <a:r>
              <a:rPr lang="en-US" sz="4000" dirty="0" err="1" smtClean="0">
                <a:ln>
                  <a:noFill/>
                </a:ln>
                <a:effectLst/>
                <a:latin typeface="Calibri"/>
                <a:cs typeface="Calibri"/>
              </a:rPr>
              <a:t>rom</a:t>
            </a:r>
            <a:r>
              <a:rPr lang="en-US" sz="4000" dirty="0" smtClean="0">
                <a:ln>
                  <a:noFill/>
                </a:ln>
                <a:effectLst/>
                <a:latin typeface="Calibri"/>
                <a:cs typeface="Calibri"/>
              </a:rPr>
              <a:t> </a:t>
            </a:r>
            <a:r>
              <a:rPr lang="tr-TR" sz="4000" dirty="0" smtClean="0">
                <a:ln>
                  <a:noFill/>
                </a:ln>
                <a:effectLst/>
                <a:latin typeface="Calibri"/>
                <a:cs typeface="Calibri"/>
              </a:rPr>
              <a:t>Seçenekleri (</a:t>
            </a:r>
            <a:r>
              <a:rPr lang="tr-TR" sz="4000" dirty="0" smtClean="0">
                <a:ln>
                  <a:noFill/>
                </a:ln>
                <a:solidFill>
                  <a:srgbClr val="3366FF"/>
                </a:solidFill>
                <a:effectLst/>
                <a:latin typeface="Calibri"/>
                <a:cs typeface="Calibri"/>
              </a:rPr>
              <a:t>488nm Lazer</a:t>
            </a:r>
            <a:r>
              <a:rPr lang="tr-TR" sz="4000" dirty="0" smtClean="0">
                <a:ln>
                  <a:noFill/>
                </a:ln>
                <a:effectLst/>
                <a:latin typeface="Calibri"/>
                <a:cs typeface="Calibri"/>
              </a:rPr>
              <a:t>)</a:t>
            </a:r>
            <a:r>
              <a:rPr lang="en-US" sz="4000" dirty="0" smtClean="0">
                <a:ln>
                  <a:noFill/>
                </a:ln>
                <a:effectLst/>
                <a:latin typeface="Calibri"/>
                <a:cs typeface="Calibri"/>
              </a:rPr>
              <a:t/>
            </a:r>
            <a:br>
              <a:rPr lang="en-US" sz="4000" dirty="0" smtClean="0">
                <a:ln>
                  <a:noFill/>
                </a:ln>
                <a:effectLst/>
                <a:latin typeface="Calibri"/>
                <a:cs typeface="Calibri"/>
              </a:rPr>
            </a:br>
            <a:endParaRPr lang="en-US" sz="4000" dirty="0" smtClean="0">
              <a:ln>
                <a:noFill/>
              </a:ln>
              <a:effectLst/>
              <a:latin typeface="Calibri"/>
              <a:cs typeface="Calibri"/>
            </a:endParaRPr>
          </a:p>
        </p:txBody>
      </p:sp>
      <p:sp>
        <p:nvSpPr>
          <p:cNvPr id="39939" name="Rectangle 3"/>
          <p:cNvSpPr>
            <a:spLocks noGrp="1" noChangeArrowheads="1"/>
          </p:cNvSpPr>
          <p:nvPr>
            <p:ph type="body" idx="4294967295"/>
          </p:nvPr>
        </p:nvSpPr>
        <p:spPr>
          <a:xfrm>
            <a:off x="468313" y="1916113"/>
            <a:ext cx="8229600" cy="4572000"/>
          </a:xfrm>
        </p:spPr>
        <p:txBody>
          <a:bodyPr/>
          <a:lstStyle/>
          <a:p>
            <a:pPr eaLnBrk="1" hangingPunct="1">
              <a:buFont typeface="Wingdings 2" charset="-94"/>
              <a:buNone/>
            </a:pPr>
            <a:r>
              <a:rPr lang="en-US" dirty="0" smtClean="0"/>
              <a:t> </a:t>
            </a:r>
          </a:p>
        </p:txBody>
      </p:sp>
      <p:pic>
        <p:nvPicPr>
          <p:cNvPr id="39940" name="Picture 5" descr="http://flowbook.denovosoftware.com/@api/deki/files/66/=Chapter_05_Figure_04_(1).png"/>
          <p:cNvPicPr>
            <a:picLocks noChangeAspect="1" noChangeArrowheads="1"/>
          </p:cNvPicPr>
          <p:nvPr/>
        </p:nvPicPr>
        <p:blipFill>
          <a:blip r:embed="rId2" cstate="print"/>
          <a:srcRect/>
          <a:stretch>
            <a:fillRect/>
          </a:stretch>
        </p:blipFill>
        <p:spPr bwMode="auto">
          <a:xfrm>
            <a:off x="1979613" y="1844675"/>
            <a:ext cx="5791200" cy="4505325"/>
          </a:xfrm>
          <a:prstGeom prst="rect">
            <a:avLst/>
          </a:prstGeom>
          <a:noFill/>
          <a:ln w="9525">
            <a:noFill/>
            <a:miter lim="800000"/>
            <a:headEnd/>
            <a:tailEnd/>
          </a:ln>
        </p:spPr>
      </p:pic>
      <p:sp>
        <p:nvSpPr>
          <p:cNvPr id="5" name="TextBox 4"/>
          <p:cNvSpPr txBox="1"/>
          <p:nvPr/>
        </p:nvSpPr>
        <p:spPr>
          <a:xfrm>
            <a:off x="3810000" y="4267200"/>
            <a:ext cx="2251037" cy="461665"/>
          </a:xfrm>
          <a:prstGeom prst="rect">
            <a:avLst/>
          </a:prstGeom>
          <a:noFill/>
        </p:spPr>
        <p:txBody>
          <a:bodyPr wrap="none" rtlCol="0">
            <a:spAutoFit/>
          </a:bodyPr>
          <a:lstStyle/>
          <a:p>
            <a:r>
              <a:rPr lang="en-US" dirty="0" err="1" smtClean="0">
                <a:solidFill>
                  <a:schemeClr val="bg1"/>
                </a:solidFill>
              </a:rPr>
              <a:t>Spektral</a:t>
            </a:r>
            <a:r>
              <a:rPr lang="en-US" dirty="0" smtClean="0">
                <a:solidFill>
                  <a:schemeClr val="bg1"/>
                </a:solidFill>
              </a:rPr>
              <a:t> Overlap</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5000" y="152399"/>
            <a:ext cx="8229600" cy="533401"/>
          </a:xfrm>
        </p:spPr>
        <p:txBody>
          <a:bodyPr>
            <a:noAutofit/>
          </a:bodyPr>
          <a:lstStyle/>
          <a:p>
            <a:pPr marL="484632" indent="0" eaLnBrk="1" fontAlgn="auto" hangingPunct="1">
              <a:spcAft>
                <a:spcPts val="0"/>
              </a:spcAft>
              <a:defRPr/>
            </a:pPr>
            <a:r>
              <a:rPr lang="tr-TR" sz="4000" b="1" dirty="0" smtClean="0">
                <a:solidFill>
                  <a:schemeClr val="accent1">
                    <a:tint val="83000"/>
                    <a:satMod val="150000"/>
                  </a:schemeClr>
                </a:solidFill>
                <a:latin typeface="Calibri"/>
                <a:ea typeface="+mj-ea"/>
                <a:cs typeface="Calibri"/>
              </a:rPr>
              <a:t>KOMPANZASYON</a:t>
            </a:r>
            <a:endParaRPr lang="tr-TR" sz="4000" b="1" dirty="0">
              <a:solidFill>
                <a:schemeClr val="accent1">
                  <a:tint val="83000"/>
                  <a:satMod val="150000"/>
                </a:schemeClr>
              </a:solidFill>
              <a:latin typeface="Calibri"/>
              <a:ea typeface="+mj-ea"/>
              <a:cs typeface="Calibri"/>
            </a:endParaRPr>
          </a:p>
        </p:txBody>
      </p:sp>
      <p:pic>
        <p:nvPicPr>
          <p:cNvPr id="40963" name="Picture 2"/>
          <p:cNvPicPr>
            <a:picLocks noChangeAspect="1" noChangeArrowheads="1"/>
          </p:cNvPicPr>
          <p:nvPr/>
        </p:nvPicPr>
        <p:blipFill>
          <a:blip r:embed="rId2" cstate="print"/>
          <a:srcRect/>
          <a:stretch>
            <a:fillRect/>
          </a:stretch>
        </p:blipFill>
        <p:spPr bwMode="auto">
          <a:xfrm>
            <a:off x="990600" y="860428"/>
            <a:ext cx="6672262" cy="59975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57214"/>
            <a:ext cx="8229600" cy="1399032"/>
          </a:xfrm>
        </p:spPr>
        <p:txBody>
          <a:bodyPr>
            <a:normAutofit/>
          </a:bodyPr>
          <a:lstStyle/>
          <a:p>
            <a:pPr marL="484632" indent="0" eaLnBrk="1" fontAlgn="auto" hangingPunct="1">
              <a:spcAft>
                <a:spcPts val="0"/>
              </a:spcAft>
              <a:defRPr/>
            </a:pPr>
            <a:r>
              <a:rPr lang="tr-TR" sz="4000" b="1" dirty="0" smtClean="0">
                <a:solidFill>
                  <a:schemeClr val="accent1">
                    <a:tint val="83000"/>
                    <a:satMod val="150000"/>
                  </a:schemeClr>
                </a:solidFill>
                <a:effectLst/>
                <a:latin typeface="Calibri"/>
                <a:ea typeface="+mj-ea"/>
                <a:cs typeface="Calibri"/>
              </a:rPr>
              <a:t>     İnceleme İşleminin  Özeti</a:t>
            </a:r>
            <a:endParaRPr lang="en-US" sz="4000" b="1" dirty="0">
              <a:solidFill>
                <a:schemeClr val="accent1">
                  <a:tint val="83000"/>
                  <a:satMod val="150000"/>
                </a:schemeClr>
              </a:solidFill>
              <a:effectLst/>
              <a:latin typeface="Calibri"/>
              <a:ea typeface="+mj-ea"/>
              <a:cs typeface="Calibri"/>
            </a:endParaRPr>
          </a:p>
        </p:txBody>
      </p:sp>
      <p:sp>
        <p:nvSpPr>
          <p:cNvPr id="79875" name="Rectangle 3"/>
          <p:cNvSpPr>
            <a:spLocks noGrp="1" noChangeArrowheads="1"/>
          </p:cNvSpPr>
          <p:nvPr>
            <p:ph idx="1"/>
          </p:nvPr>
        </p:nvSpPr>
        <p:spPr>
          <a:xfrm>
            <a:off x="285750" y="857250"/>
            <a:ext cx="8607425" cy="6000750"/>
          </a:xfrm>
        </p:spPr>
        <p:txBody>
          <a:bodyPr/>
          <a:lstStyle/>
          <a:p>
            <a:pPr eaLnBrk="1" hangingPunct="1">
              <a:lnSpc>
                <a:spcPct val="90000"/>
              </a:lnSpc>
              <a:buNone/>
            </a:pPr>
            <a:r>
              <a:rPr lang="tr-TR" sz="2600" dirty="0" smtClean="0">
                <a:latin typeface="Calibri"/>
                <a:cs typeface="Calibri"/>
              </a:rPr>
              <a:t>   Odaklanmış bir ışık kaynağı </a:t>
            </a:r>
            <a:r>
              <a:rPr lang="tr-TR" sz="2600" dirty="0" smtClean="0">
                <a:solidFill>
                  <a:srgbClr val="3366FF"/>
                </a:solidFill>
                <a:latin typeface="Calibri"/>
                <a:cs typeface="Calibri"/>
              </a:rPr>
              <a:t>(lazer) </a:t>
            </a:r>
            <a:r>
              <a:rPr lang="tr-TR" sz="2600" dirty="0" smtClean="0">
                <a:latin typeface="Calibri"/>
                <a:cs typeface="Calibri"/>
              </a:rPr>
              <a:t>hücrenin çeşitli  özelliklerinin değerlendirilmesini sağlar.</a:t>
            </a:r>
          </a:p>
          <a:p>
            <a:pPr eaLnBrk="1" hangingPunct="1">
              <a:lnSpc>
                <a:spcPct val="90000"/>
              </a:lnSpc>
            </a:pPr>
            <a:endParaRPr lang="en-US" sz="2400" dirty="0" smtClean="0">
              <a:latin typeface="Calibri"/>
              <a:cs typeface="Calibri"/>
            </a:endParaRPr>
          </a:p>
          <a:p>
            <a:pPr marL="368300" eaLnBrk="1" hangingPunct="1">
              <a:lnSpc>
                <a:spcPct val="90000"/>
              </a:lnSpc>
            </a:pPr>
            <a:r>
              <a:rPr lang="tr-TR" sz="2600" dirty="0" smtClean="0">
                <a:latin typeface="Calibri"/>
                <a:cs typeface="Calibri"/>
              </a:rPr>
              <a:t>Saçılan ışık bir detektöre doğru yönlendirilir</a:t>
            </a:r>
          </a:p>
          <a:p>
            <a:pPr marL="742950" lvl="1" eaLnBrk="1" hangingPunct="1">
              <a:lnSpc>
                <a:spcPct val="90000"/>
              </a:lnSpc>
            </a:pPr>
            <a:r>
              <a:rPr lang="tr-TR" sz="2200" dirty="0" smtClean="0">
                <a:latin typeface="Calibri"/>
                <a:cs typeface="Calibri"/>
              </a:rPr>
              <a:t> Öne doğru geçen ışık</a:t>
            </a:r>
            <a:r>
              <a:rPr lang="tr-TR" sz="2200" b="1" dirty="0" smtClean="0">
                <a:latin typeface="Calibri"/>
                <a:cs typeface="Calibri"/>
              </a:rPr>
              <a:t>, </a:t>
            </a:r>
            <a:r>
              <a:rPr lang="en-US" sz="2200" b="1" u="sng" dirty="0" smtClean="0">
                <a:solidFill>
                  <a:srgbClr val="FFFF00"/>
                </a:solidFill>
                <a:latin typeface="Calibri"/>
                <a:cs typeface="Calibri"/>
              </a:rPr>
              <a:t>FSC</a:t>
            </a:r>
            <a:r>
              <a:rPr lang="en-US" sz="2200" b="1" u="sng" dirty="0" smtClean="0">
                <a:solidFill>
                  <a:srgbClr val="CCFFCC"/>
                </a:solidFill>
                <a:latin typeface="Calibri"/>
                <a:cs typeface="Calibri"/>
              </a:rPr>
              <a:t> </a:t>
            </a:r>
            <a:r>
              <a:rPr lang="en-US" sz="2200" u="sng" dirty="0" smtClean="0">
                <a:latin typeface="Calibri"/>
                <a:cs typeface="Calibri"/>
              </a:rPr>
              <a:t>~ </a:t>
            </a:r>
            <a:r>
              <a:rPr lang="tr-TR" sz="2200" u="sng" dirty="0" smtClean="0">
                <a:latin typeface="Calibri"/>
                <a:cs typeface="Calibri"/>
              </a:rPr>
              <a:t> </a:t>
            </a:r>
            <a:r>
              <a:rPr lang="tr-TR" sz="2200" b="1" u="sng" dirty="0" smtClean="0">
                <a:latin typeface="Calibri"/>
                <a:cs typeface="Calibri"/>
              </a:rPr>
              <a:t>hücrenin boyutu </a:t>
            </a:r>
            <a:r>
              <a:rPr lang="tr-TR" sz="2200" dirty="0" smtClean="0">
                <a:latin typeface="Calibri"/>
                <a:cs typeface="Calibri"/>
              </a:rPr>
              <a:t>ve şekli</a:t>
            </a:r>
            <a:endParaRPr lang="en-US" sz="2200" dirty="0" smtClean="0">
              <a:latin typeface="Calibri"/>
              <a:cs typeface="Calibri"/>
            </a:endParaRPr>
          </a:p>
          <a:p>
            <a:pPr marL="742950" lvl="1" algn="just" eaLnBrk="1" hangingPunct="1">
              <a:lnSpc>
                <a:spcPct val="90000"/>
              </a:lnSpc>
            </a:pPr>
            <a:r>
              <a:rPr lang="tr-TR" sz="2200" dirty="0" smtClean="0">
                <a:latin typeface="Calibri"/>
                <a:cs typeface="Calibri"/>
              </a:rPr>
              <a:t>90°kırılan ışık, </a:t>
            </a:r>
            <a:r>
              <a:rPr lang="en-US" sz="2200" b="1" u="sng" dirty="0" smtClean="0">
                <a:solidFill>
                  <a:srgbClr val="FFFF00"/>
                </a:solidFill>
                <a:latin typeface="Calibri"/>
                <a:cs typeface="Calibri"/>
              </a:rPr>
              <a:t>SSC </a:t>
            </a:r>
            <a:r>
              <a:rPr lang="en-US" sz="2200" b="1" u="sng" dirty="0" smtClean="0">
                <a:latin typeface="Calibri"/>
                <a:cs typeface="Calibri"/>
              </a:rPr>
              <a:t>~ </a:t>
            </a:r>
            <a:r>
              <a:rPr lang="tr-TR" sz="2200" b="1" u="sng" dirty="0" smtClean="0">
                <a:latin typeface="Calibri"/>
                <a:cs typeface="Calibri"/>
              </a:rPr>
              <a:t>iç, sitoplazmik, yapısal özellikler</a:t>
            </a:r>
          </a:p>
          <a:p>
            <a:pPr marL="742950" lvl="1" algn="just" eaLnBrk="1" hangingPunct="1">
              <a:lnSpc>
                <a:spcPct val="90000"/>
              </a:lnSpc>
            </a:pPr>
            <a:endParaRPr lang="en-US" sz="2200" dirty="0" smtClean="0">
              <a:latin typeface="Calibri"/>
              <a:cs typeface="Calibri"/>
            </a:endParaRPr>
          </a:p>
          <a:p>
            <a:pPr marL="742950" lvl="1" eaLnBrk="1" hangingPunct="1">
              <a:lnSpc>
                <a:spcPct val="90000"/>
              </a:lnSpc>
            </a:pPr>
            <a:r>
              <a:rPr lang="tr-TR" sz="2200" dirty="0" smtClean="0">
                <a:latin typeface="Calibri"/>
                <a:cs typeface="Calibri"/>
              </a:rPr>
              <a:t> Hücrenin  içine /yüzeyine tutunmuş olan Florokromların   lazer ile uyarılmasıyla salınan fotonlar  kanallara doğru ilerler ve dikroik filtreler  (LP/SP) aracılığı ile çeşitli dedektörlere yönlendirilir.</a:t>
            </a:r>
            <a:endParaRPr lang="en-US" sz="2200" dirty="0" smtClean="0">
              <a:latin typeface="Calibri"/>
              <a:cs typeface="Calibri"/>
            </a:endParaRPr>
          </a:p>
          <a:p>
            <a:pPr lvl="1" eaLnBrk="1" hangingPunct="1">
              <a:lnSpc>
                <a:spcPct val="90000"/>
              </a:lnSpc>
              <a:buNone/>
            </a:pPr>
            <a:r>
              <a:rPr lang="tr-TR" sz="2200" b="1" dirty="0" smtClean="0">
                <a:latin typeface="Calibri"/>
                <a:cs typeface="Calibri"/>
              </a:rPr>
              <a:t>    </a:t>
            </a:r>
            <a:r>
              <a:rPr lang="tr-TR" sz="2200" b="1" dirty="0" smtClean="0">
                <a:solidFill>
                  <a:srgbClr val="CCFF33"/>
                </a:solidFill>
                <a:latin typeface="Calibri"/>
                <a:cs typeface="Calibri"/>
              </a:rPr>
              <a:t>İmmunfenotipleme, DNA-RNA ölçümü, fonksiyonel özellikler,   ............</a:t>
            </a:r>
            <a:r>
              <a:rPr lang="tr-TR" sz="2200" dirty="0" smtClean="0">
                <a:solidFill>
                  <a:srgbClr val="CCFF33"/>
                </a:solidFill>
                <a:latin typeface="Calibri"/>
                <a:cs typeface="Calibri"/>
              </a:rPr>
              <a:t> </a:t>
            </a:r>
          </a:p>
          <a:p>
            <a:pPr eaLnBrk="1" hangingPunct="1">
              <a:lnSpc>
                <a:spcPct val="90000"/>
              </a:lnSpc>
            </a:pPr>
            <a:r>
              <a:rPr lang="tr-TR" sz="2600" dirty="0" smtClean="0">
                <a:latin typeface="Calibri"/>
                <a:cs typeface="Calibri"/>
              </a:rPr>
              <a:t>Özgün dalga boylarındaki sinyaller, önlerinde bir filtre bulunan PMT ler tarafından algılanır. </a:t>
            </a:r>
            <a:endParaRPr lang="en-US" sz="2600" b="1" dirty="0" smtClean="0">
              <a:latin typeface="Calibri"/>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slide(fromBottom)">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9875">
                                            <p:txEl>
                                              <p:pRg st="2" end="2"/>
                                            </p:txEl>
                                          </p:spTgt>
                                        </p:tgtEl>
                                        <p:attrNameLst>
                                          <p:attrName>style.visibility</p:attrName>
                                        </p:attrNameLst>
                                      </p:cBhvr>
                                      <p:to>
                                        <p:strVal val="visible"/>
                                      </p:to>
                                    </p:set>
                                    <p:animEffect transition="in" filter="slide(fromBottom)">
                                      <p:cBhvr>
                                        <p:cTn id="12" dur="500"/>
                                        <p:tgtEl>
                                          <p:spTgt spid="79875">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animEffect transition="in" filter="slide(fromBottom)">
                                      <p:cBhvr>
                                        <p:cTn id="15" dur="500"/>
                                        <p:tgtEl>
                                          <p:spTgt spid="79875">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9875">
                                            <p:txEl>
                                              <p:pRg st="4" end="4"/>
                                            </p:txEl>
                                          </p:spTgt>
                                        </p:tgtEl>
                                        <p:attrNameLst>
                                          <p:attrName>style.visibility</p:attrName>
                                        </p:attrNameLst>
                                      </p:cBhvr>
                                      <p:to>
                                        <p:strVal val="visible"/>
                                      </p:to>
                                    </p:set>
                                    <p:animEffect transition="in" filter="slide(fromBottom)">
                                      <p:cBhvr>
                                        <p:cTn id="18" dur="500"/>
                                        <p:tgtEl>
                                          <p:spTgt spid="79875">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9875">
                                            <p:txEl>
                                              <p:pRg st="6" end="6"/>
                                            </p:txEl>
                                          </p:spTgt>
                                        </p:tgtEl>
                                        <p:attrNameLst>
                                          <p:attrName>style.visibility</p:attrName>
                                        </p:attrNameLst>
                                      </p:cBhvr>
                                      <p:to>
                                        <p:strVal val="visible"/>
                                      </p:to>
                                    </p:set>
                                    <p:animEffect transition="in" filter="slide(fromBottom)">
                                      <p:cBhvr>
                                        <p:cTn id="21" dur="500"/>
                                        <p:tgtEl>
                                          <p:spTgt spid="79875">
                                            <p:txEl>
                                              <p:pRg st="6" end="6"/>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9875">
                                            <p:txEl>
                                              <p:pRg st="7" end="7"/>
                                            </p:txEl>
                                          </p:spTgt>
                                        </p:tgtEl>
                                        <p:attrNameLst>
                                          <p:attrName>style.visibility</p:attrName>
                                        </p:attrNameLst>
                                      </p:cBhvr>
                                      <p:to>
                                        <p:strVal val="visible"/>
                                      </p:to>
                                    </p:set>
                                    <p:animEffect transition="in" filter="slide(fromBottom)">
                                      <p:cBhvr>
                                        <p:cTn id="24" dur="500"/>
                                        <p:tgtEl>
                                          <p:spTgt spid="79875">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9875">
                                            <p:txEl>
                                              <p:pRg st="8" end="8"/>
                                            </p:txEl>
                                          </p:spTgt>
                                        </p:tgtEl>
                                        <p:attrNameLst>
                                          <p:attrName>style.visibility</p:attrName>
                                        </p:attrNameLst>
                                      </p:cBhvr>
                                      <p:to>
                                        <p:strVal val="visible"/>
                                      </p:to>
                                    </p:set>
                                    <p:animEffect transition="in" filter="slide(fromBottom)">
                                      <p:cBhvr>
                                        <p:cTn id="29" dur="500"/>
                                        <p:tgtEl>
                                          <p:spTgt spid="798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42844" y="142852"/>
            <a:ext cx="8786874" cy="1143008"/>
          </a:xfrm>
        </p:spPr>
        <p:txBody>
          <a:bodyPr>
            <a:noAutofit/>
          </a:bodyPr>
          <a:lstStyle/>
          <a:p>
            <a:pPr marL="484632" indent="0" algn="ctr" eaLnBrk="1" fontAlgn="auto" hangingPunct="1">
              <a:spcAft>
                <a:spcPts val="0"/>
              </a:spcAft>
              <a:defRPr/>
            </a:pPr>
            <a:r>
              <a:rPr lang="tr-TR" sz="4000" b="1" dirty="0" smtClean="0">
                <a:solidFill>
                  <a:schemeClr val="accent1">
                    <a:tint val="83000"/>
                    <a:satMod val="150000"/>
                  </a:schemeClr>
                </a:solidFill>
                <a:latin typeface="Calibri"/>
                <a:ea typeface="+mj-ea"/>
                <a:cs typeface="Calibri"/>
              </a:rPr>
              <a:t>Elektronik Sistem </a:t>
            </a:r>
            <a:r>
              <a:rPr lang="tr-TR" sz="4000" dirty="0" smtClean="0">
                <a:solidFill>
                  <a:schemeClr val="accent1">
                    <a:tint val="83000"/>
                    <a:satMod val="150000"/>
                  </a:schemeClr>
                </a:solidFill>
                <a:latin typeface="Calibri"/>
                <a:ea typeface="+mj-ea"/>
                <a:cs typeface="Calibri"/>
              </a:rPr>
              <a:t/>
            </a:r>
            <a:br>
              <a:rPr lang="tr-TR" sz="4000" dirty="0" smtClean="0">
                <a:solidFill>
                  <a:schemeClr val="accent1">
                    <a:tint val="83000"/>
                    <a:satMod val="150000"/>
                  </a:schemeClr>
                </a:solidFill>
                <a:latin typeface="Calibri"/>
                <a:ea typeface="+mj-ea"/>
                <a:cs typeface="Calibri"/>
              </a:rPr>
            </a:br>
            <a:r>
              <a:rPr lang="tr-TR" sz="4000" dirty="0" smtClean="0">
                <a:solidFill>
                  <a:schemeClr val="accent1">
                    <a:tint val="83000"/>
                    <a:satMod val="150000"/>
                  </a:schemeClr>
                </a:solidFill>
                <a:latin typeface="Calibri"/>
                <a:ea typeface="+mj-ea"/>
                <a:cs typeface="Calibri"/>
              </a:rPr>
              <a:t> Şematik Görünümü </a:t>
            </a:r>
            <a:endParaRPr lang="en-US" sz="4000" dirty="0">
              <a:solidFill>
                <a:schemeClr val="accent1">
                  <a:tint val="83000"/>
                  <a:satMod val="150000"/>
                </a:schemeClr>
              </a:solidFill>
              <a:latin typeface="Calibri"/>
              <a:ea typeface="+mj-ea"/>
              <a:cs typeface="Calibri"/>
            </a:endParaRPr>
          </a:p>
        </p:txBody>
      </p:sp>
      <p:sp>
        <p:nvSpPr>
          <p:cNvPr id="43011" name="Text Box 5"/>
          <p:cNvSpPr txBox="1">
            <a:spLocks noChangeArrowheads="1"/>
          </p:cNvSpPr>
          <p:nvPr/>
        </p:nvSpPr>
        <p:spPr bwMode="auto">
          <a:xfrm>
            <a:off x="609600" y="2133600"/>
            <a:ext cx="1447800" cy="641350"/>
          </a:xfrm>
          <a:prstGeom prst="rect">
            <a:avLst/>
          </a:prstGeom>
          <a:noFill/>
          <a:ln w="9525">
            <a:noFill/>
            <a:miter lim="800000"/>
            <a:headEnd/>
            <a:tailEnd/>
          </a:ln>
        </p:spPr>
        <p:txBody>
          <a:bodyPr>
            <a:spAutoFit/>
          </a:bodyPr>
          <a:lstStyle/>
          <a:p>
            <a:r>
              <a:rPr lang="en-US" sz="2000" b="1">
                <a:solidFill>
                  <a:srgbClr val="FFCC66"/>
                </a:solidFill>
                <a:latin typeface="Century Gothic" charset="-94"/>
              </a:rPr>
              <a:t>De</a:t>
            </a:r>
            <a:r>
              <a:rPr lang="tr-TR" sz="2000" b="1">
                <a:solidFill>
                  <a:srgbClr val="FFCC66"/>
                </a:solidFill>
                <a:latin typeface="Century Gothic" charset="-94"/>
              </a:rPr>
              <a:t>dektör</a:t>
            </a:r>
            <a:endParaRPr lang="en-US" sz="2000" b="1">
              <a:solidFill>
                <a:srgbClr val="FFCC66"/>
              </a:solidFill>
              <a:latin typeface="Century Gothic" charset="-94"/>
            </a:endParaRPr>
          </a:p>
          <a:p>
            <a:endParaRPr lang="en-US" sz="1600" b="1">
              <a:solidFill>
                <a:srgbClr val="FFCC66"/>
              </a:solidFill>
              <a:latin typeface="Century Gothic" charset="-94"/>
            </a:endParaRPr>
          </a:p>
        </p:txBody>
      </p:sp>
      <p:sp>
        <p:nvSpPr>
          <p:cNvPr id="43012" name="Line 6"/>
          <p:cNvSpPr>
            <a:spLocks noChangeShapeType="1"/>
          </p:cNvSpPr>
          <p:nvPr/>
        </p:nvSpPr>
        <p:spPr bwMode="auto">
          <a:xfrm flipV="1">
            <a:off x="0" y="2743200"/>
            <a:ext cx="685800" cy="152400"/>
          </a:xfrm>
          <a:prstGeom prst="line">
            <a:avLst/>
          </a:prstGeom>
          <a:noFill/>
          <a:ln w="9525">
            <a:solidFill>
              <a:schemeClr val="hlink"/>
            </a:solidFill>
            <a:round/>
            <a:headEnd/>
            <a:tailEnd/>
          </a:ln>
        </p:spPr>
        <p:txBody>
          <a:bodyPr>
            <a:spAutoFit/>
          </a:bodyPr>
          <a:lstStyle/>
          <a:p>
            <a:endParaRPr lang="tr-TR"/>
          </a:p>
        </p:txBody>
      </p:sp>
      <p:sp>
        <p:nvSpPr>
          <p:cNvPr id="43013" name="Line 7"/>
          <p:cNvSpPr>
            <a:spLocks noChangeShapeType="1"/>
          </p:cNvSpPr>
          <p:nvPr/>
        </p:nvSpPr>
        <p:spPr bwMode="auto">
          <a:xfrm flipV="1">
            <a:off x="0" y="2971800"/>
            <a:ext cx="762000" cy="76200"/>
          </a:xfrm>
          <a:prstGeom prst="line">
            <a:avLst/>
          </a:prstGeom>
          <a:noFill/>
          <a:ln w="9525">
            <a:solidFill>
              <a:schemeClr val="hlink"/>
            </a:solidFill>
            <a:round/>
            <a:headEnd/>
            <a:tailEnd/>
          </a:ln>
        </p:spPr>
        <p:txBody>
          <a:bodyPr>
            <a:spAutoFit/>
          </a:bodyPr>
          <a:lstStyle/>
          <a:p>
            <a:endParaRPr lang="tr-TR"/>
          </a:p>
        </p:txBody>
      </p:sp>
      <p:sp>
        <p:nvSpPr>
          <p:cNvPr id="43014" name="Line 8"/>
          <p:cNvSpPr>
            <a:spLocks noChangeShapeType="1"/>
          </p:cNvSpPr>
          <p:nvPr/>
        </p:nvSpPr>
        <p:spPr bwMode="auto">
          <a:xfrm>
            <a:off x="0" y="3200400"/>
            <a:ext cx="685800" cy="76200"/>
          </a:xfrm>
          <a:prstGeom prst="line">
            <a:avLst/>
          </a:prstGeom>
          <a:noFill/>
          <a:ln w="9525">
            <a:solidFill>
              <a:schemeClr val="hlink"/>
            </a:solidFill>
            <a:round/>
            <a:headEnd/>
            <a:tailEnd/>
          </a:ln>
        </p:spPr>
        <p:txBody>
          <a:bodyPr>
            <a:spAutoFit/>
          </a:bodyPr>
          <a:lstStyle/>
          <a:p>
            <a:endParaRPr lang="tr-TR"/>
          </a:p>
        </p:txBody>
      </p:sp>
      <p:sp>
        <p:nvSpPr>
          <p:cNvPr id="43015" name="Line 9"/>
          <p:cNvSpPr>
            <a:spLocks noChangeShapeType="1"/>
          </p:cNvSpPr>
          <p:nvPr/>
        </p:nvSpPr>
        <p:spPr bwMode="auto">
          <a:xfrm>
            <a:off x="0" y="3352800"/>
            <a:ext cx="685800" cy="76200"/>
          </a:xfrm>
          <a:prstGeom prst="line">
            <a:avLst/>
          </a:prstGeom>
          <a:noFill/>
          <a:ln w="9525">
            <a:solidFill>
              <a:schemeClr val="hlink"/>
            </a:solidFill>
            <a:round/>
            <a:headEnd/>
            <a:tailEnd/>
          </a:ln>
        </p:spPr>
        <p:txBody>
          <a:bodyPr>
            <a:spAutoFit/>
          </a:bodyPr>
          <a:lstStyle/>
          <a:p>
            <a:endParaRPr lang="tr-TR"/>
          </a:p>
        </p:txBody>
      </p:sp>
      <p:sp>
        <p:nvSpPr>
          <p:cNvPr id="43016" name="Line 10"/>
          <p:cNvSpPr>
            <a:spLocks noChangeShapeType="1"/>
          </p:cNvSpPr>
          <p:nvPr/>
        </p:nvSpPr>
        <p:spPr bwMode="auto">
          <a:xfrm>
            <a:off x="912813" y="3810000"/>
            <a:ext cx="1587" cy="1524000"/>
          </a:xfrm>
          <a:prstGeom prst="line">
            <a:avLst/>
          </a:prstGeom>
          <a:noFill/>
          <a:ln w="9525">
            <a:solidFill>
              <a:schemeClr val="tx2"/>
            </a:solidFill>
            <a:round/>
            <a:headEnd/>
            <a:tailEnd/>
          </a:ln>
        </p:spPr>
        <p:txBody>
          <a:bodyPr wrap="none">
            <a:spAutoFit/>
          </a:bodyPr>
          <a:lstStyle/>
          <a:p>
            <a:endParaRPr lang="tr-TR"/>
          </a:p>
        </p:txBody>
      </p:sp>
      <p:sp>
        <p:nvSpPr>
          <p:cNvPr id="43017" name="Text Box 12"/>
          <p:cNvSpPr txBox="1">
            <a:spLocks noChangeArrowheads="1"/>
          </p:cNvSpPr>
          <p:nvPr/>
        </p:nvSpPr>
        <p:spPr bwMode="auto">
          <a:xfrm>
            <a:off x="1549400" y="5029200"/>
            <a:ext cx="2022475" cy="646113"/>
          </a:xfrm>
          <a:prstGeom prst="rect">
            <a:avLst/>
          </a:prstGeom>
          <a:noFill/>
          <a:ln w="9525">
            <a:solidFill>
              <a:schemeClr val="tx2"/>
            </a:solidFill>
            <a:miter lim="800000"/>
            <a:headEnd/>
            <a:tailEnd/>
          </a:ln>
        </p:spPr>
        <p:txBody>
          <a:bodyPr>
            <a:spAutoFit/>
          </a:bodyPr>
          <a:lstStyle/>
          <a:p>
            <a:pPr algn="ctr"/>
            <a:r>
              <a:rPr lang="en-US" sz="1800" b="1">
                <a:solidFill>
                  <a:schemeClr val="tx2"/>
                </a:solidFill>
                <a:latin typeface="Century Gothic" charset="-94"/>
              </a:rPr>
              <a:t>PMT Volta</a:t>
            </a:r>
            <a:r>
              <a:rPr lang="tr-TR" sz="1800" b="1">
                <a:solidFill>
                  <a:schemeClr val="tx2"/>
                </a:solidFill>
                <a:latin typeface="Century Gothic" charset="-94"/>
              </a:rPr>
              <a:t>j</a:t>
            </a:r>
            <a:r>
              <a:rPr lang="en-US" sz="1800" b="1">
                <a:solidFill>
                  <a:schemeClr val="tx2"/>
                </a:solidFill>
                <a:latin typeface="Century Gothic" charset="-94"/>
              </a:rPr>
              <a:t> </a:t>
            </a:r>
            <a:r>
              <a:rPr lang="tr-TR" sz="1800" b="1">
                <a:solidFill>
                  <a:schemeClr val="tx2"/>
                </a:solidFill>
                <a:latin typeface="Century Gothic" charset="-94"/>
              </a:rPr>
              <a:t>Ayarı</a:t>
            </a:r>
            <a:endParaRPr lang="en-US" sz="1800" b="1">
              <a:solidFill>
                <a:schemeClr val="tx2"/>
              </a:solidFill>
              <a:latin typeface="Century Gothic" charset="-94"/>
            </a:endParaRPr>
          </a:p>
          <a:p>
            <a:pPr algn="ctr"/>
            <a:r>
              <a:rPr lang="en-US" sz="1800" b="1">
                <a:solidFill>
                  <a:schemeClr val="tx2"/>
                </a:solidFill>
                <a:latin typeface="Century Gothic" charset="-94"/>
              </a:rPr>
              <a:t>150V-999V</a:t>
            </a:r>
          </a:p>
        </p:txBody>
      </p:sp>
      <p:sp>
        <p:nvSpPr>
          <p:cNvPr id="43018" name="Line 13"/>
          <p:cNvSpPr>
            <a:spLocks noChangeShapeType="1"/>
          </p:cNvSpPr>
          <p:nvPr/>
        </p:nvSpPr>
        <p:spPr bwMode="auto">
          <a:xfrm flipH="1">
            <a:off x="839788" y="5334000"/>
            <a:ext cx="609600" cy="1588"/>
          </a:xfrm>
          <a:prstGeom prst="line">
            <a:avLst/>
          </a:prstGeom>
          <a:noFill/>
          <a:ln w="9525">
            <a:solidFill>
              <a:schemeClr val="tx2"/>
            </a:solidFill>
            <a:round/>
            <a:headEnd/>
            <a:tailEnd type="triangle" w="lg" len="lg"/>
          </a:ln>
        </p:spPr>
        <p:txBody>
          <a:bodyPr wrap="none">
            <a:spAutoFit/>
          </a:bodyPr>
          <a:lstStyle/>
          <a:p>
            <a:endParaRPr lang="tr-TR"/>
          </a:p>
        </p:txBody>
      </p:sp>
      <p:sp>
        <p:nvSpPr>
          <p:cNvPr id="43019" name="Line 14"/>
          <p:cNvSpPr>
            <a:spLocks noChangeShapeType="1"/>
          </p:cNvSpPr>
          <p:nvPr/>
        </p:nvSpPr>
        <p:spPr bwMode="auto">
          <a:xfrm flipV="1">
            <a:off x="912813" y="4191000"/>
            <a:ext cx="1587" cy="990600"/>
          </a:xfrm>
          <a:prstGeom prst="line">
            <a:avLst/>
          </a:prstGeom>
          <a:noFill/>
          <a:ln w="9525">
            <a:solidFill>
              <a:schemeClr val="tx2"/>
            </a:solidFill>
            <a:round/>
            <a:headEnd/>
            <a:tailEnd type="triangle" w="lg" len="lg"/>
          </a:ln>
        </p:spPr>
        <p:txBody>
          <a:bodyPr wrap="none">
            <a:spAutoFit/>
          </a:bodyPr>
          <a:lstStyle/>
          <a:p>
            <a:endParaRPr lang="tr-TR"/>
          </a:p>
        </p:txBody>
      </p:sp>
      <p:sp>
        <p:nvSpPr>
          <p:cNvPr id="43020" name="Line 15"/>
          <p:cNvSpPr>
            <a:spLocks noChangeShapeType="1"/>
          </p:cNvSpPr>
          <p:nvPr/>
        </p:nvSpPr>
        <p:spPr bwMode="auto">
          <a:xfrm>
            <a:off x="762000" y="3124200"/>
            <a:ext cx="2590800" cy="1588"/>
          </a:xfrm>
          <a:prstGeom prst="line">
            <a:avLst/>
          </a:prstGeom>
          <a:noFill/>
          <a:ln w="9525">
            <a:solidFill>
              <a:schemeClr val="tx2"/>
            </a:solidFill>
            <a:round/>
            <a:headEnd/>
            <a:tailEnd type="triangle" w="lg" len="lg"/>
          </a:ln>
        </p:spPr>
        <p:txBody>
          <a:bodyPr>
            <a:spAutoFit/>
          </a:bodyPr>
          <a:lstStyle/>
          <a:p>
            <a:endParaRPr lang="tr-TR"/>
          </a:p>
        </p:txBody>
      </p:sp>
      <p:sp>
        <p:nvSpPr>
          <p:cNvPr id="43021" name="Text Box 16"/>
          <p:cNvSpPr txBox="1">
            <a:spLocks noChangeArrowheads="1"/>
          </p:cNvSpPr>
          <p:nvPr/>
        </p:nvSpPr>
        <p:spPr bwMode="auto">
          <a:xfrm>
            <a:off x="1042988" y="2776538"/>
            <a:ext cx="1655762" cy="369887"/>
          </a:xfrm>
          <a:prstGeom prst="rect">
            <a:avLst/>
          </a:prstGeom>
          <a:noFill/>
          <a:ln w="9525">
            <a:noFill/>
            <a:miter lim="800000"/>
            <a:headEnd/>
            <a:tailEnd/>
          </a:ln>
        </p:spPr>
        <p:txBody>
          <a:bodyPr wrap="none">
            <a:spAutoFit/>
          </a:bodyPr>
          <a:lstStyle/>
          <a:p>
            <a:r>
              <a:rPr lang="en-US" sz="1800" b="1">
                <a:solidFill>
                  <a:schemeClr val="tx2"/>
                </a:solidFill>
                <a:latin typeface="Century Gothic" charset="-94"/>
                <a:sym typeface="Symbol" charset="-94"/>
              </a:rPr>
              <a:t> </a:t>
            </a:r>
            <a:r>
              <a:rPr lang="tr-TR" sz="1800" b="1">
                <a:solidFill>
                  <a:schemeClr val="tx2"/>
                </a:solidFill>
                <a:latin typeface="Century Gothic" charset="-94"/>
                <a:sym typeface="Symbol" charset="-94"/>
              </a:rPr>
              <a:t>F</a:t>
            </a:r>
            <a:r>
              <a:rPr lang="en-US" sz="1800" b="1">
                <a:solidFill>
                  <a:schemeClr val="tx2"/>
                </a:solidFill>
                <a:latin typeface="Century Gothic" charset="-94"/>
                <a:sym typeface="Symbol" charset="-94"/>
              </a:rPr>
              <a:t>oton</a:t>
            </a:r>
            <a:r>
              <a:rPr lang="tr-TR" sz="1800" b="1">
                <a:solidFill>
                  <a:schemeClr val="tx2"/>
                </a:solidFill>
                <a:latin typeface="Century Gothic" charset="-94"/>
                <a:sym typeface="Symbol" charset="-94"/>
              </a:rPr>
              <a:t>lar akar</a:t>
            </a:r>
            <a:endParaRPr lang="en-US" sz="1800" b="1">
              <a:solidFill>
                <a:schemeClr val="tx2"/>
              </a:solidFill>
              <a:latin typeface="Century Gothic" charset="-94"/>
            </a:endParaRPr>
          </a:p>
        </p:txBody>
      </p:sp>
      <p:sp>
        <p:nvSpPr>
          <p:cNvPr id="43022" name="Text Box 17"/>
          <p:cNvSpPr txBox="1">
            <a:spLocks noChangeArrowheads="1"/>
          </p:cNvSpPr>
          <p:nvPr/>
        </p:nvSpPr>
        <p:spPr bwMode="auto">
          <a:xfrm>
            <a:off x="3867150" y="2286000"/>
            <a:ext cx="1776413" cy="646113"/>
          </a:xfrm>
          <a:prstGeom prst="rect">
            <a:avLst/>
          </a:prstGeom>
          <a:noFill/>
          <a:ln w="9525">
            <a:solidFill>
              <a:schemeClr val="tx2"/>
            </a:solidFill>
            <a:miter lim="800000"/>
            <a:headEnd/>
            <a:tailEnd/>
          </a:ln>
        </p:spPr>
        <p:txBody>
          <a:bodyPr>
            <a:spAutoFit/>
          </a:bodyPr>
          <a:lstStyle/>
          <a:p>
            <a:r>
              <a:rPr lang="en-US" sz="1800" b="1">
                <a:solidFill>
                  <a:schemeClr val="tx2"/>
                </a:solidFill>
                <a:latin typeface="Century Gothic" charset="-94"/>
              </a:rPr>
              <a:t>Line</a:t>
            </a:r>
            <a:r>
              <a:rPr lang="tr-TR" sz="1800" b="1">
                <a:solidFill>
                  <a:schemeClr val="tx2"/>
                </a:solidFill>
                <a:latin typeface="Century Gothic" charset="-94"/>
              </a:rPr>
              <a:t>e</a:t>
            </a:r>
            <a:r>
              <a:rPr lang="en-US" sz="1800" b="1">
                <a:solidFill>
                  <a:schemeClr val="tx2"/>
                </a:solidFill>
                <a:latin typeface="Century Gothic" charset="-94"/>
              </a:rPr>
              <a:t>r </a:t>
            </a:r>
          </a:p>
          <a:p>
            <a:r>
              <a:rPr lang="en-US" sz="1800" b="1">
                <a:solidFill>
                  <a:schemeClr val="tx2"/>
                </a:solidFill>
                <a:latin typeface="Century Gothic" charset="-94"/>
              </a:rPr>
              <a:t>Amplifi</a:t>
            </a:r>
            <a:r>
              <a:rPr lang="tr-TR" sz="1800" b="1">
                <a:solidFill>
                  <a:schemeClr val="tx2"/>
                </a:solidFill>
                <a:latin typeface="Century Gothic" charset="-94"/>
              </a:rPr>
              <a:t>kasyon</a:t>
            </a:r>
            <a:endParaRPr lang="en-US" sz="1800" b="1">
              <a:solidFill>
                <a:schemeClr val="tx2"/>
              </a:solidFill>
              <a:latin typeface="Century Gothic" charset="-94"/>
            </a:endParaRPr>
          </a:p>
        </p:txBody>
      </p:sp>
      <p:sp>
        <p:nvSpPr>
          <p:cNvPr id="43023" name="Text Box 18"/>
          <p:cNvSpPr txBox="1">
            <a:spLocks noChangeArrowheads="1"/>
          </p:cNvSpPr>
          <p:nvPr/>
        </p:nvSpPr>
        <p:spPr bwMode="auto">
          <a:xfrm>
            <a:off x="3889375" y="3338513"/>
            <a:ext cx="1754188" cy="646112"/>
          </a:xfrm>
          <a:prstGeom prst="rect">
            <a:avLst/>
          </a:prstGeom>
          <a:noFill/>
          <a:ln w="9525">
            <a:solidFill>
              <a:schemeClr val="tx2"/>
            </a:solidFill>
            <a:miter lim="800000"/>
            <a:headEnd/>
            <a:tailEnd/>
          </a:ln>
        </p:spPr>
        <p:txBody>
          <a:bodyPr>
            <a:spAutoFit/>
          </a:bodyPr>
          <a:lstStyle/>
          <a:p>
            <a:r>
              <a:rPr lang="en-US" sz="1800" b="1">
                <a:solidFill>
                  <a:schemeClr val="tx2"/>
                </a:solidFill>
                <a:latin typeface="Century Gothic" charset="-94"/>
              </a:rPr>
              <a:t>Log</a:t>
            </a:r>
            <a:r>
              <a:rPr lang="tr-TR" sz="1800" b="1">
                <a:solidFill>
                  <a:schemeClr val="tx2"/>
                </a:solidFill>
                <a:latin typeface="Century Gothic" charset="-94"/>
              </a:rPr>
              <a:t>aritmik</a:t>
            </a:r>
            <a:endParaRPr lang="en-US" sz="1800" b="1">
              <a:solidFill>
                <a:schemeClr val="tx2"/>
              </a:solidFill>
              <a:latin typeface="Century Gothic" charset="-94"/>
            </a:endParaRPr>
          </a:p>
          <a:p>
            <a:r>
              <a:rPr lang="en-US" sz="1800" b="1">
                <a:solidFill>
                  <a:schemeClr val="tx2"/>
                </a:solidFill>
                <a:latin typeface="Century Gothic" charset="-94"/>
              </a:rPr>
              <a:t>Amplif</a:t>
            </a:r>
            <a:r>
              <a:rPr lang="tr-TR" sz="1800" b="1">
                <a:solidFill>
                  <a:schemeClr val="tx2"/>
                </a:solidFill>
                <a:latin typeface="Century Gothic" charset="-94"/>
              </a:rPr>
              <a:t>ikasyon</a:t>
            </a:r>
            <a:endParaRPr lang="en-US" sz="1800" b="1">
              <a:solidFill>
                <a:schemeClr val="tx2"/>
              </a:solidFill>
              <a:latin typeface="Century Gothic" charset="-94"/>
            </a:endParaRPr>
          </a:p>
        </p:txBody>
      </p:sp>
      <p:sp>
        <p:nvSpPr>
          <p:cNvPr id="43024" name="Line 19"/>
          <p:cNvSpPr>
            <a:spLocks noChangeShapeType="1"/>
          </p:cNvSpPr>
          <p:nvPr/>
        </p:nvSpPr>
        <p:spPr bwMode="auto">
          <a:xfrm>
            <a:off x="5181600" y="3213100"/>
            <a:ext cx="1676400" cy="1588"/>
          </a:xfrm>
          <a:prstGeom prst="line">
            <a:avLst/>
          </a:prstGeom>
          <a:noFill/>
          <a:ln w="9525">
            <a:solidFill>
              <a:schemeClr val="tx2"/>
            </a:solidFill>
            <a:round/>
            <a:headEnd/>
            <a:tailEnd type="triangle" w="lg" len="lg"/>
          </a:ln>
        </p:spPr>
        <p:txBody>
          <a:bodyPr>
            <a:spAutoFit/>
          </a:bodyPr>
          <a:lstStyle/>
          <a:p>
            <a:endParaRPr lang="tr-TR"/>
          </a:p>
        </p:txBody>
      </p:sp>
      <p:sp>
        <p:nvSpPr>
          <p:cNvPr id="43025" name="Line 25"/>
          <p:cNvSpPr>
            <a:spLocks noChangeShapeType="1"/>
          </p:cNvSpPr>
          <p:nvPr/>
        </p:nvSpPr>
        <p:spPr bwMode="auto">
          <a:xfrm flipV="1">
            <a:off x="3352800" y="2667000"/>
            <a:ext cx="457200" cy="457200"/>
          </a:xfrm>
          <a:prstGeom prst="line">
            <a:avLst/>
          </a:prstGeom>
          <a:noFill/>
          <a:ln w="9525">
            <a:solidFill>
              <a:schemeClr val="tx2"/>
            </a:solidFill>
            <a:round/>
            <a:headEnd/>
            <a:tailEnd type="triangle" w="med" len="med"/>
          </a:ln>
        </p:spPr>
        <p:txBody>
          <a:bodyPr>
            <a:spAutoFit/>
          </a:bodyPr>
          <a:lstStyle/>
          <a:p>
            <a:endParaRPr lang="tr-TR"/>
          </a:p>
        </p:txBody>
      </p:sp>
      <p:sp>
        <p:nvSpPr>
          <p:cNvPr id="43026" name="Line 26"/>
          <p:cNvSpPr>
            <a:spLocks noChangeShapeType="1"/>
          </p:cNvSpPr>
          <p:nvPr/>
        </p:nvSpPr>
        <p:spPr bwMode="auto">
          <a:xfrm>
            <a:off x="3352800" y="3152775"/>
            <a:ext cx="457200" cy="457200"/>
          </a:xfrm>
          <a:prstGeom prst="line">
            <a:avLst/>
          </a:prstGeom>
          <a:noFill/>
          <a:ln w="9525">
            <a:solidFill>
              <a:schemeClr val="tx2"/>
            </a:solidFill>
            <a:round/>
            <a:headEnd/>
            <a:tailEnd type="triangle" w="med" len="med"/>
          </a:ln>
        </p:spPr>
        <p:txBody>
          <a:bodyPr>
            <a:spAutoFit/>
          </a:bodyPr>
          <a:lstStyle/>
          <a:p>
            <a:endParaRPr lang="tr-TR"/>
          </a:p>
        </p:txBody>
      </p:sp>
      <p:sp>
        <p:nvSpPr>
          <p:cNvPr id="43027" name="Text Box 27"/>
          <p:cNvSpPr txBox="1">
            <a:spLocks noChangeArrowheads="1"/>
          </p:cNvSpPr>
          <p:nvPr/>
        </p:nvSpPr>
        <p:spPr bwMode="auto">
          <a:xfrm>
            <a:off x="3384550" y="2924175"/>
            <a:ext cx="414338" cy="400050"/>
          </a:xfrm>
          <a:prstGeom prst="rect">
            <a:avLst/>
          </a:prstGeom>
          <a:noFill/>
          <a:ln w="9525">
            <a:noFill/>
            <a:miter lim="800000"/>
            <a:headEnd/>
            <a:tailEnd/>
          </a:ln>
        </p:spPr>
        <p:txBody>
          <a:bodyPr wrap="none">
            <a:spAutoFit/>
          </a:bodyPr>
          <a:lstStyle/>
          <a:p>
            <a:r>
              <a:rPr lang="en-US" sz="2000" b="1">
                <a:solidFill>
                  <a:schemeClr val="hlink"/>
                </a:solidFill>
                <a:latin typeface="Century Gothic" charset="-94"/>
              </a:rPr>
              <a:t>or</a:t>
            </a:r>
          </a:p>
        </p:txBody>
      </p:sp>
      <p:sp>
        <p:nvSpPr>
          <p:cNvPr id="43028" name="Line 28"/>
          <p:cNvSpPr>
            <a:spLocks noChangeShapeType="1"/>
          </p:cNvSpPr>
          <p:nvPr/>
        </p:nvSpPr>
        <p:spPr bwMode="auto">
          <a:xfrm>
            <a:off x="7239000" y="2438400"/>
            <a:ext cx="1588" cy="1143000"/>
          </a:xfrm>
          <a:prstGeom prst="line">
            <a:avLst/>
          </a:prstGeom>
          <a:noFill/>
          <a:ln w="9525">
            <a:solidFill>
              <a:schemeClr val="tx2"/>
            </a:solidFill>
            <a:round/>
            <a:headEnd/>
            <a:tailEnd/>
          </a:ln>
        </p:spPr>
        <p:txBody>
          <a:bodyPr wrap="none">
            <a:spAutoFit/>
          </a:bodyPr>
          <a:lstStyle/>
          <a:p>
            <a:endParaRPr lang="tr-TR"/>
          </a:p>
        </p:txBody>
      </p:sp>
      <p:sp>
        <p:nvSpPr>
          <p:cNvPr id="43029" name="Line 29"/>
          <p:cNvSpPr>
            <a:spLocks noChangeShapeType="1"/>
          </p:cNvSpPr>
          <p:nvPr/>
        </p:nvSpPr>
        <p:spPr bwMode="auto">
          <a:xfrm>
            <a:off x="7239000" y="3581400"/>
            <a:ext cx="1524000" cy="1588"/>
          </a:xfrm>
          <a:prstGeom prst="line">
            <a:avLst/>
          </a:prstGeom>
          <a:noFill/>
          <a:ln w="9525">
            <a:solidFill>
              <a:schemeClr val="tx2"/>
            </a:solidFill>
            <a:round/>
            <a:headEnd/>
            <a:tailEnd/>
          </a:ln>
        </p:spPr>
        <p:txBody>
          <a:bodyPr wrap="none">
            <a:spAutoFit/>
          </a:bodyPr>
          <a:lstStyle/>
          <a:p>
            <a:endParaRPr lang="tr-TR"/>
          </a:p>
        </p:txBody>
      </p:sp>
      <p:grpSp>
        <p:nvGrpSpPr>
          <p:cNvPr id="43030" name="Group 30"/>
          <p:cNvGrpSpPr>
            <a:grpSpLocks/>
          </p:cNvGrpSpPr>
          <p:nvPr/>
        </p:nvGrpSpPr>
        <p:grpSpPr bwMode="auto">
          <a:xfrm>
            <a:off x="7239000" y="2695575"/>
            <a:ext cx="1752600" cy="885825"/>
            <a:chOff x="768" y="1440"/>
            <a:chExt cx="4176" cy="2112"/>
          </a:xfrm>
        </p:grpSpPr>
        <p:sp>
          <p:nvSpPr>
            <p:cNvPr id="43037" name="Freeform 31"/>
            <p:cNvSpPr>
              <a:spLocks/>
            </p:cNvSpPr>
            <p:nvPr/>
          </p:nvSpPr>
          <p:spPr bwMode="auto">
            <a:xfrm>
              <a:off x="768" y="1440"/>
              <a:ext cx="2189" cy="2105"/>
            </a:xfrm>
            <a:custGeom>
              <a:avLst/>
              <a:gdLst>
                <a:gd name="T0" fmla="*/ 0 w 1934"/>
                <a:gd name="T1" fmla="*/ 2067 h 1660"/>
                <a:gd name="T2" fmla="*/ 750 w 1934"/>
                <a:gd name="T3" fmla="*/ 2081 h 1660"/>
                <a:gd name="T4" fmla="*/ 910 w 1934"/>
                <a:gd name="T5" fmla="*/ 2039 h 1660"/>
                <a:gd name="T6" fmla="*/ 996 w 1934"/>
                <a:gd name="T7" fmla="*/ 1998 h 1660"/>
                <a:gd name="T8" fmla="*/ 1070 w 1934"/>
                <a:gd name="T9" fmla="*/ 1915 h 1660"/>
                <a:gd name="T10" fmla="*/ 1205 w 1934"/>
                <a:gd name="T11" fmla="*/ 1708 h 1660"/>
                <a:gd name="T12" fmla="*/ 1218 w 1934"/>
                <a:gd name="T13" fmla="*/ 1668 h 1660"/>
                <a:gd name="T14" fmla="*/ 1242 w 1934"/>
                <a:gd name="T15" fmla="*/ 1626 h 1660"/>
                <a:gd name="T16" fmla="*/ 1304 w 1934"/>
                <a:gd name="T17" fmla="*/ 1461 h 1660"/>
                <a:gd name="T18" fmla="*/ 1415 w 1934"/>
                <a:gd name="T19" fmla="*/ 1198 h 1660"/>
                <a:gd name="T20" fmla="*/ 1463 w 1934"/>
                <a:gd name="T21" fmla="*/ 1033 h 1660"/>
                <a:gd name="T22" fmla="*/ 1501 w 1934"/>
                <a:gd name="T23" fmla="*/ 951 h 1660"/>
                <a:gd name="T24" fmla="*/ 1599 w 1934"/>
                <a:gd name="T25" fmla="*/ 592 h 1660"/>
                <a:gd name="T26" fmla="*/ 1660 w 1934"/>
                <a:gd name="T27" fmla="*/ 427 h 1660"/>
                <a:gd name="T28" fmla="*/ 1698 w 1934"/>
                <a:gd name="T29" fmla="*/ 344 h 1660"/>
                <a:gd name="T30" fmla="*/ 1795 w 1934"/>
                <a:gd name="T31" fmla="*/ 193 h 1660"/>
                <a:gd name="T32" fmla="*/ 1894 w 1934"/>
                <a:gd name="T33" fmla="*/ 96 h 1660"/>
                <a:gd name="T34" fmla="*/ 1931 w 1934"/>
                <a:gd name="T35" fmla="*/ 55 h 1660"/>
                <a:gd name="T36" fmla="*/ 2078 w 1934"/>
                <a:gd name="T37" fmla="*/ 0 h 1660"/>
                <a:gd name="T38" fmla="*/ 2189 w 1934"/>
                <a:gd name="T39" fmla="*/ 82 h 1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4"/>
                <a:gd name="T61" fmla="*/ 0 h 1660"/>
                <a:gd name="T62" fmla="*/ 1934 w 1934"/>
                <a:gd name="T63" fmla="*/ 1660 h 16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4" h="1660">
                  <a:moveTo>
                    <a:pt x="0" y="1630"/>
                  </a:moveTo>
                  <a:cubicBezTo>
                    <a:pt x="199" y="1634"/>
                    <a:pt x="451" y="1660"/>
                    <a:pt x="663" y="1641"/>
                  </a:cubicBezTo>
                  <a:cubicBezTo>
                    <a:pt x="688" y="1636"/>
                    <a:pt x="766" y="1625"/>
                    <a:pt x="804" y="1608"/>
                  </a:cubicBezTo>
                  <a:cubicBezTo>
                    <a:pt x="889" y="1571"/>
                    <a:pt x="809" y="1597"/>
                    <a:pt x="880" y="1576"/>
                  </a:cubicBezTo>
                  <a:cubicBezTo>
                    <a:pt x="902" y="1554"/>
                    <a:pt x="928" y="1536"/>
                    <a:pt x="945" y="1510"/>
                  </a:cubicBezTo>
                  <a:cubicBezTo>
                    <a:pt x="984" y="1453"/>
                    <a:pt x="1016" y="1396"/>
                    <a:pt x="1065" y="1347"/>
                  </a:cubicBezTo>
                  <a:cubicBezTo>
                    <a:pt x="1069" y="1336"/>
                    <a:pt x="1071" y="1325"/>
                    <a:pt x="1076" y="1315"/>
                  </a:cubicBezTo>
                  <a:cubicBezTo>
                    <a:pt x="1082" y="1303"/>
                    <a:pt x="1092" y="1294"/>
                    <a:pt x="1097" y="1282"/>
                  </a:cubicBezTo>
                  <a:cubicBezTo>
                    <a:pt x="1119" y="1232"/>
                    <a:pt x="1122" y="1195"/>
                    <a:pt x="1152" y="1152"/>
                  </a:cubicBezTo>
                  <a:cubicBezTo>
                    <a:pt x="1176" y="1081"/>
                    <a:pt x="1209" y="1007"/>
                    <a:pt x="1250" y="945"/>
                  </a:cubicBezTo>
                  <a:cubicBezTo>
                    <a:pt x="1264" y="902"/>
                    <a:pt x="1278" y="858"/>
                    <a:pt x="1293" y="815"/>
                  </a:cubicBezTo>
                  <a:cubicBezTo>
                    <a:pt x="1336" y="691"/>
                    <a:pt x="1298" y="864"/>
                    <a:pt x="1326" y="750"/>
                  </a:cubicBezTo>
                  <a:cubicBezTo>
                    <a:pt x="1349" y="656"/>
                    <a:pt x="1358" y="549"/>
                    <a:pt x="1413" y="467"/>
                  </a:cubicBezTo>
                  <a:cubicBezTo>
                    <a:pt x="1427" y="419"/>
                    <a:pt x="1439" y="378"/>
                    <a:pt x="1467" y="337"/>
                  </a:cubicBezTo>
                  <a:cubicBezTo>
                    <a:pt x="1496" y="250"/>
                    <a:pt x="1456" y="360"/>
                    <a:pt x="1500" y="271"/>
                  </a:cubicBezTo>
                  <a:cubicBezTo>
                    <a:pt x="1524" y="221"/>
                    <a:pt x="1540" y="184"/>
                    <a:pt x="1586" y="152"/>
                  </a:cubicBezTo>
                  <a:cubicBezTo>
                    <a:pt x="1622" y="97"/>
                    <a:pt x="1597" y="126"/>
                    <a:pt x="1673" y="76"/>
                  </a:cubicBezTo>
                  <a:cubicBezTo>
                    <a:pt x="1686" y="67"/>
                    <a:pt x="1692" y="51"/>
                    <a:pt x="1706" y="43"/>
                  </a:cubicBezTo>
                  <a:cubicBezTo>
                    <a:pt x="1741" y="24"/>
                    <a:pt x="1798" y="13"/>
                    <a:pt x="1836" y="0"/>
                  </a:cubicBezTo>
                  <a:cubicBezTo>
                    <a:pt x="1906" y="12"/>
                    <a:pt x="1906" y="8"/>
                    <a:pt x="1934" y="65"/>
                  </a:cubicBezTo>
                </a:path>
              </a:pathLst>
            </a:custGeom>
            <a:noFill/>
            <a:ln w="9525">
              <a:solidFill>
                <a:schemeClr val="tx1"/>
              </a:solidFill>
              <a:round/>
              <a:headEnd/>
              <a:tailEnd/>
            </a:ln>
          </p:spPr>
          <p:txBody>
            <a:bodyPr/>
            <a:lstStyle/>
            <a:p>
              <a:endParaRPr lang="tr-TR"/>
            </a:p>
          </p:txBody>
        </p:sp>
        <p:sp>
          <p:nvSpPr>
            <p:cNvPr id="43038" name="Freeform 32"/>
            <p:cNvSpPr>
              <a:spLocks/>
            </p:cNvSpPr>
            <p:nvPr/>
          </p:nvSpPr>
          <p:spPr bwMode="auto">
            <a:xfrm flipH="1">
              <a:off x="2755" y="1447"/>
              <a:ext cx="2189" cy="2105"/>
            </a:xfrm>
            <a:custGeom>
              <a:avLst/>
              <a:gdLst>
                <a:gd name="T0" fmla="*/ 0 w 1934"/>
                <a:gd name="T1" fmla="*/ 2067 h 1660"/>
                <a:gd name="T2" fmla="*/ 750 w 1934"/>
                <a:gd name="T3" fmla="*/ 2081 h 1660"/>
                <a:gd name="T4" fmla="*/ 910 w 1934"/>
                <a:gd name="T5" fmla="*/ 2039 h 1660"/>
                <a:gd name="T6" fmla="*/ 996 w 1934"/>
                <a:gd name="T7" fmla="*/ 1998 h 1660"/>
                <a:gd name="T8" fmla="*/ 1070 w 1934"/>
                <a:gd name="T9" fmla="*/ 1915 h 1660"/>
                <a:gd name="T10" fmla="*/ 1205 w 1934"/>
                <a:gd name="T11" fmla="*/ 1708 h 1660"/>
                <a:gd name="T12" fmla="*/ 1218 w 1934"/>
                <a:gd name="T13" fmla="*/ 1668 h 1660"/>
                <a:gd name="T14" fmla="*/ 1242 w 1934"/>
                <a:gd name="T15" fmla="*/ 1626 h 1660"/>
                <a:gd name="T16" fmla="*/ 1304 w 1934"/>
                <a:gd name="T17" fmla="*/ 1461 h 1660"/>
                <a:gd name="T18" fmla="*/ 1415 w 1934"/>
                <a:gd name="T19" fmla="*/ 1198 h 1660"/>
                <a:gd name="T20" fmla="*/ 1463 w 1934"/>
                <a:gd name="T21" fmla="*/ 1033 h 1660"/>
                <a:gd name="T22" fmla="*/ 1501 w 1934"/>
                <a:gd name="T23" fmla="*/ 951 h 1660"/>
                <a:gd name="T24" fmla="*/ 1599 w 1934"/>
                <a:gd name="T25" fmla="*/ 592 h 1660"/>
                <a:gd name="T26" fmla="*/ 1660 w 1934"/>
                <a:gd name="T27" fmla="*/ 427 h 1660"/>
                <a:gd name="T28" fmla="*/ 1698 w 1934"/>
                <a:gd name="T29" fmla="*/ 344 h 1660"/>
                <a:gd name="T30" fmla="*/ 1795 w 1934"/>
                <a:gd name="T31" fmla="*/ 193 h 1660"/>
                <a:gd name="T32" fmla="*/ 1894 w 1934"/>
                <a:gd name="T33" fmla="*/ 96 h 1660"/>
                <a:gd name="T34" fmla="*/ 1931 w 1934"/>
                <a:gd name="T35" fmla="*/ 55 h 1660"/>
                <a:gd name="T36" fmla="*/ 2078 w 1934"/>
                <a:gd name="T37" fmla="*/ 0 h 1660"/>
                <a:gd name="T38" fmla="*/ 2189 w 1934"/>
                <a:gd name="T39" fmla="*/ 82 h 16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4"/>
                <a:gd name="T61" fmla="*/ 0 h 1660"/>
                <a:gd name="T62" fmla="*/ 1934 w 1934"/>
                <a:gd name="T63" fmla="*/ 1660 h 16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4" h="1660">
                  <a:moveTo>
                    <a:pt x="0" y="1630"/>
                  </a:moveTo>
                  <a:cubicBezTo>
                    <a:pt x="199" y="1634"/>
                    <a:pt x="451" y="1660"/>
                    <a:pt x="663" y="1641"/>
                  </a:cubicBezTo>
                  <a:cubicBezTo>
                    <a:pt x="688" y="1636"/>
                    <a:pt x="766" y="1625"/>
                    <a:pt x="804" y="1608"/>
                  </a:cubicBezTo>
                  <a:cubicBezTo>
                    <a:pt x="889" y="1571"/>
                    <a:pt x="809" y="1597"/>
                    <a:pt x="880" y="1576"/>
                  </a:cubicBezTo>
                  <a:cubicBezTo>
                    <a:pt x="902" y="1554"/>
                    <a:pt x="928" y="1536"/>
                    <a:pt x="945" y="1510"/>
                  </a:cubicBezTo>
                  <a:cubicBezTo>
                    <a:pt x="984" y="1453"/>
                    <a:pt x="1016" y="1396"/>
                    <a:pt x="1065" y="1347"/>
                  </a:cubicBezTo>
                  <a:cubicBezTo>
                    <a:pt x="1069" y="1336"/>
                    <a:pt x="1071" y="1325"/>
                    <a:pt x="1076" y="1315"/>
                  </a:cubicBezTo>
                  <a:cubicBezTo>
                    <a:pt x="1082" y="1303"/>
                    <a:pt x="1092" y="1294"/>
                    <a:pt x="1097" y="1282"/>
                  </a:cubicBezTo>
                  <a:cubicBezTo>
                    <a:pt x="1119" y="1232"/>
                    <a:pt x="1122" y="1195"/>
                    <a:pt x="1152" y="1152"/>
                  </a:cubicBezTo>
                  <a:cubicBezTo>
                    <a:pt x="1176" y="1081"/>
                    <a:pt x="1209" y="1007"/>
                    <a:pt x="1250" y="945"/>
                  </a:cubicBezTo>
                  <a:cubicBezTo>
                    <a:pt x="1264" y="902"/>
                    <a:pt x="1278" y="858"/>
                    <a:pt x="1293" y="815"/>
                  </a:cubicBezTo>
                  <a:cubicBezTo>
                    <a:pt x="1336" y="691"/>
                    <a:pt x="1298" y="864"/>
                    <a:pt x="1326" y="750"/>
                  </a:cubicBezTo>
                  <a:cubicBezTo>
                    <a:pt x="1349" y="656"/>
                    <a:pt x="1358" y="549"/>
                    <a:pt x="1413" y="467"/>
                  </a:cubicBezTo>
                  <a:cubicBezTo>
                    <a:pt x="1427" y="419"/>
                    <a:pt x="1439" y="378"/>
                    <a:pt x="1467" y="337"/>
                  </a:cubicBezTo>
                  <a:cubicBezTo>
                    <a:pt x="1496" y="250"/>
                    <a:pt x="1456" y="360"/>
                    <a:pt x="1500" y="271"/>
                  </a:cubicBezTo>
                  <a:cubicBezTo>
                    <a:pt x="1524" y="221"/>
                    <a:pt x="1540" y="184"/>
                    <a:pt x="1586" y="152"/>
                  </a:cubicBezTo>
                  <a:cubicBezTo>
                    <a:pt x="1622" y="97"/>
                    <a:pt x="1597" y="126"/>
                    <a:pt x="1673" y="76"/>
                  </a:cubicBezTo>
                  <a:cubicBezTo>
                    <a:pt x="1686" y="67"/>
                    <a:pt x="1692" y="51"/>
                    <a:pt x="1706" y="43"/>
                  </a:cubicBezTo>
                  <a:cubicBezTo>
                    <a:pt x="1741" y="24"/>
                    <a:pt x="1798" y="13"/>
                    <a:pt x="1836" y="0"/>
                  </a:cubicBezTo>
                  <a:cubicBezTo>
                    <a:pt x="1906" y="12"/>
                    <a:pt x="1906" y="8"/>
                    <a:pt x="1934" y="65"/>
                  </a:cubicBezTo>
                </a:path>
              </a:pathLst>
            </a:custGeom>
            <a:noFill/>
            <a:ln w="9525">
              <a:solidFill>
                <a:schemeClr val="tx1"/>
              </a:solidFill>
              <a:round/>
              <a:headEnd/>
              <a:tailEnd/>
            </a:ln>
          </p:spPr>
          <p:txBody>
            <a:bodyPr/>
            <a:lstStyle/>
            <a:p>
              <a:endParaRPr lang="tr-TR"/>
            </a:p>
          </p:txBody>
        </p:sp>
      </p:grpSp>
      <p:sp>
        <p:nvSpPr>
          <p:cNvPr id="43031" name="Text Box 33"/>
          <p:cNvSpPr txBox="1">
            <a:spLocks noChangeArrowheads="1"/>
          </p:cNvSpPr>
          <p:nvPr/>
        </p:nvSpPr>
        <p:spPr bwMode="auto">
          <a:xfrm>
            <a:off x="5470525" y="2886075"/>
            <a:ext cx="803275" cy="400050"/>
          </a:xfrm>
          <a:prstGeom prst="rect">
            <a:avLst/>
          </a:prstGeom>
          <a:noFill/>
          <a:ln w="9525">
            <a:noFill/>
            <a:miter lim="800000"/>
            <a:headEnd/>
            <a:tailEnd/>
          </a:ln>
        </p:spPr>
        <p:txBody>
          <a:bodyPr wrap="none">
            <a:spAutoFit/>
          </a:bodyPr>
          <a:lstStyle/>
          <a:p>
            <a:r>
              <a:rPr lang="en-US" sz="2000" b="1">
                <a:solidFill>
                  <a:schemeClr val="tx2"/>
                </a:solidFill>
                <a:latin typeface="Century Gothic" charset="-94"/>
              </a:rPr>
              <a:t>Volta</a:t>
            </a:r>
            <a:r>
              <a:rPr lang="tr-TR" sz="2000" b="1">
                <a:solidFill>
                  <a:schemeClr val="tx2"/>
                </a:solidFill>
                <a:latin typeface="Century Gothic" charset="-94"/>
              </a:rPr>
              <a:t>j</a:t>
            </a:r>
            <a:endParaRPr lang="en-US" sz="2000" b="1">
              <a:solidFill>
                <a:schemeClr val="tx2"/>
              </a:solidFill>
              <a:latin typeface="Century Gothic" charset="-94"/>
            </a:endParaRPr>
          </a:p>
        </p:txBody>
      </p:sp>
      <p:sp>
        <p:nvSpPr>
          <p:cNvPr id="43032" name="Text Box 34"/>
          <p:cNvSpPr txBox="1">
            <a:spLocks noChangeArrowheads="1"/>
          </p:cNvSpPr>
          <p:nvPr/>
        </p:nvSpPr>
        <p:spPr bwMode="auto">
          <a:xfrm>
            <a:off x="7772400" y="3557588"/>
            <a:ext cx="833438" cy="369887"/>
          </a:xfrm>
          <a:prstGeom prst="rect">
            <a:avLst/>
          </a:prstGeom>
          <a:noFill/>
          <a:ln w="9525">
            <a:noFill/>
            <a:miter lim="800000"/>
            <a:headEnd/>
            <a:tailEnd/>
          </a:ln>
        </p:spPr>
        <p:txBody>
          <a:bodyPr wrap="none">
            <a:spAutoFit/>
          </a:bodyPr>
          <a:lstStyle/>
          <a:p>
            <a:r>
              <a:rPr lang="tr-TR" sz="1800" b="1">
                <a:solidFill>
                  <a:schemeClr val="tx2"/>
                </a:solidFill>
                <a:latin typeface="Century Gothic" charset="-94"/>
              </a:rPr>
              <a:t>Zaman</a:t>
            </a:r>
            <a:endParaRPr lang="en-US" sz="1800" b="1">
              <a:solidFill>
                <a:schemeClr val="tx2"/>
              </a:solidFill>
              <a:latin typeface="Century Gothic" charset="-94"/>
            </a:endParaRPr>
          </a:p>
        </p:txBody>
      </p:sp>
      <p:sp>
        <p:nvSpPr>
          <p:cNvPr id="43033" name="Text Box 35"/>
          <p:cNvSpPr txBox="1">
            <a:spLocks noChangeArrowheads="1"/>
          </p:cNvSpPr>
          <p:nvPr/>
        </p:nvSpPr>
        <p:spPr bwMode="auto">
          <a:xfrm rot="-5361463">
            <a:off x="6762751" y="2835275"/>
            <a:ext cx="679450" cy="339725"/>
          </a:xfrm>
          <a:prstGeom prst="rect">
            <a:avLst/>
          </a:prstGeom>
          <a:noFill/>
          <a:ln w="9525">
            <a:noFill/>
            <a:miter lim="800000"/>
            <a:headEnd/>
            <a:tailEnd/>
          </a:ln>
        </p:spPr>
        <p:txBody>
          <a:bodyPr wrap="none">
            <a:spAutoFit/>
          </a:bodyPr>
          <a:lstStyle/>
          <a:p>
            <a:r>
              <a:rPr lang="en-US" sz="1600" b="1">
                <a:solidFill>
                  <a:schemeClr val="tx2"/>
                </a:solidFill>
                <a:latin typeface="Century Gothic" charset="-94"/>
              </a:rPr>
              <a:t>Volta</a:t>
            </a:r>
            <a:r>
              <a:rPr lang="tr-TR" sz="1600" b="1">
                <a:solidFill>
                  <a:schemeClr val="tx2"/>
                </a:solidFill>
                <a:latin typeface="Century Gothic" charset="-94"/>
              </a:rPr>
              <a:t>j</a:t>
            </a:r>
            <a:endParaRPr lang="en-US" sz="1600" b="1">
              <a:solidFill>
                <a:schemeClr val="tx2"/>
              </a:solidFill>
              <a:latin typeface="Century Gothic" charset="-94"/>
            </a:endParaRPr>
          </a:p>
        </p:txBody>
      </p:sp>
      <p:sp>
        <p:nvSpPr>
          <p:cNvPr id="43034" name="Text Box 36"/>
          <p:cNvSpPr txBox="1">
            <a:spLocks noChangeArrowheads="1"/>
          </p:cNvSpPr>
          <p:nvPr/>
        </p:nvSpPr>
        <p:spPr bwMode="auto">
          <a:xfrm>
            <a:off x="1187450" y="6553200"/>
            <a:ext cx="7758113" cy="304800"/>
          </a:xfrm>
          <a:prstGeom prst="rect">
            <a:avLst/>
          </a:prstGeom>
          <a:noFill/>
          <a:ln w="9525">
            <a:noFill/>
            <a:miter lim="800000"/>
            <a:headEnd/>
            <a:tailEnd/>
          </a:ln>
        </p:spPr>
        <p:txBody>
          <a:bodyPr wrap="none">
            <a:spAutoFit/>
          </a:bodyPr>
          <a:lstStyle/>
          <a:p>
            <a:r>
              <a:rPr lang="tr-TR" sz="1400" b="1">
                <a:solidFill>
                  <a:schemeClr val="bg1"/>
                </a:solidFill>
                <a:latin typeface="Century Gothic" charset="-94"/>
              </a:rPr>
              <a:t>Kaynak: </a:t>
            </a:r>
            <a:r>
              <a:rPr lang="en-US" sz="1400" b="1">
                <a:solidFill>
                  <a:schemeClr val="bg1"/>
                </a:solidFill>
                <a:latin typeface="Century Gothic" charset="-94"/>
              </a:rPr>
              <a:t>Becton Dickinson Training manua</a:t>
            </a:r>
            <a:r>
              <a:rPr lang="tr-TR" sz="1400" b="1">
                <a:solidFill>
                  <a:schemeClr val="bg1"/>
                </a:solidFill>
                <a:latin typeface="Century Gothic" charset="-94"/>
              </a:rPr>
              <a:t>l (</a:t>
            </a:r>
            <a:r>
              <a:rPr lang="en-US" sz="1400" b="1">
                <a:solidFill>
                  <a:schemeClr val="bg1"/>
                </a:solidFill>
                <a:latin typeface="Century Gothic" charset="-94"/>
              </a:rPr>
              <a:t> Modified by James Marvin</a:t>
            </a:r>
            <a:r>
              <a:rPr lang="tr-TR" sz="1400" b="1">
                <a:solidFill>
                  <a:schemeClr val="bg1"/>
                </a:solidFill>
                <a:latin typeface="Century Gothic" charset="-94"/>
              </a:rPr>
              <a:t>)’dan  çevrilmiştir</a:t>
            </a:r>
            <a:endParaRPr lang="en-US" sz="1400" b="1">
              <a:solidFill>
                <a:schemeClr val="bg1"/>
              </a:solidFill>
              <a:latin typeface="Century Gothic" charset="-94"/>
            </a:endParaRPr>
          </a:p>
        </p:txBody>
      </p:sp>
      <p:sp>
        <p:nvSpPr>
          <p:cNvPr id="43035" name="Text Box 37"/>
          <p:cNvSpPr txBox="1">
            <a:spLocks noChangeArrowheads="1"/>
          </p:cNvSpPr>
          <p:nvPr/>
        </p:nvSpPr>
        <p:spPr bwMode="auto">
          <a:xfrm>
            <a:off x="-76200" y="3429000"/>
            <a:ext cx="987425" cy="369888"/>
          </a:xfrm>
          <a:prstGeom prst="rect">
            <a:avLst/>
          </a:prstGeom>
          <a:noFill/>
          <a:ln w="9525">
            <a:noFill/>
            <a:miter lim="800000"/>
            <a:headEnd/>
            <a:tailEnd/>
          </a:ln>
        </p:spPr>
        <p:txBody>
          <a:bodyPr wrap="none">
            <a:spAutoFit/>
          </a:bodyPr>
          <a:lstStyle/>
          <a:p>
            <a:r>
              <a:rPr lang="tr-TR" sz="1800" b="1">
                <a:solidFill>
                  <a:schemeClr val="tx2"/>
                </a:solidFill>
                <a:latin typeface="Century Gothic" charset="-94"/>
              </a:rPr>
              <a:t>F</a:t>
            </a:r>
            <a:r>
              <a:rPr lang="en-US" sz="1800" b="1">
                <a:solidFill>
                  <a:schemeClr val="tx2"/>
                </a:solidFill>
                <a:latin typeface="Century Gothic" charset="-94"/>
              </a:rPr>
              <a:t>oton</a:t>
            </a:r>
            <a:r>
              <a:rPr lang="tr-TR" sz="1800" b="1">
                <a:solidFill>
                  <a:schemeClr val="tx2"/>
                </a:solidFill>
                <a:latin typeface="Century Gothic" charset="-94"/>
              </a:rPr>
              <a:t>lar</a:t>
            </a:r>
            <a:endParaRPr lang="en-US" sz="1800" b="1">
              <a:solidFill>
                <a:schemeClr val="tx2"/>
              </a:solidFill>
              <a:latin typeface="Century Gothic" charset="-94"/>
            </a:endParaRPr>
          </a:p>
        </p:txBody>
      </p:sp>
      <p:sp>
        <p:nvSpPr>
          <p:cNvPr id="100356" name="AutoShape 4"/>
          <p:cNvSpPr>
            <a:spLocks noChangeArrowheads="1"/>
          </p:cNvSpPr>
          <p:nvPr/>
        </p:nvSpPr>
        <p:spPr bwMode="auto">
          <a:xfrm>
            <a:off x="762000" y="2940050"/>
            <a:ext cx="304800" cy="368300"/>
          </a:xfrm>
          <a:prstGeom prst="flowChartMagneticDrum">
            <a:avLst/>
          </a:prstGeom>
          <a:gradFill rotWithShape="0">
            <a:gsLst>
              <a:gs pos="0">
                <a:schemeClr val="bg2"/>
              </a:gs>
              <a:gs pos="100000">
                <a:srgbClr val="808080"/>
              </a:gs>
            </a:gsLst>
            <a:lin ang="5400000" scaled="1"/>
          </a:gradFill>
          <a:ln w="9525">
            <a:solidFill>
              <a:schemeClr val="accent2"/>
            </a:solidFill>
            <a:round/>
            <a:headEnd/>
            <a:tailEnd/>
          </a:ln>
          <a:effectLst>
            <a:outerShdw dist="35921" dir="2700000" algn="ctr" rotWithShape="0">
              <a:srgbClr val="808080"/>
            </a:outerShdw>
          </a:effectLst>
        </p:spPr>
        <p:txBody>
          <a:bodyPr anchor="ctr">
            <a:spAutoFit/>
          </a:bodyPr>
          <a:lstStyle/>
          <a:p>
            <a:pPr fontAlgn="auto">
              <a:spcBef>
                <a:spcPts val="0"/>
              </a:spcBef>
              <a:spcAft>
                <a:spcPts val="0"/>
              </a:spcAft>
              <a:defRPr/>
            </a:pPr>
            <a:endParaRPr lang="tr-TR" sz="1800" b="1">
              <a:latin typeface="+mn-l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4" descr="microtubulefilamentsmall"/>
          <p:cNvPicPr>
            <a:picLocks noChangeAspect="1" noChangeArrowheads="1"/>
          </p:cNvPicPr>
          <p:nvPr/>
        </p:nvPicPr>
        <p:blipFill>
          <a:blip r:embed="rId2" cstate="print"/>
          <a:srcRect/>
          <a:stretch>
            <a:fillRect/>
          </a:stretch>
        </p:blipFill>
        <p:spPr bwMode="auto">
          <a:xfrm>
            <a:off x="3886200" y="3505200"/>
            <a:ext cx="685800" cy="498475"/>
          </a:xfrm>
          <a:prstGeom prst="rect">
            <a:avLst/>
          </a:prstGeom>
          <a:noFill/>
          <a:ln w="9525">
            <a:noFill/>
            <a:miter lim="800000"/>
            <a:headEnd/>
            <a:tailEnd/>
          </a:ln>
        </p:spPr>
      </p:pic>
      <p:sp>
        <p:nvSpPr>
          <p:cNvPr id="45059" name="Line 52"/>
          <p:cNvSpPr>
            <a:spLocks noChangeShapeType="1"/>
          </p:cNvSpPr>
          <p:nvPr/>
        </p:nvSpPr>
        <p:spPr bwMode="auto">
          <a:xfrm>
            <a:off x="-53975" y="2657475"/>
            <a:ext cx="238125" cy="0"/>
          </a:xfrm>
          <a:prstGeom prst="line">
            <a:avLst/>
          </a:prstGeom>
          <a:noFill/>
          <a:ln w="50800">
            <a:solidFill>
              <a:srgbClr val="FFFF00"/>
            </a:solidFill>
            <a:round/>
            <a:headEnd/>
            <a:tailEnd/>
          </a:ln>
        </p:spPr>
        <p:txBody>
          <a:bodyPr/>
          <a:lstStyle/>
          <a:p>
            <a:endParaRPr lang="tr-TR"/>
          </a:p>
        </p:txBody>
      </p:sp>
      <p:sp>
        <p:nvSpPr>
          <p:cNvPr id="45060" name="Rectangle 53"/>
          <p:cNvSpPr>
            <a:spLocks noChangeArrowheads="1"/>
          </p:cNvSpPr>
          <p:nvPr/>
        </p:nvSpPr>
        <p:spPr bwMode="auto">
          <a:xfrm>
            <a:off x="152400" y="1666875"/>
            <a:ext cx="3355975" cy="459100"/>
          </a:xfrm>
          <a:prstGeom prst="rect">
            <a:avLst/>
          </a:prstGeom>
          <a:noFill/>
          <a:ln w="50800">
            <a:noFill/>
            <a:miter lim="800000"/>
            <a:headEnd/>
            <a:tailEnd/>
          </a:ln>
        </p:spPr>
        <p:txBody>
          <a:bodyPr lIns="90488" tIns="44450" rIns="90488" bIns="44450">
            <a:spAutoFit/>
          </a:bodyPr>
          <a:lstStyle/>
          <a:p>
            <a:pPr defTabSz="1316038"/>
            <a:r>
              <a:rPr lang="en-US" b="1" dirty="0">
                <a:solidFill>
                  <a:srgbClr val="3366FF"/>
                </a:solidFill>
                <a:latin typeface="Arial" charset="0"/>
              </a:rPr>
              <a:t>Laser (Argon 488nm)</a:t>
            </a:r>
          </a:p>
        </p:txBody>
      </p:sp>
      <p:sp>
        <p:nvSpPr>
          <p:cNvPr id="45061" name="Freeform 56"/>
          <p:cNvSpPr>
            <a:spLocks/>
          </p:cNvSpPr>
          <p:nvPr/>
        </p:nvSpPr>
        <p:spPr bwMode="auto">
          <a:xfrm>
            <a:off x="3586163" y="1295400"/>
            <a:ext cx="1636712" cy="3232150"/>
          </a:xfrm>
          <a:custGeom>
            <a:avLst/>
            <a:gdLst>
              <a:gd name="T0" fmla="*/ 0 w 1031"/>
              <a:gd name="T1" fmla="*/ 161 h 2036"/>
              <a:gd name="T2" fmla="*/ 0 w 1031"/>
              <a:gd name="T3" fmla="*/ 643 h 2036"/>
              <a:gd name="T4" fmla="*/ 0 w 1031"/>
              <a:gd name="T5" fmla="*/ 1553 h 2036"/>
              <a:gd name="T6" fmla="*/ 0 w 1031"/>
              <a:gd name="T7" fmla="*/ 2035 h 2036"/>
              <a:gd name="T8" fmla="*/ 343 w 1031"/>
              <a:gd name="T9" fmla="*/ 1874 h 2036"/>
              <a:gd name="T10" fmla="*/ 458 w 1031"/>
              <a:gd name="T11" fmla="*/ 2035 h 2036"/>
              <a:gd name="T12" fmla="*/ 744 w 1031"/>
              <a:gd name="T13" fmla="*/ 1874 h 2036"/>
              <a:gd name="T14" fmla="*/ 1030 w 1031"/>
              <a:gd name="T15" fmla="*/ 2035 h 2036"/>
              <a:gd name="T16" fmla="*/ 1030 w 1031"/>
              <a:gd name="T17" fmla="*/ 1553 h 2036"/>
              <a:gd name="T18" fmla="*/ 1030 w 1031"/>
              <a:gd name="T19" fmla="*/ 643 h 2036"/>
              <a:gd name="T20" fmla="*/ 1030 w 1031"/>
              <a:gd name="T21" fmla="*/ 54 h 2036"/>
              <a:gd name="T22" fmla="*/ 801 w 1031"/>
              <a:gd name="T23" fmla="*/ 321 h 2036"/>
              <a:gd name="T24" fmla="*/ 572 w 1031"/>
              <a:gd name="T25" fmla="*/ 161 h 2036"/>
              <a:gd name="T26" fmla="*/ 401 w 1031"/>
              <a:gd name="T27" fmla="*/ 321 h 2036"/>
              <a:gd name="T28" fmla="*/ 0 w 1031"/>
              <a:gd name="T29" fmla="*/ 0 h 2036"/>
              <a:gd name="T30" fmla="*/ 0 w 1031"/>
              <a:gd name="T31" fmla="*/ 161 h 20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1"/>
              <a:gd name="T49" fmla="*/ 0 h 2036"/>
              <a:gd name="T50" fmla="*/ 1031 w 1031"/>
              <a:gd name="T51" fmla="*/ 2036 h 20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1" h="2036">
                <a:moveTo>
                  <a:pt x="0" y="161"/>
                </a:moveTo>
                <a:lnTo>
                  <a:pt x="0" y="643"/>
                </a:lnTo>
                <a:lnTo>
                  <a:pt x="0" y="1553"/>
                </a:lnTo>
                <a:lnTo>
                  <a:pt x="0" y="2035"/>
                </a:lnTo>
                <a:lnTo>
                  <a:pt x="343" y="1874"/>
                </a:lnTo>
                <a:lnTo>
                  <a:pt x="458" y="2035"/>
                </a:lnTo>
                <a:lnTo>
                  <a:pt x="744" y="1874"/>
                </a:lnTo>
                <a:lnTo>
                  <a:pt x="1030" y="2035"/>
                </a:lnTo>
                <a:lnTo>
                  <a:pt x="1030" y="1553"/>
                </a:lnTo>
                <a:lnTo>
                  <a:pt x="1030" y="643"/>
                </a:lnTo>
                <a:lnTo>
                  <a:pt x="1030" y="54"/>
                </a:lnTo>
                <a:lnTo>
                  <a:pt x="801" y="321"/>
                </a:lnTo>
                <a:lnTo>
                  <a:pt x="572" y="161"/>
                </a:lnTo>
                <a:lnTo>
                  <a:pt x="401" y="321"/>
                </a:lnTo>
                <a:lnTo>
                  <a:pt x="0" y="0"/>
                </a:lnTo>
                <a:lnTo>
                  <a:pt x="0" y="161"/>
                </a:lnTo>
              </a:path>
            </a:pathLst>
          </a:custGeom>
          <a:solidFill>
            <a:srgbClr val="000000"/>
          </a:solidFill>
          <a:ln w="50800" cap="rnd">
            <a:noFill/>
            <a:round/>
            <a:headEnd/>
            <a:tailEnd/>
          </a:ln>
        </p:spPr>
        <p:txBody>
          <a:bodyPr/>
          <a:lstStyle/>
          <a:p>
            <a:endParaRPr lang="tr-TR"/>
          </a:p>
        </p:txBody>
      </p:sp>
      <p:sp>
        <p:nvSpPr>
          <p:cNvPr id="45062" name="Freeform 57"/>
          <p:cNvSpPr>
            <a:spLocks/>
          </p:cNvSpPr>
          <p:nvPr/>
        </p:nvSpPr>
        <p:spPr bwMode="auto">
          <a:xfrm>
            <a:off x="4038600" y="3589338"/>
            <a:ext cx="457200" cy="425450"/>
          </a:xfrm>
          <a:custGeom>
            <a:avLst/>
            <a:gdLst>
              <a:gd name="T0" fmla="*/ 287 w 288"/>
              <a:gd name="T1" fmla="*/ 151 h 268"/>
              <a:gd name="T2" fmla="*/ 272 w 288"/>
              <a:gd name="T3" fmla="*/ 53 h 268"/>
              <a:gd name="T4" fmla="*/ 198 w 288"/>
              <a:gd name="T5" fmla="*/ 0 h 268"/>
              <a:gd name="T6" fmla="*/ 117 w 288"/>
              <a:gd name="T7" fmla="*/ 0 h 268"/>
              <a:gd name="T8" fmla="*/ 44 w 288"/>
              <a:gd name="T9" fmla="*/ 27 h 268"/>
              <a:gd name="T10" fmla="*/ 0 w 288"/>
              <a:gd name="T11" fmla="*/ 89 h 268"/>
              <a:gd name="T12" fmla="*/ 0 w 288"/>
              <a:gd name="T13" fmla="*/ 169 h 268"/>
              <a:gd name="T14" fmla="*/ 37 w 288"/>
              <a:gd name="T15" fmla="*/ 240 h 268"/>
              <a:gd name="T16" fmla="*/ 117 w 288"/>
              <a:gd name="T17" fmla="*/ 267 h 268"/>
              <a:gd name="T18" fmla="*/ 257 w 288"/>
              <a:gd name="T19" fmla="*/ 231 h 268"/>
              <a:gd name="T20" fmla="*/ 287 w 288"/>
              <a:gd name="T21" fmla="*/ 160 h 268"/>
              <a:gd name="T22" fmla="*/ 287 w 288"/>
              <a:gd name="T23" fmla="*/ 151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68"/>
              <a:gd name="T38" fmla="*/ 288 w 288"/>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68">
                <a:moveTo>
                  <a:pt x="287" y="151"/>
                </a:moveTo>
                <a:lnTo>
                  <a:pt x="272" y="53"/>
                </a:lnTo>
                <a:lnTo>
                  <a:pt x="198" y="0"/>
                </a:lnTo>
                <a:lnTo>
                  <a:pt x="117" y="0"/>
                </a:lnTo>
                <a:lnTo>
                  <a:pt x="44" y="27"/>
                </a:lnTo>
                <a:lnTo>
                  <a:pt x="0" y="89"/>
                </a:lnTo>
                <a:lnTo>
                  <a:pt x="0" y="169"/>
                </a:lnTo>
                <a:lnTo>
                  <a:pt x="37" y="240"/>
                </a:lnTo>
                <a:lnTo>
                  <a:pt x="117" y="267"/>
                </a:lnTo>
                <a:lnTo>
                  <a:pt x="257" y="231"/>
                </a:lnTo>
                <a:lnTo>
                  <a:pt x="287" y="160"/>
                </a:lnTo>
                <a:lnTo>
                  <a:pt x="287" y="151"/>
                </a:lnTo>
              </a:path>
            </a:pathLst>
          </a:custGeom>
          <a:solidFill>
            <a:schemeClr val="tx2"/>
          </a:solidFill>
          <a:ln w="12700" cap="rnd">
            <a:solidFill>
              <a:srgbClr val="000000"/>
            </a:solidFill>
            <a:round/>
            <a:headEnd/>
            <a:tailEnd/>
          </a:ln>
        </p:spPr>
        <p:txBody>
          <a:bodyPr/>
          <a:lstStyle/>
          <a:p>
            <a:endParaRPr lang="tr-TR"/>
          </a:p>
        </p:txBody>
      </p:sp>
      <p:sp>
        <p:nvSpPr>
          <p:cNvPr id="45063" name="Freeform 58"/>
          <p:cNvSpPr>
            <a:spLocks/>
          </p:cNvSpPr>
          <p:nvPr/>
        </p:nvSpPr>
        <p:spPr bwMode="auto">
          <a:xfrm>
            <a:off x="4214813" y="3602038"/>
            <a:ext cx="188912" cy="392112"/>
          </a:xfrm>
          <a:custGeom>
            <a:avLst/>
            <a:gdLst>
              <a:gd name="T0" fmla="*/ 59 w 119"/>
              <a:gd name="T1" fmla="*/ 0 h 247"/>
              <a:gd name="T2" fmla="*/ 118 w 119"/>
              <a:gd name="T3" fmla="*/ 62 h 247"/>
              <a:gd name="T4" fmla="*/ 118 w 119"/>
              <a:gd name="T5" fmla="*/ 123 h 247"/>
              <a:gd name="T6" fmla="*/ 118 w 119"/>
              <a:gd name="T7" fmla="*/ 185 h 247"/>
              <a:gd name="T8" fmla="*/ 118 w 119"/>
              <a:gd name="T9" fmla="*/ 185 h 247"/>
              <a:gd name="T10" fmla="*/ 59 w 119"/>
              <a:gd name="T11" fmla="*/ 246 h 247"/>
              <a:gd name="T12" fmla="*/ 0 w 119"/>
              <a:gd name="T13" fmla="*/ 246 h 247"/>
              <a:gd name="T14" fmla="*/ 0 w 119"/>
              <a:gd name="T15" fmla="*/ 185 h 247"/>
              <a:gd name="T16" fmla="*/ 0 w 119"/>
              <a:gd name="T17" fmla="*/ 185 h 247"/>
              <a:gd name="T18" fmla="*/ 59 w 119"/>
              <a:gd name="T19" fmla="*/ 123 h 247"/>
              <a:gd name="T20" fmla="*/ 0 w 119"/>
              <a:gd name="T21" fmla="*/ 123 h 247"/>
              <a:gd name="T22" fmla="*/ 0 w 119"/>
              <a:gd name="T23" fmla="*/ 0 h 247"/>
              <a:gd name="T24" fmla="*/ 0 w 119"/>
              <a:gd name="T25" fmla="*/ 0 h 247"/>
              <a:gd name="T26" fmla="*/ 59 w 119"/>
              <a:gd name="T27" fmla="*/ 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247"/>
              <a:gd name="T44" fmla="*/ 119 w 119"/>
              <a:gd name="T45" fmla="*/ 247 h 2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247">
                <a:moveTo>
                  <a:pt x="59" y="0"/>
                </a:moveTo>
                <a:lnTo>
                  <a:pt x="118" y="62"/>
                </a:lnTo>
                <a:lnTo>
                  <a:pt x="118" y="123"/>
                </a:lnTo>
                <a:lnTo>
                  <a:pt x="118" y="185"/>
                </a:lnTo>
                <a:lnTo>
                  <a:pt x="59" y="246"/>
                </a:lnTo>
                <a:lnTo>
                  <a:pt x="0" y="246"/>
                </a:lnTo>
                <a:lnTo>
                  <a:pt x="0" y="185"/>
                </a:lnTo>
                <a:lnTo>
                  <a:pt x="59" y="123"/>
                </a:lnTo>
                <a:lnTo>
                  <a:pt x="0" y="123"/>
                </a:lnTo>
                <a:lnTo>
                  <a:pt x="0" y="0"/>
                </a:lnTo>
                <a:lnTo>
                  <a:pt x="59" y="0"/>
                </a:lnTo>
              </a:path>
            </a:pathLst>
          </a:custGeom>
          <a:solidFill>
            <a:srgbClr val="714400"/>
          </a:solidFill>
          <a:ln w="12700" cap="rnd">
            <a:solidFill>
              <a:srgbClr val="000000"/>
            </a:solidFill>
            <a:round/>
            <a:headEnd/>
            <a:tailEnd/>
          </a:ln>
        </p:spPr>
        <p:txBody>
          <a:bodyPr/>
          <a:lstStyle/>
          <a:p>
            <a:endParaRPr lang="tr-TR"/>
          </a:p>
        </p:txBody>
      </p:sp>
      <p:sp>
        <p:nvSpPr>
          <p:cNvPr id="45064" name="Line 59"/>
          <p:cNvSpPr>
            <a:spLocks noChangeShapeType="1"/>
          </p:cNvSpPr>
          <p:nvPr/>
        </p:nvSpPr>
        <p:spPr bwMode="auto">
          <a:xfrm>
            <a:off x="4362450" y="3403600"/>
            <a:ext cx="447675" cy="1524000"/>
          </a:xfrm>
          <a:prstGeom prst="line">
            <a:avLst/>
          </a:prstGeom>
          <a:noFill/>
          <a:ln w="25400">
            <a:solidFill>
              <a:srgbClr val="FFCC00"/>
            </a:solidFill>
            <a:round/>
            <a:headEnd/>
            <a:tailEnd/>
          </a:ln>
        </p:spPr>
        <p:txBody>
          <a:bodyPr/>
          <a:lstStyle/>
          <a:p>
            <a:endParaRPr lang="tr-TR"/>
          </a:p>
        </p:txBody>
      </p:sp>
      <p:sp>
        <p:nvSpPr>
          <p:cNvPr id="45065" name="Line 60"/>
          <p:cNvSpPr>
            <a:spLocks noChangeShapeType="1"/>
          </p:cNvSpPr>
          <p:nvPr/>
        </p:nvSpPr>
        <p:spPr bwMode="auto">
          <a:xfrm>
            <a:off x="4486275" y="3403600"/>
            <a:ext cx="566738" cy="1479550"/>
          </a:xfrm>
          <a:prstGeom prst="line">
            <a:avLst/>
          </a:prstGeom>
          <a:noFill/>
          <a:ln w="25400">
            <a:solidFill>
              <a:srgbClr val="00FF00"/>
            </a:solidFill>
            <a:round/>
            <a:headEnd/>
            <a:tailEnd/>
          </a:ln>
        </p:spPr>
        <p:txBody>
          <a:bodyPr/>
          <a:lstStyle/>
          <a:p>
            <a:endParaRPr lang="tr-TR"/>
          </a:p>
        </p:txBody>
      </p:sp>
      <p:sp>
        <p:nvSpPr>
          <p:cNvPr id="45066" name="Line 61"/>
          <p:cNvSpPr>
            <a:spLocks noChangeShapeType="1"/>
          </p:cNvSpPr>
          <p:nvPr/>
        </p:nvSpPr>
        <p:spPr bwMode="auto">
          <a:xfrm>
            <a:off x="4608513" y="3305175"/>
            <a:ext cx="758825" cy="1622425"/>
          </a:xfrm>
          <a:prstGeom prst="line">
            <a:avLst/>
          </a:prstGeom>
          <a:noFill/>
          <a:ln w="25400">
            <a:solidFill>
              <a:srgbClr val="FF3938"/>
            </a:solidFill>
            <a:round/>
            <a:headEnd/>
            <a:tailEnd/>
          </a:ln>
        </p:spPr>
        <p:txBody>
          <a:bodyPr/>
          <a:lstStyle/>
          <a:p>
            <a:endParaRPr lang="tr-TR"/>
          </a:p>
        </p:txBody>
      </p:sp>
      <p:sp>
        <p:nvSpPr>
          <p:cNvPr id="45067" name="Line 62"/>
          <p:cNvSpPr>
            <a:spLocks noChangeShapeType="1"/>
          </p:cNvSpPr>
          <p:nvPr/>
        </p:nvSpPr>
        <p:spPr bwMode="auto">
          <a:xfrm>
            <a:off x="4230688" y="3352800"/>
            <a:ext cx="415925" cy="1617663"/>
          </a:xfrm>
          <a:prstGeom prst="line">
            <a:avLst/>
          </a:prstGeom>
          <a:noFill/>
          <a:ln w="25400">
            <a:solidFill>
              <a:srgbClr val="FFFF00"/>
            </a:solidFill>
            <a:round/>
            <a:headEnd/>
            <a:tailEnd/>
          </a:ln>
        </p:spPr>
        <p:txBody>
          <a:bodyPr/>
          <a:lstStyle/>
          <a:p>
            <a:endParaRPr lang="tr-TR"/>
          </a:p>
        </p:txBody>
      </p:sp>
      <p:sp>
        <p:nvSpPr>
          <p:cNvPr id="45068" name="Line 63"/>
          <p:cNvSpPr>
            <a:spLocks noChangeShapeType="1"/>
          </p:cNvSpPr>
          <p:nvPr/>
        </p:nvSpPr>
        <p:spPr bwMode="auto">
          <a:xfrm>
            <a:off x="3994150" y="3052763"/>
            <a:ext cx="541338" cy="2143125"/>
          </a:xfrm>
          <a:prstGeom prst="line">
            <a:avLst/>
          </a:prstGeom>
          <a:noFill/>
          <a:ln w="50800">
            <a:solidFill>
              <a:srgbClr val="FF6600"/>
            </a:solidFill>
            <a:round/>
            <a:headEnd/>
            <a:tailEnd/>
          </a:ln>
        </p:spPr>
        <p:txBody>
          <a:bodyPr/>
          <a:lstStyle/>
          <a:p>
            <a:endParaRPr lang="tr-TR"/>
          </a:p>
        </p:txBody>
      </p:sp>
      <p:sp>
        <p:nvSpPr>
          <p:cNvPr id="45069" name="Line 64"/>
          <p:cNvSpPr>
            <a:spLocks noChangeShapeType="1"/>
          </p:cNvSpPr>
          <p:nvPr/>
        </p:nvSpPr>
        <p:spPr bwMode="auto">
          <a:xfrm>
            <a:off x="4746625" y="3100388"/>
            <a:ext cx="960438" cy="2098675"/>
          </a:xfrm>
          <a:prstGeom prst="line">
            <a:avLst/>
          </a:prstGeom>
          <a:noFill/>
          <a:ln w="50800">
            <a:solidFill>
              <a:srgbClr val="FF6600"/>
            </a:solidFill>
            <a:round/>
            <a:headEnd/>
            <a:tailEnd/>
          </a:ln>
        </p:spPr>
        <p:txBody>
          <a:bodyPr/>
          <a:lstStyle/>
          <a:p>
            <a:endParaRPr lang="tr-TR"/>
          </a:p>
        </p:txBody>
      </p:sp>
      <p:sp>
        <p:nvSpPr>
          <p:cNvPr id="45070" name="Oval 65"/>
          <p:cNvSpPr>
            <a:spLocks noChangeArrowheads="1"/>
          </p:cNvSpPr>
          <p:nvPr/>
        </p:nvSpPr>
        <p:spPr bwMode="auto">
          <a:xfrm>
            <a:off x="4516438" y="4792663"/>
            <a:ext cx="1296987" cy="796925"/>
          </a:xfrm>
          <a:prstGeom prst="ellipse">
            <a:avLst/>
          </a:prstGeom>
          <a:gradFill rotWithShape="0">
            <a:gsLst>
              <a:gs pos="0">
                <a:srgbClr val="DADADA"/>
              </a:gs>
              <a:gs pos="100000">
                <a:srgbClr val="2C2C2C"/>
              </a:gs>
            </a:gsLst>
            <a:path path="shape">
              <a:fillToRect l="50000" t="50000" r="50000" b="50000"/>
            </a:path>
          </a:gradFill>
          <a:ln w="25400">
            <a:solidFill>
              <a:srgbClr val="000000"/>
            </a:solidFill>
            <a:round/>
            <a:headEnd/>
            <a:tailEnd/>
          </a:ln>
        </p:spPr>
        <p:txBody>
          <a:bodyPr wrap="none" anchor="ctr"/>
          <a:lstStyle/>
          <a:p>
            <a:endParaRPr lang="tr-TR"/>
          </a:p>
        </p:txBody>
      </p:sp>
      <p:grpSp>
        <p:nvGrpSpPr>
          <p:cNvPr id="45071" name="Group 66"/>
          <p:cNvGrpSpPr>
            <a:grpSpLocks/>
          </p:cNvGrpSpPr>
          <p:nvPr/>
        </p:nvGrpSpPr>
        <p:grpSpPr bwMode="auto">
          <a:xfrm>
            <a:off x="6029325" y="4095750"/>
            <a:ext cx="3114675" cy="1562100"/>
            <a:chOff x="3662" y="2328"/>
            <a:chExt cx="1962" cy="984"/>
          </a:xfrm>
        </p:grpSpPr>
        <p:sp>
          <p:nvSpPr>
            <p:cNvPr id="13379" name="Rectangle 67"/>
            <p:cNvSpPr>
              <a:spLocks noChangeArrowheads="1"/>
            </p:cNvSpPr>
            <p:nvPr/>
          </p:nvSpPr>
          <p:spPr bwMode="auto">
            <a:xfrm>
              <a:off x="3707" y="2328"/>
              <a:ext cx="1917" cy="984"/>
            </a:xfrm>
            <a:prstGeom prst="rect">
              <a:avLst/>
            </a:prstGeom>
            <a:solidFill>
              <a:srgbClr val="3365FB"/>
            </a:solidFill>
            <a:ln w="1270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Arial" charset="-94"/>
                <a:cs typeface="Arial" charset="-94"/>
              </a:endParaRPr>
            </a:p>
          </p:txBody>
        </p:sp>
        <p:sp>
          <p:nvSpPr>
            <p:cNvPr id="45111" name="Line 68"/>
            <p:cNvSpPr>
              <a:spLocks noChangeShapeType="1"/>
            </p:cNvSpPr>
            <p:nvPr/>
          </p:nvSpPr>
          <p:spPr bwMode="auto">
            <a:xfrm>
              <a:off x="4107" y="2408"/>
              <a:ext cx="0" cy="605"/>
            </a:xfrm>
            <a:prstGeom prst="line">
              <a:avLst/>
            </a:prstGeom>
            <a:noFill/>
            <a:ln w="25400">
              <a:solidFill>
                <a:srgbClr val="000000"/>
              </a:solidFill>
              <a:round/>
              <a:headEnd/>
              <a:tailEnd/>
            </a:ln>
          </p:spPr>
          <p:txBody>
            <a:bodyPr/>
            <a:lstStyle/>
            <a:p>
              <a:endParaRPr lang="tr-TR"/>
            </a:p>
          </p:txBody>
        </p:sp>
        <p:sp>
          <p:nvSpPr>
            <p:cNvPr id="45112" name="Line 69"/>
            <p:cNvSpPr>
              <a:spLocks noChangeShapeType="1"/>
            </p:cNvSpPr>
            <p:nvPr/>
          </p:nvSpPr>
          <p:spPr bwMode="auto">
            <a:xfrm>
              <a:off x="4107" y="3012"/>
              <a:ext cx="1315" cy="1"/>
            </a:xfrm>
            <a:prstGeom prst="line">
              <a:avLst/>
            </a:prstGeom>
            <a:noFill/>
            <a:ln w="25400">
              <a:solidFill>
                <a:srgbClr val="000000"/>
              </a:solidFill>
              <a:round/>
              <a:headEnd/>
              <a:tailEnd/>
            </a:ln>
          </p:spPr>
          <p:txBody>
            <a:bodyPr/>
            <a:lstStyle/>
            <a:p>
              <a:endParaRPr lang="tr-TR"/>
            </a:p>
          </p:txBody>
        </p:sp>
        <p:sp>
          <p:nvSpPr>
            <p:cNvPr id="45113" name="Freeform 70"/>
            <p:cNvSpPr>
              <a:spLocks/>
            </p:cNvSpPr>
            <p:nvPr/>
          </p:nvSpPr>
          <p:spPr bwMode="auto">
            <a:xfrm>
              <a:off x="4366" y="2483"/>
              <a:ext cx="867" cy="508"/>
            </a:xfrm>
            <a:custGeom>
              <a:avLst/>
              <a:gdLst>
                <a:gd name="T0" fmla="*/ 0 w 867"/>
                <a:gd name="T1" fmla="*/ 507 h 508"/>
                <a:gd name="T2" fmla="*/ 85 w 867"/>
                <a:gd name="T3" fmla="*/ 485 h 508"/>
                <a:gd name="T4" fmla="*/ 112 w 867"/>
                <a:gd name="T5" fmla="*/ 448 h 508"/>
                <a:gd name="T6" fmla="*/ 137 w 867"/>
                <a:gd name="T7" fmla="*/ 388 h 508"/>
                <a:gd name="T8" fmla="*/ 172 w 867"/>
                <a:gd name="T9" fmla="*/ 268 h 508"/>
                <a:gd name="T10" fmla="*/ 202 w 867"/>
                <a:gd name="T11" fmla="*/ 127 h 508"/>
                <a:gd name="T12" fmla="*/ 245 w 867"/>
                <a:gd name="T13" fmla="*/ 7 h 508"/>
                <a:gd name="T14" fmla="*/ 276 w 867"/>
                <a:gd name="T15" fmla="*/ 0 h 508"/>
                <a:gd name="T16" fmla="*/ 289 w 867"/>
                <a:gd name="T17" fmla="*/ 37 h 508"/>
                <a:gd name="T18" fmla="*/ 327 w 867"/>
                <a:gd name="T19" fmla="*/ 134 h 508"/>
                <a:gd name="T20" fmla="*/ 367 w 867"/>
                <a:gd name="T21" fmla="*/ 253 h 508"/>
                <a:gd name="T22" fmla="*/ 431 w 867"/>
                <a:gd name="T23" fmla="*/ 336 h 508"/>
                <a:gd name="T24" fmla="*/ 499 w 867"/>
                <a:gd name="T25" fmla="*/ 373 h 508"/>
                <a:gd name="T26" fmla="*/ 595 w 867"/>
                <a:gd name="T27" fmla="*/ 448 h 508"/>
                <a:gd name="T28" fmla="*/ 711 w 867"/>
                <a:gd name="T29" fmla="*/ 492 h 508"/>
                <a:gd name="T30" fmla="*/ 866 w 867"/>
                <a:gd name="T31" fmla="*/ 507 h 508"/>
                <a:gd name="T32" fmla="*/ 0 w 867"/>
                <a:gd name="T33" fmla="*/ 50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7"/>
                <a:gd name="T52" fmla="*/ 0 h 508"/>
                <a:gd name="T53" fmla="*/ 867 w 867"/>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7" h="508">
                  <a:moveTo>
                    <a:pt x="0" y="507"/>
                  </a:moveTo>
                  <a:lnTo>
                    <a:pt x="85" y="485"/>
                  </a:lnTo>
                  <a:lnTo>
                    <a:pt x="112" y="448"/>
                  </a:lnTo>
                  <a:lnTo>
                    <a:pt x="137" y="388"/>
                  </a:lnTo>
                  <a:lnTo>
                    <a:pt x="172" y="268"/>
                  </a:lnTo>
                  <a:lnTo>
                    <a:pt x="202" y="127"/>
                  </a:lnTo>
                  <a:lnTo>
                    <a:pt x="245" y="7"/>
                  </a:lnTo>
                  <a:lnTo>
                    <a:pt x="276" y="0"/>
                  </a:lnTo>
                  <a:lnTo>
                    <a:pt x="289" y="37"/>
                  </a:lnTo>
                  <a:lnTo>
                    <a:pt x="327" y="134"/>
                  </a:lnTo>
                  <a:lnTo>
                    <a:pt x="367" y="253"/>
                  </a:lnTo>
                  <a:lnTo>
                    <a:pt x="431" y="336"/>
                  </a:lnTo>
                  <a:lnTo>
                    <a:pt x="499" y="373"/>
                  </a:lnTo>
                  <a:lnTo>
                    <a:pt x="595" y="448"/>
                  </a:lnTo>
                  <a:lnTo>
                    <a:pt x="711" y="492"/>
                  </a:lnTo>
                  <a:lnTo>
                    <a:pt x="866" y="507"/>
                  </a:lnTo>
                  <a:lnTo>
                    <a:pt x="0" y="507"/>
                  </a:lnTo>
                </a:path>
              </a:pathLst>
            </a:custGeom>
            <a:solidFill>
              <a:srgbClr val="FF0000"/>
            </a:solidFill>
            <a:ln w="12700" cap="rnd">
              <a:solidFill>
                <a:srgbClr val="FF0000"/>
              </a:solidFill>
              <a:round/>
              <a:headEnd/>
              <a:tailEnd/>
            </a:ln>
          </p:spPr>
          <p:txBody>
            <a:bodyPr/>
            <a:lstStyle/>
            <a:p>
              <a:endParaRPr lang="tr-TR"/>
            </a:p>
          </p:txBody>
        </p:sp>
        <p:pic>
          <p:nvPicPr>
            <p:cNvPr id="45114" name="Picture 71"/>
            <p:cNvPicPr>
              <a:picLocks noChangeArrowheads="1"/>
            </p:cNvPicPr>
            <p:nvPr/>
          </p:nvPicPr>
          <p:blipFill>
            <a:blip r:embed="rId3" cstate="print"/>
            <a:srcRect/>
            <a:stretch>
              <a:fillRect/>
            </a:stretch>
          </p:blipFill>
          <p:spPr bwMode="auto">
            <a:xfrm>
              <a:off x="3662" y="2470"/>
              <a:ext cx="426" cy="546"/>
            </a:xfrm>
            <a:prstGeom prst="rect">
              <a:avLst/>
            </a:prstGeom>
            <a:noFill/>
            <a:ln w="50800">
              <a:noFill/>
              <a:miter lim="800000"/>
              <a:headEnd/>
              <a:tailEnd/>
            </a:ln>
          </p:spPr>
        </p:pic>
        <p:sp>
          <p:nvSpPr>
            <p:cNvPr id="45115" name="Rectangle 72"/>
            <p:cNvSpPr>
              <a:spLocks noChangeArrowheads="1"/>
            </p:cNvSpPr>
            <p:nvPr/>
          </p:nvSpPr>
          <p:spPr bwMode="auto">
            <a:xfrm>
              <a:off x="4382" y="3046"/>
              <a:ext cx="774" cy="210"/>
            </a:xfrm>
            <a:prstGeom prst="rect">
              <a:avLst/>
            </a:prstGeom>
            <a:noFill/>
            <a:ln w="50800">
              <a:noFill/>
              <a:miter lim="800000"/>
              <a:headEnd/>
              <a:tailEnd/>
            </a:ln>
          </p:spPr>
          <p:txBody>
            <a:bodyPr wrap="none" lIns="90488" tIns="44450" rIns="90488" bIns="44450">
              <a:spAutoFit/>
            </a:bodyPr>
            <a:lstStyle/>
            <a:p>
              <a:pPr algn="ctr" defTabSz="1316038"/>
              <a:r>
                <a:rPr lang="en-US" sz="1600" i="1">
                  <a:solidFill>
                    <a:srgbClr val="CC0000"/>
                  </a:solidFill>
                  <a:latin typeface="Arial" charset="0"/>
                </a:rPr>
                <a:t>Red Signal </a:t>
              </a:r>
            </a:p>
          </p:txBody>
        </p:sp>
      </p:grpSp>
      <p:sp>
        <p:nvSpPr>
          <p:cNvPr id="45072" name="Oval 73"/>
          <p:cNvSpPr>
            <a:spLocks noChangeArrowheads="1"/>
          </p:cNvSpPr>
          <p:nvPr/>
        </p:nvSpPr>
        <p:spPr bwMode="auto">
          <a:xfrm>
            <a:off x="869950" y="2933700"/>
            <a:ext cx="314325" cy="290513"/>
          </a:xfrm>
          <a:prstGeom prst="ellipse">
            <a:avLst/>
          </a:prstGeom>
          <a:gradFill rotWithShape="0">
            <a:gsLst>
              <a:gs pos="0">
                <a:srgbClr val="FFFF00"/>
              </a:gs>
              <a:gs pos="100000">
                <a:srgbClr val="333300"/>
              </a:gs>
            </a:gsLst>
            <a:path path="shape">
              <a:fillToRect l="50000" t="50000" r="50000" b="50000"/>
            </a:path>
          </a:gradFill>
          <a:ln w="12700">
            <a:solidFill>
              <a:srgbClr val="3366FF"/>
            </a:solidFill>
            <a:round/>
            <a:headEnd/>
            <a:tailEnd/>
          </a:ln>
        </p:spPr>
        <p:txBody>
          <a:bodyPr wrap="none" anchor="ctr"/>
          <a:lstStyle/>
          <a:p>
            <a:endParaRPr lang="tr-TR">
              <a:solidFill>
                <a:srgbClr val="3366FF"/>
              </a:solidFill>
            </a:endParaRPr>
          </a:p>
        </p:txBody>
      </p:sp>
      <p:sp>
        <p:nvSpPr>
          <p:cNvPr id="45073" name="Line 74"/>
          <p:cNvSpPr>
            <a:spLocks noChangeShapeType="1"/>
          </p:cNvSpPr>
          <p:nvPr/>
        </p:nvSpPr>
        <p:spPr bwMode="auto">
          <a:xfrm>
            <a:off x="996950" y="2630488"/>
            <a:ext cx="0" cy="220662"/>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4" name="Line 75"/>
          <p:cNvSpPr>
            <a:spLocks noChangeShapeType="1"/>
          </p:cNvSpPr>
          <p:nvPr/>
        </p:nvSpPr>
        <p:spPr bwMode="auto">
          <a:xfrm>
            <a:off x="1035050" y="3319463"/>
            <a:ext cx="0" cy="222250"/>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5" name="Line 76"/>
          <p:cNvSpPr>
            <a:spLocks noChangeShapeType="1"/>
          </p:cNvSpPr>
          <p:nvPr/>
        </p:nvSpPr>
        <p:spPr bwMode="auto">
          <a:xfrm flipV="1">
            <a:off x="552450" y="3168650"/>
            <a:ext cx="206375" cy="109538"/>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6" name="Line 77"/>
          <p:cNvSpPr>
            <a:spLocks noChangeShapeType="1"/>
          </p:cNvSpPr>
          <p:nvPr/>
        </p:nvSpPr>
        <p:spPr bwMode="auto">
          <a:xfrm flipV="1">
            <a:off x="1282700" y="2795588"/>
            <a:ext cx="206375" cy="111125"/>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7" name="Line 78"/>
          <p:cNvSpPr>
            <a:spLocks noChangeShapeType="1"/>
          </p:cNvSpPr>
          <p:nvPr/>
        </p:nvSpPr>
        <p:spPr bwMode="auto">
          <a:xfrm>
            <a:off x="1336675" y="3043238"/>
            <a:ext cx="236538" cy="0"/>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8" name="Line 79"/>
          <p:cNvSpPr>
            <a:spLocks noChangeShapeType="1"/>
          </p:cNvSpPr>
          <p:nvPr/>
        </p:nvSpPr>
        <p:spPr bwMode="auto">
          <a:xfrm>
            <a:off x="1273175" y="3181350"/>
            <a:ext cx="201613" cy="111125"/>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79" name="Line 80"/>
          <p:cNvSpPr>
            <a:spLocks noChangeShapeType="1"/>
          </p:cNvSpPr>
          <p:nvPr/>
        </p:nvSpPr>
        <p:spPr bwMode="auto">
          <a:xfrm>
            <a:off x="579438" y="2851150"/>
            <a:ext cx="201612" cy="109538"/>
          </a:xfrm>
          <a:prstGeom prst="line">
            <a:avLst/>
          </a:prstGeom>
          <a:noFill/>
          <a:ln w="50800">
            <a:solidFill>
              <a:srgbClr val="3366FF"/>
            </a:solidFill>
            <a:round/>
            <a:headEnd/>
            <a:tailEnd/>
          </a:ln>
        </p:spPr>
        <p:txBody>
          <a:bodyPr/>
          <a:lstStyle/>
          <a:p>
            <a:endParaRPr lang="tr-TR">
              <a:solidFill>
                <a:srgbClr val="3366FF"/>
              </a:solidFill>
            </a:endParaRPr>
          </a:p>
        </p:txBody>
      </p:sp>
      <p:sp>
        <p:nvSpPr>
          <p:cNvPr id="45080" name="Line 81"/>
          <p:cNvSpPr>
            <a:spLocks noChangeShapeType="1"/>
          </p:cNvSpPr>
          <p:nvPr/>
        </p:nvSpPr>
        <p:spPr bwMode="auto">
          <a:xfrm>
            <a:off x="1857375" y="3095625"/>
            <a:ext cx="1736725" cy="0"/>
          </a:xfrm>
          <a:prstGeom prst="line">
            <a:avLst/>
          </a:prstGeom>
          <a:noFill/>
          <a:ln w="76200" cmpd="tri">
            <a:solidFill>
              <a:srgbClr val="3366FF"/>
            </a:solidFill>
            <a:round/>
            <a:headEnd/>
            <a:tailEnd/>
          </a:ln>
        </p:spPr>
        <p:txBody>
          <a:bodyPr/>
          <a:lstStyle/>
          <a:p>
            <a:endParaRPr lang="tr-TR"/>
          </a:p>
        </p:txBody>
      </p:sp>
      <p:sp>
        <p:nvSpPr>
          <p:cNvPr id="45081" name="Line 82"/>
          <p:cNvSpPr>
            <a:spLocks noChangeShapeType="1"/>
          </p:cNvSpPr>
          <p:nvPr/>
        </p:nvSpPr>
        <p:spPr bwMode="auto">
          <a:xfrm>
            <a:off x="3597275" y="1298575"/>
            <a:ext cx="0" cy="2435225"/>
          </a:xfrm>
          <a:prstGeom prst="line">
            <a:avLst/>
          </a:prstGeom>
          <a:noFill/>
          <a:ln w="127000">
            <a:solidFill>
              <a:srgbClr val="DAC8F3"/>
            </a:solidFill>
            <a:round/>
            <a:headEnd/>
            <a:tailEnd/>
          </a:ln>
        </p:spPr>
        <p:txBody>
          <a:bodyPr/>
          <a:lstStyle/>
          <a:p>
            <a:endParaRPr lang="tr-TR"/>
          </a:p>
        </p:txBody>
      </p:sp>
      <p:sp>
        <p:nvSpPr>
          <p:cNvPr id="45082" name="Line 83"/>
          <p:cNvSpPr>
            <a:spLocks noChangeShapeType="1"/>
          </p:cNvSpPr>
          <p:nvPr/>
        </p:nvSpPr>
        <p:spPr bwMode="auto">
          <a:xfrm>
            <a:off x="5229225" y="1398588"/>
            <a:ext cx="0" cy="2297112"/>
          </a:xfrm>
          <a:prstGeom prst="line">
            <a:avLst/>
          </a:prstGeom>
          <a:noFill/>
          <a:ln w="127000">
            <a:solidFill>
              <a:srgbClr val="DAC8F3"/>
            </a:solidFill>
            <a:round/>
            <a:headEnd/>
            <a:tailEnd/>
          </a:ln>
        </p:spPr>
        <p:txBody>
          <a:bodyPr/>
          <a:lstStyle/>
          <a:p>
            <a:endParaRPr lang="tr-TR"/>
          </a:p>
        </p:txBody>
      </p:sp>
      <p:sp>
        <p:nvSpPr>
          <p:cNvPr id="45083" name="Freeform 84"/>
          <p:cNvSpPr>
            <a:spLocks/>
          </p:cNvSpPr>
          <p:nvPr/>
        </p:nvSpPr>
        <p:spPr bwMode="auto">
          <a:xfrm>
            <a:off x="6975475" y="2670175"/>
            <a:ext cx="214313" cy="801688"/>
          </a:xfrm>
          <a:custGeom>
            <a:avLst/>
            <a:gdLst>
              <a:gd name="T0" fmla="*/ 0 w 135"/>
              <a:gd name="T1" fmla="*/ 0 h 505"/>
              <a:gd name="T2" fmla="*/ 134 w 135"/>
              <a:gd name="T3" fmla="*/ 0 h 505"/>
              <a:gd name="T4" fmla="*/ 134 w 135"/>
              <a:gd name="T5" fmla="*/ 504 h 505"/>
              <a:gd name="T6" fmla="*/ 0 w 135"/>
              <a:gd name="T7" fmla="*/ 504 h 505"/>
              <a:gd name="T8" fmla="*/ 0 w 135"/>
              <a:gd name="T9" fmla="*/ 0 h 505"/>
              <a:gd name="T10" fmla="*/ 0 60000 65536"/>
              <a:gd name="T11" fmla="*/ 0 60000 65536"/>
              <a:gd name="T12" fmla="*/ 0 60000 65536"/>
              <a:gd name="T13" fmla="*/ 0 60000 65536"/>
              <a:gd name="T14" fmla="*/ 0 60000 65536"/>
              <a:gd name="T15" fmla="*/ 0 w 135"/>
              <a:gd name="T16" fmla="*/ 0 h 505"/>
              <a:gd name="T17" fmla="*/ 135 w 135"/>
              <a:gd name="T18" fmla="*/ 505 h 505"/>
            </a:gdLst>
            <a:ahLst/>
            <a:cxnLst>
              <a:cxn ang="T10">
                <a:pos x="T0" y="T1"/>
              </a:cxn>
              <a:cxn ang="T11">
                <a:pos x="T2" y="T3"/>
              </a:cxn>
              <a:cxn ang="T12">
                <a:pos x="T4" y="T5"/>
              </a:cxn>
              <a:cxn ang="T13">
                <a:pos x="T6" y="T7"/>
              </a:cxn>
              <a:cxn ang="T14">
                <a:pos x="T8" y="T9"/>
              </a:cxn>
            </a:cxnLst>
            <a:rect l="T15" t="T16" r="T17" b="T18"/>
            <a:pathLst>
              <a:path w="135" h="505">
                <a:moveTo>
                  <a:pt x="0" y="0"/>
                </a:moveTo>
                <a:lnTo>
                  <a:pt x="134" y="0"/>
                </a:lnTo>
                <a:lnTo>
                  <a:pt x="134" y="504"/>
                </a:lnTo>
                <a:lnTo>
                  <a:pt x="0" y="504"/>
                </a:lnTo>
                <a:lnTo>
                  <a:pt x="0" y="0"/>
                </a:lnTo>
              </a:path>
            </a:pathLst>
          </a:custGeom>
          <a:gradFill rotWithShape="0">
            <a:gsLst>
              <a:gs pos="0">
                <a:srgbClr val="DADADA"/>
              </a:gs>
              <a:gs pos="100000">
                <a:srgbClr val="2C2C2C"/>
              </a:gs>
            </a:gsLst>
            <a:path path="rect">
              <a:fillToRect l="50000" t="50000" r="50000" b="50000"/>
            </a:path>
          </a:gradFill>
          <a:ln w="25400" cap="rnd">
            <a:solidFill>
              <a:srgbClr val="000000"/>
            </a:solidFill>
            <a:round/>
            <a:headEnd/>
            <a:tailEnd/>
          </a:ln>
        </p:spPr>
        <p:txBody>
          <a:bodyPr/>
          <a:lstStyle/>
          <a:p>
            <a:endParaRPr lang="tr-TR"/>
          </a:p>
        </p:txBody>
      </p:sp>
      <p:sp>
        <p:nvSpPr>
          <p:cNvPr id="45084" name="Rectangle 85"/>
          <p:cNvSpPr>
            <a:spLocks noChangeArrowheads="1"/>
          </p:cNvSpPr>
          <p:nvPr/>
        </p:nvSpPr>
        <p:spPr bwMode="auto">
          <a:xfrm>
            <a:off x="7672388" y="2886075"/>
            <a:ext cx="1438275" cy="393700"/>
          </a:xfrm>
          <a:prstGeom prst="rect">
            <a:avLst/>
          </a:prstGeom>
          <a:noFill/>
          <a:ln w="50800">
            <a:noFill/>
            <a:miter lim="800000"/>
            <a:headEnd/>
            <a:tailEnd/>
          </a:ln>
        </p:spPr>
        <p:txBody>
          <a:bodyPr wrap="none" lIns="90488" tIns="44450" rIns="90488" bIns="44450">
            <a:spAutoFit/>
          </a:bodyPr>
          <a:lstStyle/>
          <a:p>
            <a:pPr algn="ctr" defTabSz="1316038"/>
            <a:r>
              <a:rPr lang="en-US" sz="2000" b="1">
                <a:latin typeface="Arial" charset="0"/>
              </a:rPr>
              <a:t>FS Sensor</a:t>
            </a:r>
          </a:p>
        </p:txBody>
      </p:sp>
      <p:sp>
        <p:nvSpPr>
          <p:cNvPr id="45085" name="Freeform 86"/>
          <p:cNvSpPr>
            <a:spLocks/>
          </p:cNvSpPr>
          <p:nvPr/>
        </p:nvSpPr>
        <p:spPr bwMode="auto">
          <a:xfrm>
            <a:off x="4175125" y="2354263"/>
            <a:ext cx="333375" cy="280987"/>
          </a:xfrm>
          <a:custGeom>
            <a:avLst/>
            <a:gdLst>
              <a:gd name="T0" fmla="*/ 209 w 210"/>
              <a:gd name="T1" fmla="*/ 59 h 177"/>
              <a:gd name="T2" fmla="*/ 173 w 210"/>
              <a:gd name="T3" fmla="*/ 17 h 177"/>
              <a:gd name="T4" fmla="*/ 87 w 210"/>
              <a:gd name="T5" fmla="*/ 0 h 177"/>
              <a:gd name="T6" fmla="*/ 36 w 210"/>
              <a:gd name="T7" fmla="*/ 34 h 177"/>
              <a:gd name="T8" fmla="*/ 0 w 210"/>
              <a:gd name="T9" fmla="*/ 92 h 177"/>
              <a:gd name="T10" fmla="*/ 36 w 210"/>
              <a:gd name="T11" fmla="*/ 143 h 177"/>
              <a:gd name="T12" fmla="*/ 109 w 210"/>
              <a:gd name="T13" fmla="*/ 176 h 177"/>
              <a:gd name="T14" fmla="*/ 173 w 210"/>
              <a:gd name="T15" fmla="*/ 159 h 177"/>
              <a:gd name="T16" fmla="*/ 209 w 210"/>
              <a:gd name="T17" fmla="*/ 92 h 177"/>
              <a:gd name="T18" fmla="*/ 209 w 210"/>
              <a:gd name="T19" fmla="*/ 76 h 177"/>
              <a:gd name="T20" fmla="*/ 209 w 210"/>
              <a:gd name="T21" fmla="*/ 59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
              <a:gd name="T34" fmla="*/ 0 h 177"/>
              <a:gd name="T35" fmla="*/ 210 w 210"/>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 h="177">
                <a:moveTo>
                  <a:pt x="209" y="59"/>
                </a:moveTo>
                <a:lnTo>
                  <a:pt x="173" y="17"/>
                </a:lnTo>
                <a:lnTo>
                  <a:pt x="87" y="0"/>
                </a:lnTo>
                <a:lnTo>
                  <a:pt x="36" y="34"/>
                </a:lnTo>
                <a:lnTo>
                  <a:pt x="0" y="92"/>
                </a:lnTo>
                <a:lnTo>
                  <a:pt x="36" y="143"/>
                </a:lnTo>
                <a:lnTo>
                  <a:pt x="109" y="176"/>
                </a:lnTo>
                <a:lnTo>
                  <a:pt x="173" y="159"/>
                </a:lnTo>
                <a:lnTo>
                  <a:pt x="209" y="92"/>
                </a:lnTo>
                <a:lnTo>
                  <a:pt x="209" y="76"/>
                </a:lnTo>
                <a:lnTo>
                  <a:pt x="209" y="59"/>
                </a:lnTo>
              </a:path>
            </a:pathLst>
          </a:custGeom>
          <a:solidFill>
            <a:srgbClr val="5700D6"/>
          </a:solidFill>
          <a:ln w="12700" cap="rnd">
            <a:noFill/>
            <a:round/>
            <a:headEnd/>
            <a:tailEnd/>
          </a:ln>
        </p:spPr>
        <p:txBody>
          <a:bodyPr/>
          <a:lstStyle/>
          <a:p>
            <a:endParaRPr lang="tr-TR"/>
          </a:p>
        </p:txBody>
      </p:sp>
      <p:sp>
        <p:nvSpPr>
          <p:cNvPr id="45086" name="Freeform 87"/>
          <p:cNvSpPr>
            <a:spLocks/>
          </p:cNvSpPr>
          <p:nvPr/>
        </p:nvSpPr>
        <p:spPr bwMode="auto">
          <a:xfrm>
            <a:off x="4119563" y="2230438"/>
            <a:ext cx="468312" cy="477837"/>
          </a:xfrm>
          <a:custGeom>
            <a:avLst/>
            <a:gdLst>
              <a:gd name="T0" fmla="*/ 294 w 295"/>
              <a:gd name="T1" fmla="*/ 169 h 301"/>
              <a:gd name="T2" fmla="*/ 279 w 295"/>
              <a:gd name="T3" fmla="*/ 60 h 301"/>
              <a:gd name="T4" fmla="*/ 203 w 295"/>
              <a:gd name="T5" fmla="*/ 0 h 301"/>
              <a:gd name="T6" fmla="*/ 120 w 295"/>
              <a:gd name="T7" fmla="*/ 0 h 301"/>
              <a:gd name="T8" fmla="*/ 45 w 295"/>
              <a:gd name="T9" fmla="*/ 29 h 301"/>
              <a:gd name="T10" fmla="*/ 0 w 295"/>
              <a:gd name="T11" fmla="*/ 100 h 301"/>
              <a:gd name="T12" fmla="*/ 0 w 295"/>
              <a:gd name="T13" fmla="*/ 190 h 301"/>
              <a:gd name="T14" fmla="*/ 38 w 295"/>
              <a:gd name="T15" fmla="*/ 269 h 301"/>
              <a:gd name="T16" fmla="*/ 120 w 295"/>
              <a:gd name="T17" fmla="*/ 300 h 301"/>
              <a:gd name="T18" fmla="*/ 264 w 295"/>
              <a:gd name="T19" fmla="*/ 259 h 301"/>
              <a:gd name="T20" fmla="*/ 294 w 295"/>
              <a:gd name="T21" fmla="*/ 179 h 301"/>
              <a:gd name="T22" fmla="*/ 294 w 295"/>
              <a:gd name="T23" fmla="*/ 169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301"/>
              <a:gd name="T38" fmla="*/ 295 w 295"/>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301">
                <a:moveTo>
                  <a:pt x="294" y="169"/>
                </a:moveTo>
                <a:lnTo>
                  <a:pt x="279" y="60"/>
                </a:lnTo>
                <a:lnTo>
                  <a:pt x="203" y="0"/>
                </a:lnTo>
                <a:lnTo>
                  <a:pt x="120" y="0"/>
                </a:lnTo>
                <a:lnTo>
                  <a:pt x="45" y="29"/>
                </a:lnTo>
                <a:lnTo>
                  <a:pt x="0" y="100"/>
                </a:lnTo>
                <a:lnTo>
                  <a:pt x="0" y="190"/>
                </a:lnTo>
                <a:lnTo>
                  <a:pt x="38" y="269"/>
                </a:lnTo>
                <a:lnTo>
                  <a:pt x="120" y="300"/>
                </a:lnTo>
                <a:lnTo>
                  <a:pt x="264" y="259"/>
                </a:lnTo>
                <a:lnTo>
                  <a:pt x="294" y="179"/>
                </a:lnTo>
                <a:lnTo>
                  <a:pt x="294" y="169"/>
                </a:lnTo>
              </a:path>
            </a:pathLst>
          </a:custGeom>
          <a:solidFill>
            <a:schemeClr val="tx2"/>
          </a:solidFill>
          <a:ln w="12700" cap="rnd">
            <a:solidFill>
              <a:srgbClr val="000000"/>
            </a:solidFill>
            <a:round/>
            <a:headEnd/>
            <a:tailEnd/>
          </a:ln>
        </p:spPr>
        <p:txBody>
          <a:bodyPr/>
          <a:lstStyle/>
          <a:p>
            <a:endParaRPr lang="tr-TR"/>
          </a:p>
        </p:txBody>
      </p:sp>
      <p:sp>
        <p:nvSpPr>
          <p:cNvPr id="45087" name="Freeform 88"/>
          <p:cNvSpPr>
            <a:spLocks/>
          </p:cNvSpPr>
          <p:nvPr/>
        </p:nvSpPr>
        <p:spPr bwMode="auto">
          <a:xfrm>
            <a:off x="4187825" y="2400300"/>
            <a:ext cx="307975" cy="255588"/>
          </a:xfrm>
          <a:custGeom>
            <a:avLst/>
            <a:gdLst>
              <a:gd name="T0" fmla="*/ 79 w 194"/>
              <a:gd name="T1" fmla="*/ 160 h 161"/>
              <a:gd name="T2" fmla="*/ 107 w 194"/>
              <a:gd name="T3" fmla="*/ 150 h 161"/>
              <a:gd name="T4" fmla="*/ 136 w 194"/>
              <a:gd name="T5" fmla="*/ 120 h 161"/>
              <a:gd name="T6" fmla="*/ 193 w 194"/>
              <a:gd name="T7" fmla="*/ 120 h 161"/>
              <a:gd name="T8" fmla="*/ 193 w 194"/>
              <a:gd name="T9" fmla="*/ 80 h 161"/>
              <a:gd name="T10" fmla="*/ 193 w 194"/>
              <a:gd name="T11" fmla="*/ 80 h 161"/>
              <a:gd name="T12" fmla="*/ 193 w 194"/>
              <a:gd name="T13" fmla="*/ 40 h 161"/>
              <a:gd name="T14" fmla="*/ 193 w 194"/>
              <a:gd name="T15" fmla="*/ 0 h 161"/>
              <a:gd name="T16" fmla="*/ 136 w 194"/>
              <a:gd name="T17" fmla="*/ 0 h 161"/>
              <a:gd name="T18" fmla="*/ 79 w 194"/>
              <a:gd name="T19" fmla="*/ 40 h 161"/>
              <a:gd name="T20" fmla="*/ 136 w 194"/>
              <a:gd name="T21" fmla="*/ 53 h 161"/>
              <a:gd name="T22" fmla="*/ 193 w 194"/>
              <a:gd name="T23" fmla="*/ 80 h 161"/>
              <a:gd name="T24" fmla="*/ 193 w 194"/>
              <a:gd name="T25" fmla="*/ 80 h 161"/>
              <a:gd name="T26" fmla="*/ 136 w 194"/>
              <a:gd name="T27" fmla="*/ 120 h 161"/>
              <a:gd name="T28" fmla="*/ 79 w 194"/>
              <a:gd name="T29" fmla="*/ 120 h 161"/>
              <a:gd name="T30" fmla="*/ 21 w 194"/>
              <a:gd name="T31" fmla="*/ 120 h 161"/>
              <a:gd name="T32" fmla="*/ 21 w 194"/>
              <a:gd name="T33" fmla="*/ 120 h 161"/>
              <a:gd name="T34" fmla="*/ 0 w 194"/>
              <a:gd name="T35" fmla="*/ 140 h 161"/>
              <a:gd name="T36" fmla="*/ 14 w 194"/>
              <a:gd name="T37" fmla="*/ 156 h 161"/>
              <a:gd name="T38" fmla="*/ 79 w 194"/>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
              <a:gd name="T61" fmla="*/ 0 h 161"/>
              <a:gd name="T62" fmla="*/ 194 w 194"/>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 h="161">
                <a:moveTo>
                  <a:pt x="79" y="160"/>
                </a:moveTo>
                <a:lnTo>
                  <a:pt x="107" y="150"/>
                </a:lnTo>
                <a:lnTo>
                  <a:pt x="136" y="120"/>
                </a:lnTo>
                <a:lnTo>
                  <a:pt x="193" y="120"/>
                </a:lnTo>
                <a:lnTo>
                  <a:pt x="193" y="80"/>
                </a:lnTo>
                <a:lnTo>
                  <a:pt x="193" y="40"/>
                </a:lnTo>
                <a:lnTo>
                  <a:pt x="193" y="0"/>
                </a:lnTo>
                <a:lnTo>
                  <a:pt x="136" y="0"/>
                </a:lnTo>
                <a:lnTo>
                  <a:pt x="79" y="40"/>
                </a:lnTo>
                <a:lnTo>
                  <a:pt x="136" y="53"/>
                </a:lnTo>
                <a:lnTo>
                  <a:pt x="193" y="80"/>
                </a:lnTo>
                <a:lnTo>
                  <a:pt x="136" y="120"/>
                </a:lnTo>
                <a:lnTo>
                  <a:pt x="79" y="120"/>
                </a:lnTo>
                <a:lnTo>
                  <a:pt x="21" y="120"/>
                </a:lnTo>
                <a:lnTo>
                  <a:pt x="0" y="140"/>
                </a:lnTo>
                <a:lnTo>
                  <a:pt x="14" y="156"/>
                </a:lnTo>
                <a:lnTo>
                  <a:pt x="79" y="160"/>
                </a:lnTo>
              </a:path>
            </a:pathLst>
          </a:custGeom>
          <a:solidFill>
            <a:srgbClr val="714400"/>
          </a:solidFill>
          <a:ln w="12700" cap="rnd">
            <a:solidFill>
              <a:srgbClr val="000000"/>
            </a:solidFill>
            <a:round/>
            <a:headEnd/>
            <a:tailEnd/>
          </a:ln>
        </p:spPr>
        <p:txBody>
          <a:bodyPr/>
          <a:lstStyle/>
          <a:p>
            <a:endParaRPr lang="tr-TR"/>
          </a:p>
        </p:txBody>
      </p:sp>
      <p:sp>
        <p:nvSpPr>
          <p:cNvPr id="45088" name="Oval 89"/>
          <p:cNvSpPr>
            <a:spLocks noChangeArrowheads="1"/>
          </p:cNvSpPr>
          <p:nvPr/>
        </p:nvSpPr>
        <p:spPr bwMode="auto">
          <a:xfrm>
            <a:off x="4643438" y="5083175"/>
            <a:ext cx="215900" cy="204788"/>
          </a:xfrm>
          <a:prstGeom prst="ellipse">
            <a:avLst/>
          </a:prstGeom>
          <a:solidFill>
            <a:srgbClr val="CC0000"/>
          </a:solidFill>
          <a:ln w="12700">
            <a:noFill/>
            <a:round/>
            <a:headEnd/>
            <a:tailEnd/>
          </a:ln>
        </p:spPr>
        <p:txBody>
          <a:bodyPr wrap="none" anchor="ctr"/>
          <a:lstStyle/>
          <a:p>
            <a:endParaRPr lang="tr-TR"/>
          </a:p>
        </p:txBody>
      </p:sp>
      <p:sp>
        <p:nvSpPr>
          <p:cNvPr id="45089" name="Oval 90"/>
          <p:cNvSpPr>
            <a:spLocks noChangeArrowheads="1"/>
          </p:cNvSpPr>
          <p:nvPr/>
        </p:nvSpPr>
        <p:spPr bwMode="auto">
          <a:xfrm>
            <a:off x="4883150" y="5051425"/>
            <a:ext cx="169863" cy="153988"/>
          </a:xfrm>
          <a:prstGeom prst="ellipse">
            <a:avLst/>
          </a:prstGeom>
          <a:solidFill>
            <a:srgbClr val="FFCC00"/>
          </a:solidFill>
          <a:ln w="50800">
            <a:solidFill>
              <a:srgbClr val="FFCC00"/>
            </a:solidFill>
            <a:round/>
            <a:headEnd/>
            <a:tailEnd/>
          </a:ln>
        </p:spPr>
        <p:txBody>
          <a:bodyPr wrap="none" anchor="ctr"/>
          <a:lstStyle/>
          <a:p>
            <a:endParaRPr lang="tr-TR"/>
          </a:p>
        </p:txBody>
      </p:sp>
      <p:sp>
        <p:nvSpPr>
          <p:cNvPr id="45090" name="Oval 91"/>
          <p:cNvSpPr>
            <a:spLocks noChangeArrowheads="1"/>
          </p:cNvSpPr>
          <p:nvPr/>
        </p:nvSpPr>
        <p:spPr bwMode="auto">
          <a:xfrm>
            <a:off x="5129213" y="4989513"/>
            <a:ext cx="230187" cy="209550"/>
          </a:xfrm>
          <a:prstGeom prst="ellipse">
            <a:avLst/>
          </a:prstGeom>
          <a:solidFill>
            <a:srgbClr val="00FF00"/>
          </a:solidFill>
          <a:ln w="12700">
            <a:solidFill>
              <a:srgbClr val="00FF00"/>
            </a:solidFill>
            <a:round/>
            <a:headEnd/>
            <a:tailEnd/>
          </a:ln>
        </p:spPr>
        <p:txBody>
          <a:bodyPr wrap="none" anchor="ctr"/>
          <a:lstStyle/>
          <a:p>
            <a:endParaRPr lang="tr-TR"/>
          </a:p>
        </p:txBody>
      </p:sp>
      <p:sp>
        <p:nvSpPr>
          <p:cNvPr id="45091" name="Oval 92"/>
          <p:cNvSpPr>
            <a:spLocks noChangeArrowheads="1"/>
          </p:cNvSpPr>
          <p:nvPr/>
        </p:nvSpPr>
        <p:spPr bwMode="auto">
          <a:xfrm>
            <a:off x="5429250" y="5037138"/>
            <a:ext cx="207963" cy="171450"/>
          </a:xfrm>
          <a:prstGeom prst="ellipse">
            <a:avLst/>
          </a:prstGeom>
          <a:solidFill>
            <a:srgbClr val="FF3938"/>
          </a:solidFill>
          <a:ln w="12700">
            <a:solidFill>
              <a:srgbClr val="FF3938"/>
            </a:solidFill>
            <a:round/>
            <a:headEnd/>
            <a:tailEnd/>
          </a:ln>
        </p:spPr>
        <p:txBody>
          <a:bodyPr wrap="none" anchor="ctr"/>
          <a:lstStyle/>
          <a:p>
            <a:endParaRPr lang="tr-TR"/>
          </a:p>
        </p:txBody>
      </p:sp>
      <p:sp>
        <p:nvSpPr>
          <p:cNvPr id="45092" name="Rectangle 93"/>
          <p:cNvSpPr>
            <a:spLocks noChangeArrowheads="1"/>
          </p:cNvSpPr>
          <p:nvPr/>
        </p:nvSpPr>
        <p:spPr bwMode="auto">
          <a:xfrm>
            <a:off x="3741738" y="5762625"/>
            <a:ext cx="2890837" cy="698500"/>
          </a:xfrm>
          <a:prstGeom prst="rect">
            <a:avLst/>
          </a:prstGeom>
          <a:noFill/>
          <a:ln w="50800">
            <a:noFill/>
            <a:miter lim="800000"/>
            <a:headEnd/>
            <a:tailEnd/>
          </a:ln>
        </p:spPr>
        <p:txBody>
          <a:bodyPr wrap="none" lIns="90488" tIns="44450" rIns="90488" bIns="44450">
            <a:spAutoFit/>
          </a:bodyPr>
          <a:lstStyle/>
          <a:p>
            <a:pPr algn="ctr" defTabSz="1316038"/>
            <a:r>
              <a:rPr lang="en-US" sz="2000" b="1">
                <a:latin typeface="Arial" charset="0"/>
              </a:rPr>
              <a:t>Fluorescence detector</a:t>
            </a:r>
          </a:p>
          <a:p>
            <a:pPr algn="ctr" defTabSz="1316038"/>
            <a:r>
              <a:rPr lang="en-US" sz="2000" b="1">
                <a:latin typeface="Arial" charset="0"/>
              </a:rPr>
              <a:t>(PMT1, PMT4 etc.)</a:t>
            </a:r>
          </a:p>
        </p:txBody>
      </p:sp>
      <p:sp>
        <p:nvSpPr>
          <p:cNvPr id="45093" name="Line 94"/>
          <p:cNvSpPr>
            <a:spLocks noChangeShapeType="1"/>
          </p:cNvSpPr>
          <p:nvPr/>
        </p:nvSpPr>
        <p:spPr bwMode="auto">
          <a:xfrm flipV="1">
            <a:off x="5294313" y="3070225"/>
            <a:ext cx="1652587" cy="4763"/>
          </a:xfrm>
          <a:prstGeom prst="line">
            <a:avLst/>
          </a:prstGeom>
          <a:noFill/>
          <a:ln w="25400">
            <a:solidFill>
              <a:srgbClr val="FFFF00"/>
            </a:solidFill>
            <a:round/>
            <a:headEnd/>
            <a:tailEnd/>
          </a:ln>
        </p:spPr>
        <p:txBody>
          <a:bodyPr/>
          <a:lstStyle/>
          <a:p>
            <a:endParaRPr lang="tr-TR"/>
          </a:p>
        </p:txBody>
      </p:sp>
      <p:sp>
        <p:nvSpPr>
          <p:cNvPr id="45094" name="Line 95"/>
          <p:cNvSpPr>
            <a:spLocks noChangeShapeType="1"/>
          </p:cNvSpPr>
          <p:nvPr/>
        </p:nvSpPr>
        <p:spPr bwMode="auto">
          <a:xfrm flipV="1">
            <a:off x="5318125" y="2908300"/>
            <a:ext cx="1639888" cy="100013"/>
          </a:xfrm>
          <a:prstGeom prst="line">
            <a:avLst/>
          </a:prstGeom>
          <a:noFill/>
          <a:ln w="25400">
            <a:solidFill>
              <a:srgbClr val="FFFF00"/>
            </a:solidFill>
            <a:round/>
            <a:headEnd/>
            <a:tailEnd/>
          </a:ln>
        </p:spPr>
        <p:txBody>
          <a:bodyPr/>
          <a:lstStyle/>
          <a:p>
            <a:endParaRPr lang="tr-TR"/>
          </a:p>
        </p:txBody>
      </p:sp>
      <p:sp>
        <p:nvSpPr>
          <p:cNvPr id="45095" name="Line 96"/>
          <p:cNvSpPr>
            <a:spLocks noChangeShapeType="1"/>
          </p:cNvSpPr>
          <p:nvPr/>
        </p:nvSpPr>
        <p:spPr bwMode="auto">
          <a:xfrm>
            <a:off x="5316538" y="3155950"/>
            <a:ext cx="1641475" cy="74613"/>
          </a:xfrm>
          <a:prstGeom prst="line">
            <a:avLst/>
          </a:prstGeom>
          <a:noFill/>
          <a:ln w="25400">
            <a:solidFill>
              <a:srgbClr val="FFFF00"/>
            </a:solidFill>
            <a:round/>
            <a:headEnd/>
            <a:tailEnd/>
          </a:ln>
        </p:spPr>
        <p:txBody>
          <a:bodyPr/>
          <a:lstStyle/>
          <a:p>
            <a:endParaRPr lang="tr-TR"/>
          </a:p>
        </p:txBody>
      </p:sp>
      <p:sp>
        <p:nvSpPr>
          <p:cNvPr id="45096" name="Line 97"/>
          <p:cNvSpPr>
            <a:spLocks noChangeShapeType="1"/>
          </p:cNvSpPr>
          <p:nvPr/>
        </p:nvSpPr>
        <p:spPr bwMode="auto">
          <a:xfrm flipV="1">
            <a:off x="5311775" y="2760663"/>
            <a:ext cx="1639888" cy="119062"/>
          </a:xfrm>
          <a:prstGeom prst="line">
            <a:avLst/>
          </a:prstGeom>
          <a:noFill/>
          <a:ln w="50800">
            <a:solidFill>
              <a:srgbClr val="FFFF00"/>
            </a:solidFill>
            <a:round/>
            <a:headEnd/>
            <a:tailEnd/>
          </a:ln>
        </p:spPr>
        <p:txBody>
          <a:bodyPr/>
          <a:lstStyle/>
          <a:p>
            <a:endParaRPr lang="tr-TR"/>
          </a:p>
        </p:txBody>
      </p:sp>
      <p:sp>
        <p:nvSpPr>
          <p:cNvPr id="45097" name="Line 98"/>
          <p:cNvSpPr>
            <a:spLocks noChangeShapeType="1"/>
          </p:cNvSpPr>
          <p:nvPr/>
        </p:nvSpPr>
        <p:spPr bwMode="auto">
          <a:xfrm>
            <a:off x="5322888" y="3284538"/>
            <a:ext cx="1631950" cy="147637"/>
          </a:xfrm>
          <a:prstGeom prst="line">
            <a:avLst/>
          </a:prstGeom>
          <a:noFill/>
          <a:ln w="50800">
            <a:solidFill>
              <a:srgbClr val="FFFF00"/>
            </a:solidFill>
            <a:round/>
            <a:headEnd/>
            <a:tailEnd/>
          </a:ln>
        </p:spPr>
        <p:txBody>
          <a:bodyPr/>
          <a:lstStyle/>
          <a:p>
            <a:endParaRPr lang="tr-TR"/>
          </a:p>
        </p:txBody>
      </p:sp>
      <p:sp>
        <p:nvSpPr>
          <p:cNvPr id="45098" name="Freeform 99"/>
          <p:cNvSpPr>
            <a:spLocks/>
          </p:cNvSpPr>
          <p:nvPr/>
        </p:nvSpPr>
        <p:spPr bwMode="auto">
          <a:xfrm>
            <a:off x="4111625" y="2909888"/>
            <a:ext cx="384175" cy="341312"/>
          </a:xfrm>
          <a:custGeom>
            <a:avLst/>
            <a:gdLst>
              <a:gd name="T0" fmla="*/ 241 w 242"/>
              <a:gd name="T1" fmla="*/ 121 h 215"/>
              <a:gd name="T2" fmla="*/ 229 w 242"/>
              <a:gd name="T3" fmla="*/ 43 h 215"/>
              <a:gd name="T4" fmla="*/ 167 w 242"/>
              <a:gd name="T5" fmla="*/ 0 h 215"/>
              <a:gd name="T6" fmla="*/ 99 w 242"/>
              <a:gd name="T7" fmla="*/ 0 h 215"/>
              <a:gd name="T8" fmla="*/ 38 w 242"/>
              <a:gd name="T9" fmla="*/ 21 h 215"/>
              <a:gd name="T10" fmla="*/ 0 w 242"/>
              <a:gd name="T11" fmla="*/ 71 h 215"/>
              <a:gd name="T12" fmla="*/ 0 w 242"/>
              <a:gd name="T13" fmla="*/ 135 h 215"/>
              <a:gd name="T14" fmla="*/ 31 w 242"/>
              <a:gd name="T15" fmla="*/ 193 h 215"/>
              <a:gd name="T16" fmla="*/ 99 w 242"/>
              <a:gd name="T17" fmla="*/ 214 h 215"/>
              <a:gd name="T18" fmla="*/ 217 w 242"/>
              <a:gd name="T19" fmla="*/ 186 h 215"/>
              <a:gd name="T20" fmla="*/ 241 w 242"/>
              <a:gd name="T21" fmla="*/ 128 h 215"/>
              <a:gd name="T22" fmla="*/ 241 w 242"/>
              <a:gd name="T23" fmla="*/ 121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215"/>
              <a:gd name="T38" fmla="*/ 242 w 242"/>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215">
                <a:moveTo>
                  <a:pt x="241" y="121"/>
                </a:moveTo>
                <a:lnTo>
                  <a:pt x="229" y="43"/>
                </a:lnTo>
                <a:lnTo>
                  <a:pt x="167" y="0"/>
                </a:lnTo>
                <a:lnTo>
                  <a:pt x="99" y="0"/>
                </a:lnTo>
                <a:lnTo>
                  <a:pt x="38" y="21"/>
                </a:lnTo>
                <a:lnTo>
                  <a:pt x="0" y="71"/>
                </a:lnTo>
                <a:lnTo>
                  <a:pt x="0" y="135"/>
                </a:lnTo>
                <a:lnTo>
                  <a:pt x="31" y="193"/>
                </a:lnTo>
                <a:lnTo>
                  <a:pt x="99" y="214"/>
                </a:lnTo>
                <a:lnTo>
                  <a:pt x="217" y="186"/>
                </a:lnTo>
                <a:lnTo>
                  <a:pt x="241" y="128"/>
                </a:lnTo>
                <a:lnTo>
                  <a:pt x="241" y="121"/>
                </a:lnTo>
              </a:path>
            </a:pathLst>
          </a:custGeom>
          <a:solidFill>
            <a:schemeClr val="tx2"/>
          </a:solidFill>
          <a:ln w="12700" cap="rnd">
            <a:solidFill>
              <a:srgbClr val="000000"/>
            </a:solidFill>
            <a:round/>
            <a:headEnd/>
            <a:tailEnd/>
          </a:ln>
        </p:spPr>
        <p:txBody>
          <a:bodyPr/>
          <a:lstStyle/>
          <a:p>
            <a:endParaRPr lang="tr-TR"/>
          </a:p>
        </p:txBody>
      </p:sp>
      <p:sp>
        <p:nvSpPr>
          <p:cNvPr id="45099" name="Oval 100"/>
          <p:cNvSpPr>
            <a:spLocks noChangeArrowheads="1"/>
          </p:cNvSpPr>
          <p:nvPr/>
        </p:nvSpPr>
        <p:spPr bwMode="auto">
          <a:xfrm>
            <a:off x="4206875" y="2992438"/>
            <a:ext cx="260350" cy="241300"/>
          </a:xfrm>
          <a:prstGeom prst="ellipse">
            <a:avLst/>
          </a:prstGeom>
          <a:solidFill>
            <a:srgbClr val="714400"/>
          </a:solidFill>
          <a:ln w="12700">
            <a:solidFill>
              <a:srgbClr val="000000"/>
            </a:solidFill>
            <a:round/>
            <a:headEnd/>
            <a:tailEnd/>
          </a:ln>
        </p:spPr>
        <p:txBody>
          <a:bodyPr wrap="none" anchor="ctr"/>
          <a:lstStyle/>
          <a:p>
            <a:endParaRPr lang="tr-TR"/>
          </a:p>
        </p:txBody>
      </p:sp>
      <p:pic>
        <p:nvPicPr>
          <p:cNvPr id="45100" name="Picture 101" descr="microtubulefilamentsmall"/>
          <p:cNvPicPr>
            <a:picLocks noChangeAspect="1" noChangeArrowheads="1"/>
          </p:cNvPicPr>
          <p:nvPr/>
        </p:nvPicPr>
        <p:blipFill>
          <a:blip r:embed="rId4" cstate="print"/>
          <a:srcRect r="2681" b="3693"/>
          <a:stretch>
            <a:fillRect/>
          </a:stretch>
        </p:blipFill>
        <p:spPr bwMode="auto">
          <a:xfrm>
            <a:off x="3962400" y="2744788"/>
            <a:ext cx="741363" cy="531812"/>
          </a:xfrm>
          <a:prstGeom prst="rect">
            <a:avLst/>
          </a:prstGeom>
          <a:noFill/>
          <a:ln w="9525">
            <a:noFill/>
            <a:miter lim="800000"/>
            <a:headEnd/>
            <a:tailEnd/>
          </a:ln>
        </p:spPr>
      </p:pic>
      <p:sp>
        <p:nvSpPr>
          <p:cNvPr id="45101" name="Text Box 102"/>
          <p:cNvSpPr txBox="1">
            <a:spLocks noChangeArrowheads="1"/>
          </p:cNvSpPr>
          <p:nvPr/>
        </p:nvSpPr>
        <p:spPr bwMode="auto">
          <a:xfrm>
            <a:off x="381000" y="228600"/>
            <a:ext cx="8458200" cy="830997"/>
          </a:xfrm>
          <a:prstGeom prst="rect">
            <a:avLst/>
          </a:prstGeom>
          <a:noFill/>
          <a:ln w="9525">
            <a:noFill/>
            <a:miter lim="800000"/>
            <a:headEnd/>
            <a:tailEnd/>
          </a:ln>
        </p:spPr>
        <p:txBody>
          <a:bodyPr>
            <a:spAutoFit/>
          </a:bodyPr>
          <a:lstStyle/>
          <a:p>
            <a:pPr algn="ctr">
              <a:spcBef>
                <a:spcPct val="50000"/>
              </a:spcBef>
            </a:pPr>
            <a:r>
              <a:rPr lang="en-US" dirty="0" err="1" smtClean="0"/>
              <a:t>Aynı</a:t>
            </a:r>
            <a:r>
              <a:rPr lang="en-US" dirty="0" smtClean="0"/>
              <a:t> </a:t>
            </a:r>
            <a:r>
              <a:rPr lang="en-US" dirty="0" err="1" smtClean="0"/>
              <a:t>hücreden</a:t>
            </a:r>
            <a:r>
              <a:rPr lang="en-US" dirty="0" smtClean="0"/>
              <a:t> </a:t>
            </a:r>
            <a:r>
              <a:rPr lang="en-US" dirty="0" err="1" smtClean="0"/>
              <a:t>gelen</a:t>
            </a:r>
            <a:r>
              <a:rPr lang="en-US" dirty="0" smtClean="0"/>
              <a:t> </a:t>
            </a:r>
            <a:r>
              <a:rPr lang="en-US" dirty="0" err="1" smtClean="0"/>
              <a:t>çeşitli</a:t>
            </a:r>
            <a:r>
              <a:rPr lang="en-US" dirty="0" smtClean="0"/>
              <a:t> </a:t>
            </a:r>
            <a:r>
              <a:rPr lang="en-US" dirty="0" err="1" smtClean="0"/>
              <a:t>floresan</a:t>
            </a:r>
            <a:r>
              <a:rPr lang="en-US" dirty="0" smtClean="0"/>
              <a:t> </a:t>
            </a:r>
            <a:r>
              <a:rPr lang="en-US" dirty="0" err="1" smtClean="0"/>
              <a:t>sinyaller</a:t>
            </a:r>
            <a:r>
              <a:rPr lang="en-US" dirty="0" smtClean="0"/>
              <a:t>,  </a:t>
            </a:r>
            <a:r>
              <a:rPr lang="en-US" dirty="0" err="1" smtClean="0"/>
              <a:t>yönlendirici</a:t>
            </a:r>
            <a:r>
              <a:rPr lang="en-US" dirty="0" smtClean="0"/>
              <a:t> </a:t>
            </a:r>
            <a:r>
              <a:rPr lang="en-US" dirty="0" err="1" smtClean="0"/>
              <a:t>filtreler</a:t>
            </a:r>
            <a:r>
              <a:rPr lang="en-US" dirty="0" smtClean="0"/>
              <a:t> </a:t>
            </a:r>
            <a:r>
              <a:rPr lang="en-US" dirty="0" err="1" smtClean="0"/>
              <a:t>aracılığı</a:t>
            </a:r>
            <a:r>
              <a:rPr lang="en-US" dirty="0" smtClean="0"/>
              <a:t> </a:t>
            </a:r>
            <a:r>
              <a:rPr lang="en-US" dirty="0" err="1" smtClean="0"/>
              <a:t>ile</a:t>
            </a:r>
            <a:r>
              <a:rPr lang="en-US" dirty="0" smtClean="0"/>
              <a:t> </a:t>
            </a:r>
            <a:r>
              <a:rPr lang="en-US" dirty="0" err="1" smtClean="0"/>
              <a:t>ayrıştırılarak</a:t>
            </a:r>
            <a:r>
              <a:rPr lang="en-US" dirty="0" smtClean="0"/>
              <a:t> </a:t>
            </a:r>
            <a:r>
              <a:rPr lang="en-US" dirty="0" err="1" smtClean="0"/>
              <a:t>farklı</a:t>
            </a:r>
            <a:r>
              <a:rPr lang="en-US" dirty="0" smtClean="0"/>
              <a:t> </a:t>
            </a:r>
            <a:r>
              <a:rPr lang="en-US" dirty="0" err="1" smtClean="0"/>
              <a:t>farklı</a:t>
            </a:r>
            <a:r>
              <a:rPr lang="en-US" dirty="0" smtClean="0"/>
              <a:t> </a:t>
            </a:r>
            <a:r>
              <a:rPr lang="en-US" dirty="0" err="1" smtClean="0"/>
              <a:t>dedektörlerde</a:t>
            </a:r>
            <a:r>
              <a:rPr lang="en-US" dirty="0" smtClean="0"/>
              <a:t> </a:t>
            </a:r>
            <a:r>
              <a:rPr lang="en-US" dirty="0" err="1" smtClean="0"/>
              <a:t>toplanabilir</a:t>
            </a:r>
            <a:endParaRPr lang="en-US" dirty="0"/>
          </a:p>
        </p:txBody>
      </p:sp>
      <p:pic>
        <p:nvPicPr>
          <p:cNvPr id="45102" name="Picture 103" descr="microtubulefilamentsmall"/>
          <p:cNvPicPr>
            <a:picLocks noChangeAspect="1" noChangeArrowheads="1"/>
          </p:cNvPicPr>
          <p:nvPr/>
        </p:nvPicPr>
        <p:blipFill>
          <a:blip r:embed="rId5" cstate="print"/>
          <a:srcRect r="2681" b="3693"/>
          <a:stretch>
            <a:fillRect/>
          </a:stretch>
        </p:blipFill>
        <p:spPr bwMode="auto">
          <a:xfrm>
            <a:off x="3962400" y="2057400"/>
            <a:ext cx="666750" cy="477838"/>
          </a:xfrm>
          <a:prstGeom prst="rect">
            <a:avLst/>
          </a:prstGeom>
          <a:noFill/>
          <a:ln w="9525">
            <a:noFill/>
            <a:miter lim="800000"/>
            <a:headEnd/>
            <a:tailEnd/>
          </a:ln>
        </p:spPr>
      </p:pic>
      <p:grpSp>
        <p:nvGrpSpPr>
          <p:cNvPr id="45103" name="Group 150"/>
          <p:cNvGrpSpPr>
            <a:grpSpLocks/>
          </p:cNvGrpSpPr>
          <p:nvPr/>
        </p:nvGrpSpPr>
        <p:grpSpPr bwMode="auto">
          <a:xfrm>
            <a:off x="228600" y="4114800"/>
            <a:ext cx="3114675" cy="1562100"/>
            <a:chOff x="3662" y="2328"/>
            <a:chExt cx="1962" cy="984"/>
          </a:xfrm>
        </p:grpSpPr>
        <p:sp>
          <p:nvSpPr>
            <p:cNvPr id="13463" name="Rectangle 151"/>
            <p:cNvSpPr>
              <a:spLocks noChangeArrowheads="1"/>
            </p:cNvSpPr>
            <p:nvPr/>
          </p:nvSpPr>
          <p:spPr bwMode="auto">
            <a:xfrm>
              <a:off x="3707" y="2328"/>
              <a:ext cx="1917" cy="984"/>
            </a:xfrm>
            <a:prstGeom prst="rect">
              <a:avLst/>
            </a:prstGeom>
            <a:solidFill>
              <a:srgbClr val="3365FB"/>
            </a:solidFill>
            <a:ln w="1270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ea typeface="Arial" charset="-94"/>
                <a:cs typeface="Arial" charset="-94"/>
              </a:endParaRPr>
            </a:p>
          </p:txBody>
        </p:sp>
        <p:sp>
          <p:nvSpPr>
            <p:cNvPr id="45105" name="Line 152"/>
            <p:cNvSpPr>
              <a:spLocks noChangeShapeType="1"/>
            </p:cNvSpPr>
            <p:nvPr/>
          </p:nvSpPr>
          <p:spPr bwMode="auto">
            <a:xfrm>
              <a:off x="4107" y="2408"/>
              <a:ext cx="0" cy="605"/>
            </a:xfrm>
            <a:prstGeom prst="line">
              <a:avLst/>
            </a:prstGeom>
            <a:noFill/>
            <a:ln w="25400">
              <a:solidFill>
                <a:srgbClr val="000000"/>
              </a:solidFill>
              <a:round/>
              <a:headEnd/>
              <a:tailEnd/>
            </a:ln>
          </p:spPr>
          <p:txBody>
            <a:bodyPr/>
            <a:lstStyle/>
            <a:p>
              <a:endParaRPr lang="tr-TR"/>
            </a:p>
          </p:txBody>
        </p:sp>
        <p:sp>
          <p:nvSpPr>
            <p:cNvPr id="45106" name="Line 153"/>
            <p:cNvSpPr>
              <a:spLocks noChangeShapeType="1"/>
            </p:cNvSpPr>
            <p:nvPr/>
          </p:nvSpPr>
          <p:spPr bwMode="auto">
            <a:xfrm>
              <a:off x="4107" y="3012"/>
              <a:ext cx="1315" cy="1"/>
            </a:xfrm>
            <a:prstGeom prst="line">
              <a:avLst/>
            </a:prstGeom>
            <a:noFill/>
            <a:ln w="25400">
              <a:solidFill>
                <a:srgbClr val="000000"/>
              </a:solidFill>
              <a:round/>
              <a:headEnd/>
              <a:tailEnd/>
            </a:ln>
          </p:spPr>
          <p:txBody>
            <a:bodyPr/>
            <a:lstStyle/>
            <a:p>
              <a:endParaRPr lang="tr-TR"/>
            </a:p>
          </p:txBody>
        </p:sp>
        <p:sp>
          <p:nvSpPr>
            <p:cNvPr id="45107" name="Freeform 154"/>
            <p:cNvSpPr>
              <a:spLocks/>
            </p:cNvSpPr>
            <p:nvPr/>
          </p:nvSpPr>
          <p:spPr bwMode="auto">
            <a:xfrm>
              <a:off x="4366" y="2483"/>
              <a:ext cx="867" cy="508"/>
            </a:xfrm>
            <a:custGeom>
              <a:avLst/>
              <a:gdLst>
                <a:gd name="T0" fmla="*/ 0 w 867"/>
                <a:gd name="T1" fmla="*/ 507 h 508"/>
                <a:gd name="T2" fmla="*/ 85 w 867"/>
                <a:gd name="T3" fmla="*/ 485 h 508"/>
                <a:gd name="T4" fmla="*/ 112 w 867"/>
                <a:gd name="T5" fmla="*/ 448 h 508"/>
                <a:gd name="T6" fmla="*/ 137 w 867"/>
                <a:gd name="T7" fmla="*/ 388 h 508"/>
                <a:gd name="T8" fmla="*/ 172 w 867"/>
                <a:gd name="T9" fmla="*/ 268 h 508"/>
                <a:gd name="T10" fmla="*/ 202 w 867"/>
                <a:gd name="T11" fmla="*/ 127 h 508"/>
                <a:gd name="T12" fmla="*/ 245 w 867"/>
                <a:gd name="T13" fmla="*/ 7 h 508"/>
                <a:gd name="T14" fmla="*/ 276 w 867"/>
                <a:gd name="T15" fmla="*/ 0 h 508"/>
                <a:gd name="T16" fmla="*/ 289 w 867"/>
                <a:gd name="T17" fmla="*/ 37 h 508"/>
                <a:gd name="T18" fmla="*/ 327 w 867"/>
                <a:gd name="T19" fmla="*/ 134 h 508"/>
                <a:gd name="T20" fmla="*/ 367 w 867"/>
                <a:gd name="T21" fmla="*/ 253 h 508"/>
                <a:gd name="T22" fmla="*/ 431 w 867"/>
                <a:gd name="T23" fmla="*/ 336 h 508"/>
                <a:gd name="T24" fmla="*/ 499 w 867"/>
                <a:gd name="T25" fmla="*/ 373 h 508"/>
                <a:gd name="T26" fmla="*/ 595 w 867"/>
                <a:gd name="T27" fmla="*/ 448 h 508"/>
                <a:gd name="T28" fmla="*/ 711 w 867"/>
                <a:gd name="T29" fmla="*/ 492 h 508"/>
                <a:gd name="T30" fmla="*/ 866 w 867"/>
                <a:gd name="T31" fmla="*/ 507 h 508"/>
                <a:gd name="T32" fmla="*/ 0 w 867"/>
                <a:gd name="T33" fmla="*/ 50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7"/>
                <a:gd name="T52" fmla="*/ 0 h 508"/>
                <a:gd name="T53" fmla="*/ 867 w 867"/>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7" h="508">
                  <a:moveTo>
                    <a:pt x="0" y="507"/>
                  </a:moveTo>
                  <a:lnTo>
                    <a:pt x="85" y="485"/>
                  </a:lnTo>
                  <a:lnTo>
                    <a:pt x="112" y="448"/>
                  </a:lnTo>
                  <a:lnTo>
                    <a:pt x="137" y="388"/>
                  </a:lnTo>
                  <a:lnTo>
                    <a:pt x="172" y="268"/>
                  </a:lnTo>
                  <a:lnTo>
                    <a:pt x="202" y="127"/>
                  </a:lnTo>
                  <a:lnTo>
                    <a:pt x="245" y="7"/>
                  </a:lnTo>
                  <a:lnTo>
                    <a:pt x="276" y="0"/>
                  </a:lnTo>
                  <a:lnTo>
                    <a:pt x="289" y="37"/>
                  </a:lnTo>
                  <a:lnTo>
                    <a:pt x="327" y="134"/>
                  </a:lnTo>
                  <a:lnTo>
                    <a:pt x="367" y="253"/>
                  </a:lnTo>
                  <a:lnTo>
                    <a:pt x="431" y="336"/>
                  </a:lnTo>
                  <a:lnTo>
                    <a:pt x="499" y="373"/>
                  </a:lnTo>
                  <a:lnTo>
                    <a:pt x="595" y="448"/>
                  </a:lnTo>
                  <a:lnTo>
                    <a:pt x="711" y="492"/>
                  </a:lnTo>
                  <a:lnTo>
                    <a:pt x="866" y="507"/>
                  </a:lnTo>
                  <a:lnTo>
                    <a:pt x="0" y="507"/>
                  </a:lnTo>
                </a:path>
              </a:pathLst>
            </a:custGeom>
            <a:solidFill>
              <a:srgbClr val="00FF00"/>
            </a:solidFill>
            <a:ln w="12700" cap="rnd">
              <a:solidFill>
                <a:srgbClr val="00FF00"/>
              </a:solidFill>
              <a:round/>
              <a:headEnd/>
              <a:tailEnd/>
            </a:ln>
          </p:spPr>
          <p:txBody>
            <a:bodyPr/>
            <a:lstStyle/>
            <a:p>
              <a:endParaRPr lang="tr-TR"/>
            </a:p>
          </p:txBody>
        </p:sp>
        <p:pic>
          <p:nvPicPr>
            <p:cNvPr id="45108" name="Picture 155"/>
            <p:cNvPicPr>
              <a:picLocks noChangeArrowheads="1"/>
            </p:cNvPicPr>
            <p:nvPr/>
          </p:nvPicPr>
          <p:blipFill>
            <a:blip r:embed="rId3" cstate="print"/>
            <a:srcRect/>
            <a:stretch>
              <a:fillRect/>
            </a:stretch>
          </p:blipFill>
          <p:spPr bwMode="auto">
            <a:xfrm>
              <a:off x="3662" y="2470"/>
              <a:ext cx="426" cy="546"/>
            </a:xfrm>
            <a:prstGeom prst="rect">
              <a:avLst/>
            </a:prstGeom>
            <a:noFill/>
            <a:ln w="50800">
              <a:noFill/>
              <a:miter lim="800000"/>
              <a:headEnd/>
              <a:tailEnd/>
            </a:ln>
          </p:spPr>
        </p:pic>
        <p:sp>
          <p:nvSpPr>
            <p:cNvPr id="45109" name="Rectangle 156"/>
            <p:cNvSpPr>
              <a:spLocks noChangeArrowheads="1"/>
            </p:cNvSpPr>
            <p:nvPr/>
          </p:nvSpPr>
          <p:spPr bwMode="auto">
            <a:xfrm>
              <a:off x="4322" y="3046"/>
              <a:ext cx="896" cy="210"/>
            </a:xfrm>
            <a:prstGeom prst="rect">
              <a:avLst/>
            </a:prstGeom>
            <a:noFill/>
            <a:ln w="50800">
              <a:noFill/>
              <a:miter lim="800000"/>
              <a:headEnd/>
              <a:tailEnd/>
            </a:ln>
          </p:spPr>
          <p:txBody>
            <a:bodyPr wrap="none" lIns="90488" tIns="44450" rIns="90488" bIns="44450">
              <a:spAutoFit/>
            </a:bodyPr>
            <a:lstStyle/>
            <a:p>
              <a:pPr algn="ctr" defTabSz="1316038"/>
              <a:r>
                <a:rPr lang="en-US" sz="1600" i="1">
                  <a:solidFill>
                    <a:srgbClr val="00FF00"/>
                  </a:solidFill>
                  <a:latin typeface="Arial" charset="0"/>
                </a:rPr>
                <a:t>Green Signal</a:t>
              </a:r>
              <a:r>
                <a:rPr lang="en-US" sz="1600" i="1">
                  <a:solidFill>
                    <a:srgbClr val="CC0000"/>
                  </a:solidFill>
                  <a:latin typeface="Arial" charset="0"/>
                </a:rPr>
                <a:t> </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2" cstate="print">
            <a:lum contrast="24000"/>
          </a:blip>
          <a:srcRect/>
          <a:stretch>
            <a:fillRect/>
          </a:stretch>
        </p:blipFill>
        <p:spPr bwMode="auto">
          <a:xfrm>
            <a:off x="0" y="0"/>
            <a:ext cx="9067800" cy="6072188"/>
          </a:xfrm>
          <a:prstGeom prst="rect">
            <a:avLst/>
          </a:prstGeom>
          <a:noFill/>
          <a:ln w="9525">
            <a:noFill/>
            <a:miter lim="800000"/>
            <a:headEnd/>
            <a:tailEnd/>
          </a:ln>
        </p:spPr>
      </p:pic>
      <p:sp>
        <p:nvSpPr>
          <p:cNvPr id="46083" name="Text Box 36"/>
          <p:cNvSpPr txBox="1">
            <a:spLocks noChangeArrowheads="1"/>
          </p:cNvSpPr>
          <p:nvPr/>
        </p:nvSpPr>
        <p:spPr bwMode="auto">
          <a:xfrm>
            <a:off x="0" y="304800"/>
            <a:ext cx="4648200" cy="519113"/>
          </a:xfrm>
          <a:prstGeom prst="rect">
            <a:avLst/>
          </a:prstGeom>
          <a:solidFill>
            <a:srgbClr val="EAEAEA"/>
          </a:solidFill>
          <a:ln w="9525">
            <a:noFill/>
            <a:miter lim="800000"/>
            <a:headEnd/>
            <a:tailEnd/>
          </a:ln>
        </p:spPr>
        <p:txBody>
          <a:bodyPr>
            <a:spAutoFit/>
          </a:bodyPr>
          <a:lstStyle/>
          <a:p>
            <a:pPr>
              <a:spcBef>
                <a:spcPct val="50000"/>
              </a:spcBef>
            </a:pPr>
            <a:r>
              <a:rPr lang="en-US" sz="2800" b="1" dirty="0">
                <a:solidFill>
                  <a:srgbClr val="3366FF"/>
                </a:solidFill>
              </a:rPr>
              <a:t>Optics in a Flow </a:t>
            </a:r>
            <a:r>
              <a:rPr lang="en-US" sz="2800" b="1" dirty="0" err="1">
                <a:solidFill>
                  <a:srgbClr val="3366FF"/>
                </a:solidFill>
              </a:rPr>
              <a:t>Cytometer</a:t>
            </a:r>
            <a:endParaRPr lang="en-US" sz="2800" b="1" dirty="0">
              <a:solidFill>
                <a:srgbClr val="3366FF"/>
              </a:solidFill>
            </a:endParaRPr>
          </a:p>
        </p:txBody>
      </p:sp>
      <p:sp>
        <p:nvSpPr>
          <p:cNvPr id="46084" name="Line 38"/>
          <p:cNvSpPr>
            <a:spLocks noChangeShapeType="1"/>
          </p:cNvSpPr>
          <p:nvPr/>
        </p:nvSpPr>
        <p:spPr bwMode="auto">
          <a:xfrm flipH="1" flipV="1">
            <a:off x="5410200" y="3733800"/>
            <a:ext cx="1143000" cy="838200"/>
          </a:xfrm>
          <a:prstGeom prst="line">
            <a:avLst/>
          </a:prstGeom>
          <a:noFill/>
          <a:ln w="9525">
            <a:solidFill>
              <a:schemeClr val="tx1"/>
            </a:solidFill>
            <a:round/>
            <a:headEnd/>
            <a:tailEnd type="triangle" w="med" len="med"/>
          </a:ln>
        </p:spPr>
        <p:txBody>
          <a:bodyPr/>
          <a:lstStyle/>
          <a:p>
            <a:endParaRPr lang="tr-TR"/>
          </a:p>
        </p:txBody>
      </p:sp>
      <p:sp>
        <p:nvSpPr>
          <p:cNvPr id="46085" name="Line 39"/>
          <p:cNvSpPr>
            <a:spLocks noChangeShapeType="1"/>
          </p:cNvSpPr>
          <p:nvPr/>
        </p:nvSpPr>
        <p:spPr bwMode="auto">
          <a:xfrm flipH="1" flipV="1">
            <a:off x="6324600" y="3581400"/>
            <a:ext cx="533400" cy="762000"/>
          </a:xfrm>
          <a:prstGeom prst="line">
            <a:avLst/>
          </a:prstGeom>
          <a:noFill/>
          <a:ln w="9525">
            <a:solidFill>
              <a:schemeClr val="tx1"/>
            </a:solidFill>
            <a:round/>
            <a:headEnd/>
            <a:tailEnd type="triangle" w="med" len="med"/>
          </a:ln>
        </p:spPr>
        <p:txBody>
          <a:bodyPr/>
          <a:lstStyle/>
          <a:p>
            <a:endParaRPr lang="tr-TR"/>
          </a:p>
        </p:txBody>
      </p:sp>
      <p:sp>
        <p:nvSpPr>
          <p:cNvPr id="46086" name="Line 40"/>
          <p:cNvSpPr>
            <a:spLocks noChangeShapeType="1"/>
          </p:cNvSpPr>
          <p:nvPr/>
        </p:nvSpPr>
        <p:spPr bwMode="auto">
          <a:xfrm flipH="1" flipV="1">
            <a:off x="7086600" y="3200400"/>
            <a:ext cx="304800" cy="914400"/>
          </a:xfrm>
          <a:prstGeom prst="line">
            <a:avLst/>
          </a:prstGeom>
          <a:noFill/>
          <a:ln w="9525">
            <a:solidFill>
              <a:schemeClr val="tx1"/>
            </a:solidFill>
            <a:round/>
            <a:headEnd/>
            <a:tailEnd type="triangle" w="med" len="med"/>
          </a:ln>
        </p:spPr>
        <p:txBody>
          <a:bodyPr/>
          <a:lstStyle/>
          <a:p>
            <a:endParaRPr lang="tr-TR"/>
          </a:p>
        </p:txBody>
      </p:sp>
      <p:sp>
        <p:nvSpPr>
          <p:cNvPr id="46087" name="Text Box 41"/>
          <p:cNvSpPr txBox="1">
            <a:spLocks noChangeArrowheads="1"/>
          </p:cNvSpPr>
          <p:nvPr/>
        </p:nvSpPr>
        <p:spPr bwMode="auto">
          <a:xfrm>
            <a:off x="6781800" y="4419600"/>
            <a:ext cx="1143000" cy="581025"/>
          </a:xfrm>
          <a:prstGeom prst="rect">
            <a:avLst/>
          </a:prstGeom>
          <a:noFill/>
          <a:ln w="9525">
            <a:noFill/>
            <a:miter lim="800000"/>
            <a:headEnd/>
            <a:tailEnd/>
          </a:ln>
        </p:spPr>
        <p:txBody>
          <a:bodyPr>
            <a:spAutoFit/>
          </a:bodyPr>
          <a:lstStyle/>
          <a:p>
            <a:pPr>
              <a:spcBef>
                <a:spcPct val="50000"/>
              </a:spcBef>
            </a:pPr>
            <a:r>
              <a:rPr lang="en-US" sz="1600"/>
              <a:t>Beam Splitters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68313" y="1700213"/>
            <a:ext cx="8229600" cy="4716462"/>
          </a:xfrm>
        </p:spPr>
        <p:txBody>
          <a:bodyPr/>
          <a:lstStyle/>
          <a:p>
            <a:pPr eaLnBrk="1" hangingPunct="1">
              <a:lnSpc>
                <a:spcPct val="90000"/>
              </a:lnSpc>
              <a:buFont typeface="Wingdings 2" charset="-94"/>
              <a:buNone/>
            </a:pPr>
            <a:r>
              <a:rPr lang="tr-TR" dirty="0" smtClean="0"/>
              <a:t>  Flow Cytometry, FCM</a:t>
            </a:r>
          </a:p>
          <a:p>
            <a:pPr eaLnBrk="1" hangingPunct="1">
              <a:lnSpc>
                <a:spcPct val="90000"/>
              </a:lnSpc>
              <a:buFont typeface="Wingdings 2" charset="-94"/>
              <a:buNone/>
            </a:pPr>
            <a:r>
              <a:rPr lang="tr-TR" dirty="0" smtClean="0"/>
              <a:t> </a:t>
            </a:r>
          </a:p>
          <a:p>
            <a:pPr eaLnBrk="1" hangingPunct="1">
              <a:lnSpc>
                <a:spcPct val="90000"/>
              </a:lnSpc>
            </a:pPr>
            <a:r>
              <a:rPr lang="en-US" dirty="0" smtClean="0"/>
              <a:t>Flow ~ </a:t>
            </a:r>
            <a:r>
              <a:rPr lang="tr-TR" dirty="0" smtClean="0"/>
              <a:t>hareket halindeki hücreler</a:t>
            </a:r>
            <a:endParaRPr lang="en-US" dirty="0" smtClean="0"/>
          </a:p>
          <a:p>
            <a:pPr eaLnBrk="1" hangingPunct="1">
              <a:lnSpc>
                <a:spcPct val="90000"/>
              </a:lnSpc>
            </a:pPr>
            <a:r>
              <a:rPr lang="en-US" dirty="0" err="1" smtClean="0"/>
              <a:t>Cyto</a:t>
            </a:r>
            <a:r>
              <a:rPr lang="en-US" dirty="0" smtClean="0"/>
              <a:t> ~ </a:t>
            </a:r>
            <a:r>
              <a:rPr lang="tr-TR" dirty="0" smtClean="0"/>
              <a:t>hücre</a:t>
            </a:r>
            <a:endParaRPr lang="en-US" dirty="0" smtClean="0"/>
          </a:p>
          <a:p>
            <a:pPr eaLnBrk="1" hangingPunct="1">
              <a:lnSpc>
                <a:spcPct val="90000"/>
              </a:lnSpc>
            </a:pPr>
            <a:r>
              <a:rPr lang="en-US" dirty="0" err="1" smtClean="0"/>
              <a:t>Metry</a:t>
            </a:r>
            <a:r>
              <a:rPr lang="en-US" dirty="0" smtClean="0"/>
              <a:t> ~ </a:t>
            </a:r>
            <a:r>
              <a:rPr lang="tr-TR" dirty="0" smtClean="0"/>
              <a:t>ölçüm</a:t>
            </a:r>
            <a:endParaRPr lang="en-US" dirty="0" smtClean="0"/>
          </a:p>
          <a:p>
            <a:pPr eaLnBrk="1" hangingPunct="1">
              <a:lnSpc>
                <a:spcPct val="90000"/>
              </a:lnSpc>
              <a:buFont typeface="Wingdings 2" charset="-94"/>
              <a:buNone/>
            </a:pPr>
            <a:r>
              <a:rPr lang="tr-TR" dirty="0" smtClean="0"/>
              <a:t>   Sonuç: Hücrenin  özelliklerinin bir sıvı içinde akarken  ölçülmesi</a:t>
            </a:r>
          </a:p>
          <a:p>
            <a:pPr eaLnBrk="1" hangingPunct="1">
              <a:lnSpc>
                <a:spcPct val="90000"/>
              </a:lnSpc>
              <a:buFont typeface="Wingdings 2" charset="-94"/>
              <a:buNone/>
            </a:pPr>
            <a:r>
              <a:rPr lang="tr-TR" dirty="0" smtClean="0"/>
              <a:t> </a:t>
            </a:r>
          </a:p>
          <a:p>
            <a:pPr eaLnBrk="1" hangingPunct="1">
              <a:lnSpc>
                <a:spcPct val="90000"/>
              </a:lnSpc>
              <a:buFont typeface="Wingdings 2" charset="-94"/>
              <a:buNone/>
            </a:pPr>
            <a:r>
              <a:rPr lang="tr-TR" dirty="0" smtClean="0"/>
              <a:t>Türkçe Kullanım:  </a:t>
            </a:r>
            <a:r>
              <a:rPr lang="tr-TR" dirty="0" smtClean="0">
                <a:solidFill>
                  <a:schemeClr val="accent3">
                    <a:lumMod val="60000"/>
                    <a:lumOff val="40000"/>
                  </a:schemeClr>
                </a:solidFill>
              </a:rPr>
              <a:t>Akan Hücre Ölçer </a:t>
            </a:r>
            <a:endParaRPr lang="en-US" dirty="0" smtClean="0">
              <a:solidFill>
                <a:schemeClr val="accent3">
                  <a:lumMod val="60000"/>
                  <a:lumOff val="40000"/>
                </a:schemeClr>
              </a:solidFill>
            </a:endParaRPr>
          </a:p>
        </p:txBody>
      </p:sp>
      <p:sp>
        <p:nvSpPr>
          <p:cNvPr id="19459" name="Rectangle 5"/>
          <p:cNvSpPr>
            <a:spLocks noGrp="1"/>
          </p:cNvSpPr>
          <p:nvPr>
            <p:ph type="title" idx="4294967295"/>
          </p:nvPr>
        </p:nvSpPr>
        <p:spPr bwMode="auto">
          <a:xfrm>
            <a:off x="457200" y="268288"/>
            <a:ext cx="7786688" cy="1000125"/>
          </a:xfrm>
          <a:noFill/>
        </p:spPr>
        <p:txBody>
          <a:bodyPr/>
          <a:lstStyle/>
          <a:p>
            <a:pPr algn="ctr" eaLnBrk="1" hangingPunct="1"/>
            <a:r>
              <a:rPr lang="tr-TR" dirty="0" smtClean="0">
                <a:ln>
                  <a:noFill/>
                </a:ln>
                <a:effectLst/>
                <a:latin typeface="Calibri" charset="-94"/>
              </a:rPr>
              <a:t>Akan Hücre Ölçer Nedir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66"/>
          <p:cNvGrpSpPr>
            <a:grpSpLocks/>
          </p:cNvGrpSpPr>
          <p:nvPr/>
        </p:nvGrpSpPr>
        <p:grpSpPr bwMode="auto">
          <a:xfrm>
            <a:off x="609600" y="2743200"/>
            <a:ext cx="8196263" cy="2897188"/>
            <a:chOff x="384" y="1728"/>
            <a:chExt cx="5163" cy="1825"/>
          </a:xfrm>
        </p:grpSpPr>
        <p:sp>
          <p:nvSpPr>
            <p:cNvPr id="47108" name="Freeform 3"/>
            <p:cNvSpPr>
              <a:spLocks/>
            </p:cNvSpPr>
            <p:nvPr/>
          </p:nvSpPr>
          <p:spPr bwMode="auto">
            <a:xfrm>
              <a:off x="2274" y="1728"/>
              <a:ext cx="973" cy="1825"/>
            </a:xfrm>
            <a:custGeom>
              <a:avLst/>
              <a:gdLst>
                <a:gd name="T0" fmla="*/ 0 w 973"/>
                <a:gd name="T1" fmla="*/ 144 h 1825"/>
                <a:gd name="T2" fmla="*/ 0 w 973"/>
                <a:gd name="T3" fmla="*/ 576 h 1825"/>
                <a:gd name="T4" fmla="*/ 0 w 973"/>
                <a:gd name="T5" fmla="*/ 1392 h 1825"/>
                <a:gd name="T6" fmla="*/ 0 w 973"/>
                <a:gd name="T7" fmla="*/ 1824 h 1825"/>
                <a:gd name="T8" fmla="*/ 324 w 973"/>
                <a:gd name="T9" fmla="*/ 1680 h 1825"/>
                <a:gd name="T10" fmla="*/ 432 w 973"/>
                <a:gd name="T11" fmla="*/ 1824 h 1825"/>
                <a:gd name="T12" fmla="*/ 702 w 973"/>
                <a:gd name="T13" fmla="*/ 1680 h 1825"/>
                <a:gd name="T14" fmla="*/ 972 w 973"/>
                <a:gd name="T15" fmla="*/ 1824 h 1825"/>
                <a:gd name="T16" fmla="*/ 972 w 973"/>
                <a:gd name="T17" fmla="*/ 1392 h 1825"/>
                <a:gd name="T18" fmla="*/ 972 w 973"/>
                <a:gd name="T19" fmla="*/ 576 h 1825"/>
                <a:gd name="T20" fmla="*/ 972 w 973"/>
                <a:gd name="T21" fmla="*/ 48 h 1825"/>
                <a:gd name="T22" fmla="*/ 756 w 973"/>
                <a:gd name="T23" fmla="*/ 288 h 1825"/>
                <a:gd name="T24" fmla="*/ 540 w 973"/>
                <a:gd name="T25" fmla="*/ 144 h 1825"/>
                <a:gd name="T26" fmla="*/ 378 w 973"/>
                <a:gd name="T27" fmla="*/ 288 h 1825"/>
                <a:gd name="T28" fmla="*/ 0 w 973"/>
                <a:gd name="T29" fmla="*/ 0 h 1825"/>
                <a:gd name="T30" fmla="*/ 0 w 973"/>
                <a:gd name="T31" fmla="*/ 144 h 18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3"/>
                <a:gd name="T49" fmla="*/ 0 h 1825"/>
                <a:gd name="T50" fmla="*/ 973 w 973"/>
                <a:gd name="T51" fmla="*/ 1825 h 18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3" h="1825">
                  <a:moveTo>
                    <a:pt x="0" y="144"/>
                  </a:moveTo>
                  <a:lnTo>
                    <a:pt x="0" y="576"/>
                  </a:lnTo>
                  <a:lnTo>
                    <a:pt x="0" y="1392"/>
                  </a:lnTo>
                  <a:lnTo>
                    <a:pt x="0" y="1824"/>
                  </a:lnTo>
                  <a:lnTo>
                    <a:pt x="324" y="1680"/>
                  </a:lnTo>
                  <a:lnTo>
                    <a:pt x="432" y="1824"/>
                  </a:lnTo>
                  <a:lnTo>
                    <a:pt x="702" y="1680"/>
                  </a:lnTo>
                  <a:lnTo>
                    <a:pt x="972" y="1824"/>
                  </a:lnTo>
                  <a:lnTo>
                    <a:pt x="972" y="1392"/>
                  </a:lnTo>
                  <a:lnTo>
                    <a:pt x="972" y="576"/>
                  </a:lnTo>
                  <a:lnTo>
                    <a:pt x="972" y="48"/>
                  </a:lnTo>
                  <a:lnTo>
                    <a:pt x="756" y="288"/>
                  </a:lnTo>
                  <a:lnTo>
                    <a:pt x="540" y="144"/>
                  </a:lnTo>
                  <a:lnTo>
                    <a:pt x="378" y="288"/>
                  </a:lnTo>
                  <a:lnTo>
                    <a:pt x="0" y="0"/>
                  </a:lnTo>
                  <a:lnTo>
                    <a:pt x="0" y="144"/>
                  </a:lnTo>
                </a:path>
              </a:pathLst>
            </a:custGeom>
            <a:pattFill prst="lgConfetti">
              <a:fgClr>
                <a:schemeClr val="tx1"/>
              </a:fgClr>
              <a:bgClr>
                <a:schemeClr val="bg1"/>
              </a:bgClr>
            </a:pattFill>
            <a:ln w="50800" cap="rnd">
              <a:noFill/>
              <a:round/>
              <a:headEnd/>
              <a:tailEnd/>
            </a:ln>
          </p:spPr>
          <p:txBody>
            <a:bodyPr/>
            <a:lstStyle/>
            <a:p>
              <a:endParaRPr lang="tr-TR"/>
            </a:p>
          </p:txBody>
        </p:sp>
        <p:sp>
          <p:nvSpPr>
            <p:cNvPr id="47109" name="Line 4"/>
            <p:cNvSpPr>
              <a:spLocks noChangeShapeType="1"/>
            </p:cNvSpPr>
            <p:nvPr/>
          </p:nvSpPr>
          <p:spPr bwMode="auto">
            <a:xfrm>
              <a:off x="735" y="2481"/>
              <a:ext cx="0" cy="125"/>
            </a:xfrm>
            <a:prstGeom prst="line">
              <a:avLst/>
            </a:prstGeom>
            <a:noFill/>
            <a:ln w="50800">
              <a:solidFill>
                <a:srgbClr val="FFFF00"/>
              </a:solidFill>
              <a:round/>
              <a:headEnd/>
              <a:tailEnd/>
            </a:ln>
          </p:spPr>
          <p:txBody>
            <a:bodyPr/>
            <a:lstStyle/>
            <a:p>
              <a:endParaRPr lang="tr-TR"/>
            </a:p>
          </p:txBody>
        </p:sp>
        <p:sp>
          <p:nvSpPr>
            <p:cNvPr id="47110" name="Line 5"/>
            <p:cNvSpPr>
              <a:spLocks noChangeShapeType="1"/>
            </p:cNvSpPr>
            <p:nvPr/>
          </p:nvSpPr>
          <p:spPr bwMode="auto">
            <a:xfrm>
              <a:off x="756" y="2871"/>
              <a:ext cx="0" cy="125"/>
            </a:xfrm>
            <a:prstGeom prst="line">
              <a:avLst/>
            </a:prstGeom>
            <a:noFill/>
            <a:ln w="50800">
              <a:solidFill>
                <a:srgbClr val="FFFF00"/>
              </a:solidFill>
              <a:round/>
              <a:headEnd/>
              <a:tailEnd/>
            </a:ln>
          </p:spPr>
          <p:txBody>
            <a:bodyPr/>
            <a:lstStyle/>
            <a:p>
              <a:endParaRPr lang="tr-TR"/>
            </a:p>
          </p:txBody>
        </p:sp>
        <p:sp>
          <p:nvSpPr>
            <p:cNvPr id="47111" name="Line 6"/>
            <p:cNvSpPr>
              <a:spLocks noChangeShapeType="1"/>
            </p:cNvSpPr>
            <p:nvPr/>
          </p:nvSpPr>
          <p:spPr bwMode="auto">
            <a:xfrm flipV="1">
              <a:off x="472" y="2785"/>
              <a:ext cx="121" cy="63"/>
            </a:xfrm>
            <a:prstGeom prst="line">
              <a:avLst/>
            </a:prstGeom>
            <a:noFill/>
            <a:ln w="50800">
              <a:solidFill>
                <a:srgbClr val="FFFF00"/>
              </a:solidFill>
              <a:round/>
              <a:headEnd/>
              <a:tailEnd/>
            </a:ln>
          </p:spPr>
          <p:txBody>
            <a:bodyPr/>
            <a:lstStyle/>
            <a:p>
              <a:endParaRPr lang="tr-TR"/>
            </a:p>
          </p:txBody>
        </p:sp>
        <p:sp>
          <p:nvSpPr>
            <p:cNvPr id="47112" name="Line 7"/>
            <p:cNvSpPr>
              <a:spLocks noChangeShapeType="1"/>
            </p:cNvSpPr>
            <p:nvPr/>
          </p:nvSpPr>
          <p:spPr bwMode="auto">
            <a:xfrm flipV="1">
              <a:off x="905" y="2575"/>
              <a:ext cx="121" cy="63"/>
            </a:xfrm>
            <a:prstGeom prst="line">
              <a:avLst/>
            </a:prstGeom>
            <a:noFill/>
            <a:ln w="50800">
              <a:solidFill>
                <a:srgbClr val="FFFF00"/>
              </a:solidFill>
              <a:round/>
              <a:headEnd/>
              <a:tailEnd/>
            </a:ln>
          </p:spPr>
          <p:txBody>
            <a:bodyPr/>
            <a:lstStyle/>
            <a:p>
              <a:endParaRPr lang="tr-TR"/>
            </a:p>
          </p:txBody>
        </p:sp>
        <p:sp>
          <p:nvSpPr>
            <p:cNvPr id="47113" name="Line 8"/>
            <p:cNvSpPr>
              <a:spLocks noChangeShapeType="1"/>
            </p:cNvSpPr>
            <p:nvPr/>
          </p:nvSpPr>
          <p:spPr bwMode="auto">
            <a:xfrm>
              <a:off x="936" y="2715"/>
              <a:ext cx="141" cy="0"/>
            </a:xfrm>
            <a:prstGeom prst="line">
              <a:avLst/>
            </a:prstGeom>
            <a:noFill/>
            <a:ln w="50800">
              <a:solidFill>
                <a:srgbClr val="FFFF00"/>
              </a:solidFill>
              <a:round/>
              <a:headEnd/>
              <a:tailEnd/>
            </a:ln>
          </p:spPr>
          <p:txBody>
            <a:bodyPr/>
            <a:lstStyle/>
            <a:p>
              <a:endParaRPr lang="tr-TR"/>
            </a:p>
          </p:txBody>
        </p:sp>
        <p:sp>
          <p:nvSpPr>
            <p:cNvPr id="47114" name="Line 9"/>
            <p:cNvSpPr>
              <a:spLocks noChangeShapeType="1"/>
            </p:cNvSpPr>
            <p:nvPr/>
          </p:nvSpPr>
          <p:spPr bwMode="auto">
            <a:xfrm>
              <a:off x="898" y="2793"/>
              <a:ext cx="122" cy="63"/>
            </a:xfrm>
            <a:prstGeom prst="line">
              <a:avLst/>
            </a:prstGeom>
            <a:noFill/>
            <a:ln w="50800">
              <a:solidFill>
                <a:srgbClr val="FFFF00"/>
              </a:solidFill>
              <a:round/>
              <a:headEnd/>
              <a:tailEnd/>
            </a:ln>
          </p:spPr>
          <p:txBody>
            <a:bodyPr/>
            <a:lstStyle/>
            <a:p>
              <a:endParaRPr lang="tr-TR"/>
            </a:p>
          </p:txBody>
        </p:sp>
        <p:sp>
          <p:nvSpPr>
            <p:cNvPr id="47115" name="Line 10"/>
            <p:cNvSpPr>
              <a:spLocks noChangeShapeType="1"/>
            </p:cNvSpPr>
            <p:nvPr/>
          </p:nvSpPr>
          <p:spPr bwMode="auto">
            <a:xfrm>
              <a:off x="420" y="2723"/>
              <a:ext cx="141" cy="0"/>
            </a:xfrm>
            <a:prstGeom prst="line">
              <a:avLst/>
            </a:prstGeom>
            <a:noFill/>
            <a:ln w="50800">
              <a:solidFill>
                <a:srgbClr val="FFFF00"/>
              </a:solidFill>
              <a:round/>
              <a:headEnd/>
              <a:tailEnd/>
            </a:ln>
          </p:spPr>
          <p:txBody>
            <a:bodyPr/>
            <a:lstStyle/>
            <a:p>
              <a:endParaRPr lang="tr-TR"/>
            </a:p>
          </p:txBody>
        </p:sp>
        <p:sp>
          <p:nvSpPr>
            <p:cNvPr id="47116" name="Line 11"/>
            <p:cNvSpPr>
              <a:spLocks noChangeShapeType="1"/>
            </p:cNvSpPr>
            <p:nvPr/>
          </p:nvSpPr>
          <p:spPr bwMode="auto">
            <a:xfrm>
              <a:off x="485" y="2606"/>
              <a:ext cx="122" cy="62"/>
            </a:xfrm>
            <a:prstGeom prst="line">
              <a:avLst/>
            </a:prstGeom>
            <a:noFill/>
            <a:ln w="50800">
              <a:solidFill>
                <a:srgbClr val="FFFF00"/>
              </a:solidFill>
              <a:round/>
              <a:headEnd/>
              <a:tailEnd/>
            </a:ln>
          </p:spPr>
          <p:txBody>
            <a:bodyPr/>
            <a:lstStyle/>
            <a:p>
              <a:endParaRPr lang="tr-TR"/>
            </a:p>
          </p:txBody>
        </p:sp>
        <p:sp>
          <p:nvSpPr>
            <p:cNvPr id="47117" name="Line 12"/>
            <p:cNvSpPr>
              <a:spLocks noChangeShapeType="1"/>
            </p:cNvSpPr>
            <p:nvPr/>
          </p:nvSpPr>
          <p:spPr bwMode="auto">
            <a:xfrm>
              <a:off x="1245" y="2735"/>
              <a:ext cx="1299" cy="1"/>
            </a:xfrm>
            <a:prstGeom prst="line">
              <a:avLst/>
            </a:prstGeom>
            <a:noFill/>
            <a:ln w="76200" cmpd="tri">
              <a:solidFill>
                <a:srgbClr val="FFFF00"/>
              </a:solidFill>
              <a:round/>
              <a:headEnd/>
              <a:tailEnd/>
            </a:ln>
          </p:spPr>
          <p:txBody>
            <a:bodyPr/>
            <a:lstStyle/>
            <a:p>
              <a:endParaRPr lang="tr-TR"/>
            </a:p>
          </p:txBody>
        </p:sp>
        <p:sp>
          <p:nvSpPr>
            <p:cNvPr id="47118" name="Line 13"/>
            <p:cNvSpPr>
              <a:spLocks noChangeShapeType="1"/>
            </p:cNvSpPr>
            <p:nvPr/>
          </p:nvSpPr>
          <p:spPr bwMode="auto">
            <a:xfrm>
              <a:off x="2281" y="1730"/>
              <a:ext cx="0" cy="1397"/>
            </a:xfrm>
            <a:prstGeom prst="line">
              <a:avLst/>
            </a:prstGeom>
            <a:noFill/>
            <a:ln w="127000">
              <a:solidFill>
                <a:srgbClr val="DAC8F3"/>
              </a:solidFill>
              <a:round/>
              <a:headEnd/>
              <a:tailEnd/>
            </a:ln>
          </p:spPr>
          <p:txBody>
            <a:bodyPr/>
            <a:lstStyle/>
            <a:p>
              <a:endParaRPr lang="tr-TR"/>
            </a:p>
          </p:txBody>
        </p:sp>
        <p:sp>
          <p:nvSpPr>
            <p:cNvPr id="47119" name="Line 14"/>
            <p:cNvSpPr>
              <a:spLocks noChangeShapeType="1"/>
            </p:cNvSpPr>
            <p:nvPr/>
          </p:nvSpPr>
          <p:spPr bwMode="auto">
            <a:xfrm flipV="1">
              <a:off x="3252" y="2714"/>
              <a:ext cx="1040" cy="3"/>
            </a:xfrm>
            <a:prstGeom prst="line">
              <a:avLst/>
            </a:prstGeom>
            <a:noFill/>
            <a:ln w="12700">
              <a:solidFill>
                <a:srgbClr val="FFFF00"/>
              </a:solidFill>
              <a:round/>
              <a:headEnd/>
              <a:tailEnd/>
            </a:ln>
          </p:spPr>
          <p:txBody>
            <a:bodyPr/>
            <a:lstStyle/>
            <a:p>
              <a:endParaRPr lang="tr-TR"/>
            </a:p>
          </p:txBody>
        </p:sp>
        <p:sp>
          <p:nvSpPr>
            <p:cNvPr id="47120" name="Line 15"/>
            <p:cNvSpPr>
              <a:spLocks noChangeShapeType="1"/>
            </p:cNvSpPr>
            <p:nvPr/>
          </p:nvSpPr>
          <p:spPr bwMode="auto">
            <a:xfrm flipV="1">
              <a:off x="3266" y="2612"/>
              <a:ext cx="1033" cy="63"/>
            </a:xfrm>
            <a:prstGeom prst="line">
              <a:avLst/>
            </a:prstGeom>
            <a:noFill/>
            <a:ln w="12700">
              <a:solidFill>
                <a:srgbClr val="FFFF00"/>
              </a:solidFill>
              <a:round/>
              <a:headEnd/>
              <a:tailEnd/>
            </a:ln>
          </p:spPr>
          <p:txBody>
            <a:bodyPr/>
            <a:lstStyle/>
            <a:p>
              <a:endParaRPr lang="tr-TR"/>
            </a:p>
          </p:txBody>
        </p:sp>
        <p:sp>
          <p:nvSpPr>
            <p:cNvPr id="47121" name="Line 16"/>
            <p:cNvSpPr>
              <a:spLocks noChangeShapeType="1"/>
            </p:cNvSpPr>
            <p:nvPr/>
          </p:nvSpPr>
          <p:spPr bwMode="auto">
            <a:xfrm>
              <a:off x="3265" y="2768"/>
              <a:ext cx="1034" cy="47"/>
            </a:xfrm>
            <a:prstGeom prst="line">
              <a:avLst/>
            </a:prstGeom>
            <a:noFill/>
            <a:ln w="12700">
              <a:solidFill>
                <a:srgbClr val="FFFF00"/>
              </a:solidFill>
              <a:round/>
              <a:headEnd/>
              <a:tailEnd/>
            </a:ln>
          </p:spPr>
          <p:txBody>
            <a:bodyPr/>
            <a:lstStyle/>
            <a:p>
              <a:endParaRPr lang="tr-TR"/>
            </a:p>
          </p:txBody>
        </p:sp>
        <p:sp>
          <p:nvSpPr>
            <p:cNvPr id="47122" name="Line 17"/>
            <p:cNvSpPr>
              <a:spLocks noChangeShapeType="1"/>
            </p:cNvSpPr>
            <p:nvPr/>
          </p:nvSpPr>
          <p:spPr bwMode="auto">
            <a:xfrm flipV="1">
              <a:off x="2880" y="2496"/>
              <a:ext cx="1440" cy="217"/>
            </a:xfrm>
            <a:prstGeom prst="line">
              <a:avLst/>
            </a:prstGeom>
            <a:noFill/>
            <a:ln w="50800">
              <a:solidFill>
                <a:srgbClr val="FFFF00"/>
              </a:solidFill>
              <a:round/>
              <a:headEnd/>
              <a:tailEnd/>
            </a:ln>
          </p:spPr>
          <p:txBody>
            <a:bodyPr/>
            <a:lstStyle/>
            <a:p>
              <a:endParaRPr lang="tr-TR"/>
            </a:p>
          </p:txBody>
        </p:sp>
        <p:sp>
          <p:nvSpPr>
            <p:cNvPr id="47123" name="Line 18"/>
            <p:cNvSpPr>
              <a:spLocks noChangeShapeType="1"/>
            </p:cNvSpPr>
            <p:nvPr/>
          </p:nvSpPr>
          <p:spPr bwMode="auto">
            <a:xfrm>
              <a:off x="2832" y="2784"/>
              <a:ext cx="1466" cy="158"/>
            </a:xfrm>
            <a:prstGeom prst="line">
              <a:avLst/>
            </a:prstGeom>
            <a:noFill/>
            <a:ln w="50800">
              <a:solidFill>
                <a:srgbClr val="FFFF00"/>
              </a:solidFill>
              <a:round/>
              <a:headEnd/>
              <a:tailEnd/>
            </a:ln>
          </p:spPr>
          <p:txBody>
            <a:bodyPr/>
            <a:lstStyle/>
            <a:p>
              <a:endParaRPr lang="tr-TR"/>
            </a:p>
          </p:txBody>
        </p:sp>
        <p:sp>
          <p:nvSpPr>
            <p:cNvPr id="47124" name="Rectangle 19"/>
            <p:cNvSpPr>
              <a:spLocks noChangeArrowheads="1"/>
            </p:cNvSpPr>
            <p:nvPr/>
          </p:nvSpPr>
          <p:spPr bwMode="auto">
            <a:xfrm>
              <a:off x="4713" y="2637"/>
              <a:ext cx="834" cy="406"/>
            </a:xfrm>
            <a:prstGeom prst="rect">
              <a:avLst/>
            </a:prstGeom>
            <a:noFill/>
            <a:ln w="50800">
              <a:noFill/>
              <a:miter lim="800000"/>
              <a:headEnd/>
              <a:tailEnd/>
            </a:ln>
          </p:spPr>
          <p:txBody>
            <a:bodyPr wrap="none" lIns="90488" tIns="44450" rIns="90488" bIns="44450">
              <a:spAutoFit/>
            </a:bodyPr>
            <a:lstStyle/>
            <a:p>
              <a:pPr algn="ctr" defTabSz="1316038"/>
              <a:r>
                <a:rPr lang="en-US" sz="1800" b="1" dirty="0">
                  <a:latin typeface="Arial" charset="0"/>
                </a:rPr>
                <a:t>FS Sensor</a:t>
              </a:r>
            </a:p>
            <a:p>
              <a:pPr algn="ctr" defTabSz="1316038"/>
              <a:r>
                <a:rPr lang="en-US" sz="1800" b="1" dirty="0" smtClean="0">
                  <a:latin typeface="Arial" charset="0"/>
                </a:rPr>
                <a:t>[</a:t>
              </a:r>
              <a:r>
                <a:rPr lang="en-US" sz="1800" b="1" dirty="0" err="1" smtClean="0">
                  <a:latin typeface="Arial" charset="0"/>
                </a:rPr>
                <a:t>boyut</a:t>
              </a:r>
              <a:r>
                <a:rPr lang="en-US" sz="1800" b="1" dirty="0" smtClean="0">
                  <a:latin typeface="Arial" charset="0"/>
                </a:rPr>
                <a:t> ]</a:t>
              </a:r>
              <a:endParaRPr lang="en-US" sz="1800" b="1" dirty="0">
                <a:latin typeface="Arial" charset="0"/>
              </a:endParaRPr>
            </a:p>
          </p:txBody>
        </p:sp>
        <p:sp>
          <p:nvSpPr>
            <p:cNvPr id="47125" name="Freeform 20"/>
            <p:cNvSpPr>
              <a:spLocks/>
            </p:cNvSpPr>
            <p:nvPr/>
          </p:nvSpPr>
          <p:spPr bwMode="auto">
            <a:xfrm>
              <a:off x="2623" y="2635"/>
              <a:ext cx="195" cy="159"/>
            </a:xfrm>
            <a:custGeom>
              <a:avLst/>
              <a:gdLst>
                <a:gd name="T0" fmla="*/ 194 w 195"/>
                <a:gd name="T1" fmla="*/ 53 h 159"/>
                <a:gd name="T2" fmla="*/ 161 w 195"/>
                <a:gd name="T3" fmla="*/ 15 h 159"/>
                <a:gd name="T4" fmla="*/ 80 w 195"/>
                <a:gd name="T5" fmla="*/ 0 h 159"/>
                <a:gd name="T6" fmla="*/ 34 w 195"/>
                <a:gd name="T7" fmla="*/ 31 h 159"/>
                <a:gd name="T8" fmla="*/ 0 w 195"/>
                <a:gd name="T9" fmla="*/ 83 h 159"/>
                <a:gd name="T10" fmla="*/ 34 w 195"/>
                <a:gd name="T11" fmla="*/ 128 h 159"/>
                <a:gd name="T12" fmla="*/ 101 w 195"/>
                <a:gd name="T13" fmla="*/ 158 h 159"/>
                <a:gd name="T14" fmla="*/ 161 w 195"/>
                <a:gd name="T15" fmla="*/ 144 h 159"/>
                <a:gd name="T16" fmla="*/ 194 w 195"/>
                <a:gd name="T17" fmla="*/ 83 h 159"/>
                <a:gd name="T18" fmla="*/ 194 w 195"/>
                <a:gd name="T19" fmla="*/ 68 h 159"/>
                <a:gd name="T20" fmla="*/ 194 w 195"/>
                <a:gd name="T21" fmla="*/ 53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5"/>
                <a:gd name="T34" fmla="*/ 0 h 159"/>
                <a:gd name="T35" fmla="*/ 195 w 195"/>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5" h="159">
                  <a:moveTo>
                    <a:pt x="194" y="53"/>
                  </a:moveTo>
                  <a:lnTo>
                    <a:pt x="161" y="15"/>
                  </a:lnTo>
                  <a:lnTo>
                    <a:pt x="80" y="0"/>
                  </a:lnTo>
                  <a:lnTo>
                    <a:pt x="34" y="31"/>
                  </a:lnTo>
                  <a:lnTo>
                    <a:pt x="0" y="83"/>
                  </a:lnTo>
                  <a:lnTo>
                    <a:pt x="34" y="128"/>
                  </a:lnTo>
                  <a:lnTo>
                    <a:pt x="101" y="158"/>
                  </a:lnTo>
                  <a:lnTo>
                    <a:pt x="161" y="144"/>
                  </a:lnTo>
                  <a:lnTo>
                    <a:pt x="194" y="83"/>
                  </a:lnTo>
                  <a:lnTo>
                    <a:pt x="194" y="68"/>
                  </a:lnTo>
                  <a:lnTo>
                    <a:pt x="194" y="53"/>
                  </a:lnTo>
                </a:path>
              </a:pathLst>
            </a:custGeom>
            <a:solidFill>
              <a:srgbClr val="5700D6"/>
            </a:solidFill>
            <a:ln w="12700" cap="rnd">
              <a:noFill/>
              <a:round/>
              <a:headEnd/>
              <a:tailEnd/>
            </a:ln>
          </p:spPr>
          <p:txBody>
            <a:bodyPr/>
            <a:lstStyle/>
            <a:p>
              <a:endParaRPr lang="tr-TR"/>
            </a:p>
          </p:txBody>
        </p:sp>
        <p:sp>
          <p:nvSpPr>
            <p:cNvPr id="47126" name="Freeform 21"/>
            <p:cNvSpPr>
              <a:spLocks/>
            </p:cNvSpPr>
            <p:nvPr/>
          </p:nvSpPr>
          <p:spPr bwMode="auto">
            <a:xfrm>
              <a:off x="2625" y="2326"/>
              <a:ext cx="197" cy="159"/>
            </a:xfrm>
            <a:custGeom>
              <a:avLst/>
              <a:gdLst>
                <a:gd name="T0" fmla="*/ 196 w 197"/>
                <a:gd name="T1" fmla="*/ 53 h 159"/>
                <a:gd name="T2" fmla="*/ 162 w 197"/>
                <a:gd name="T3" fmla="*/ 15 h 159"/>
                <a:gd name="T4" fmla="*/ 82 w 197"/>
                <a:gd name="T5" fmla="*/ 0 h 159"/>
                <a:gd name="T6" fmla="*/ 34 w 197"/>
                <a:gd name="T7" fmla="*/ 31 h 159"/>
                <a:gd name="T8" fmla="*/ 0 w 197"/>
                <a:gd name="T9" fmla="*/ 83 h 159"/>
                <a:gd name="T10" fmla="*/ 34 w 197"/>
                <a:gd name="T11" fmla="*/ 128 h 159"/>
                <a:gd name="T12" fmla="*/ 102 w 197"/>
                <a:gd name="T13" fmla="*/ 158 h 159"/>
                <a:gd name="T14" fmla="*/ 162 w 197"/>
                <a:gd name="T15" fmla="*/ 143 h 159"/>
                <a:gd name="T16" fmla="*/ 196 w 197"/>
                <a:gd name="T17" fmla="*/ 83 h 159"/>
                <a:gd name="T18" fmla="*/ 196 w 197"/>
                <a:gd name="T19" fmla="*/ 68 h 159"/>
                <a:gd name="T20" fmla="*/ 196 w 197"/>
                <a:gd name="T21" fmla="*/ 53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
                <a:gd name="T34" fmla="*/ 0 h 159"/>
                <a:gd name="T35" fmla="*/ 197 w 197"/>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 h="159">
                  <a:moveTo>
                    <a:pt x="196" y="53"/>
                  </a:moveTo>
                  <a:lnTo>
                    <a:pt x="162" y="15"/>
                  </a:lnTo>
                  <a:lnTo>
                    <a:pt x="82" y="0"/>
                  </a:lnTo>
                  <a:lnTo>
                    <a:pt x="34" y="31"/>
                  </a:lnTo>
                  <a:lnTo>
                    <a:pt x="0" y="83"/>
                  </a:lnTo>
                  <a:lnTo>
                    <a:pt x="34" y="128"/>
                  </a:lnTo>
                  <a:lnTo>
                    <a:pt x="102" y="158"/>
                  </a:lnTo>
                  <a:lnTo>
                    <a:pt x="162" y="143"/>
                  </a:lnTo>
                  <a:lnTo>
                    <a:pt x="196" y="83"/>
                  </a:lnTo>
                  <a:lnTo>
                    <a:pt x="196" y="68"/>
                  </a:lnTo>
                  <a:lnTo>
                    <a:pt x="196" y="53"/>
                  </a:lnTo>
                </a:path>
              </a:pathLst>
            </a:custGeom>
            <a:solidFill>
              <a:srgbClr val="5700D6"/>
            </a:solidFill>
            <a:ln w="12700" cap="rnd">
              <a:noFill/>
              <a:round/>
              <a:headEnd/>
              <a:tailEnd/>
            </a:ln>
          </p:spPr>
          <p:txBody>
            <a:bodyPr/>
            <a:lstStyle/>
            <a:p>
              <a:endParaRPr lang="tr-TR"/>
            </a:p>
          </p:txBody>
        </p:sp>
        <p:sp>
          <p:nvSpPr>
            <p:cNvPr id="47127" name="Freeform 22"/>
            <p:cNvSpPr>
              <a:spLocks/>
            </p:cNvSpPr>
            <p:nvPr/>
          </p:nvSpPr>
          <p:spPr bwMode="auto">
            <a:xfrm>
              <a:off x="2632" y="2268"/>
              <a:ext cx="278" cy="271"/>
            </a:xfrm>
            <a:custGeom>
              <a:avLst/>
              <a:gdLst>
                <a:gd name="T0" fmla="*/ 277 w 278"/>
                <a:gd name="T1" fmla="*/ 152 h 271"/>
                <a:gd name="T2" fmla="*/ 263 w 278"/>
                <a:gd name="T3" fmla="*/ 54 h 271"/>
                <a:gd name="T4" fmla="*/ 191 w 278"/>
                <a:gd name="T5" fmla="*/ 0 h 271"/>
                <a:gd name="T6" fmla="*/ 113 w 278"/>
                <a:gd name="T7" fmla="*/ 0 h 271"/>
                <a:gd name="T8" fmla="*/ 42 w 278"/>
                <a:gd name="T9" fmla="*/ 27 h 271"/>
                <a:gd name="T10" fmla="*/ 0 w 278"/>
                <a:gd name="T11" fmla="*/ 90 h 271"/>
                <a:gd name="T12" fmla="*/ 0 w 278"/>
                <a:gd name="T13" fmla="*/ 171 h 271"/>
                <a:gd name="T14" fmla="*/ 35 w 278"/>
                <a:gd name="T15" fmla="*/ 242 h 271"/>
                <a:gd name="T16" fmla="*/ 113 w 278"/>
                <a:gd name="T17" fmla="*/ 270 h 271"/>
                <a:gd name="T18" fmla="*/ 248 w 278"/>
                <a:gd name="T19" fmla="*/ 233 h 271"/>
                <a:gd name="T20" fmla="*/ 277 w 278"/>
                <a:gd name="T21" fmla="*/ 162 h 271"/>
                <a:gd name="T22" fmla="*/ 277 w 278"/>
                <a:gd name="T23" fmla="*/ 152 h 2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
                <a:gd name="T37" fmla="*/ 0 h 271"/>
                <a:gd name="T38" fmla="*/ 278 w 278"/>
                <a:gd name="T39" fmla="*/ 271 h 2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 h="271">
                  <a:moveTo>
                    <a:pt x="277" y="152"/>
                  </a:moveTo>
                  <a:lnTo>
                    <a:pt x="263" y="54"/>
                  </a:lnTo>
                  <a:lnTo>
                    <a:pt x="191" y="0"/>
                  </a:lnTo>
                  <a:lnTo>
                    <a:pt x="113" y="0"/>
                  </a:lnTo>
                  <a:lnTo>
                    <a:pt x="42" y="27"/>
                  </a:lnTo>
                  <a:lnTo>
                    <a:pt x="0" y="90"/>
                  </a:lnTo>
                  <a:lnTo>
                    <a:pt x="0" y="171"/>
                  </a:lnTo>
                  <a:lnTo>
                    <a:pt x="35" y="242"/>
                  </a:lnTo>
                  <a:lnTo>
                    <a:pt x="113" y="270"/>
                  </a:lnTo>
                  <a:lnTo>
                    <a:pt x="248" y="233"/>
                  </a:lnTo>
                  <a:lnTo>
                    <a:pt x="277" y="162"/>
                  </a:lnTo>
                  <a:lnTo>
                    <a:pt x="277" y="152"/>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7128" name="Freeform 23"/>
            <p:cNvSpPr>
              <a:spLocks/>
            </p:cNvSpPr>
            <p:nvPr/>
          </p:nvSpPr>
          <p:spPr bwMode="auto">
            <a:xfrm>
              <a:off x="2672" y="2364"/>
              <a:ext cx="184" cy="145"/>
            </a:xfrm>
            <a:custGeom>
              <a:avLst/>
              <a:gdLst>
                <a:gd name="T0" fmla="*/ 75 w 184"/>
                <a:gd name="T1" fmla="*/ 144 h 145"/>
                <a:gd name="T2" fmla="*/ 102 w 184"/>
                <a:gd name="T3" fmla="*/ 135 h 145"/>
                <a:gd name="T4" fmla="*/ 129 w 184"/>
                <a:gd name="T5" fmla="*/ 108 h 145"/>
                <a:gd name="T6" fmla="*/ 183 w 184"/>
                <a:gd name="T7" fmla="*/ 108 h 145"/>
                <a:gd name="T8" fmla="*/ 183 w 184"/>
                <a:gd name="T9" fmla="*/ 72 h 145"/>
                <a:gd name="T10" fmla="*/ 183 w 184"/>
                <a:gd name="T11" fmla="*/ 72 h 145"/>
                <a:gd name="T12" fmla="*/ 183 w 184"/>
                <a:gd name="T13" fmla="*/ 36 h 145"/>
                <a:gd name="T14" fmla="*/ 183 w 184"/>
                <a:gd name="T15" fmla="*/ 0 h 145"/>
                <a:gd name="T16" fmla="*/ 129 w 184"/>
                <a:gd name="T17" fmla="*/ 0 h 145"/>
                <a:gd name="T18" fmla="*/ 75 w 184"/>
                <a:gd name="T19" fmla="*/ 36 h 145"/>
                <a:gd name="T20" fmla="*/ 129 w 184"/>
                <a:gd name="T21" fmla="*/ 48 h 145"/>
                <a:gd name="T22" fmla="*/ 183 w 184"/>
                <a:gd name="T23" fmla="*/ 72 h 145"/>
                <a:gd name="T24" fmla="*/ 183 w 184"/>
                <a:gd name="T25" fmla="*/ 72 h 145"/>
                <a:gd name="T26" fmla="*/ 129 w 184"/>
                <a:gd name="T27" fmla="*/ 108 h 145"/>
                <a:gd name="T28" fmla="*/ 75 w 184"/>
                <a:gd name="T29" fmla="*/ 108 h 145"/>
                <a:gd name="T30" fmla="*/ 20 w 184"/>
                <a:gd name="T31" fmla="*/ 108 h 145"/>
                <a:gd name="T32" fmla="*/ 20 w 184"/>
                <a:gd name="T33" fmla="*/ 108 h 145"/>
                <a:gd name="T34" fmla="*/ 0 w 184"/>
                <a:gd name="T35" fmla="*/ 126 h 145"/>
                <a:gd name="T36" fmla="*/ 14 w 184"/>
                <a:gd name="T37" fmla="*/ 140 h 145"/>
                <a:gd name="T38" fmla="*/ 75 w 184"/>
                <a:gd name="T39" fmla="*/ 144 h 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45"/>
                <a:gd name="T62" fmla="*/ 184 w 184"/>
                <a:gd name="T63" fmla="*/ 145 h 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45">
                  <a:moveTo>
                    <a:pt x="75" y="144"/>
                  </a:moveTo>
                  <a:lnTo>
                    <a:pt x="102" y="135"/>
                  </a:lnTo>
                  <a:lnTo>
                    <a:pt x="129" y="108"/>
                  </a:lnTo>
                  <a:lnTo>
                    <a:pt x="183" y="108"/>
                  </a:lnTo>
                  <a:lnTo>
                    <a:pt x="183" y="72"/>
                  </a:lnTo>
                  <a:lnTo>
                    <a:pt x="183" y="36"/>
                  </a:lnTo>
                  <a:lnTo>
                    <a:pt x="183" y="0"/>
                  </a:lnTo>
                  <a:lnTo>
                    <a:pt x="129" y="0"/>
                  </a:lnTo>
                  <a:lnTo>
                    <a:pt x="75" y="36"/>
                  </a:lnTo>
                  <a:lnTo>
                    <a:pt x="129" y="48"/>
                  </a:lnTo>
                  <a:lnTo>
                    <a:pt x="183" y="72"/>
                  </a:lnTo>
                  <a:lnTo>
                    <a:pt x="129" y="108"/>
                  </a:lnTo>
                  <a:lnTo>
                    <a:pt x="75" y="108"/>
                  </a:lnTo>
                  <a:lnTo>
                    <a:pt x="20" y="108"/>
                  </a:lnTo>
                  <a:lnTo>
                    <a:pt x="0" y="126"/>
                  </a:lnTo>
                  <a:lnTo>
                    <a:pt x="14" y="140"/>
                  </a:lnTo>
                  <a:lnTo>
                    <a:pt x="75" y="144"/>
                  </a:lnTo>
                </a:path>
              </a:pathLst>
            </a:custGeom>
            <a:solidFill>
              <a:srgbClr val="714400"/>
            </a:solidFill>
            <a:ln w="12700" cap="rnd">
              <a:solidFill>
                <a:srgbClr val="000000"/>
              </a:solidFill>
              <a:round/>
              <a:headEnd/>
              <a:tailEnd/>
            </a:ln>
          </p:spPr>
          <p:txBody>
            <a:bodyPr/>
            <a:lstStyle/>
            <a:p>
              <a:endParaRPr lang="tr-TR"/>
            </a:p>
          </p:txBody>
        </p:sp>
        <p:grpSp>
          <p:nvGrpSpPr>
            <p:cNvPr id="47129" name="Group 24"/>
            <p:cNvGrpSpPr>
              <a:grpSpLocks/>
            </p:cNvGrpSpPr>
            <p:nvPr/>
          </p:nvGrpSpPr>
          <p:grpSpPr bwMode="auto">
            <a:xfrm>
              <a:off x="2642" y="2652"/>
              <a:ext cx="227" cy="193"/>
              <a:chOff x="2480" y="2220"/>
              <a:chExt cx="227" cy="193"/>
            </a:xfrm>
          </p:grpSpPr>
          <p:sp>
            <p:nvSpPr>
              <p:cNvPr id="47136" name="Freeform 25"/>
              <p:cNvSpPr>
                <a:spLocks/>
              </p:cNvSpPr>
              <p:nvPr/>
            </p:nvSpPr>
            <p:spPr bwMode="auto">
              <a:xfrm>
                <a:off x="2480" y="2220"/>
                <a:ext cx="227" cy="193"/>
              </a:xfrm>
              <a:custGeom>
                <a:avLst/>
                <a:gdLst>
                  <a:gd name="T0" fmla="*/ 226 w 227"/>
                  <a:gd name="T1" fmla="*/ 108 h 193"/>
                  <a:gd name="T2" fmla="*/ 215 w 227"/>
                  <a:gd name="T3" fmla="*/ 39 h 193"/>
                  <a:gd name="T4" fmla="*/ 157 w 227"/>
                  <a:gd name="T5" fmla="*/ 0 h 193"/>
                  <a:gd name="T6" fmla="*/ 92 w 227"/>
                  <a:gd name="T7" fmla="*/ 0 h 193"/>
                  <a:gd name="T8" fmla="*/ 35 w 227"/>
                  <a:gd name="T9" fmla="*/ 19 h 193"/>
                  <a:gd name="T10" fmla="*/ 0 w 227"/>
                  <a:gd name="T11" fmla="*/ 64 h 193"/>
                  <a:gd name="T12" fmla="*/ 0 w 227"/>
                  <a:gd name="T13" fmla="*/ 121 h 193"/>
                  <a:gd name="T14" fmla="*/ 29 w 227"/>
                  <a:gd name="T15" fmla="*/ 173 h 193"/>
                  <a:gd name="T16" fmla="*/ 92 w 227"/>
                  <a:gd name="T17" fmla="*/ 192 h 193"/>
                  <a:gd name="T18" fmla="*/ 204 w 227"/>
                  <a:gd name="T19" fmla="*/ 167 h 193"/>
                  <a:gd name="T20" fmla="*/ 226 w 227"/>
                  <a:gd name="T21" fmla="*/ 115 h 193"/>
                  <a:gd name="T22" fmla="*/ 226 w 227"/>
                  <a:gd name="T23" fmla="*/ 108 h 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7"/>
                  <a:gd name="T37" fmla="*/ 0 h 193"/>
                  <a:gd name="T38" fmla="*/ 227 w 227"/>
                  <a:gd name="T39" fmla="*/ 193 h 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7" h="193">
                    <a:moveTo>
                      <a:pt x="226" y="108"/>
                    </a:moveTo>
                    <a:lnTo>
                      <a:pt x="215" y="39"/>
                    </a:lnTo>
                    <a:lnTo>
                      <a:pt x="157" y="0"/>
                    </a:lnTo>
                    <a:lnTo>
                      <a:pt x="92" y="0"/>
                    </a:lnTo>
                    <a:lnTo>
                      <a:pt x="35" y="19"/>
                    </a:lnTo>
                    <a:lnTo>
                      <a:pt x="0" y="64"/>
                    </a:lnTo>
                    <a:lnTo>
                      <a:pt x="0" y="121"/>
                    </a:lnTo>
                    <a:lnTo>
                      <a:pt x="29" y="173"/>
                    </a:lnTo>
                    <a:lnTo>
                      <a:pt x="92" y="192"/>
                    </a:lnTo>
                    <a:lnTo>
                      <a:pt x="204" y="167"/>
                    </a:lnTo>
                    <a:lnTo>
                      <a:pt x="226" y="115"/>
                    </a:lnTo>
                    <a:lnTo>
                      <a:pt x="226" y="108"/>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7137" name="Oval 26"/>
              <p:cNvSpPr>
                <a:spLocks noChangeArrowheads="1"/>
              </p:cNvSpPr>
              <p:nvPr/>
            </p:nvSpPr>
            <p:spPr bwMode="auto">
              <a:xfrm>
                <a:off x="2521" y="2260"/>
                <a:ext cx="154" cy="136"/>
              </a:xfrm>
              <a:prstGeom prst="ellipse">
                <a:avLst/>
              </a:prstGeom>
              <a:solidFill>
                <a:srgbClr val="714400"/>
              </a:solidFill>
              <a:ln w="12700">
                <a:solidFill>
                  <a:srgbClr val="000000"/>
                </a:solidFill>
                <a:round/>
                <a:headEnd/>
                <a:tailEnd/>
              </a:ln>
            </p:spPr>
            <p:txBody>
              <a:bodyPr wrap="none" anchor="ctr"/>
              <a:lstStyle/>
              <a:p>
                <a:endParaRPr lang="tr-TR"/>
              </a:p>
            </p:txBody>
          </p:sp>
        </p:grpSp>
        <p:sp>
          <p:nvSpPr>
            <p:cNvPr id="47130" name="Freeform 27"/>
            <p:cNvSpPr>
              <a:spLocks/>
            </p:cNvSpPr>
            <p:nvPr/>
          </p:nvSpPr>
          <p:spPr bwMode="auto">
            <a:xfrm>
              <a:off x="2625" y="3024"/>
              <a:ext cx="271" cy="241"/>
            </a:xfrm>
            <a:custGeom>
              <a:avLst/>
              <a:gdLst>
                <a:gd name="T0" fmla="*/ 270 w 271"/>
                <a:gd name="T1" fmla="*/ 136 h 241"/>
                <a:gd name="T2" fmla="*/ 255 w 271"/>
                <a:gd name="T3" fmla="*/ 48 h 241"/>
                <a:gd name="T4" fmla="*/ 186 w 271"/>
                <a:gd name="T5" fmla="*/ 0 h 241"/>
                <a:gd name="T6" fmla="*/ 110 w 271"/>
                <a:gd name="T7" fmla="*/ 0 h 241"/>
                <a:gd name="T8" fmla="*/ 41 w 271"/>
                <a:gd name="T9" fmla="*/ 25 h 241"/>
                <a:gd name="T10" fmla="*/ 0 w 271"/>
                <a:gd name="T11" fmla="*/ 80 h 241"/>
                <a:gd name="T12" fmla="*/ 0 w 271"/>
                <a:gd name="T13" fmla="*/ 152 h 241"/>
                <a:gd name="T14" fmla="*/ 35 w 271"/>
                <a:gd name="T15" fmla="*/ 215 h 241"/>
                <a:gd name="T16" fmla="*/ 110 w 271"/>
                <a:gd name="T17" fmla="*/ 240 h 241"/>
                <a:gd name="T18" fmla="*/ 242 w 271"/>
                <a:gd name="T19" fmla="*/ 207 h 241"/>
                <a:gd name="T20" fmla="*/ 270 w 271"/>
                <a:gd name="T21" fmla="*/ 144 h 241"/>
                <a:gd name="T22" fmla="*/ 270 w 271"/>
                <a:gd name="T23" fmla="*/ 136 h 2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1"/>
                <a:gd name="T37" fmla="*/ 0 h 241"/>
                <a:gd name="T38" fmla="*/ 271 w 271"/>
                <a:gd name="T39" fmla="*/ 241 h 2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1" h="241">
                  <a:moveTo>
                    <a:pt x="270" y="136"/>
                  </a:moveTo>
                  <a:lnTo>
                    <a:pt x="255" y="48"/>
                  </a:lnTo>
                  <a:lnTo>
                    <a:pt x="186" y="0"/>
                  </a:lnTo>
                  <a:lnTo>
                    <a:pt x="110" y="0"/>
                  </a:lnTo>
                  <a:lnTo>
                    <a:pt x="41" y="25"/>
                  </a:lnTo>
                  <a:lnTo>
                    <a:pt x="0" y="80"/>
                  </a:lnTo>
                  <a:lnTo>
                    <a:pt x="0" y="152"/>
                  </a:lnTo>
                  <a:lnTo>
                    <a:pt x="35" y="215"/>
                  </a:lnTo>
                  <a:lnTo>
                    <a:pt x="110" y="240"/>
                  </a:lnTo>
                  <a:lnTo>
                    <a:pt x="242" y="207"/>
                  </a:lnTo>
                  <a:lnTo>
                    <a:pt x="270" y="144"/>
                  </a:lnTo>
                  <a:lnTo>
                    <a:pt x="270" y="136"/>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7131" name="Freeform 28"/>
            <p:cNvSpPr>
              <a:spLocks/>
            </p:cNvSpPr>
            <p:nvPr/>
          </p:nvSpPr>
          <p:spPr bwMode="auto">
            <a:xfrm>
              <a:off x="2729" y="3031"/>
              <a:ext cx="112" cy="222"/>
            </a:xfrm>
            <a:custGeom>
              <a:avLst/>
              <a:gdLst>
                <a:gd name="T0" fmla="*/ 56 w 112"/>
                <a:gd name="T1" fmla="*/ 0 h 222"/>
                <a:gd name="T2" fmla="*/ 111 w 112"/>
                <a:gd name="T3" fmla="*/ 55 h 222"/>
                <a:gd name="T4" fmla="*/ 111 w 112"/>
                <a:gd name="T5" fmla="*/ 111 h 222"/>
                <a:gd name="T6" fmla="*/ 111 w 112"/>
                <a:gd name="T7" fmla="*/ 166 h 222"/>
                <a:gd name="T8" fmla="*/ 111 w 112"/>
                <a:gd name="T9" fmla="*/ 166 h 222"/>
                <a:gd name="T10" fmla="*/ 56 w 112"/>
                <a:gd name="T11" fmla="*/ 221 h 222"/>
                <a:gd name="T12" fmla="*/ 0 w 112"/>
                <a:gd name="T13" fmla="*/ 221 h 222"/>
                <a:gd name="T14" fmla="*/ 0 w 112"/>
                <a:gd name="T15" fmla="*/ 166 h 222"/>
                <a:gd name="T16" fmla="*/ 0 w 112"/>
                <a:gd name="T17" fmla="*/ 166 h 222"/>
                <a:gd name="T18" fmla="*/ 56 w 112"/>
                <a:gd name="T19" fmla="*/ 111 h 222"/>
                <a:gd name="T20" fmla="*/ 0 w 112"/>
                <a:gd name="T21" fmla="*/ 111 h 222"/>
                <a:gd name="T22" fmla="*/ 0 w 112"/>
                <a:gd name="T23" fmla="*/ 0 h 222"/>
                <a:gd name="T24" fmla="*/ 0 w 112"/>
                <a:gd name="T25" fmla="*/ 0 h 222"/>
                <a:gd name="T26" fmla="*/ 56 w 112"/>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222"/>
                <a:gd name="T44" fmla="*/ 112 w 112"/>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222">
                  <a:moveTo>
                    <a:pt x="56" y="0"/>
                  </a:moveTo>
                  <a:lnTo>
                    <a:pt x="111" y="55"/>
                  </a:lnTo>
                  <a:lnTo>
                    <a:pt x="111" y="111"/>
                  </a:lnTo>
                  <a:lnTo>
                    <a:pt x="111" y="166"/>
                  </a:lnTo>
                  <a:lnTo>
                    <a:pt x="56" y="221"/>
                  </a:lnTo>
                  <a:lnTo>
                    <a:pt x="0" y="221"/>
                  </a:lnTo>
                  <a:lnTo>
                    <a:pt x="0" y="166"/>
                  </a:lnTo>
                  <a:lnTo>
                    <a:pt x="56" y="111"/>
                  </a:lnTo>
                  <a:lnTo>
                    <a:pt x="0" y="111"/>
                  </a:lnTo>
                  <a:lnTo>
                    <a:pt x="0" y="0"/>
                  </a:lnTo>
                  <a:lnTo>
                    <a:pt x="56" y="0"/>
                  </a:lnTo>
                </a:path>
              </a:pathLst>
            </a:custGeom>
            <a:solidFill>
              <a:srgbClr val="714400"/>
            </a:solidFill>
            <a:ln w="12700" cap="rnd">
              <a:solidFill>
                <a:srgbClr val="000000"/>
              </a:solidFill>
              <a:round/>
              <a:headEnd/>
              <a:tailEnd/>
            </a:ln>
          </p:spPr>
          <p:txBody>
            <a:bodyPr/>
            <a:lstStyle/>
            <a:p>
              <a:endParaRPr lang="tr-TR"/>
            </a:p>
          </p:txBody>
        </p:sp>
        <p:sp>
          <p:nvSpPr>
            <p:cNvPr id="47132" name="Oval 29"/>
            <p:cNvSpPr>
              <a:spLocks noChangeArrowheads="1"/>
            </p:cNvSpPr>
            <p:nvPr/>
          </p:nvSpPr>
          <p:spPr bwMode="auto">
            <a:xfrm>
              <a:off x="640" y="2640"/>
              <a:ext cx="198" cy="183"/>
            </a:xfrm>
            <a:prstGeom prst="ellipse">
              <a:avLst/>
            </a:prstGeom>
            <a:gradFill rotWithShape="0">
              <a:gsLst>
                <a:gs pos="0">
                  <a:srgbClr val="FFFF00"/>
                </a:gs>
                <a:gs pos="100000">
                  <a:srgbClr val="333300"/>
                </a:gs>
              </a:gsLst>
              <a:path path="shape">
                <a:fillToRect l="50000" t="50000" r="50000" b="50000"/>
              </a:path>
            </a:gradFill>
            <a:ln w="12700">
              <a:solidFill>
                <a:srgbClr val="000000"/>
              </a:solidFill>
              <a:round/>
              <a:headEnd/>
              <a:tailEnd/>
            </a:ln>
          </p:spPr>
          <p:txBody>
            <a:bodyPr wrap="none" anchor="ctr"/>
            <a:lstStyle/>
            <a:p>
              <a:endParaRPr lang="tr-TR"/>
            </a:p>
          </p:txBody>
        </p:sp>
        <p:sp>
          <p:nvSpPr>
            <p:cNvPr id="47133" name="Freeform 30"/>
            <p:cNvSpPr>
              <a:spLocks/>
            </p:cNvSpPr>
            <p:nvPr/>
          </p:nvSpPr>
          <p:spPr bwMode="auto">
            <a:xfrm>
              <a:off x="4337" y="2486"/>
              <a:ext cx="135" cy="505"/>
            </a:xfrm>
            <a:custGeom>
              <a:avLst/>
              <a:gdLst>
                <a:gd name="T0" fmla="*/ 0 w 135"/>
                <a:gd name="T1" fmla="*/ 0 h 505"/>
                <a:gd name="T2" fmla="*/ 134 w 135"/>
                <a:gd name="T3" fmla="*/ 0 h 505"/>
                <a:gd name="T4" fmla="*/ 134 w 135"/>
                <a:gd name="T5" fmla="*/ 504 h 505"/>
                <a:gd name="T6" fmla="*/ 0 w 135"/>
                <a:gd name="T7" fmla="*/ 504 h 505"/>
                <a:gd name="T8" fmla="*/ 0 w 135"/>
                <a:gd name="T9" fmla="*/ 0 h 505"/>
                <a:gd name="T10" fmla="*/ 0 60000 65536"/>
                <a:gd name="T11" fmla="*/ 0 60000 65536"/>
                <a:gd name="T12" fmla="*/ 0 60000 65536"/>
                <a:gd name="T13" fmla="*/ 0 60000 65536"/>
                <a:gd name="T14" fmla="*/ 0 60000 65536"/>
                <a:gd name="T15" fmla="*/ 0 w 135"/>
                <a:gd name="T16" fmla="*/ 0 h 505"/>
                <a:gd name="T17" fmla="*/ 135 w 135"/>
                <a:gd name="T18" fmla="*/ 505 h 505"/>
              </a:gdLst>
              <a:ahLst/>
              <a:cxnLst>
                <a:cxn ang="T10">
                  <a:pos x="T0" y="T1"/>
                </a:cxn>
                <a:cxn ang="T11">
                  <a:pos x="T2" y="T3"/>
                </a:cxn>
                <a:cxn ang="T12">
                  <a:pos x="T4" y="T5"/>
                </a:cxn>
                <a:cxn ang="T13">
                  <a:pos x="T6" y="T7"/>
                </a:cxn>
                <a:cxn ang="T14">
                  <a:pos x="T8" y="T9"/>
                </a:cxn>
              </a:cxnLst>
              <a:rect l="T15" t="T16" r="T17" b="T18"/>
              <a:pathLst>
                <a:path w="135" h="505">
                  <a:moveTo>
                    <a:pt x="0" y="0"/>
                  </a:moveTo>
                  <a:lnTo>
                    <a:pt x="134" y="0"/>
                  </a:lnTo>
                  <a:lnTo>
                    <a:pt x="134" y="504"/>
                  </a:lnTo>
                  <a:lnTo>
                    <a:pt x="0" y="504"/>
                  </a:lnTo>
                  <a:lnTo>
                    <a:pt x="0" y="0"/>
                  </a:lnTo>
                </a:path>
              </a:pathLst>
            </a:custGeom>
            <a:gradFill rotWithShape="0">
              <a:gsLst>
                <a:gs pos="0">
                  <a:srgbClr val="DADADA"/>
                </a:gs>
                <a:gs pos="100000">
                  <a:srgbClr val="2C2C2C"/>
                </a:gs>
              </a:gsLst>
              <a:path path="rect">
                <a:fillToRect l="50000" t="50000" r="50000" b="50000"/>
              </a:path>
            </a:gradFill>
            <a:ln w="25400" cap="rnd">
              <a:solidFill>
                <a:srgbClr val="000000"/>
              </a:solidFill>
              <a:round/>
              <a:headEnd/>
              <a:tailEnd/>
            </a:ln>
          </p:spPr>
          <p:txBody>
            <a:bodyPr/>
            <a:lstStyle/>
            <a:p>
              <a:endParaRPr lang="tr-TR"/>
            </a:p>
          </p:txBody>
        </p:sp>
        <p:sp>
          <p:nvSpPr>
            <p:cNvPr id="47134" name="Rectangle 31"/>
            <p:cNvSpPr>
              <a:spLocks noChangeArrowheads="1"/>
            </p:cNvSpPr>
            <p:nvPr/>
          </p:nvSpPr>
          <p:spPr bwMode="auto">
            <a:xfrm>
              <a:off x="384" y="2142"/>
              <a:ext cx="622" cy="289"/>
            </a:xfrm>
            <a:prstGeom prst="rect">
              <a:avLst/>
            </a:prstGeom>
            <a:noFill/>
            <a:ln w="50800">
              <a:noFill/>
              <a:miter lim="800000"/>
              <a:headEnd/>
              <a:tailEnd/>
            </a:ln>
          </p:spPr>
          <p:txBody>
            <a:bodyPr wrap="none" lIns="90488" tIns="44450" rIns="90488" bIns="44450">
              <a:spAutoFit/>
            </a:bodyPr>
            <a:lstStyle/>
            <a:p>
              <a:pPr defTabSz="1316038"/>
              <a:r>
                <a:rPr lang="en-US" b="1" dirty="0" err="1" smtClean="0">
                  <a:latin typeface="Arial" charset="0"/>
                </a:rPr>
                <a:t>Lazer</a:t>
              </a:r>
              <a:endParaRPr lang="en-US" b="1" dirty="0">
                <a:latin typeface="Arial" charset="0"/>
              </a:endParaRPr>
            </a:p>
          </p:txBody>
        </p:sp>
        <p:sp>
          <p:nvSpPr>
            <p:cNvPr id="47135" name="Line 32"/>
            <p:cNvSpPr>
              <a:spLocks noChangeShapeType="1"/>
            </p:cNvSpPr>
            <p:nvPr/>
          </p:nvSpPr>
          <p:spPr bwMode="auto">
            <a:xfrm>
              <a:off x="3248" y="1771"/>
              <a:ext cx="0" cy="1337"/>
            </a:xfrm>
            <a:prstGeom prst="line">
              <a:avLst/>
            </a:prstGeom>
            <a:noFill/>
            <a:ln w="127000">
              <a:solidFill>
                <a:srgbClr val="DAC8F3"/>
              </a:solidFill>
              <a:round/>
              <a:headEnd/>
              <a:tailEnd/>
            </a:ln>
          </p:spPr>
          <p:txBody>
            <a:bodyPr/>
            <a:lstStyle/>
            <a:p>
              <a:endParaRPr lang="tr-TR"/>
            </a:p>
          </p:txBody>
        </p:sp>
      </p:grpSp>
      <p:sp>
        <p:nvSpPr>
          <p:cNvPr id="6209" name="Rectangle 65"/>
          <p:cNvSpPr>
            <a:spLocks noGrp="1" noChangeArrowheads="1"/>
          </p:cNvSpPr>
          <p:nvPr>
            <p:ph type="title" idx="4294967295"/>
          </p:nvPr>
        </p:nvSpPr>
        <p:spPr bwMode="auto">
          <a:xfrm>
            <a:off x="304800" y="228600"/>
            <a:ext cx="8382000" cy="914400"/>
          </a:xfrm>
          <a:ln>
            <a:miter lim="800000"/>
            <a:headEnd/>
            <a:tailEnd/>
          </a:ln>
        </p:spPr>
        <p:txBody>
          <a:bodyPr>
            <a:noAutofit/>
          </a:bodyPr>
          <a:lstStyle/>
          <a:p>
            <a:pPr eaLnBrk="1" hangingPunct="1">
              <a:defRPr/>
            </a:pPr>
            <a:r>
              <a:rPr lang="en-US" sz="4000" b="1" u="sng" dirty="0" smtClean="0">
                <a:latin typeface="Calibri"/>
                <a:ea typeface="+mj-ea"/>
                <a:cs typeface="Calibri"/>
              </a:rPr>
              <a:t/>
            </a:r>
            <a:br>
              <a:rPr lang="en-US" sz="4000" b="1" u="sng" dirty="0" smtClean="0">
                <a:latin typeface="Calibri"/>
                <a:ea typeface="+mj-ea"/>
                <a:cs typeface="Calibri"/>
              </a:rPr>
            </a:br>
            <a:r>
              <a:rPr lang="en-US" sz="4000" b="1" u="sng" dirty="0" smtClean="0">
                <a:latin typeface="Calibri"/>
                <a:ea typeface="+mj-ea"/>
                <a:cs typeface="Calibri"/>
              </a:rPr>
              <a:t>“</a:t>
            </a:r>
            <a:r>
              <a:rPr lang="en-US" sz="4000" b="1" u="sng" dirty="0" smtClean="0">
                <a:latin typeface="Calibri"/>
                <a:cs typeface="Calibri"/>
              </a:rPr>
              <a:t>Forward Angle Light Scatter” (FS)</a:t>
            </a:r>
            <a:r>
              <a:rPr lang="en-US" sz="4000" dirty="0" smtClean="0">
                <a:solidFill>
                  <a:srgbClr val="FFFFFF"/>
                </a:solidFill>
                <a:effectLst/>
                <a:latin typeface="Calibri"/>
                <a:ea typeface="+mj-ea"/>
                <a:cs typeface="Calibri"/>
              </a:rPr>
              <a:t/>
            </a:r>
            <a:br>
              <a:rPr lang="en-US" sz="4000" dirty="0" smtClean="0">
                <a:solidFill>
                  <a:srgbClr val="FFFFFF"/>
                </a:solidFill>
                <a:effectLst/>
                <a:latin typeface="Calibri"/>
                <a:ea typeface="+mj-ea"/>
                <a:cs typeface="Calibri"/>
              </a:rPr>
            </a:br>
            <a:endParaRPr lang="en-US" sz="4000" dirty="0">
              <a:solidFill>
                <a:schemeClr val="tx1"/>
              </a:solidFill>
              <a:effectLst/>
              <a:latin typeface="Calibri"/>
              <a:ea typeface="+mj-ea"/>
              <a:cs typeface="Calibri"/>
            </a:endParaRPr>
          </a:p>
        </p:txBody>
      </p:sp>
      <p:sp>
        <p:nvSpPr>
          <p:cNvPr id="34" name="TextBox 33"/>
          <p:cNvSpPr txBox="1"/>
          <p:nvPr/>
        </p:nvSpPr>
        <p:spPr>
          <a:xfrm>
            <a:off x="762000" y="1447800"/>
            <a:ext cx="7620000" cy="523220"/>
          </a:xfrm>
          <a:prstGeom prst="rect">
            <a:avLst/>
          </a:prstGeom>
          <a:noFill/>
        </p:spPr>
        <p:txBody>
          <a:bodyPr wrap="square" rtlCol="0">
            <a:spAutoFit/>
          </a:bodyPr>
          <a:lstStyle/>
          <a:p>
            <a:r>
              <a:rPr lang="en-US" dirty="0" err="1" smtClean="0">
                <a:latin typeface="Calibri"/>
                <a:cs typeface="Calibri"/>
              </a:rPr>
              <a:t>Hücre</a:t>
            </a:r>
            <a:r>
              <a:rPr lang="en-US" dirty="0" smtClean="0">
                <a:latin typeface="Calibri"/>
                <a:cs typeface="Calibri"/>
              </a:rPr>
              <a:t> </a:t>
            </a:r>
            <a:r>
              <a:rPr lang="en-US" sz="2800" dirty="0" err="1" smtClean="0">
                <a:latin typeface="Calibri"/>
                <a:cs typeface="Calibri"/>
              </a:rPr>
              <a:t>büyüklüğü</a:t>
            </a:r>
            <a:r>
              <a:rPr lang="en-US" dirty="0" smtClean="0">
                <a:latin typeface="Calibri"/>
                <a:cs typeface="Calibri"/>
              </a:rPr>
              <a:t> </a:t>
            </a:r>
            <a:r>
              <a:rPr lang="en-US" dirty="0" err="1" smtClean="0">
                <a:latin typeface="Calibri"/>
                <a:cs typeface="Calibri"/>
              </a:rPr>
              <a:t>ile</a:t>
            </a:r>
            <a:r>
              <a:rPr lang="en-US" dirty="0" smtClean="0">
                <a:latin typeface="Calibri"/>
                <a:cs typeface="Calibri"/>
              </a:rPr>
              <a:t> </a:t>
            </a:r>
            <a:r>
              <a:rPr lang="en-US" dirty="0" err="1" smtClean="0">
                <a:latin typeface="Calibri"/>
                <a:cs typeface="Calibri"/>
              </a:rPr>
              <a:t>ilişkili</a:t>
            </a:r>
            <a:r>
              <a:rPr lang="en-US" dirty="0" smtClean="0">
                <a:latin typeface="Calibri"/>
                <a:cs typeface="Calibri"/>
              </a:rPr>
              <a:t> – </a:t>
            </a:r>
            <a:r>
              <a:rPr lang="en-US" dirty="0" err="1" smtClean="0">
                <a:latin typeface="Calibri"/>
                <a:cs typeface="Calibri"/>
              </a:rPr>
              <a:t>Hücre</a:t>
            </a:r>
            <a:r>
              <a:rPr lang="en-US" dirty="0" smtClean="0">
                <a:latin typeface="Calibri"/>
                <a:cs typeface="Calibri"/>
              </a:rPr>
              <a:t> </a:t>
            </a:r>
            <a:r>
              <a:rPr lang="en-US" dirty="0" err="1" smtClean="0">
                <a:latin typeface="Calibri"/>
                <a:cs typeface="Calibri"/>
              </a:rPr>
              <a:t>büyüdükça</a:t>
            </a:r>
            <a:r>
              <a:rPr lang="en-US" dirty="0" smtClean="0">
                <a:latin typeface="Calibri"/>
                <a:cs typeface="Calibri"/>
              </a:rPr>
              <a:t> FSC </a:t>
            </a:r>
            <a:r>
              <a:rPr lang="en-US" dirty="0" err="1" smtClean="0">
                <a:latin typeface="Calibri"/>
                <a:cs typeface="Calibri"/>
              </a:rPr>
              <a:t>artar</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28600" y="76200"/>
            <a:ext cx="8915400" cy="838200"/>
          </a:xfrm>
          <a:ln>
            <a:miter lim="800000"/>
            <a:headEnd/>
            <a:tailEnd/>
          </a:ln>
        </p:spPr>
        <p:txBody>
          <a:bodyPr anchor="t">
            <a:noAutofit/>
          </a:bodyPr>
          <a:lstStyle/>
          <a:p>
            <a:pPr algn="ctr" eaLnBrk="1" hangingPunct="1">
              <a:defRPr/>
            </a:pPr>
            <a:r>
              <a:rPr lang="en-US" sz="4000" u="sng" dirty="0" smtClean="0">
                <a:latin typeface="Calibri"/>
                <a:ea typeface="+mj-ea"/>
                <a:cs typeface="Calibri"/>
              </a:rPr>
              <a:t>“Side Scatter” (SS)  </a:t>
            </a:r>
            <a:br>
              <a:rPr lang="en-US" sz="4000" u="sng" dirty="0" smtClean="0">
                <a:latin typeface="Calibri"/>
                <a:ea typeface="+mj-ea"/>
                <a:cs typeface="Calibri"/>
              </a:rPr>
            </a:br>
            <a:r>
              <a:rPr lang="en-US" sz="4000" dirty="0" smtClean="0">
                <a:latin typeface="Calibri"/>
                <a:ea typeface="+mj-ea"/>
                <a:cs typeface="Calibri"/>
              </a:rPr>
              <a:t/>
            </a:r>
            <a:br>
              <a:rPr lang="en-US" sz="4000" dirty="0" smtClean="0">
                <a:latin typeface="Calibri"/>
                <a:ea typeface="+mj-ea"/>
                <a:cs typeface="Calibri"/>
              </a:rPr>
            </a:br>
            <a:r>
              <a:rPr lang="en-US" sz="4000" dirty="0" smtClean="0">
                <a:solidFill>
                  <a:srgbClr val="FFFFFF"/>
                </a:solidFill>
                <a:latin typeface="Calibri"/>
                <a:ea typeface="+mj-ea"/>
                <a:cs typeface="Calibri"/>
              </a:rPr>
              <a:t/>
            </a:r>
            <a:br>
              <a:rPr lang="en-US" sz="4000" dirty="0" smtClean="0">
                <a:solidFill>
                  <a:srgbClr val="FFFFFF"/>
                </a:solidFill>
                <a:latin typeface="Calibri"/>
                <a:ea typeface="+mj-ea"/>
                <a:cs typeface="Calibri"/>
              </a:rPr>
            </a:br>
            <a:r>
              <a:rPr lang="en-US" sz="4000" dirty="0" smtClean="0">
                <a:solidFill>
                  <a:srgbClr val="FFFFFF"/>
                </a:solidFill>
                <a:latin typeface="Calibri"/>
                <a:ea typeface="+mj-ea"/>
                <a:cs typeface="Calibri"/>
              </a:rPr>
              <a:t>	</a:t>
            </a:r>
            <a:endParaRPr lang="en-US" sz="4000" dirty="0">
              <a:solidFill>
                <a:srgbClr val="FFFFFF"/>
              </a:solidFill>
              <a:latin typeface="Calibri"/>
              <a:ea typeface="+mj-ea"/>
              <a:cs typeface="Calibri"/>
            </a:endParaRPr>
          </a:p>
        </p:txBody>
      </p:sp>
      <p:grpSp>
        <p:nvGrpSpPr>
          <p:cNvPr id="48131" name="Group 3"/>
          <p:cNvGrpSpPr>
            <a:grpSpLocks/>
          </p:cNvGrpSpPr>
          <p:nvPr/>
        </p:nvGrpSpPr>
        <p:grpSpPr bwMode="auto">
          <a:xfrm>
            <a:off x="2514600" y="3048000"/>
            <a:ext cx="5676900" cy="3805237"/>
            <a:chOff x="116" y="660"/>
            <a:chExt cx="5764" cy="3447"/>
          </a:xfrm>
        </p:grpSpPr>
        <p:sp>
          <p:nvSpPr>
            <p:cNvPr id="48132" name="Freeform 4"/>
            <p:cNvSpPr>
              <a:spLocks/>
            </p:cNvSpPr>
            <p:nvPr/>
          </p:nvSpPr>
          <p:spPr bwMode="auto">
            <a:xfrm>
              <a:off x="2123" y="660"/>
              <a:ext cx="1031" cy="2036"/>
            </a:xfrm>
            <a:custGeom>
              <a:avLst/>
              <a:gdLst>
                <a:gd name="T0" fmla="*/ 0 w 1031"/>
                <a:gd name="T1" fmla="*/ 161 h 2036"/>
                <a:gd name="T2" fmla="*/ 0 w 1031"/>
                <a:gd name="T3" fmla="*/ 643 h 2036"/>
                <a:gd name="T4" fmla="*/ 0 w 1031"/>
                <a:gd name="T5" fmla="*/ 1553 h 2036"/>
                <a:gd name="T6" fmla="*/ 0 w 1031"/>
                <a:gd name="T7" fmla="*/ 2035 h 2036"/>
                <a:gd name="T8" fmla="*/ 343 w 1031"/>
                <a:gd name="T9" fmla="*/ 1874 h 2036"/>
                <a:gd name="T10" fmla="*/ 458 w 1031"/>
                <a:gd name="T11" fmla="*/ 2035 h 2036"/>
                <a:gd name="T12" fmla="*/ 744 w 1031"/>
                <a:gd name="T13" fmla="*/ 1874 h 2036"/>
                <a:gd name="T14" fmla="*/ 1030 w 1031"/>
                <a:gd name="T15" fmla="*/ 2035 h 2036"/>
                <a:gd name="T16" fmla="*/ 1030 w 1031"/>
                <a:gd name="T17" fmla="*/ 1553 h 2036"/>
                <a:gd name="T18" fmla="*/ 1030 w 1031"/>
                <a:gd name="T19" fmla="*/ 643 h 2036"/>
                <a:gd name="T20" fmla="*/ 1030 w 1031"/>
                <a:gd name="T21" fmla="*/ 54 h 2036"/>
                <a:gd name="T22" fmla="*/ 801 w 1031"/>
                <a:gd name="T23" fmla="*/ 321 h 2036"/>
                <a:gd name="T24" fmla="*/ 572 w 1031"/>
                <a:gd name="T25" fmla="*/ 161 h 2036"/>
                <a:gd name="T26" fmla="*/ 401 w 1031"/>
                <a:gd name="T27" fmla="*/ 321 h 2036"/>
                <a:gd name="T28" fmla="*/ 0 w 1031"/>
                <a:gd name="T29" fmla="*/ 0 h 2036"/>
                <a:gd name="T30" fmla="*/ 0 w 1031"/>
                <a:gd name="T31" fmla="*/ 161 h 20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1"/>
                <a:gd name="T49" fmla="*/ 0 h 2036"/>
                <a:gd name="T50" fmla="*/ 1031 w 1031"/>
                <a:gd name="T51" fmla="*/ 2036 h 20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1" h="2036">
                  <a:moveTo>
                    <a:pt x="0" y="161"/>
                  </a:moveTo>
                  <a:lnTo>
                    <a:pt x="0" y="643"/>
                  </a:lnTo>
                  <a:lnTo>
                    <a:pt x="0" y="1553"/>
                  </a:lnTo>
                  <a:lnTo>
                    <a:pt x="0" y="2035"/>
                  </a:lnTo>
                  <a:lnTo>
                    <a:pt x="343" y="1874"/>
                  </a:lnTo>
                  <a:lnTo>
                    <a:pt x="458" y="2035"/>
                  </a:lnTo>
                  <a:lnTo>
                    <a:pt x="744" y="1874"/>
                  </a:lnTo>
                  <a:lnTo>
                    <a:pt x="1030" y="2035"/>
                  </a:lnTo>
                  <a:lnTo>
                    <a:pt x="1030" y="1553"/>
                  </a:lnTo>
                  <a:lnTo>
                    <a:pt x="1030" y="643"/>
                  </a:lnTo>
                  <a:lnTo>
                    <a:pt x="1030" y="54"/>
                  </a:lnTo>
                  <a:lnTo>
                    <a:pt x="801" y="321"/>
                  </a:lnTo>
                  <a:lnTo>
                    <a:pt x="572" y="161"/>
                  </a:lnTo>
                  <a:lnTo>
                    <a:pt x="401" y="321"/>
                  </a:lnTo>
                  <a:lnTo>
                    <a:pt x="0" y="0"/>
                  </a:lnTo>
                  <a:lnTo>
                    <a:pt x="0" y="161"/>
                  </a:lnTo>
                </a:path>
              </a:pathLst>
            </a:custGeom>
            <a:pattFill prst="lgConfetti">
              <a:fgClr>
                <a:schemeClr val="tx1"/>
              </a:fgClr>
              <a:bgClr>
                <a:schemeClr val="bg1"/>
              </a:bgClr>
            </a:pattFill>
            <a:ln w="50800" cap="rnd">
              <a:noFill/>
              <a:round/>
              <a:headEnd/>
              <a:tailEnd/>
            </a:ln>
          </p:spPr>
          <p:txBody>
            <a:bodyPr/>
            <a:lstStyle/>
            <a:p>
              <a:endParaRPr lang="tr-TR"/>
            </a:p>
          </p:txBody>
        </p:sp>
        <p:sp>
          <p:nvSpPr>
            <p:cNvPr id="48133" name="Line 5"/>
            <p:cNvSpPr>
              <a:spLocks noChangeShapeType="1"/>
            </p:cNvSpPr>
            <p:nvPr/>
          </p:nvSpPr>
          <p:spPr bwMode="auto">
            <a:xfrm>
              <a:off x="2130" y="662"/>
              <a:ext cx="0" cy="1558"/>
            </a:xfrm>
            <a:prstGeom prst="line">
              <a:avLst/>
            </a:prstGeom>
            <a:noFill/>
            <a:ln w="127000">
              <a:solidFill>
                <a:srgbClr val="DAC8F3"/>
              </a:solidFill>
              <a:round/>
              <a:headEnd/>
              <a:tailEnd/>
            </a:ln>
          </p:spPr>
          <p:txBody>
            <a:bodyPr/>
            <a:lstStyle/>
            <a:p>
              <a:endParaRPr lang="tr-TR"/>
            </a:p>
          </p:txBody>
        </p:sp>
        <p:sp>
          <p:nvSpPr>
            <p:cNvPr id="48134" name="Line 6"/>
            <p:cNvSpPr>
              <a:spLocks noChangeShapeType="1"/>
            </p:cNvSpPr>
            <p:nvPr/>
          </p:nvSpPr>
          <p:spPr bwMode="auto">
            <a:xfrm>
              <a:off x="3169" y="723"/>
              <a:ext cx="0" cy="1497"/>
            </a:xfrm>
            <a:prstGeom prst="line">
              <a:avLst/>
            </a:prstGeom>
            <a:noFill/>
            <a:ln w="127000">
              <a:solidFill>
                <a:srgbClr val="DAC8F3"/>
              </a:solidFill>
              <a:round/>
              <a:headEnd/>
              <a:tailEnd/>
            </a:ln>
          </p:spPr>
          <p:txBody>
            <a:bodyPr/>
            <a:lstStyle/>
            <a:p>
              <a:endParaRPr lang="tr-TR"/>
            </a:p>
          </p:txBody>
        </p:sp>
        <p:grpSp>
          <p:nvGrpSpPr>
            <p:cNvPr id="48135" name="Group 7"/>
            <p:cNvGrpSpPr>
              <a:grpSpLocks/>
            </p:cNvGrpSpPr>
            <p:nvPr/>
          </p:nvGrpSpPr>
          <p:grpSpPr bwMode="auto">
            <a:xfrm>
              <a:off x="116" y="1182"/>
              <a:ext cx="5764" cy="2925"/>
              <a:chOff x="116" y="1182"/>
              <a:chExt cx="5764" cy="2925"/>
            </a:xfrm>
          </p:grpSpPr>
          <p:sp>
            <p:nvSpPr>
              <p:cNvPr id="48136" name="Oval 8"/>
              <p:cNvSpPr>
                <a:spLocks noChangeArrowheads="1"/>
              </p:cNvSpPr>
              <p:nvPr/>
            </p:nvSpPr>
            <p:spPr bwMode="auto">
              <a:xfrm>
                <a:off x="412" y="1692"/>
                <a:ext cx="198" cy="183"/>
              </a:xfrm>
              <a:prstGeom prst="ellipse">
                <a:avLst/>
              </a:prstGeom>
              <a:gradFill rotWithShape="0">
                <a:gsLst>
                  <a:gs pos="0">
                    <a:srgbClr val="FFFF00"/>
                  </a:gs>
                  <a:gs pos="100000">
                    <a:srgbClr val="333300"/>
                  </a:gs>
                </a:gsLst>
                <a:path path="shape">
                  <a:fillToRect l="50000" t="50000" r="50000" b="50000"/>
                </a:path>
              </a:gradFill>
              <a:ln w="12700">
                <a:solidFill>
                  <a:srgbClr val="000000"/>
                </a:solidFill>
                <a:round/>
                <a:headEnd/>
                <a:tailEnd/>
              </a:ln>
            </p:spPr>
            <p:txBody>
              <a:bodyPr wrap="none" anchor="ctr"/>
              <a:lstStyle/>
              <a:p>
                <a:endParaRPr lang="tr-TR"/>
              </a:p>
            </p:txBody>
          </p:sp>
          <p:sp>
            <p:nvSpPr>
              <p:cNvPr id="48137" name="Line 9"/>
              <p:cNvSpPr>
                <a:spLocks noChangeShapeType="1"/>
              </p:cNvSpPr>
              <p:nvPr/>
            </p:nvSpPr>
            <p:spPr bwMode="auto">
              <a:xfrm>
                <a:off x="492" y="1501"/>
                <a:ext cx="0" cy="139"/>
              </a:xfrm>
              <a:prstGeom prst="line">
                <a:avLst/>
              </a:prstGeom>
              <a:noFill/>
              <a:ln w="50800">
                <a:solidFill>
                  <a:srgbClr val="FFFF00"/>
                </a:solidFill>
                <a:round/>
                <a:headEnd/>
                <a:tailEnd/>
              </a:ln>
            </p:spPr>
            <p:txBody>
              <a:bodyPr/>
              <a:lstStyle/>
              <a:p>
                <a:endParaRPr lang="tr-TR"/>
              </a:p>
            </p:txBody>
          </p:sp>
          <p:sp>
            <p:nvSpPr>
              <p:cNvPr id="48138" name="Line 10"/>
              <p:cNvSpPr>
                <a:spLocks noChangeShapeType="1"/>
              </p:cNvSpPr>
              <p:nvPr/>
            </p:nvSpPr>
            <p:spPr bwMode="auto">
              <a:xfrm>
                <a:off x="516" y="1935"/>
                <a:ext cx="0" cy="140"/>
              </a:xfrm>
              <a:prstGeom prst="line">
                <a:avLst/>
              </a:prstGeom>
              <a:noFill/>
              <a:ln w="50800">
                <a:solidFill>
                  <a:srgbClr val="FFFF00"/>
                </a:solidFill>
                <a:round/>
                <a:headEnd/>
                <a:tailEnd/>
              </a:ln>
            </p:spPr>
            <p:txBody>
              <a:bodyPr/>
              <a:lstStyle/>
              <a:p>
                <a:endParaRPr lang="tr-TR"/>
              </a:p>
            </p:txBody>
          </p:sp>
          <p:sp>
            <p:nvSpPr>
              <p:cNvPr id="48139" name="Line 11"/>
              <p:cNvSpPr>
                <a:spLocks noChangeShapeType="1"/>
              </p:cNvSpPr>
              <p:nvPr/>
            </p:nvSpPr>
            <p:spPr bwMode="auto">
              <a:xfrm flipV="1">
                <a:off x="212" y="1840"/>
                <a:ext cx="130" cy="69"/>
              </a:xfrm>
              <a:prstGeom prst="line">
                <a:avLst/>
              </a:prstGeom>
              <a:noFill/>
              <a:ln w="50800">
                <a:solidFill>
                  <a:srgbClr val="FFFF00"/>
                </a:solidFill>
                <a:round/>
                <a:headEnd/>
                <a:tailEnd/>
              </a:ln>
            </p:spPr>
            <p:txBody>
              <a:bodyPr/>
              <a:lstStyle/>
              <a:p>
                <a:endParaRPr lang="tr-TR"/>
              </a:p>
            </p:txBody>
          </p:sp>
          <p:sp>
            <p:nvSpPr>
              <p:cNvPr id="48140" name="Line 12"/>
              <p:cNvSpPr>
                <a:spLocks noChangeShapeType="1"/>
              </p:cNvSpPr>
              <p:nvPr/>
            </p:nvSpPr>
            <p:spPr bwMode="auto">
              <a:xfrm flipV="1">
                <a:off x="672" y="1605"/>
                <a:ext cx="130" cy="70"/>
              </a:xfrm>
              <a:prstGeom prst="line">
                <a:avLst/>
              </a:prstGeom>
              <a:noFill/>
              <a:ln w="50800">
                <a:solidFill>
                  <a:srgbClr val="FFFF00"/>
                </a:solidFill>
                <a:round/>
                <a:headEnd/>
                <a:tailEnd/>
              </a:ln>
            </p:spPr>
            <p:txBody>
              <a:bodyPr/>
              <a:lstStyle/>
              <a:p>
                <a:endParaRPr lang="tr-TR"/>
              </a:p>
            </p:txBody>
          </p:sp>
          <p:sp>
            <p:nvSpPr>
              <p:cNvPr id="48141" name="Line 13"/>
              <p:cNvSpPr>
                <a:spLocks noChangeShapeType="1"/>
              </p:cNvSpPr>
              <p:nvPr/>
            </p:nvSpPr>
            <p:spPr bwMode="auto">
              <a:xfrm>
                <a:off x="706" y="1761"/>
                <a:ext cx="149" cy="0"/>
              </a:xfrm>
              <a:prstGeom prst="line">
                <a:avLst/>
              </a:prstGeom>
              <a:noFill/>
              <a:ln w="50800">
                <a:solidFill>
                  <a:srgbClr val="FFFF00"/>
                </a:solidFill>
                <a:round/>
                <a:headEnd/>
                <a:tailEnd/>
              </a:ln>
            </p:spPr>
            <p:txBody>
              <a:bodyPr/>
              <a:lstStyle/>
              <a:p>
                <a:endParaRPr lang="tr-TR"/>
              </a:p>
            </p:txBody>
          </p:sp>
          <p:sp>
            <p:nvSpPr>
              <p:cNvPr id="48142" name="Line 14"/>
              <p:cNvSpPr>
                <a:spLocks noChangeShapeType="1"/>
              </p:cNvSpPr>
              <p:nvPr/>
            </p:nvSpPr>
            <p:spPr bwMode="auto">
              <a:xfrm>
                <a:off x="666" y="1848"/>
                <a:ext cx="127" cy="70"/>
              </a:xfrm>
              <a:prstGeom prst="line">
                <a:avLst/>
              </a:prstGeom>
              <a:noFill/>
              <a:ln w="50800">
                <a:solidFill>
                  <a:srgbClr val="FFFF00"/>
                </a:solidFill>
                <a:round/>
                <a:headEnd/>
                <a:tailEnd/>
              </a:ln>
            </p:spPr>
            <p:txBody>
              <a:bodyPr/>
              <a:lstStyle/>
              <a:p>
                <a:endParaRPr lang="tr-TR"/>
              </a:p>
            </p:txBody>
          </p:sp>
          <p:sp>
            <p:nvSpPr>
              <p:cNvPr id="48143" name="Line 15"/>
              <p:cNvSpPr>
                <a:spLocks noChangeShapeType="1"/>
              </p:cNvSpPr>
              <p:nvPr/>
            </p:nvSpPr>
            <p:spPr bwMode="auto">
              <a:xfrm>
                <a:off x="158" y="1770"/>
                <a:ext cx="150" cy="0"/>
              </a:xfrm>
              <a:prstGeom prst="line">
                <a:avLst/>
              </a:prstGeom>
              <a:noFill/>
              <a:ln w="50800">
                <a:solidFill>
                  <a:srgbClr val="FFFF00"/>
                </a:solidFill>
                <a:round/>
                <a:headEnd/>
                <a:tailEnd/>
              </a:ln>
            </p:spPr>
            <p:txBody>
              <a:bodyPr/>
              <a:lstStyle/>
              <a:p>
                <a:endParaRPr lang="tr-TR"/>
              </a:p>
            </p:txBody>
          </p:sp>
          <p:sp>
            <p:nvSpPr>
              <p:cNvPr id="48144" name="Line 16"/>
              <p:cNvSpPr>
                <a:spLocks noChangeShapeType="1"/>
              </p:cNvSpPr>
              <p:nvPr/>
            </p:nvSpPr>
            <p:spPr bwMode="auto">
              <a:xfrm>
                <a:off x="229" y="1640"/>
                <a:ext cx="127" cy="69"/>
              </a:xfrm>
              <a:prstGeom prst="line">
                <a:avLst/>
              </a:prstGeom>
              <a:noFill/>
              <a:ln w="50800">
                <a:solidFill>
                  <a:srgbClr val="FFFF00"/>
                </a:solidFill>
                <a:round/>
                <a:headEnd/>
                <a:tailEnd/>
              </a:ln>
            </p:spPr>
            <p:txBody>
              <a:bodyPr/>
              <a:lstStyle/>
              <a:p>
                <a:endParaRPr lang="tr-TR"/>
              </a:p>
            </p:txBody>
          </p:sp>
          <p:sp>
            <p:nvSpPr>
              <p:cNvPr id="48145" name="Line 17"/>
              <p:cNvSpPr>
                <a:spLocks noChangeShapeType="1"/>
              </p:cNvSpPr>
              <p:nvPr/>
            </p:nvSpPr>
            <p:spPr bwMode="auto">
              <a:xfrm>
                <a:off x="1061" y="1794"/>
                <a:ext cx="1094" cy="0"/>
              </a:xfrm>
              <a:prstGeom prst="line">
                <a:avLst/>
              </a:prstGeom>
              <a:noFill/>
              <a:ln w="76200" cmpd="tri">
                <a:solidFill>
                  <a:srgbClr val="FFFF00"/>
                </a:solidFill>
                <a:round/>
                <a:headEnd/>
                <a:tailEnd/>
              </a:ln>
            </p:spPr>
            <p:txBody>
              <a:bodyPr/>
              <a:lstStyle/>
              <a:p>
                <a:endParaRPr lang="tr-TR"/>
              </a:p>
            </p:txBody>
          </p:sp>
          <p:sp>
            <p:nvSpPr>
              <p:cNvPr id="48146" name="Line 18"/>
              <p:cNvSpPr>
                <a:spLocks noChangeShapeType="1"/>
              </p:cNvSpPr>
              <p:nvPr/>
            </p:nvSpPr>
            <p:spPr bwMode="auto">
              <a:xfrm>
                <a:off x="3144" y="1307"/>
                <a:ext cx="0" cy="913"/>
              </a:xfrm>
              <a:prstGeom prst="line">
                <a:avLst/>
              </a:prstGeom>
              <a:noFill/>
              <a:ln w="50800">
                <a:solidFill>
                  <a:srgbClr val="000000"/>
                </a:solidFill>
                <a:round/>
                <a:headEnd/>
                <a:tailEnd/>
              </a:ln>
            </p:spPr>
            <p:txBody>
              <a:bodyPr/>
              <a:lstStyle/>
              <a:p>
                <a:endParaRPr lang="tr-TR"/>
              </a:p>
            </p:txBody>
          </p:sp>
          <p:sp>
            <p:nvSpPr>
              <p:cNvPr id="48147" name="Freeform 19"/>
              <p:cNvSpPr>
                <a:spLocks/>
              </p:cNvSpPr>
              <p:nvPr/>
            </p:nvSpPr>
            <p:spPr bwMode="auto">
              <a:xfrm>
                <a:off x="4258" y="1526"/>
                <a:ext cx="135" cy="505"/>
              </a:xfrm>
              <a:custGeom>
                <a:avLst/>
                <a:gdLst>
                  <a:gd name="T0" fmla="*/ 0 w 135"/>
                  <a:gd name="T1" fmla="*/ 0 h 505"/>
                  <a:gd name="T2" fmla="*/ 134 w 135"/>
                  <a:gd name="T3" fmla="*/ 0 h 505"/>
                  <a:gd name="T4" fmla="*/ 134 w 135"/>
                  <a:gd name="T5" fmla="*/ 504 h 505"/>
                  <a:gd name="T6" fmla="*/ 0 w 135"/>
                  <a:gd name="T7" fmla="*/ 504 h 505"/>
                  <a:gd name="T8" fmla="*/ 0 w 135"/>
                  <a:gd name="T9" fmla="*/ 0 h 505"/>
                  <a:gd name="T10" fmla="*/ 0 60000 65536"/>
                  <a:gd name="T11" fmla="*/ 0 60000 65536"/>
                  <a:gd name="T12" fmla="*/ 0 60000 65536"/>
                  <a:gd name="T13" fmla="*/ 0 60000 65536"/>
                  <a:gd name="T14" fmla="*/ 0 60000 65536"/>
                  <a:gd name="T15" fmla="*/ 0 w 135"/>
                  <a:gd name="T16" fmla="*/ 0 h 505"/>
                  <a:gd name="T17" fmla="*/ 135 w 135"/>
                  <a:gd name="T18" fmla="*/ 505 h 505"/>
                </a:gdLst>
                <a:ahLst/>
                <a:cxnLst>
                  <a:cxn ang="T10">
                    <a:pos x="T0" y="T1"/>
                  </a:cxn>
                  <a:cxn ang="T11">
                    <a:pos x="T2" y="T3"/>
                  </a:cxn>
                  <a:cxn ang="T12">
                    <a:pos x="T4" y="T5"/>
                  </a:cxn>
                  <a:cxn ang="T13">
                    <a:pos x="T6" y="T7"/>
                  </a:cxn>
                  <a:cxn ang="T14">
                    <a:pos x="T8" y="T9"/>
                  </a:cxn>
                </a:cxnLst>
                <a:rect l="T15" t="T16" r="T17" b="T18"/>
                <a:pathLst>
                  <a:path w="135" h="505">
                    <a:moveTo>
                      <a:pt x="0" y="0"/>
                    </a:moveTo>
                    <a:lnTo>
                      <a:pt x="134" y="0"/>
                    </a:lnTo>
                    <a:lnTo>
                      <a:pt x="134" y="504"/>
                    </a:lnTo>
                    <a:lnTo>
                      <a:pt x="0" y="504"/>
                    </a:lnTo>
                    <a:lnTo>
                      <a:pt x="0" y="0"/>
                    </a:lnTo>
                  </a:path>
                </a:pathLst>
              </a:custGeom>
              <a:gradFill rotWithShape="0">
                <a:gsLst>
                  <a:gs pos="0">
                    <a:srgbClr val="DADADA"/>
                  </a:gs>
                  <a:gs pos="100000">
                    <a:srgbClr val="2C2C2C"/>
                  </a:gs>
                </a:gsLst>
                <a:path path="rect">
                  <a:fillToRect l="50000" t="50000" r="50000" b="50000"/>
                </a:path>
              </a:gradFill>
              <a:ln w="25400" cap="rnd">
                <a:solidFill>
                  <a:srgbClr val="000000"/>
                </a:solidFill>
                <a:round/>
                <a:headEnd/>
                <a:tailEnd/>
              </a:ln>
            </p:spPr>
            <p:txBody>
              <a:bodyPr/>
              <a:lstStyle/>
              <a:p>
                <a:endParaRPr lang="tr-TR"/>
              </a:p>
            </p:txBody>
          </p:sp>
          <p:sp>
            <p:nvSpPr>
              <p:cNvPr id="48148" name="Rectangle 20"/>
              <p:cNvSpPr>
                <a:spLocks noChangeArrowheads="1"/>
              </p:cNvSpPr>
              <p:nvPr/>
            </p:nvSpPr>
            <p:spPr bwMode="auto">
              <a:xfrm>
                <a:off x="4420" y="1659"/>
                <a:ext cx="1460" cy="357"/>
              </a:xfrm>
              <a:prstGeom prst="rect">
                <a:avLst/>
              </a:prstGeom>
              <a:noFill/>
              <a:ln w="50800">
                <a:noFill/>
                <a:miter lim="800000"/>
                <a:headEnd/>
                <a:tailEnd/>
              </a:ln>
            </p:spPr>
            <p:txBody>
              <a:bodyPr wrap="none" lIns="90488" tIns="44450" rIns="90488" bIns="44450">
                <a:spAutoFit/>
              </a:bodyPr>
              <a:lstStyle/>
              <a:p>
                <a:pPr algn="ctr" defTabSz="1316038"/>
                <a:r>
                  <a:rPr lang="en-US" sz="2000" b="1" dirty="0">
                    <a:latin typeface="Arial" charset="0"/>
                  </a:rPr>
                  <a:t>FS Sensor</a:t>
                </a:r>
              </a:p>
            </p:txBody>
          </p:sp>
          <p:sp>
            <p:nvSpPr>
              <p:cNvPr id="48149" name="Freeform 21"/>
              <p:cNvSpPr>
                <a:spLocks/>
              </p:cNvSpPr>
              <p:nvPr/>
            </p:nvSpPr>
            <p:spPr bwMode="auto">
              <a:xfrm>
                <a:off x="2492" y="1672"/>
                <a:ext cx="209" cy="177"/>
              </a:xfrm>
              <a:custGeom>
                <a:avLst/>
                <a:gdLst>
                  <a:gd name="T0" fmla="*/ 208 w 209"/>
                  <a:gd name="T1" fmla="*/ 59 h 177"/>
                  <a:gd name="T2" fmla="*/ 173 w 209"/>
                  <a:gd name="T3" fmla="*/ 17 h 177"/>
                  <a:gd name="T4" fmla="*/ 86 w 209"/>
                  <a:gd name="T5" fmla="*/ 0 h 177"/>
                  <a:gd name="T6" fmla="*/ 36 w 209"/>
                  <a:gd name="T7" fmla="*/ 34 h 177"/>
                  <a:gd name="T8" fmla="*/ 0 w 209"/>
                  <a:gd name="T9" fmla="*/ 92 h 177"/>
                  <a:gd name="T10" fmla="*/ 36 w 209"/>
                  <a:gd name="T11" fmla="*/ 143 h 177"/>
                  <a:gd name="T12" fmla="*/ 108 w 209"/>
                  <a:gd name="T13" fmla="*/ 176 h 177"/>
                  <a:gd name="T14" fmla="*/ 173 w 209"/>
                  <a:gd name="T15" fmla="*/ 160 h 177"/>
                  <a:gd name="T16" fmla="*/ 208 w 209"/>
                  <a:gd name="T17" fmla="*/ 92 h 177"/>
                  <a:gd name="T18" fmla="*/ 208 w 209"/>
                  <a:gd name="T19" fmla="*/ 76 h 177"/>
                  <a:gd name="T20" fmla="*/ 208 w 209"/>
                  <a:gd name="T21" fmla="*/ 59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177"/>
                  <a:gd name="T35" fmla="*/ 209 w 209"/>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177">
                    <a:moveTo>
                      <a:pt x="208" y="59"/>
                    </a:moveTo>
                    <a:lnTo>
                      <a:pt x="173" y="17"/>
                    </a:lnTo>
                    <a:lnTo>
                      <a:pt x="86" y="0"/>
                    </a:lnTo>
                    <a:lnTo>
                      <a:pt x="36" y="34"/>
                    </a:lnTo>
                    <a:lnTo>
                      <a:pt x="0" y="92"/>
                    </a:lnTo>
                    <a:lnTo>
                      <a:pt x="36" y="143"/>
                    </a:lnTo>
                    <a:lnTo>
                      <a:pt x="108" y="176"/>
                    </a:lnTo>
                    <a:lnTo>
                      <a:pt x="173" y="160"/>
                    </a:lnTo>
                    <a:lnTo>
                      <a:pt x="208" y="92"/>
                    </a:lnTo>
                    <a:lnTo>
                      <a:pt x="208" y="76"/>
                    </a:lnTo>
                    <a:lnTo>
                      <a:pt x="208" y="59"/>
                    </a:lnTo>
                  </a:path>
                </a:pathLst>
              </a:custGeom>
              <a:solidFill>
                <a:srgbClr val="5700D6"/>
              </a:solidFill>
              <a:ln w="12700" cap="rnd">
                <a:noFill/>
                <a:round/>
                <a:headEnd/>
                <a:tailEnd/>
              </a:ln>
            </p:spPr>
            <p:txBody>
              <a:bodyPr/>
              <a:lstStyle/>
              <a:p>
                <a:endParaRPr lang="tr-TR"/>
              </a:p>
            </p:txBody>
          </p:sp>
          <p:sp>
            <p:nvSpPr>
              <p:cNvPr id="48150" name="Freeform 22"/>
              <p:cNvSpPr>
                <a:spLocks/>
              </p:cNvSpPr>
              <p:nvPr/>
            </p:nvSpPr>
            <p:spPr bwMode="auto">
              <a:xfrm>
                <a:off x="2454" y="1677"/>
                <a:ext cx="242" cy="215"/>
              </a:xfrm>
              <a:custGeom>
                <a:avLst/>
                <a:gdLst>
                  <a:gd name="T0" fmla="*/ 241 w 242"/>
                  <a:gd name="T1" fmla="*/ 121 h 215"/>
                  <a:gd name="T2" fmla="*/ 229 w 242"/>
                  <a:gd name="T3" fmla="*/ 43 h 215"/>
                  <a:gd name="T4" fmla="*/ 167 w 242"/>
                  <a:gd name="T5" fmla="*/ 0 h 215"/>
                  <a:gd name="T6" fmla="*/ 99 w 242"/>
                  <a:gd name="T7" fmla="*/ 0 h 215"/>
                  <a:gd name="T8" fmla="*/ 38 w 242"/>
                  <a:gd name="T9" fmla="*/ 21 h 215"/>
                  <a:gd name="T10" fmla="*/ 0 w 242"/>
                  <a:gd name="T11" fmla="*/ 71 h 215"/>
                  <a:gd name="T12" fmla="*/ 0 w 242"/>
                  <a:gd name="T13" fmla="*/ 135 h 215"/>
                  <a:gd name="T14" fmla="*/ 31 w 242"/>
                  <a:gd name="T15" fmla="*/ 193 h 215"/>
                  <a:gd name="T16" fmla="*/ 99 w 242"/>
                  <a:gd name="T17" fmla="*/ 214 h 215"/>
                  <a:gd name="T18" fmla="*/ 217 w 242"/>
                  <a:gd name="T19" fmla="*/ 186 h 215"/>
                  <a:gd name="T20" fmla="*/ 241 w 242"/>
                  <a:gd name="T21" fmla="*/ 128 h 215"/>
                  <a:gd name="T22" fmla="*/ 241 w 242"/>
                  <a:gd name="T23" fmla="*/ 121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2"/>
                  <a:gd name="T37" fmla="*/ 0 h 215"/>
                  <a:gd name="T38" fmla="*/ 242 w 242"/>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2" h="215">
                    <a:moveTo>
                      <a:pt x="241" y="121"/>
                    </a:moveTo>
                    <a:lnTo>
                      <a:pt x="229" y="43"/>
                    </a:lnTo>
                    <a:lnTo>
                      <a:pt x="167" y="0"/>
                    </a:lnTo>
                    <a:lnTo>
                      <a:pt x="99" y="0"/>
                    </a:lnTo>
                    <a:lnTo>
                      <a:pt x="38" y="21"/>
                    </a:lnTo>
                    <a:lnTo>
                      <a:pt x="0" y="71"/>
                    </a:lnTo>
                    <a:lnTo>
                      <a:pt x="0" y="135"/>
                    </a:lnTo>
                    <a:lnTo>
                      <a:pt x="31" y="193"/>
                    </a:lnTo>
                    <a:lnTo>
                      <a:pt x="99" y="214"/>
                    </a:lnTo>
                    <a:lnTo>
                      <a:pt x="217" y="186"/>
                    </a:lnTo>
                    <a:lnTo>
                      <a:pt x="241" y="128"/>
                    </a:lnTo>
                    <a:lnTo>
                      <a:pt x="241" y="121"/>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8151" name="Freeform 23"/>
              <p:cNvSpPr>
                <a:spLocks/>
              </p:cNvSpPr>
              <p:nvPr/>
            </p:nvSpPr>
            <p:spPr bwMode="auto">
              <a:xfrm>
                <a:off x="2494" y="1327"/>
                <a:ext cx="210" cy="177"/>
              </a:xfrm>
              <a:custGeom>
                <a:avLst/>
                <a:gdLst>
                  <a:gd name="T0" fmla="*/ 209 w 210"/>
                  <a:gd name="T1" fmla="*/ 59 h 177"/>
                  <a:gd name="T2" fmla="*/ 173 w 210"/>
                  <a:gd name="T3" fmla="*/ 17 h 177"/>
                  <a:gd name="T4" fmla="*/ 87 w 210"/>
                  <a:gd name="T5" fmla="*/ 0 h 177"/>
                  <a:gd name="T6" fmla="*/ 36 w 210"/>
                  <a:gd name="T7" fmla="*/ 34 h 177"/>
                  <a:gd name="T8" fmla="*/ 0 w 210"/>
                  <a:gd name="T9" fmla="*/ 92 h 177"/>
                  <a:gd name="T10" fmla="*/ 36 w 210"/>
                  <a:gd name="T11" fmla="*/ 143 h 177"/>
                  <a:gd name="T12" fmla="*/ 109 w 210"/>
                  <a:gd name="T13" fmla="*/ 176 h 177"/>
                  <a:gd name="T14" fmla="*/ 173 w 210"/>
                  <a:gd name="T15" fmla="*/ 159 h 177"/>
                  <a:gd name="T16" fmla="*/ 209 w 210"/>
                  <a:gd name="T17" fmla="*/ 92 h 177"/>
                  <a:gd name="T18" fmla="*/ 209 w 210"/>
                  <a:gd name="T19" fmla="*/ 76 h 177"/>
                  <a:gd name="T20" fmla="*/ 209 w 210"/>
                  <a:gd name="T21" fmla="*/ 59 h 1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
                  <a:gd name="T34" fmla="*/ 0 h 177"/>
                  <a:gd name="T35" fmla="*/ 210 w 210"/>
                  <a:gd name="T36" fmla="*/ 177 h 1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 h="177">
                    <a:moveTo>
                      <a:pt x="209" y="59"/>
                    </a:moveTo>
                    <a:lnTo>
                      <a:pt x="173" y="17"/>
                    </a:lnTo>
                    <a:lnTo>
                      <a:pt x="87" y="0"/>
                    </a:lnTo>
                    <a:lnTo>
                      <a:pt x="36" y="34"/>
                    </a:lnTo>
                    <a:lnTo>
                      <a:pt x="0" y="92"/>
                    </a:lnTo>
                    <a:lnTo>
                      <a:pt x="36" y="143"/>
                    </a:lnTo>
                    <a:lnTo>
                      <a:pt x="109" y="176"/>
                    </a:lnTo>
                    <a:lnTo>
                      <a:pt x="173" y="159"/>
                    </a:lnTo>
                    <a:lnTo>
                      <a:pt x="209" y="92"/>
                    </a:lnTo>
                    <a:lnTo>
                      <a:pt x="209" y="76"/>
                    </a:lnTo>
                    <a:lnTo>
                      <a:pt x="209" y="59"/>
                    </a:lnTo>
                  </a:path>
                </a:pathLst>
              </a:custGeom>
              <a:solidFill>
                <a:srgbClr val="5700D6"/>
              </a:solidFill>
              <a:ln w="12700" cap="rnd">
                <a:noFill/>
                <a:round/>
                <a:headEnd/>
                <a:tailEnd/>
              </a:ln>
            </p:spPr>
            <p:txBody>
              <a:bodyPr/>
              <a:lstStyle/>
              <a:p>
                <a:endParaRPr lang="tr-TR"/>
              </a:p>
            </p:txBody>
          </p:sp>
          <p:sp>
            <p:nvSpPr>
              <p:cNvPr id="48152" name="Freeform 24"/>
              <p:cNvSpPr>
                <a:spLocks/>
              </p:cNvSpPr>
              <p:nvPr/>
            </p:nvSpPr>
            <p:spPr bwMode="auto">
              <a:xfrm>
                <a:off x="2459" y="1249"/>
                <a:ext cx="295" cy="301"/>
              </a:xfrm>
              <a:custGeom>
                <a:avLst/>
                <a:gdLst>
                  <a:gd name="T0" fmla="*/ 294 w 295"/>
                  <a:gd name="T1" fmla="*/ 169 h 301"/>
                  <a:gd name="T2" fmla="*/ 279 w 295"/>
                  <a:gd name="T3" fmla="*/ 60 h 301"/>
                  <a:gd name="T4" fmla="*/ 203 w 295"/>
                  <a:gd name="T5" fmla="*/ 0 h 301"/>
                  <a:gd name="T6" fmla="*/ 120 w 295"/>
                  <a:gd name="T7" fmla="*/ 0 h 301"/>
                  <a:gd name="T8" fmla="*/ 45 w 295"/>
                  <a:gd name="T9" fmla="*/ 29 h 301"/>
                  <a:gd name="T10" fmla="*/ 0 w 295"/>
                  <a:gd name="T11" fmla="*/ 100 h 301"/>
                  <a:gd name="T12" fmla="*/ 0 w 295"/>
                  <a:gd name="T13" fmla="*/ 190 h 301"/>
                  <a:gd name="T14" fmla="*/ 38 w 295"/>
                  <a:gd name="T15" fmla="*/ 269 h 301"/>
                  <a:gd name="T16" fmla="*/ 120 w 295"/>
                  <a:gd name="T17" fmla="*/ 300 h 301"/>
                  <a:gd name="T18" fmla="*/ 264 w 295"/>
                  <a:gd name="T19" fmla="*/ 259 h 301"/>
                  <a:gd name="T20" fmla="*/ 294 w 295"/>
                  <a:gd name="T21" fmla="*/ 179 h 301"/>
                  <a:gd name="T22" fmla="*/ 294 w 295"/>
                  <a:gd name="T23" fmla="*/ 169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5"/>
                  <a:gd name="T37" fmla="*/ 0 h 301"/>
                  <a:gd name="T38" fmla="*/ 295 w 295"/>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5" h="301">
                    <a:moveTo>
                      <a:pt x="294" y="169"/>
                    </a:moveTo>
                    <a:lnTo>
                      <a:pt x="279" y="60"/>
                    </a:lnTo>
                    <a:lnTo>
                      <a:pt x="203" y="0"/>
                    </a:lnTo>
                    <a:lnTo>
                      <a:pt x="120" y="0"/>
                    </a:lnTo>
                    <a:lnTo>
                      <a:pt x="45" y="29"/>
                    </a:lnTo>
                    <a:lnTo>
                      <a:pt x="0" y="100"/>
                    </a:lnTo>
                    <a:lnTo>
                      <a:pt x="0" y="190"/>
                    </a:lnTo>
                    <a:lnTo>
                      <a:pt x="38" y="269"/>
                    </a:lnTo>
                    <a:lnTo>
                      <a:pt x="120" y="300"/>
                    </a:lnTo>
                    <a:lnTo>
                      <a:pt x="264" y="259"/>
                    </a:lnTo>
                    <a:lnTo>
                      <a:pt x="294" y="179"/>
                    </a:lnTo>
                    <a:lnTo>
                      <a:pt x="294" y="169"/>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8153" name="Freeform 25"/>
              <p:cNvSpPr>
                <a:spLocks/>
              </p:cNvSpPr>
              <p:nvPr/>
            </p:nvSpPr>
            <p:spPr bwMode="auto">
              <a:xfrm>
                <a:off x="2502" y="1356"/>
                <a:ext cx="194" cy="161"/>
              </a:xfrm>
              <a:custGeom>
                <a:avLst/>
                <a:gdLst>
                  <a:gd name="T0" fmla="*/ 79 w 194"/>
                  <a:gd name="T1" fmla="*/ 160 h 161"/>
                  <a:gd name="T2" fmla="*/ 107 w 194"/>
                  <a:gd name="T3" fmla="*/ 150 h 161"/>
                  <a:gd name="T4" fmla="*/ 136 w 194"/>
                  <a:gd name="T5" fmla="*/ 120 h 161"/>
                  <a:gd name="T6" fmla="*/ 193 w 194"/>
                  <a:gd name="T7" fmla="*/ 120 h 161"/>
                  <a:gd name="T8" fmla="*/ 193 w 194"/>
                  <a:gd name="T9" fmla="*/ 80 h 161"/>
                  <a:gd name="T10" fmla="*/ 193 w 194"/>
                  <a:gd name="T11" fmla="*/ 80 h 161"/>
                  <a:gd name="T12" fmla="*/ 193 w 194"/>
                  <a:gd name="T13" fmla="*/ 40 h 161"/>
                  <a:gd name="T14" fmla="*/ 193 w 194"/>
                  <a:gd name="T15" fmla="*/ 0 h 161"/>
                  <a:gd name="T16" fmla="*/ 136 w 194"/>
                  <a:gd name="T17" fmla="*/ 0 h 161"/>
                  <a:gd name="T18" fmla="*/ 79 w 194"/>
                  <a:gd name="T19" fmla="*/ 40 h 161"/>
                  <a:gd name="T20" fmla="*/ 136 w 194"/>
                  <a:gd name="T21" fmla="*/ 53 h 161"/>
                  <a:gd name="T22" fmla="*/ 193 w 194"/>
                  <a:gd name="T23" fmla="*/ 80 h 161"/>
                  <a:gd name="T24" fmla="*/ 193 w 194"/>
                  <a:gd name="T25" fmla="*/ 80 h 161"/>
                  <a:gd name="T26" fmla="*/ 136 w 194"/>
                  <a:gd name="T27" fmla="*/ 120 h 161"/>
                  <a:gd name="T28" fmla="*/ 79 w 194"/>
                  <a:gd name="T29" fmla="*/ 120 h 161"/>
                  <a:gd name="T30" fmla="*/ 21 w 194"/>
                  <a:gd name="T31" fmla="*/ 120 h 161"/>
                  <a:gd name="T32" fmla="*/ 21 w 194"/>
                  <a:gd name="T33" fmla="*/ 120 h 161"/>
                  <a:gd name="T34" fmla="*/ 0 w 194"/>
                  <a:gd name="T35" fmla="*/ 140 h 161"/>
                  <a:gd name="T36" fmla="*/ 14 w 194"/>
                  <a:gd name="T37" fmla="*/ 156 h 161"/>
                  <a:gd name="T38" fmla="*/ 79 w 194"/>
                  <a:gd name="T39" fmla="*/ 160 h 1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4"/>
                  <a:gd name="T61" fmla="*/ 0 h 161"/>
                  <a:gd name="T62" fmla="*/ 194 w 194"/>
                  <a:gd name="T63" fmla="*/ 161 h 1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4" h="161">
                    <a:moveTo>
                      <a:pt x="79" y="160"/>
                    </a:moveTo>
                    <a:lnTo>
                      <a:pt x="107" y="150"/>
                    </a:lnTo>
                    <a:lnTo>
                      <a:pt x="136" y="120"/>
                    </a:lnTo>
                    <a:lnTo>
                      <a:pt x="193" y="120"/>
                    </a:lnTo>
                    <a:lnTo>
                      <a:pt x="193" y="80"/>
                    </a:lnTo>
                    <a:lnTo>
                      <a:pt x="193" y="40"/>
                    </a:lnTo>
                    <a:lnTo>
                      <a:pt x="193" y="0"/>
                    </a:lnTo>
                    <a:lnTo>
                      <a:pt x="136" y="0"/>
                    </a:lnTo>
                    <a:lnTo>
                      <a:pt x="79" y="40"/>
                    </a:lnTo>
                    <a:lnTo>
                      <a:pt x="136" y="53"/>
                    </a:lnTo>
                    <a:lnTo>
                      <a:pt x="193" y="80"/>
                    </a:lnTo>
                    <a:lnTo>
                      <a:pt x="136" y="120"/>
                    </a:lnTo>
                    <a:lnTo>
                      <a:pt x="79" y="120"/>
                    </a:lnTo>
                    <a:lnTo>
                      <a:pt x="21" y="120"/>
                    </a:lnTo>
                    <a:lnTo>
                      <a:pt x="0" y="140"/>
                    </a:lnTo>
                    <a:lnTo>
                      <a:pt x="14" y="156"/>
                    </a:lnTo>
                    <a:lnTo>
                      <a:pt x="79" y="160"/>
                    </a:lnTo>
                  </a:path>
                </a:pathLst>
              </a:custGeom>
              <a:solidFill>
                <a:srgbClr val="714400"/>
              </a:solidFill>
              <a:ln w="12700" cap="rnd">
                <a:solidFill>
                  <a:srgbClr val="000000"/>
                </a:solidFill>
                <a:round/>
                <a:headEnd/>
                <a:tailEnd/>
              </a:ln>
            </p:spPr>
            <p:txBody>
              <a:bodyPr/>
              <a:lstStyle/>
              <a:p>
                <a:endParaRPr lang="tr-TR"/>
              </a:p>
            </p:txBody>
          </p:sp>
          <p:sp>
            <p:nvSpPr>
              <p:cNvPr id="48154" name="Oval 26"/>
              <p:cNvSpPr>
                <a:spLocks noChangeArrowheads="1"/>
              </p:cNvSpPr>
              <p:nvPr/>
            </p:nvSpPr>
            <p:spPr bwMode="auto">
              <a:xfrm>
                <a:off x="2527" y="1735"/>
                <a:ext cx="164" cy="152"/>
              </a:xfrm>
              <a:prstGeom prst="ellipse">
                <a:avLst/>
              </a:prstGeom>
              <a:solidFill>
                <a:srgbClr val="714400"/>
              </a:solidFill>
              <a:ln w="12700">
                <a:solidFill>
                  <a:srgbClr val="000000"/>
                </a:solidFill>
                <a:round/>
                <a:headEnd/>
                <a:tailEnd/>
              </a:ln>
            </p:spPr>
            <p:txBody>
              <a:bodyPr wrap="none" anchor="ctr"/>
              <a:lstStyle/>
              <a:p>
                <a:endParaRPr lang="tr-TR"/>
              </a:p>
            </p:txBody>
          </p:sp>
          <p:sp>
            <p:nvSpPr>
              <p:cNvPr id="48155" name="Freeform 27"/>
              <p:cNvSpPr>
                <a:spLocks/>
              </p:cNvSpPr>
              <p:nvPr/>
            </p:nvSpPr>
            <p:spPr bwMode="auto">
              <a:xfrm>
                <a:off x="2408" y="2105"/>
                <a:ext cx="288" cy="268"/>
              </a:xfrm>
              <a:custGeom>
                <a:avLst/>
                <a:gdLst>
                  <a:gd name="T0" fmla="*/ 287 w 288"/>
                  <a:gd name="T1" fmla="*/ 151 h 268"/>
                  <a:gd name="T2" fmla="*/ 272 w 288"/>
                  <a:gd name="T3" fmla="*/ 53 h 268"/>
                  <a:gd name="T4" fmla="*/ 198 w 288"/>
                  <a:gd name="T5" fmla="*/ 0 h 268"/>
                  <a:gd name="T6" fmla="*/ 117 w 288"/>
                  <a:gd name="T7" fmla="*/ 0 h 268"/>
                  <a:gd name="T8" fmla="*/ 44 w 288"/>
                  <a:gd name="T9" fmla="*/ 27 h 268"/>
                  <a:gd name="T10" fmla="*/ 0 w 288"/>
                  <a:gd name="T11" fmla="*/ 89 h 268"/>
                  <a:gd name="T12" fmla="*/ 0 w 288"/>
                  <a:gd name="T13" fmla="*/ 169 h 268"/>
                  <a:gd name="T14" fmla="*/ 37 w 288"/>
                  <a:gd name="T15" fmla="*/ 240 h 268"/>
                  <a:gd name="T16" fmla="*/ 117 w 288"/>
                  <a:gd name="T17" fmla="*/ 267 h 268"/>
                  <a:gd name="T18" fmla="*/ 257 w 288"/>
                  <a:gd name="T19" fmla="*/ 231 h 268"/>
                  <a:gd name="T20" fmla="*/ 287 w 288"/>
                  <a:gd name="T21" fmla="*/ 160 h 268"/>
                  <a:gd name="T22" fmla="*/ 287 w 288"/>
                  <a:gd name="T23" fmla="*/ 151 h 2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68"/>
                  <a:gd name="T38" fmla="*/ 288 w 288"/>
                  <a:gd name="T39" fmla="*/ 268 h 2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68">
                    <a:moveTo>
                      <a:pt x="287" y="151"/>
                    </a:moveTo>
                    <a:lnTo>
                      <a:pt x="272" y="53"/>
                    </a:lnTo>
                    <a:lnTo>
                      <a:pt x="198" y="0"/>
                    </a:lnTo>
                    <a:lnTo>
                      <a:pt x="117" y="0"/>
                    </a:lnTo>
                    <a:lnTo>
                      <a:pt x="44" y="27"/>
                    </a:lnTo>
                    <a:lnTo>
                      <a:pt x="0" y="89"/>
                    </a:lnTo>
                    <a:lnTo>
                      <a:pt x="0" y="169"/>
                    </a:lnTo>
                    <a:lnTo>
                      <a:pt x="37" y="240"/>
                    </a:lnTo>
                    <a:lnTo>
                      <a:pt x="117" y="267"/>
                    </a:lnTo>
                    <a:lnTo>
                      <a:pt x="257" y="231"/>
                    </a:lnTo>
                    <a:lnTo>
                      <a:pt x="287" y="160"/>
                    </a:lnTo>
                    <a:lnTo>
                      <a:pt x="287" y="151"/>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48156" name="Freeform 28"/>
              <p:cNvSpPr>
                <a:spLocks/>
              </p:cNvSpPr>
              <p:nvPr/>
            </p:nvSpPr>
            <p:spPr bwMode="auto">
              <a:xfrm>
                <a:off x="2519" y="2113"/>
                <a:ext cx="119" cy="247"/>
              </a:xfrm>
              <a:custGeom>
                <a:avLst/>
                <a:gdLst>
                  <a:gd name="T0" fmla="*/ 59 w 119"/>
                  <a:gd name="T1" fmla="*/ 0 h 247"/>
                  <a:gd name="T2" fmla="*/ 118 w 119"/>
                  <a:gd name="T3" fmla="*/ 62 h 247"/>
                  <a:gd name="T4" fmla="*/ 118 w 119"/>
                  <a:gd name="T5" fmla="*/ 123 h 247"/>
                  <a:gd name="T6" fmla="*/ 118 w 119"/>
                  <a:gd name="T7" fmla="*/ 185 h 247"/>
                  <a:gd name="T8" fmla="*/ 118 w 119"/>
                  <a:gd name="T9" fmla="*/ 185 h 247"/>
                  <a:gd name="T10" fmla="*/ 59 w 119"/>
                  <a:gd name="T11" fmla="*/ 246 h 247"/>
                  <a:gd name="T12" fmla="*/ 0 w 119"/>
                  <a:gd name="T13" fmla="*/ 246 h 247"/>
                  <a:gd name="T14" fmla="*/ 0 w 119"/>
                  <a:gd name="T15" fmla="*/ 185 h 247"/>
                  <a:gd name="T16" fmla="*/ 0 w 119"/>
                  <a:gd name="T17" fmla="*/ 185 h 247"/>
                  <a:gd name="T18" fmla="*/ 59 w 119"/>
                  <a:gd name="T19" fmla="*/ 123 h 247"/>
                  <a:gd name="T20" fmla="*/ 0 w 119"/>
                  <a:gd name="T21" fmla="*/ 123 h 247"/>
                  <a:gd name="T22" fmla="*/ 0 w 119"/>
                  <a:gd name="T23" fmla="*/ 0 h 247"/>
                  <a:gd name="T24" fmla="*/ 0 w 119"/>
                  <a:gd name="T25" fmla="*/ 0 h 247"/>
                  <a:gd name="T26" fmla="*/ 59 w 119"/>
                  <a:gd name="T27" fmla="*/ 0 h 2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247"/>
                  <a:gd name="T44" fmla="*/ 119 w 119"/>
                  <a:gd name="T45" fmla="*/ 247 h 2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247">
                    <a:moveTo>
                      <a:pt x="59" y="0"/>
                    </a:moveTo>
                    <a:lnTo>
                      <a:pt x="118" y="62"/>
                    </a:lnTo>
                    <a:lnTo>
                      <a:pt x="118" y="123"/>
                    </a:lnTo>
                    <a:lnTo>
                      <a:pt x="118" y="185"/>
                    </a:lnTo>
                    <a:lnTo>
                      <a:pt x="59" y="246"/>
                    </a:lnTo>
                    <a:lnTo>
                      <a:pt x="0" y="246"/>
                    </a:lnTo>
                    <a:lnTo>
                      <a:pt x="0" y="185"/>
                    </a:lnTo>
                    <a:lnTo>
                      <a:pt x="59" y="123"/>
                    </a:lnTo>
                    <a:lnTo>
                      <a:pt x="0" y="123"/>
                    </a:lnTo>
                    <a:lnTo>
                      <a:pt x="0" y="0"/>
                    </a:lnTo>
                    <a:lnTo>
                      <a:pt x="59" y="0"/>
                    </a:lnTo>
                  </a:path>
                </a:pathLst>
              </a:custGeom>
              <a:solidFill>
                <a:srgbClr val="714400"/>
              </a:solidFill>
              <a:ln w="12700" cap="rnd">
                <a:solidFill>
                  <a:srgbClr val="000000"/>
                </a:solidFill>
                <a:round/>
                <a:headEnd/>
                <a:tailEnd/>
              </a:ln>
            </p:spPr>
            <p:txBody>
              <a:bodyPr/>
              <a:lstStyle/>
              <a:p>
                <a:endParaRPr lang="tr-TR"/>
              </a:p>
            </p:txBody>
          </p:sp>
          <p:sp>
            <p:nvSpPr>
              <p:cNvPr id="48157" name="Line 29"/>
              <p:cNvSpPr>
                <a:spLocks noChangeShapeType="1"/>
              </p:cNvSpPr>
              <p:nvPr/>
            </p:nvSpPr>
            <p:spPr bwMode="auto">
              <a:xfrm>
                <a:off x="2360" y="1779"/>
                <a:ext cx="341" cy="1350"/>
              </a:xfrm>
              <a:prstGeom prst="line">
                <a:avLst/>
              </a:prstGeom>
              <a:noFill/>
              <a:ln w="50800">
                <a:solidFill>
                  <a:srgbClr val="FFFF00"/>
                </a:solidFill>
                <a:round/>
                <a:headEnd/>
                <a:tailEnd/>
              </a:ln>
            </p:spPr>
            <p:txBody>
              <a:bodyPr/>
              <a:lstStyle/>
              <a:p>
                <a:endParaRPr lang="tr-TR"/>
              </a:p>
            </p:txBody>
          </p:sp>
          <p:sp>
            <p:nvSpPr>
              <p:cNvPr id="48158" name="Line 30"/>
              <p:cNvSpPr>
                <a:spLocks noChangeShapeType="1"/>
              </p:cNvSpPr>
              <p:nvPr/>
            </p:nvSpPr>
            <p:spPr bwMode="auto">
              <a:xfrm>
                <a:off x="2888" y="1779"/>
                <a:ext cx="605" cy="1322"/>
              </a:xfrm>
              <a:prstGeom prst="line">
                <a:avLst/>
              </a:prstGeom>
              <a:noFill/>
              <a:ln w="50800">
                <a:solidFill>
                  <a:srgbClr val="FFFF00"/>
                </a:solidFill>
                <a:round/>
                <a:headEnd/>
                <a:tailEnd/>
              </a:ln>
            </p:spPr>
            <p:txBody>
              <a:bodyPr/>
              <a:lstStyle/>
              <a:p>
                <a:endParaRPr lang="tr-TR"/>
              </a:p>
            </p:txBody>
          </p:sp>
          <p:sp>
            <p:nvSpPr>
              <p:cNvPr id="48159" name="Line 31"/>
              <p:cNvSpPr>
                <a:spLocks noChangeShapeType="1"/>
              </p:cNvSpPr>
              <p:nvPr/>
            </p:nvSpPr>
            <p:spPr bwMode="auto">
              <a:xfrm>
                <a:off x="2605" y="1970"/>
                <a:ext cx="303" cy="900"/>
              </a:xfrm>
              <a:prstGeom prst="line">
                <a:avLst/>
              </a:prstGeom>
              <a:noFill/>
              <a:ln w="12700">
                <a:solidFill>
                  <a:srgbClr val="FFFF00"/>
                </a:solidFill>
                <a:round/>
                <a:headEnd/>
                <a:tailEnd/>
              </a:ln>
            </p:spPr>
            <p:txBody>
              <a:bodyPr/>
              <a:lstStyle/>
              <a:p>
                <a:endParaRPr lang="tr-TR"/>
              </a:p>
            </p:txBody>
          </p:sp>
          <p:sp>
            <p:nvSpPr>
              <p:cNvPr id="48160" name="Line 32"/>
              <p:cNvSpPr>
                <a:spLocks noChangeShapeType="1"/>
              </p:cNvSpPr>
              <p:nvPr/>
            </p:nvSpPr>
            <p:spPr bwMode="auto">
              <a:xfrm>
                <a:off x="2696" y="1994"/>
                <a:ext cx="351" cy="848"/>
              </a:xfrm>
              <a:prstGeom prst="line">
                <a:avLst/>
              </a:prstGeom>
              <a:noFill/>
              <a:ln w="12700">
                <a:solidFill>
                  <a:srgbClr val="FFFF00"/>
                </a:solidFill>
                <a:round/>
                <a:headEnd/>
                <a:tailEnd/>
              </a:ln>
            </p:spPr>
            <p:txBody>
              <a:bodyPr/>
              <a:lstStyle/>
              <a:p>
                <a:endParaRPr lang="tr-TR"/>
              </a:p>
            </p:txBody>
          </p:sp>
          <p:sp>
            <p:nvSpPr>
              <p:cNvPr id="48161" name="Line 33"/>
              <p:cNvSpPr>
                <a:spLocks noChangeShapeType="1"/>
              </p:cNvSpPr>
              <p:nvPr/>
            </p:nvSpPr>
            <p:spPr bwMode="auto">
              <a:xfrm>
                <a:off x="2774" y="1956"/>
                <a:ext cx="404" cy="884"/>
              </a:xfrm>
              <a:prstGeom prst="line">
                <a:avLst/>
              </a:prstGeom>
              <a:noFill/>
              <a:ln w="12700">
                <a:solidFill>
                  <a:srgbClr val="FFFF00"/>
                </a:solidFill>
                <a:round/>
                <a:headEnd/>
                <a:tailEnd/>
              </a:ln>
            </p:spPr>
            <p:txBody>
              <a:bodyPr/>
              <a:lstStyle/>
              <a:p>
                <a:endParaRPr lang="tr-TR"/>
              </a:p>
            </p:txBody>
          </p:sp>
          <p:sp>
            <p:nvSpPr>
              <p:cNvPr id="48162" name="Line 34"/>
              <p:cNvSpPr>
                <a:spLocks noChangeShapeType="1"/>
              </p:cNvSpPr>
              <p:nvPr/>
            </p:nvSpPr>
            <p:spPr bwMode="auto">
              <a:xfrm>
                <a:off x="2821" y="1886"/>
                <a:ext cx="463" cy="965"/>
              </a:xfrm>
              <a:prstGeom prst="line">
                <a:avLst/>
              </a:prstGeom>
              <a:noFill/>
              <a:ln w="12700">
                <a:solidFill>
                  <a:srgbClr val="FFFF00"/>
                </a:solidFill>
                <a:round/>
                <a:headEnd/>
                <a:tailEnd/>
              </a:ln>
            </p:spPr>
            <p:txBody>
              <a:bodyPr/>
              <a:lstStyle/>
              <a:p>
                <a:endParaRPr lang="tr-TR"/>
              </a:p>
            </p:txBody>
          </p:sp>
          <p:sp>
            <p:nvSpPr>
              <p:cNvPr id="48163" name="Line 35"/>
              <p:cNvSpPr>
                <a:spLocks noChangeShapeType="1"/>
              </p:cNvSpPr>
              <p:nvPr/>
            </p:nvSpPr>
            <p:spPr bwMode="auto">
              <a:xfrm>
                <a:off x="2535" y="1941"/>
                <a:ext cx="263" cy="1001"/>
              </a:xfrm>
              <a:prstGeom prst="line">
                <a:avLst/>
              </a:prstGeom>
              <a:noFill/>
              <a:ln w="12700">
                <a:solidFill>
                  <a:srgbClr val="FFFF00"/>
                </a:solidFill>
                <a:round/>
                <a:headEnd/>
                <a:tailEnd/>
              </a:ln>
            </p:spPr>
            <p:txBody>
              <a:bodyPr/>
              <a:lstStyle/>
              <a:p>
                <a:endParaRPr lang="tr-TR"/>
              </a:p>
            </p:txBody>
          </p:sp>
          <p:sp>
            <p:nvSpPr>
              <p:cNvPr id="48164" name="Rectangle 36"/>
              <p:cNvSpPr>
                <a:spLocks noChangeArrowheads="1"/>
              </p:cNvSpPr>
              <p:nvPr/>
            </p:nvSpPr>
            <p:spPr bwMode="auto">
              <a:xfrm>
                <a:off x="2289" y="3474"/>
                <a:ext cx="1686" cy="633"/>
              </a:xfrm>
              <a:prstGeom prst="rect">
                <a:avLst/>
              </a:prstGeom>
              <a:noFill/>
              <a:ln w="50800">
                <a:noFill/>
                <a:miter lim="800000"/>
                <a:headEnd/>
                <a:tailEnd/>
              </a:ln>
            </p:spPr>
            <p:txBody>
              <a:bodyPr wrap="none" lIns="90488" tIns="44450" rIns="90488" bIns="44450">
                <a:spAutoFit/>
              </a:bodyPr>
              <a:lstStyle/>
              <a:p>
                <a:pPr algn="ctr" defTabSz="1316038"/>
                <a:r>
                  <a:rPr lang="en-US" sz="2000" b="1">
                    <a:latin typeface="Arial" charset="0"/>
                  </a:rPr>
                  <a:t>SS Sensor</a:t>
                </a:r>
              </a:p>
              <a:p>
                <a:pPr algn="ctr" defTabSz="1316038"/>
                <a:r>
                  <a:rPr lang="en-US" sz="2000" b="1">
                    <a:latin typeface="Arial" charset="0"/>
                  </a:rPr>
                  <a:t>[granularity]</a:t>
                </a:r>
              </a:p>
            </p:txBody>
          </p:sp>
          <p:sp>
            <p:nvSpPr>
              <p:cNvPr id="48165" name="Rectangle 37"/>
              <p:cNvSpPr>
                <a:spLocks noChangeArrowheads="1"/>
              </p:cNvSpPr>
              <p:nvPr/>
            </p:nvSpPr>
            <p:spPr bwMode="auto">
              <a:xfrm>
                <a:off x="116" y="1182"/>
                <a:ext cx="1011" cy="411"/>
              </a:xfrm>
              <a:prstGeom prst="rect">
                <a:avLst/>
              </a:prstGeom>
              <a:noFill/>
              <a:ln w="50800">
                <a:noFill/>
                <a:miter lim="800000"/>
                <a:headEnd/>
                <a:tailEnd/>
              </a:ln>
            </p:spPr>
            <p:txBody>
              <a:bodyPr wrap="none" lIns="90488" tIns="44450" rIns="90488" bIns="44450">
                <a:spAutoFit/>
              </a:bodyPr>
              <a:lstStyle/>
              <a:p>
                <a:pPr defTabSz="1316038"/>
                <a:r>
                  <a:rPr lang="en-US" b="1">
                    <a:latin typeface="Arial" charset="0"/>
                  </a:rPr>
                  <a:t>Laser</a:t>
                </a:r>
              </a:p>
            </p:txBody>
          </p:sp>
          <p:sp>
            <p:nvSpPr>
              <p:cNvPr id="48166" name="Line 38"/>
              <p:cNvSpPr>
                <a:spLocks noChangeShapeType="1"/>
              </p:cNvSpPr>
              <p:nvPr/>
            </p:nvSpPr>
            <p:spPr bwMode="auto">
              <a:xfrm flipV="1">
                <a:off x="3186" y="1778"/>
                <a:ext cx="1040" cy="3"/>
              </a:xfrm>
              <a:prstGeom prst="line">
                <a:avLst/>
              </a:prstGeom>
              <a:noFill/>
              <a:ln w="12700">
                <a:solidFill>
                  <a:srgbClr val="FFFF00"/>
                </a:solidFill>
                <a:round/>
                <a:headEnd/>
                <a:tailEnd/>
              </a:ln>
            </p:spPr>
            <p:txBody>
              <a:bodyPr/>
              <a:lstStyle/>
              <a:p>
                <a:endParaRPr lang="tr-TR"/>
              </a:p>
            </p:txBody>
          </p:sp>
          <p:sp>
            <p:nvSpPr>
              <p:cNvPr id="48167" name="Line 39"/>
              <p:cNvSpPr>
                <a:spLocks noChangeShapeType="1"/>
              </p:cNvSpPr>
              <p:nvPr/>
            </p:nvSpPr>
            <p:spPr bwMode="auto">
              <a:xfrm flipV="1">
                <a:off x="3200" y="1676"/>
                <a:ext cx="1033" cy="63"/>
              </a:xfrm>
              <a:prstGeom prst="line">
                <a:avLst/>
              </a:prstGeom>
              <a:noFill/>
              <a:ln w="12700">
                <a:solidFill>
                  <a:srgbClr val="FFFF00"/>
                </a:solidFill>
                <a:round/>
                <a:headEnd/>
                <a:tailEnd/>
              </a:ln>
            </p:spPr>
            <p:txBody>
              <a:bodyPr/>
              <a:lstStyle/>
              <a:p>
                <a:endParaRPr lang="tr-TR"/>
              </a:p>
            </p:txBody>
          </p:sp>
          <p:sp>
            <p:nvSpPr>
              <p:cNvPr id="48168" name="Line 40"/>
              <p:cNvSpPr>
                <a:spLocks noChangeShapeType="1"/>
              </p:cNvSpPr>
              <p:nvPr/>
            </p:nvSpPr>
            <p:spPr bwMode="auto">
              <a:xfrm>
                <a:off x="3199" y="1832"/>
                <a:ext cx="1034" cy="47"/>
              </a:xfrm>
              <a:prstGeom prst="line">
                <a:avLst/>
              </a:prstGeom>
              <a:noFill/>
              <a:ln w="12700">
                <a:solidFill>
                  <a:srgbClr val="FFFF00"/>
                </a:solidFill>
                <a:round/>
                <a:headEnd/>
                <a:tailEnd/>
              </a:ln>
            </p:spPr>
            <p:txBody>
              <a:bodyPr/>
              <a:lstStyle/>
              <a:p>
                <a:endParaRPr lang="tr-TR"/>
              </a:p>
            </p:txBody>
          </p:sp>
          <p:sp>
            <p:nvSpPr>
              <p:cNvPr id="48169" name="Line 41"/>
              <p:cNvSpPr>
                <a:spLocks noChangeShapeType="1"/>
              </p:cNvSpPr>
              <p:nvPr/>
            </p:nvSpPr>
            <p:spPr bwMode="auto">
              <a:xfrm flipV="1">
                <a:off x="3197" y="1583"/>
                <a:ext cx="1033" cy="75"/>
              </a:xfrm>
              <a:prstGeom prst="line">
                <a:avLst/>
              </a:prstGeom>
              <a:noFill/>
              <a:ln w="50800">
                <a:solidFill>
                  <a:srgbClr val="FFFF00"/>
                </a:solidFill>
                <a:round/>
                <a:headEnd/>
                <a:tailEnd/>
              </a:ln>
            </p:spPr>
            <p:txBody>
              <a:bodyPr/>
              <a:lstStyle/>
              <a:p>
                <a:endParaRPr lang="tr-TR"/>
              </a:p>
            </p:txBody>
          </p:sp>
          <p:sp>
            <p:nvSpPr>
              <p:cNvPr id="48170" name="Line 42"/>
              <p:cNvSpPr>
                <a:spLocks noChangeShapeType="1"/>
              </p:cNvSpPr>
              <p:nvPr/>
            </p:nvSpPr>
            <p:spPr bwMode="auto">
              <a:xfrm>
                <a:off x="3204" y="1913"/>
                <a:ext cx="1028" cy="93"/>
              </a:xfrm>
              <a:prstGeom prst="line">
                <a:avLst/>
              </a:prstGeom>
              <a:noFill/>
              <a:ln w="50800">
                <a:solidFill>
                  <a:srgbClr val="FFFF00"/>
                </a:solidFill>
                <a:round/>
                <a:headEnd/>
                <a:tailEnd/>
              </a:ln>
            </p:spPr>
            <p:txBody>
              <a:bodyPr/>
              <a:lstStyle/>
              <a:p>
                <a:endParaRPr lang="tr-TR"/>
              </a:p>
            </p:txBody>
          </p:sp>
          <p:sp>
            <p:nvSpPr>
              <p:cNvPr id="48171" name="Oval 43"/>
              <p:cNvSpPr>
                <a:spLocks noChangeArrowheads="1"/>
              </p:cNvSpPr>
              <p:nvPr/>
            </p:nvSpPr>
            <p:spPr bwMode="auto">
              <a:xfrm>
                <a:off x="2709" y="2863"/>
                <a:ext cx="817" cy="502"/>
              </a:xfrm>
              <a:prstGeom prst="ellipse">
                <a:avLst/>
              </a:prstGeom>
              <a:gradFill rotWithShape="0">
                <a:gsLst>
                  <a:gs pos="0">
                    <a:srgbClr val="DADADA"/>
                  </a:gs>
                  <a:gs pos="100000">
                    <a:srgbClr val="2C2C2C"/>
                  </a:gs>
                </a:gsLst>
                <a:path path="shape">
                  <a:fillToRect l="50000" t="50000" r="50000" b="50000"/>
                </a:path>
              </a:gradFill>
              <a:ln w="25400">
                <a:solidFill>
                  <a:srgbClr val="000000"/>
                </a:solidFill>
                <a:round/>
                <a:headEnd/>
                <a:tailEnd/>
              </a:ln>
            </p:spPr>
            <p:txBody>
              <a:bodyPr wrap="none" anchor="ctr"/>
              <a:lstStyle/>
              <a:p>
                <a:endParaRPr lang="tr-TR"/>
              </a:p>
            </p:txBody>
          </p:sp>
        </p:grpSp>
      </p:grpSp>
      <p:sp>
        <p:nvSpPr>
          <p:cNvPr id="44" name="TextBox 43"/>
          <p:cNvSpPr txBox="1"/>
          <p:nvPr/>
        </p:nvSpPr>
        <p:spPr>
          <a:xfrm>
            <a:off x="228600" y="762000"/>
            <a:ext cx="8738290" cy="2308324"/>
          </a:xfrm>
          <a:prstGeom prst="rect">
            <a:avLst/>
          </a:prstGeom>
          <a:noFill/>
        </p:spPr>
        <p:txBody>
          <a:bodyPr wrap="none" rtlCol="0">
            <a:spAutoFit/>
          </a:bodyPr>
          <a:lstStyle/>
          <a:p>
            <a:r>
              <a:rPr lang="en-US" dirty="0" err="1" smtClean="0">
                <a:solidFill>
                  <a:srgbClr val="FFFFFF"/>
                </a:solidFill>
                <a:latin typeface="Calibri"/>
                <a:cs typeface="Calibri"/>
              </a:rPr>
              <a:t>Hücrenin</a:t>
            </a:r>
            <a:r>
              <a:rPr lang="en-US" dirty="0" smtClean="0">
                <a:solidFill>
                  <a:srgbClr val="FFFFFF"/>
                </a:solidFill>
                <a:latin typeface="Calibri"/>
                <a:cs typeface="Calibri"/>
              </a:rPr>
              <a:t> </a:t>
            </a:r>
            <a:r>
              <a:rPr lang="en-US" dirty="0" err="1" smtClean="0">
                <a:solidFill>
                  <a:srgbClr val="FFFFFF"/>
                </a:solidFill>
                <a:latin typeface="Calibri"/>
                <a:cs typeface="Calibri"/>
              </a:rPr>
              <a:t>iç</a:t>
            </a:r>
            <a:r>
              <a:rPr lang="en-US" dirty="0" smtClean="0">
                <a:solidFill>
                  <a:srgbClr val="FFFFFF"/>
                </a:solidFill>
                <a:latin typeface="Calibri"/>
                <a:cs typeface="Calibri"/>
              </a:rPr>
              <a:t> </a:t>
            </a:r>
            <a:r>
              <a:rPr lang="en-US" dirty="0" err="1" smtClean="0">
                <a:solidFill>
                  <a:srgbClr val="FFFFFF"/>
                </a:solidFill>
                <a:latin typeface="Calibri"/>
                <a:cs typeface="Calibri"/>
              </a:rPr>
              <a:t>yapısı</a:t>
            </a:r>
            <a:r>
              <a:rPr lang="en-US" dirty="0" smtClean="0">
                <a:solidFill>
                  <a:srgbClr val="FFFFFF"/>
                </a:solidFill>
                <a:latin typeface="Calibri"/>
                <a:cs typeface="Calibri"/>
              </a:rPr>
              <a:t> </a:t>
            </a:r>
            <a:r>
              <a:rPr lang="en-US" dirty="0" err="1" smtClean="0">
                <a:solidFill>
                  <a:srgbClr val="FFFFFF"/>
                </a:solidFill>
                <a:latin typeface="Calibri"/>
                <a:cs typeface="Calibri"/>
              </a:rPr>
              <a:t>ile</a:t>
            </a:r>
            <a:r>
              <a:rPr lang="en-US" dirty="0" smtClean="0">
                <a:solidFill>
                  <a:srgbClr val="FFFFFF"/>
                </a:solidFill>
                <a:latin typeface="Calibri"/>
                <a:cs typeface="Calibri"/>
              </a:rPr>
              <a:t> </a:t>
            </a:r>
            <a:r>
              <a:rPr lang="en-US" dirty="0" err="1" smtClean="0">
                <a:solidFill>
                  <a:srgbClr val="FFFFFF"/>
                </a:solidFill>
                <a:latin typeface="Calibri"/>
                <a:cs typeface="Calibri"/>
              </a:rPr>
              <a:t>ilişkili</a:t>
            </a:r>
            <a:r>
              <a:rPr lang="en-US" dirty="0" smtClean="0">
                <a:solidFill>
                  <a:srgbClr val="FFFFFF"/>
                </a:solidFill>
                <a:latin typeface="Calibri"/>
                <a:cs typeface="Calibri"/>
              </a:rPr>
              <a:t>  </a:t>
            </a:r>
          </a:p>
          <a:p>
            <a:r>
              <a:rPr lang="en-US" dirty="0" smtClean="0">
                <a:solidFill>
                  <a:srgbClr val="FFFFFF"/>
                </a:solidFill>
                <a:latin typeface="Calibri"/>
                <a:cs typeface="Calibri"/>
              </a:rPr>
              <a:t>	  </a:t>
            </a:r>
            <a:r>
              <a:rPr lang="en-US" dirty="0" err="1" smtClean="0">
                <a:solidFill>
                  <a:srgbClr val="FFFFFF"/>
                </a:solidFill>
                <a:latin typeface="Calibri"/>
                <a:cs typeface="Calibri"/>
              </a:rPr>
              <a:t>İç</a:t>
            </a:r>
            <a:r>
              <a:rPr lang="en-US" dirty="0" smtClean="0">
                <a:solidFill>
                  <a:srgbClr val="FFFFFF"/>
                </a:solidFill>
                <a:latin typeface="Calibri"/>
                <a:cs typeface="Calibri"/>
              </a:rPr>
              <a:t> </a:t>
            </a:r>
            <a:r>
              <a:rPr lang="en-US" dirty="0" err="1" smtClean="0">
                <a:solidFill>
                  <a:srgbClr val="FFFFFF"/>
                </a:solidFill>
                <a:latin typeface="Calibri"/>
                <a:cs typeface="Calibri"/>
              </a:rPr>
              <a:t>Yapı</a:t>
            </a:r>
            <a:r>
              <a:rPr lang="en-US" dirty="0" smtClean="0">
                <a:solidFill>
                  <a:srgbClr val="FFFFFF"/>
                </a:solidFill>
                <a:latin typeface="Calibri"/>
                <a:cs typeface="Calibri"/>
              </a:rPr>
              <a:t>  ne </a:t>
            </a:r>
            <a:r>
              <a:rPr lang="en-US" dirty="0" err="1" smtClean="0">
                <a:solidFill>
                  <a:srgbClr val="FFFFFF"/>
                </a:solidFill>
                <a:latin typeface="Calibri"/>
                <a:cs typeface="Calibri"/>
              </a:rPr>
              <a:t>kadar</a:t>
            </a:r>
            <a:r>
              <a:rPr lang="en-US" dirty="0" smtClean="0">
                <a:solidFill>
                  <a:srgbClr val="FFFFFF"/>
                </a:solidFill>
                <a:latin typeface="Calibri"/>
                <a:cs typeface="Calibri"/>
              </a:rPr>
              <a:t> </a:t>
            </a:r>
            <a:r>
              <a:rPr lang="en-US" dirty="0" err="1" smtClean="0">
                <a:solidFill>
                  <a:srgbClr val="FFFFFF"/>
                </a:solidFill>
                <a:latin typeface="Calibri"/>
                <a:cs typeface="Calibri"/>
              </a:rPr>
              <a:t>kompleks</a:t>
            </a:r>
            <a:r>
              <a:rPr lang="en-US" dirty="0" smtClean="0">
                <a:solidFill>
                  <a:srgbClr val="FFFFFF"/>
                </a:solidFill>
                <a:latin typeface="Calibri"/>
                <a:cs typeface="Calibri"/>
              </a:rPr>
              <a:t> </a:t>
            </a:r>
            <a:r>
              <a:rPr lang="en-US" dirty="0" err="1" smtClean="0">
                <a:solidFill>
                  <a:srgbClr val="FFFFFF"/>
                </a:solidFill>
                <a:latin typeface="Calibri"/>
                <a:cs typeface="Calibri"/>
              </a:rPr>
              <a:t>ise</a:t>
            </a:r>
            <a:r>
              <a:rPr lang="en-US" dirty="0" smtClean="0">
                <a:solidFill>
                  <a:srgbClr val="FFFFFF"/>
                </a:solidFill>
                <a:latin typeface="Calibri"/>
                <a:cs typeface="Calibri"/>
              </a:rPr>
              <a:t>  SSC </a:t>
            </a:r>
            <a:r>
              <a:rPr lang="en-US" dirty="0" err="1" smtClean="0">
                <a:solidFill>
                  <a:srgbClr val="FFFFFF"/>
                </a:solidFill>
                <a:latin typeface="Calibri"/>
                <a:cs typeface="Calibri"/>
              </a:rPr>
              <a:t>o</a:t>
            </a:r>
            <a:r>
              <a:rPr lang="en-US" dirty="0" smtClean="0">
                <a:solidFill>
                  <a:srgbClr val="FFFFFF"/>
                </a:solidFill>
                <a:latin typeface="Calibri"/>
                <a:cs typeface="Calibri"/>
              </a:rPr>
              <a:t> </a:t>
            </a:r>
            <a:r>
              <a:rPr lang="en-US" dirty="0" err="1" smtClean="0">
                <a:solidFill>
                  <a:srgbClr val="FFFFFF"/>
                </a:solidFill>
                <a:latin typeface="Calibri"/>
                <a:cs typeface="Calibri"/>
              </a:rPr>
              <a:t>kadar</a:t>
            </a:r>
            <a:r>
              <a:rPr lang="en-US" dirty="0" smtClean="0">
                <a:solidFill>
                  <a:srgbClr val="FFFFFF"/>
                </a:solidFill>
                <a:latin typeface="Calibri"/>
                <a:cs typeface="Calibri"/>
              </a:rPr>
              <a:t>  </a:t>
            </a:r>
            <a:r>
              <a:rPr lang="en-US" dirty="0" err="1" smtClean="0">
                <a:solidFill>
                  <a:srgbClr val="FFFFFF"/>
                </a:solidFill>
                <a:latin typeface="Calibri"/>
                <a:cs typeface="Calibri"/>
              </a:rPr>
              <a:t>yüksek</a:t>
            </a:r>
            <a:r>
              <a:rPr lang="en-US" dirty="0" smtClean="0">
                <a:solidFill>
                  <a:srgbClr val="FFFFFF"/>
                </a:solidFill>
                <a:latin typeface="Calibri"/>
                <a:cs typeface="Calibri"/>
              </a:rPr>
              <a:t> </a:t>
            </a:r>
            <a:br>
              <a:rPr lang="en-US" dirty="0" smtClean="0">
                <a:solidFill>
                  <a:srgbClr val="FFFFFF"/>
                </a:solidFill>
                <a:latin typeface="Calibri"/>
                <a:cs typeface="Calibri"/>
              </a:rPr>
            </a:br>
            <a:r>
              <a:rPr lang="en-US" dirty="0" smtClean="0">
                <a:solidFill>
                  <a:srgbClr val="FFFFFF"/>
                </a:solidFill>
                <a:latin typeface="Calibri"/>
                <a:cs typeface="Calibri"/>
              </a:rPr>
              <a:t> 	  </a:t>
            </a:r>
            <a:r>
              <a:rPr lang="en-US" dirty="0" err="1" smtClean="0">
                <a:solidFill>
                  <a:srgbClr val="FFFFFF"/>
                </a:solidFill>
                <a:latin typeface="Calibri"/>
                <a:cs typeface="Calibri"/>
              </a:rPr>
              <a:t>Ör</a:t>
            </a:r>
            <a:r>
              <a:rPr lang="en-US" dirty="0" smtClean="0">
                <a:solidFill>
                  <a:srgbClr val="FFFFFF"/>
                </a:solidFill>
                <a:latin typeface="Calibri"/>
                <a:cs typeface="Calibri"/>
              </a:rPr>
              <a:t>: </a:t>
            </a:r>
            <a:r>
              <a:rPr lang="en-US" dirty="0" err="1" smtClean="0">
                <a:solidFill>
                  <a:srgbClr val="FFFFFF"/>
                </a:solidFill>
                <a:latin typeface="Calibri"/>
                <a:cs typeface="Calibri"/>
              </a:rPr>
              <a:t>Granulositlerde</a:t>
            </a:r>
            <a:r>
              <a:rPr lang="en-US" dirty="0" smtClean="0">
                <a:solidFill>
                  <a:srgbClr val="FFFFFF"/>
                </a:solidFill>
                <a:latin typeface="Calibri"/>
                <a:cs typeface="Calibri"/>
              </a:rPr>
              <a:t>  SSC  </a:t>
            </a:r>
            <a:r>
              <a:rPr lang="en-US" dirty="0" err="1" smtClean="0">
                <a:solidFill>
                  <a:srgbClr val="FFFFFF"/>
                </a:solidFill>
                <a:latin typeface="Calibri"/>
                <a:cs typeface="Calibri"/>
              </a:rPr>
              <a:t>yüksek</a:t>
            </a:r>
            <a:r>
              <a:rPr lang="en-US" dirty="0" smtClean="0">
                <a:solidFill>
                  <a:srgbClr val="FFFFFF"/>
                </a:solidFill>
                <a:latin typeface="Calibri"/>
                <a:cs typeface="Calibri"/>
              </a:rPr>
              <a:t> </a:t>
            </a:r>
            <a:br>
              <a:rPr lang="en-US" dirty="0" smtClean="0">
                <a:solidFill>
                  <a:srgbClr val="FFFFFF"/>
                </a:solidFill>
                <a:latin typeface="Calibri"/>
                <a:cs typeface="Calibri"/>
              </a:rPr>
            </a:br>
            <a:r>
              <a:rPr lang="en-US" dirty="0" err="1" smtClean="0">
                <a:solidFill>
                  <a:srgbClr val="FFFFFF"/>
                </a:solidFill>
                <a:latin typeface="Calibri"/>
                <a:cs typeface="Calibri"/>
              </a:rPr>
              <a:t>Hücre</a:t>
            </a:r>
            <a:r>
              <a:rPr lang="en-US" dirty="0" smtClean="0">
                <a:solidFill>
                  <a:srgbClr val="FFFFFF"/>
                </a:solidFill>
                <a:latin typeface="Calibri"/>
                <a:cs typeface="Calibri"/>
              </a:rPr>
              <a:t> </a:t>
            </a:r>
            <a:r>
              <a:rPr lang="en-US" dirty="0" err="1" smtClean="0">
                <a:solidFill>
                  <a:srgbClr val="FFFFFF"/>
                </a:solidFill>
                <a:latin typeface="Calibri"/>
                <a:cs typeface="Calibri"/>
              </a:rPr>
              <a:t>yüzeyinin</a:t>
            </a:r>
            <a:r>
              <a:rPr lang="en-US" dirty="0" smtClean="0">
                <a:solidFill>
                  <a:srgbClr val="FFFFFF"/>
                </a:solidFill>
                <a:latin typeface="Calibri"/>
                <a:cs typeface="Calibri"/>
              </a:rPr>
              <a:t> </a:t>
            </a:r>
            <a:r>
              <a:rPr lang="en-US" dirty="0" err="1" smtClean="0">
                <a:solidFill>
                  <a:srgbClr val="FFFFFF"/>
                </a:solidFill>
                <a:latin typeface="Calibri"/>
                <a:cs typeface="Calibri"/>
              </a:rPr>
              <a:t>yapısı</a:t>
            </a:r>
            <a:r>
              <a:rPr lang="en-US" dirty="0" smtClean="0">
                <a:solidFill>
                  <a:srgbClr val="FFFFFF"/>
                </a:solidFill>
                <a:latin typeface="Calibri"/>
                <a:cs typeface="Calibri"/>
              </a:rPr>
              <a:t> </a:t>
            </a:r>
            <a:r>
              <a:rPr lang="en-US" dirty="0" err="1" smtClean="0">
                <a:solidFill>
                  <a:srgbClr val="FFFFFF"/>
                </a:solidFill>
                <a:latin typeface="Calibri"/>
                <a:cs typeface="Calibri"/>
              </a:rPr>
              <a:t>da</a:t>
            </a:r>
            <a:r>
              <a:rPr lang="en-US" dirty="0" smtClean="0">
                <a:solidFill>
                  <a:srgbClr val="FFFFFF"/>
                </a:solidFill>
                <a:latin typeface="Calibri"/>
                <a:cs typeface="Calibri"/>
              </a:rPr>
              <a:t> </a:t>
            </a:r>
            <a:r>
              <a:rPr lang="en-US" dirty="0" err="1" smtClean="0">
                <a:solidFill>
                  <a:srgbClr val="FFFFFF"/>
                </a:solidFill>
                <a:latin typeface="Calibri"/>
                <a:cs typeface="Calibri"/>
              </a:rPr>
              <a:t>etkili</a:t>
            </a:r>
            <a:r>
              <a:rPr lang="en-US" dirty="0" smtClean="0">
                <a:solidFill>
                  <a:srgbClr val="FFFFFF"/>
                </a:solidFill>
                <a:latin typeface="Calibri"/>
                <a:cs typeface="Calibri"/>
              </a:rPr>
              <a:t>  </a:t>
            </a:r>
          </a:p>
          <a:p>
            <a:r>
              <a:rPr lang="en-US" dirty="0" smtClean="0">
                <a:solidFill>
                  <a:srgbClr val="FFFFFF"/>
                </a:solidFill>
                <a:latin typeface="Calibri"/>
                <a:cs typeface="Calibri"/>
              </a:rPr>
              <a:t>	</a:t>
            </a:r>
            <a:r>
              <a:rPr lang="en-US" dirty="0" err="1" smtClean="0">
                <a:solidFill>
                  <a:srgbClr val="FFFFFF"/>
                </a:solidFill>
                <a:latin typeface="Calibri"/>
                <a:cs typeface="Calibri"/>
              </a:rPr>
              <a:t>Ör</a:t>
            </a:r>
            <a:r>
              <a:rPr lang="en-US" dirty="0" smtClean="0">
                <a:solidFill>
                  <a:srgbClr val="FFFFFF"/>
                </a:solidFill>
                <a:latin typeface="Calibri"/>
                <a:cs typeface="Calibri"/>
              </a:rPr>
              <a:t>: </a:t>
            </a:r>
            <a:r>
              <a:rPr lang="en-US" dirty="0" err="1" smtClean="0">
                <a:solidFill>
                  <a:srgbClr val="FFFFFF"/>
                </a:solidFill>
                <a:latin typeface="Calibri"/>
                <a:cs typeface="Calibri"/>
              </a:rPr>
              <a:t>Ölü</a:t>
            </a:r>
            <a:r>
              <a:rPr lang="en-US" dirty="0" smtClean="0">
                <a:solidFill>
                  <a:srgbClr val="FFFFFF"/>
                </a:solidFill>
                <a:latin typeface="Calibri"/>
                <a:cs typeface="Calibri"/>
              </a:rPr>
              <a:t> </a:t>
            </a:r>
            <a:r>
              <a:rPr lang="en-US" dirty="0" err="1" smtClean="0">
                <a:solidFill>
                  <a:srgbClr val="FFFFFF"/>
                </a:solidFill>
                <a:latin typeface="Calibri"/>
                <a:cs typeface="Calibri"/>
              </a:rPr>
              <a:t>hücrenin</a:t>
            </a:r>
            <a:r>
              <a:rPr lang="en-US" dirty="0" smtClean="0">
                <a:solidFill>
                  <a:srgbClr val="FFFFFF"/>
                </a:solidFill>
                <a:latin typeface="Calibri"/>
                <a:cs typeface="Calibri"/>
              </a:rPr>
              <a:t> </a:t>
            </a:r>
            <a:r>
              <a:rPr lang="en-US" dirty="0" err="1" smtClean="0">
                <a:solidFill>
                  <a:srgbClr val="FFFFFF"/>
                </a:solidFill>
                <a:latin typeface="Calibri"/>
                <a:cs typeface="Calibri"/>
              </a:rPr>
              <a:t>yüzeyi</a:t>
            </a:r>
            <a:r>
              <a:rPr lang="en-US" dirty="0" smtClean="0">
                <a:solidFill>
                  <a:srgbClr val="FFFFFF"/>
                </a:solidFill>
                <a:latin typeface="Calibri"/>
                <a:cs typeface="Calibri"/>
              </a:rPr>
              <a:t> </a:t>
            </a:r>
            <a:r>
              <a:rPr lang="en-US" dirty="0" err="1" smtClean="0">
                <a:solidFill>
                  <a:srgbClr val="FFFFFF"/>
                </a:solidFill>
                <a:latin typeface="Calibri"/>
                <a:cs typeface="Calibri"/>
              </a:rPr>
              <a:t>pürüzlü</a:t>
            </a:r>
            <a:r>
              <a:rPr lang="en-US" dirty="0" smtClean="0">
                <a:solidFill>
                  <a:srgbClr val="FFFFFF"/>
                </a:solidFill>
                <a:latin typeface="Calibri"/>
                <a:cs typeface="Calibri"/>
              </a:rPr>
              <a:t>,  SSC </a:t>
            </a:r>
            <a:r>
              <a:rPr lang="en-US" dirty="0" err="1" smtClean="0">
                <a:solidFill>
                  <a:srgbClr val="FFFFFF"/>
                </a:solidFill>
                <a:latin typeface="Calibri"/>
                <a:cs typeface="Calibri"/>
              </a:rPr>
              <a:t>değerleri</a:t>
            </a:r>
            <a:r>
              <a:rPr lang="en-US" dirty="0" smtClean="0">
                <a:solidFill>
                  <a:srgbClr val="FFFFFF"/>
                </a:solidFill>
                <a:latin typeface="Calibri"/>
                <a:cs typeface="Calibri"/>
              </a:rPr>
              <a:t> </a:t>
            </a:r>
            <a:r>
              <a:rPr lang="en-US" dirty="0" err="1" smtClean="0">
                <a:solidFill>
                  <a:srgbClr val="FFFFFF"/>
                </a:solidFill>
                <a:latin typeface="Calibri"/>
                <a:cs typeface="Calibri"/>
              </a:rPr>
              <a:t>daha</a:t>
            </a:r>
            <a:r>
              <a:rPr lang="en-US" dirty="0" smtClean="0">
                <a:solidFill>
                  <a:srgbClr val="FFFFFF"/>
                </a:solidFill>
                <a:latin typeface="Calibri"/>
                <a:cs typeface="Calibri"/>
              </a:rPr>
              <a:t> </a:t>
            </a:r>
            <a:r>
              <a:rPr lang="en-US" dirty="0" err="1" smtClean="0">
                <a:solidFill>
                  <a:srgbClr val="FFFFFF"/>
                </a:solidFill>
                <a:latin typeface="Calibri"/>
                <a:cs typeface="Calibri"/>
              </a:rPr>
              <a:t>yüksek</a:t>
            </a:r>
            <a:r>
              <a:rPr lang="en-US" dirty="0" smtClean="0">
                <a:solidFill>
                  <a:srgbClr val="FFFFFF"/>
                </a:solidFill>
                <a:latin typeface="Calibri"/>
                <a:cs typeface="Calibri"/>
              </a:rPr>
              <a:t> </a:t>
            </a:r>
            <a:br>
              <a:rPr lang="en-US" dirty="0" smtClean="0">
                <a:solidFill>
                  <a:srgbClr val="FFFFFF"/>
                </a:solidFill>
                <a:latin typeface="Calibri"/>
                <a:cs typeface="Calibri"/>
              </a:rPr>
            </a:br>
            <a:r>
              <a:rPr lang="en-US" dirty="0" smtClean="0">
                <a:solidFill>
                  <a:srgbClr val="FFFFFF"/>
                </a:solidFill>
                <a:latin typeface="Calibri"/>
                <a:cs typeface="Calibri"/>
              </a:rPr>
              <a:t>	</a:t>
            </a:r>
            <a:r>
              <a:rPr lang="en-US" dirty="0" err="1" smtClean="0">
                <a:solidFill>
                  <a:srgbClr val="FFFFFF"/>
                </a:solidFill>
                <a:latin typeface="Calibri"/>
                <a:cs typeface="Calibri"/>
              </a:rPr>
              <a:t>Eritrositlerin</a:t>
            </a:r>
            <a:r>
              <a:rPr lang="en-US" dirty="0" smtClean="0">
                <a:solidFill>
                  <a:srgbClr val="FFFFFF"/>
                </a:solidFill>
                <a:latin typeface="Calibri"/>
                <a:cs typeface="Calibri"/>
              </a:rPr>
              <a:t> SSC </a:t>
            </a:r>
            <a:r>
              <a:rPr lang="en-US" dirty="0" err="1" smtClean="0">
                <a:solidFill>
                  <a:srgbClr val="FFFFFF"/>
                </a:solidFill>
                <a:latin typeface="Calibri"/>
                <a:cs typeface="Calibri"/>
              </a:rPr>
              <a:t>değeri</a:t>
            </a:r>
            <a:r>
              <a:rPr lang="en-US" dirty="0" smtClean="0">
                <a:solidFill>
                  <a:srgbClr val="FFFFFF"/>
                </a:solidFill>
                <a:latin typeface="Calibri"/>
                <a:cs typeface="Calibri"/>
              </a:rPr>
              <a:t> </a:t>
            </a:r>
            <a:r>
              <a:rPr lang="en-US" dirty="0" err="1" smtClean="0">
                <a:solidFill>
                  <a:srgbClr val="FFFFFF"/>
                </a:solidFill>
                <a:latin typeface="Calibri"/>
                <a:cs typeface="Calibri"/>
              </a:rPr>
              <a:t>çok</a:t>
            </a:r>
            <a:r>
              <a:rPr lang="en-US" dirty="0" smtClean="0">
                <a:solidFill>
                  <a:srgbClr val="FFFFFF"/>
                </a:solidFill>
                <a:latin typeface="Calibri"/>
                <a:cs typeface="Calibri"/>
              </a:rPr>
              <a:t> </a:t>
            </a:r>
            <a:r>
              <a:rPr lang="en-US" dirty="0" err="1" smtClean="0">
                <a:solidFill>
                  <a:srgbClr val="FFFFFF"/>
                </a:solidFill>
                <a:latin typeface="Calibri"/>
                <a:cs typeface="Calibri"/>
              </a:rPr>
              <a:t>çok</a:t>
            </a:r>
            <a:r>
              <a:rPr lang="en-US" dirty="0" smtClean="0">
                <a:solidFill>
                  <a:srgbClr val="FFFFFF"/>
                </a:solidFill>
                <a:latin typeface="Calibri"/>
                <a:cs typeface="Calibri"/>
              </a:rPr>
              <a:t>  </a:t>
            </a:r>
            <a:r>
              <a:rPr lang="en-US" dirty="0" err="1" smtClean="0">
                <a:solidFill>
                  <a:srgbClr val="FFFFFF"/>
                </a:solidFill>
                <a:latin typeface="Calibri"/>
                <a:cs typeface="Calibri"/>
              </a:rPr>
              <a:t>düşük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ln>
            <a:miter lim="800000"/>
            <a:headEnd/>
            <a:tailEnd/>
          </a:ln>
        </p:spPr>
        <p:txBody>
          <a:bodyPr anchor="t"/>
          <a:lstStyle/>
          <a:p>
            <a:pPr eaLnBrk="1" hangingPunct="1">
              <a:defRPr/>
            </a:pPr>
            <a:r>
              <a:rPr lang="en-US" u="sng">
                <a:ea typeface="+mj-ea"/>
              </a:rPr>
              <a:t>Beam Splitters</a:t>
            </a:r>
          </a:p>
        </p:txBody>
      </p:sp>
      <p:sp>
        <p:nvSpPr>
          <p:cNvPr id="49155" name="Freeform 3"/>
          <p:cNvSpPr>
            <a:spLocks/>
          </p:cNvSpPr>
          <p:nvPr/>
        </p:nvSpPr>
        <p:spPr bwMode="auto">
          <a:xfrm>
            <a:off x="4991100" y="3276600"/>
            <a:ext cx="3659188" cy="1011238"/>
          </a:xfrm>
          <a:custGeom>
            <a:avLst/>
            <a:gdLst>
              <a:gd name="T0" fmla="*/ 0 w 2305"/>
              <a:gd name="T1" fmla="*/ 0 h 637"/>
              <a:gd name="T2" fmla="*/ 2268 w 2305"/>
              <a:gd name="T3" fmla="*/ 0 h 637"/>
              <a:gd name="T4" fmla="*/ 2208 w 2305"/>
              <a:gd name="T5" fmla="*/ 144 h 637"/>
              <a:gd name="T6" fmla="*/ 2280 w 2305"/>
              <a:gd name="T7" fmla="*/ 168 h 637"/>
              <a:gd name="T8" fmla="*/ 2244 w 2305"/>
              <a:gd name="T9" fmla="*/ 168 h 637"/>
              <a:gd name="T10" fmla="*/ 2184 w 2305"/>
              <a:gd name="T11" fmla="*/ 372 h 637"/>
              <a:gd name="T12" fmla="*/ 2304 w 2305"/>
              <a:gd name="T13" fmla="*/ 504 h 637"/>
              <a:gd name="T14" fmla="*/ 2304 w 2305"/>
              <a:gd name="T15" fmla="*/ 552 h 637"/>
              <a:gd name="T16" fmla="*/ 2292 w 2305"/>
              <a:gd name="T17" fmla="*/ 636 h 637"/>
              <a:gd name="T18" fmla="*/ 426 w 2305"/>
              <a:gd name="T19" fmla="*/ 636 h 637"/>
              <a:gd name="T20" fmla="*/ 0 w 2305"/>
              <a:gd name="T21" fmla="*/ 0 h 6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05"/>
              <a:gd name="T34" fmla="*/ 0 h 637"/>
              <a:gd name="T35" fmla="*/ 2305 w 2305"/>
              <a:gd name="T36" fmla="*/ 637 h 6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05" h="637">
                <a:moveTo>
                  <a:pt x="0" y="0"/>
                </a:moveTo>
                <a:lnTo>
                  <a:pt x="2268" y="0"/>
                </a:lnTo>
                <a:lnTo>
                  <a:pt x="2208" y="144"/>
                </a:lnTo>
                <a:lnTo>
                  <a:pt x="2280" y="168"/>
                </a:lnTo>
                <a:lnTo>
                  <a:pt x="2244" y="168"/>
                </a:lnTo>
                <a:lnTo>
                  <a:pt x="2184" y="372"/>
                </a:lnTo>
                <a:lnTo>
                  <a:pt x="2304" y="504"/>
                </a:lnTo>
                <a:lnTo>
                  <a:pt x="2304" y="552"/>
                </a:lnTo>
                <a:lnTo>
                  <a:pt x="2292" y="636"/>
                </a:lnTo>
                <a:lnTo>
                  <a:pt x="426" y="636"/>
                </a:lnTo>
                <a:lnTo>
                  <a:pt x="0" y="0"/>
                </a:lnTo>
              </a:path>
            </a:pathLst>
          </a:custGeom>
          <a:solidFill>
            <a:srgbClr val="FF0000"/>
          </a:solidFill>
          <a:ln w="12700" cap="rnd">
            <a:solidFill>
              <a:schemeClr val="tx2"/>
            </a:solidFill>
            <a:round/>
            <a:headEnd/>
            <a:tailEnd/>
          </a:ln>
        </p:spPr>
        <p:txBody>
          <a:bodyPr/>
          <a:lstStyle/>
          <a:p>
            <a:endParaRPr lang="tr-TR"/>
          </a:p>
        </p:txBody>
      </p:sp>
      <p:sp>
        <p:nvSpPr>
          <p:cNvPr id="49156" name="Oval 5"/>
          <p:cNvSpPr>
            <a:spLocks noChangeArrowheads="1"/>
          </p:cNvSpPr>
          <p:nvPr/>
        </p:nvSpPr>
        <p:spPr bwMode="auto">
          <a:xfrm rot="3180000">
            <a:off x="4386263" y="3340100"/>
            <a:ext cx="2120900" cy="596900"/>
          </a:xfrm>
          <a:prstGeom prst="ellipse">
            <a:avLst/>
          </a:prstGeom>
          <a:solidFill>
            <a:schemeClr val="bg2"/>
          </a:solidFill>
          <a:ln w="12700">
            <a:solidFill>
              <a:schemeClr val="tx1"/>
            </a:solidFill>
            <a:round/>
            <a:headEnd/>
            <a:tailEnd/>
          </a:ln>
        </p:spPr>
        <p:txBody>
          <a:bodyPr wrap="none" anchor="ctr"/>
          <a:lstStyle/>
          <a:p>
            <a:endParaRPr lang="tr-TR"/>
          </a:p>
        </p:txBody>
      </p:sp>
      <p:sp>
        <p:nvSpPr>
          <p:cNvPr id="49157" name="Oval 6"/>
          <p:cNvSpPr>
            <a:spLocks noChangeArrowheads="1"/>
          </p:cNvSpPr>
          <p:nvPr/>
        </p:nvSpPr>
        <p:spPr bwMode="auto">
          <a:xfrm rot="3180000">
            <a:off x="4310063" y="3416300"/>
            <a:ext cx="2120900" cy="596900"/>
          </a:xfrm>
          <a:prstGeom prst="ellipse">
            <a:avLst/>
          </a:prstGeom>
          <a:gradFill rotWithShape="0">
            <a:gsLst>
              <a:gs pos="0">
                <a:srgbClr val="292929"/>
              </a:gs>
              <a:gs pos="50000">
                <a:srgbClr val="CECECE"/>
              </a:gs>
              <a:gs pos="100000">
                <a:srgbClr val="292929"/>
              </a:gs>
            </a:gsLst>
            <a:lin ang="18900000" scaled="1"/>
          </a:gradFill>
          <a:ln w="12700">
            <a:solidFill>
              <a:schemeClr val="tx1"/>
            </a:solidFill>
            <a:round/>
            <a:headEnd/>
            <a:tailEnd/>
          </a:ln>
        </p:spPr>
        <p:txBody>
          <a:bodyPr wrap="none" anchor="ctr"/>
          <a:lstStyle/>
          <a:p>
            <a:endParaRPr lang="tr-TR"/>
          </a:p>
        </p:txBody>
      </p:sp>
      <p:sp>
        <p:nvSpPr>
          <p:cNvPr id="49158" name="Freeform 7"/>
          <p:cNvSpPr>
            <a:spLocks/>
          </p:cNvSpPr>
          <p:nvPr/>
        </p:nvSpPr>
        <p:spPr bwMode="auto">
          <a:xfrm>
            <a:off x="1524000" y="3200400"/>
            <a:ext cx="4040188" cy="3429000"/>
          </a:xfrm>
          <a:custGeom>
            <a:avLst/>
            <a:gdLst>
              <a:gd name="T0" fmla="*/ 72 w 2977"/>
              <a:gd name="T1" fmla="*/ 0 h 2149"/>
              <a:gd name="T2" fmla="*/ 2604 w 2977"/>
              <a:gd name="T3" fmla="*/ 0 h 2149"/>
              <a:gd name="T4" fmla="*/ 2976 w 2977"/>
              <a:gd name="T5" fmla="*/ 624 h 2149"/>
              <a:gd name="T6" fmla="*/ 2964 w 2977"/>
              <a:gd name="T7" fmla="*/ 2136 h 2149"/>
              <a:gd name="T8" fmla="*/ 2856 w 2977"/>
              <a:gd name="T9" fmla="*/ 2052 h 2149"/>
              <a:gd name="T10" fmla="*/ 2760 w 2977"/>
              <a:gd name="T11" fmla="*/ 2148 h 2149"/>
              <a:gd name="T12" fmla="*/ 2640 w 2977"/>
              <a:gd name="T13" fmla="*/ 1992 h 2149"/>
              <a:gd name="T14" fmla="*/ 2532 w 2977"/>
              <a:gd name="T15" fmla="*/ 2112 h 2149"/>
              <a:gd name="T16" fmla="*/ 2424 w 2977"/>
              <a:gd name="T17" fmla="*/ 1932 h 2149"/>
              <a:gd name="T18" fmla="*/ 2424 w 2977"/>
              <a:gd name="T19" fmla="*/ 660 h 2149"/>
              <a:gd name="T20" fmla="*/ 288 w 2977"/>
              <a:gd name="T21" fmla="*/ 660 h 2149"/>
              <a:gd name="T22" fmla="*/ 84 w 2977"/>
              <a:gd name="T23" fmla="*/ 564 h 2149"/>
              <a:gd name="T24" fmla="*/ 324 w 2977"/>
              <a:gd name="T25" fmla="*/ 420 h 2149"/>
              <a:gd name="T26" fmla="*/ 108 w 2977"/>
              <a:gd name="T27" fmla="*/ 264 h 2149"/>
              <a:gd name="T28" fmla="*/ 144 w 2977"/>
              <a:gd name="T29" fmla="*/ 144 h 2149"/>
              <a:gd name="T30" fmla="*/ 0 w 2977"/>
              <a:gd name="T31" fmla="*/ 84 h 2149"/>
              <a:gd name="T32" fmla="*/ 72 w 2977"/>
              <a:gd name="T33" fmla="*/ 0 h 2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77"/>
              <a:gd name="T52" fmla="*/ 0 h 2149"/>
              <a:gd name="T53" fmla="*/ 2977 w 2977"/>
              <a:gd name="T54" fmla="*/ 2149 h 21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77" h="2149">
                <a:moveTo>
                  <a:pt x="72" y="0"/>
                </a:moveTo>
                <a:lnTo>
                  <a:pt x="2604" y="0"/>
                </a:lnTo>
                <a:lnTo>
                  <a:pt x="2976" y="624"/>
                </a:lnTo>
                <a:lnTo>
                  <a:pt x="2964" y="2136"/>
                </a:lnTo>
                <a:lnTo>
                  <a:pt x="2856" y="2052"/>
                </a:lnTo>
                <a:lnTo>
                  <a:pt x="2760" y="2148"/>
                </a:lnTo>
                <a:lnTo>
                  <a:pt x="2640" y="1992"/>
                </a:lnTo>
                <a:lnTo>
                  <a:pt x="2532" y="2112"/>
                </a:lnTo>
                <a:lnTo>
                  <a:pt x="2424" y="1932"/>
                </a:lnTo>
                <a:lnTo>
                  <a:pt x="2424" y="660"/>
                </a:lnTo>
                <a:lnTo>
                  <a:pt x="288" y="660"/>
                </a:lnTo>
                <a:lnTo>
                  <a:pt x="84" y="564"/>
                </a:lnTo>
                <a:lnTo>
                  <a:pt x="324" y="420"/>
                </a:lnTo>
                <a:lnTo>
                  <a:pt x="108" y="264"/>
                </a:lnTo>
                <a:lnTo>
                  <a:pt x="144" y="144"/>
                </a:lnTo>
                <a:lnTo>
                  <a:pt x="0" y="84"/>
                </a:lnTo>
                <a:lnTo>
                  <a:pt x="72" y="0"/>
                </a:lnTo>
              </a:path>
            </a:pathLst>
          </a:custGeom>
          <a:solidFill>
            <a:srgbClr val="FFCC00"/>
          </a:solidFill>
          <a:ln w="12700" cap="rnd">
            <a:solidFill>
              <a:schemeClr val="tx2"/>
            </a:solidFill>
            <a:round/>
            <a:headEnd/>
            <a:tailEnd type="triangle" w="med" len="med"/>
          </a:ln>
        </p:spPr>
        <p:txBody>
          <a:bodyPr/>
          <a:lstStyle/>
          <a:p>
            <a:endParaRPr lang="tr-TR"/>
          </a:p>
        </p:txBody>
      </p:sp>
      <p:sp>
        <p:nvSpPr>
          <p:cNvPr id="49159" name="Rectangle 8"/>
          <p:cNvSpPr>
            <a:spLocks noChangeArrowheads="1"/>
          </p:cNvSpPr>
          <p:nvPr/>
        </p:nvSpPr>
        <p:spPr bwMode="auto">
          <a:xfrm>
            <a:off x="1887538" y="1344613"/>
            <a:ext cx="5673725" cy="515937"/>
          </a:xfrm>
          <a:prstGeom prst="rect">
            <a:avLst/>
          </a:prstGeom>
          <a:noFill/>
          <a:ln w="12700">
            <a:noFill/>
            <a:miter lim="800000"/>
            <a:headEnd/>
            <a:tailEnd/>
          </a:ln>
        </p:spPr>
        <p:txBody>
          <a:bodyPr lIns="90488" tIns="44450" rIns="90488" bIns="44450">
            <a:spAutoFit/>
          </a:bodyPr>
          <a:lstStyle/>
          <a:p>
            <a:r>
              <a:rPr lang="en-US" sz="2800" b="1">
                <a:solidFill>
                  <a:schemeClr val="tx2"/>
                </a:solidFill>
              </a:rPr>
              <a:t>Dichroic Filter/Mirror at 45 degrees</a:t>
            </a:r>
          </a:p>
        </p:txBody>
      </p:sp>
      <p:sp>
        <p:nvSpPr>
          <p:cNvPr id="49160" name="Rectangle 9"/>
          <p:cNvSpPr>
            <a:spLocks noChangeArrowheads="1"/>
          </p:cNvSpPr>
          <p:nvPr/>
        </p:nvSpPr>
        <p:spPr bwMode="auto">
          <a:xfrm>
            <a:off x="2805113" y="6288088"/>
            <a:ext cx="2382837" cy="454025"/>
          </a:xfrm>
          <a:prstGeom prst="rect">
            <a:avLst/>
          </a:prstGeom>
          <a:noFill/>
          <a:ln w="12700">
            <a:noFill/>
            <a:miter lim="800000"/>
            <a:headEnd/>
            <a:tailEnd/>
          </a:ln>
        </p:spPr>
        <p:txBody>
          <a:bodyPr lIns="90488" tIns="44450" rIns="90488" bIns="44450">
            <a:spAutoFit/>
          </a:bodyPr>
          <a:lstStyle/>
          <a:p>
            <a:r>
              <a:rPr lang="en-US" b="1">
                <a:solidFill>
                  <a:schemeClr val="tx2"/>
                </a:solidFill>
              </a:rPr>
              <a:t>Reflected light</a:t>
            </a:r>
          </a:p>
        </p:txBody>
      </p:sp>
      <p:sp>
        <p:nvSpPr>
          <p:cNvPr id="49161" name="Rectangle 10"/>
          <p:cNvSpPr>
            <a:spLocks noChangeArrowheads="1"/>
          </p:cNvSpPr>
          <p:nvPr/>
        </p:nvSpPr>
        <p:spPr bwMode="auto">
          <a:xfrm>
            <a:off x="6005513" y="2671763"/>
            <a:ext cx="2593975" cy="454025"/>
          </a:xfrm>
          <a:prstGeom prst="rect">
            <a:avLst/>
          </a:prstGeom>
          <a:noFill/>
          <a:ln w="12700">
            <a:noFill/>
            <a:miter lim="800000"/>
            <a:headEnd/>
            <a:tailEnd/>
          </a:ln>
        </p:spPr>
        <p:txBody>
          <a:bodyPr wrap="none" lIns="90488" tIns="44450" rIns="90488" bIns="44450">
            <a:spAutoFit/>
          </a:bodyPr>
          <a:lstStyle/>
          <a:p>
            <a:r>
              <a:rPr lang="en-US" b="1">
                <a:solidFill>
                  <a:schemeClr val="tx2"/>
                </a:solidFill>
              </a:rPr>
              <a:t>Transmitted Light</a:t>
            </a:r>
          </a:p>
        </p:txBody>
      </p:sp>
      <p:sp>
        <p:nvSpPr>
          <p:cNvPr id="49162" name="Rectangle 11"/>
          <p:cNvSpPr>
            <a:spLocks noChangeArrowheads="1"/>
          </p:cNvSpPr>
          <p:nvPr/>
        </p:nvSpPr>
        <p:spPr bwMode="auto">
          <a:xfrm>
            <a:off x="685800" y="2286000"/>
            <a:ext cx="1447800" cy="577850"/>
          </a:xfrm>
          <a:prstGeom prst="rect">
            <a:avLst/>
          </a:prstGeom>
          <a:noFill/>
          <a:ln w="12700">
            <a:noFill/>
            <a:miter lim="800000"/>
            <a:headEnd/>
            <a:tailEnd/>
          </a:ln>
        </p:spPr>
        <p:txBody>
          <a:bodyPr lIns="90488" tIns="44450" rIns="90488" bIns="44450">
            <a:spAutoFit/>
          </a:bodyPr>
          <a:lstStyle/>
          <a:p>
            <a:r>
              <a:rPr lang="en-US" sz="1600" b="1">
                <a:solidFill>
                  <a:schemeClr val="tx2"/>
                </a:solidFill>
              </a:rPr>
              <a:t>Laser Light+</a:t>
            </a:r>
          </a:p>
          <a:p>
            <a:r>
              <a:rPr lang="en-US" sz="1600" b="1">
                <a:solidFill>
                  <a:schemeClr val="tx2"/>
                </a:solidFill>
              </a:rPr>
              <a:t>Sample Light</a:t>
            </a:r>
          </a:p>
        </p:txBody>
      </p:sp>
      <p:sp>
        <p:nvSpPr>
          <p:cNvPr id="49163" name="Text Box 12"/>
          <p:cNvSpPr txBox="1">
            <a:spLocks noChangeArrowheads="1"/>
          </p:cNvSpPr>
          <p:nvPr/>
        </p:nvSpPr>
        <p:spPr bwMode="auto">
          <a:xfrm>
            <a:off x="2667000" y="3429000"/>
            <a:ext cx="2209800" cy="457200"/>
          </a:xfrm>
          <a:prstGeom prst="rect">
            <a:avLst/>
          </a:prstGeom>
          <a:noFill/>
          <a:ln w="9525">
            <a:noFill/>
            <a:miter lim="800000"/>
            <a:headEnd/>
            <a:tailEnd/>
          </a:ln>
        </p:spPr>
        <p:txBody>
          <a:bodyPr>
            <a:spAutoFit/>
          </a:bodyPr>
          <a:lstStyle/>
          <a:p>
            <a:pPr>
              <a:spcBef>
                <a:spcPct val="50000"/>
              </a:spcBef>
            </a:pPr>
            <a:r>
              <a:rPr lang="en-US"/>
              <a:t>500-680nm</a:t>
            </a:r>
          </a:p>
        </p:txBody>
      </p:sp>
      <p:sp>
        <p:nvSpPr>
          <p:cNvPr id="49164" name="Text Box 13"/>
          <p:cNvSpPr txBox="1">
            <a:spLocks noChangeArrowheads="1"/>
          </p:cNvSpPr>
          <p:nvPr/>
        </p:nvSpPr>
        <p:spPr bwMode="auto">
          <a:xfrm>
            <a:off x="4419600" y="2438400"/>
            <a:ext cx="1090613" cy="457200"/>
          </a:xfrm>
          <a:prstGeom prst="rect">
            <a:avLst/>
          </a:prstGeom>
          <a:noFill/>
          <a:ln w="9525">
            <a:noFill/>
            <a:miter lim="800000"/>
            <a:headEnd/>
            <a:tailEnd/>
          </a:ln>
        </p:spPr>
        <p:txBody>
          <a:bodyPr wrap="none">
            <a:spAutoFit/>
          </a:bodyPr>
          <a:lstStyle/>
          <a:p>
            <a:r>
              <a:rPr lang="en-US"/>
              <a:t>BS 625</a:t>
            </a:r>
          </a:p>
        </p:txBody>
      </p:sp>
      <p:sp>
        <p:nvSpPr>
          <p:cNvPr id="49165" name="Text Box 14"/>
          <p:cNvSpPr txBox="1">
            <a:spLocks noChangeArrowheads="1"/>
          </p:cNvSpPr>
          <p:nvPr/>
        </p:nvSpPr>
        <p:spPr bwMode="auto">
          <a:xfrm>
            <a:off x="6346825" y="3657600"/>
            <a:ext cx="2187575" cy="396875"/>
          </a:xfrm>
          <a:prstGeom prst="rect">
            <a:avLst/>
          </a:prstGeom>
          <a:noFill/>
          <a:ln w="9525">
            <a:noFill/>
            <a:miter lim="800000"/>
            <a:headEnd/>
            <a:tailEnd/>
          </a:ln>
        </p:spPr>
        <p:txBody>
          <a:bodyPr>
            <a:spAutoFit/>
          </a:bodyPr>
          <a:lstStyle/>
          <a:p>
            <a:pPr>
              <a:spcBef>
                <a:spcPct val="50000"/>
              </a:spcBef>
            </a:pPr>
            <a:r>
              <a:rPr lang="en-US" sz="2000"/>
              <a:t>625nm and above</a:t>
            </a:r>
          </a:p>
        </p:txBody>
      </p:sp>
      <p:sp>
        <p:nvSpPr>
          <p:cNvPr id="49166" name="Text Box 15"/>
          <p:cNvSpPr txBox="1">
            <a:spLocks noChangeArrowheads="1"/>
          </p:cNvSpPr>
          <p:nvPr/>
        </p:nvSpPr>
        <p:spPr bwMode="auto">
          <a:xfrm>
            <a:off x="2057400" y="5486400"/>
            <a:ext cx="2438400" cy="457200"/>
          </a:xfrm>
          <a:prstGeom prst="rect">
            <a:avLst/>
          </a:prstGeom>
          <a:noFill/>
          <a:ln w="9525">
            <a:noFill/>
            <a:miter lim="800000"/>
            <a:headEnd/>
            <a:tailEnd/>
          </a:ln>
        </p:spPr>
        <p:txBody>
          <a:bodyPr>
            <a:spAutoFit/>
          </a:bodyPr>
          <a:lstStyle/>
          <a:p>
            <a:pPr>
              <a:spcBef>
                <a:spcPct val="50000"/>
              </a:spcBef>
            </a:pPr>
            <a:r>
              <a:rPr lang="en-US"/>
              <a:t>500-624 reflected</a:t>
            </a:r>
          </a:p>
        </p:txBody>
      </p:sp>
      <p:pic>
        <p:nvPicPr>
          <p:cNvPr id="49167" name="Picture 16" descr="microtubulefilamentsmall"/>
          <p:cNvPicPr>
            <a:picLocks noChangeAspect="1" noChangeArrowheads="1"/>
          </p:cNvPicPr>
          <p:nvPr/>
        </p:nvPicPr>
        <p:blipFill>
          <a:blip r:embed="rId2" cstate="print"/>
          <a:srcRect/>
          <a:stretch>
            <a:fillRect/>
          </a:stretch>
        </p:blipFill>
        <p:spPr bwMode="auto">
          <a:xfrm>
            <a:off x="6477000" y="4648200"/>
            <a:ext cx="1676400" cy="1219200"/>
          </a:xfrm>
          <a:prstGeom prst="rect">
            <a:avLst/>
          </a:prstGeom>
          <a:noFill/>
          <a:ln w="9525">
            <a:noFill/>
            <a:miter lim="800000"/>
            <a:headEnd/>
            <a:tailEnd/>
          </a:ln>
        </p:spPr>
      </p:pic>
      <p:sp>
        <p:nvSpPr>
          <p:cNvPr id="49168" name="Line 17"/>
          <p:cNvSpPr>
            <a:spLocks noChangeShapeType="1"/>
          </p:cNvSpPr>
          <p:nvPr/>
        </p:nvSpPr>
        <p:spPr bwMode="auto">
          <a:xfrm>
            <a:off x="2590800" y="3048000"/>
            <a:ext cx="0" cy="1447800"/>
          </a:xfrm>
          <a:prstGeom prst="line">
            <a:avLst/>
          </a:prstGeom>
          <a:noFill/>
          <a:ln w="130175">
            <a:solidFill>
              <a:srgbClr val="969696"/>
            </a:solidFill>
            <a:round/>
            <a:headEnd/>
            <a:tailEnd/>
          </a:ln>
        </p:spPr>
        <p:txBody>
          <a:bodyPr/>
          <a:lstStyle/>
          <a:p>
            <a:endParaRPr lang="tr-TR"/>
          </a:p>
        </p:txBody>
      </p:sp>
      <p:sp>
        <p:nvSpPr>
          <p:cNvPr id="49169" name="Rectangle 18"/>
          <p:cNvSpPr>
            <a:spLocks noChangeArrowheads="1"/>
          </p:cNvSpPr>
          <p:nvPr/>
        </p:nvSpPr>
        <p:spPr bwMode="auto">
          <a:xfrm>
            <a:off x="762000" y="3200400"/>
            <a:ext cx="1752600" cy="1066800"/>
          </a:xfrm>
          <a:prstGeom prst="rect">
            <a:avLst/>
          </a:prstGeom>
          <a:solidFill>
            <a:srgbClr val="33CCCC"/>
          </a:solidFill>
          <a:ln w="9525">
            <a:solidFill>
              <a:schemeClr val="tx1"/>
            </a:solidFill>
            <a:miter lim="800000"/>
            <a:headEnd/>
            <a:tailEnd/>
          </a:ln>
        </p:spPr>
        <p:txBody>
          <a:bodyPr wrap="none" anchor="ctr"/>
          <a:lstStyle/>
          <a:p>
            <a:endParaRPr lang="tr-TR"/>
          </a:p>
        </p:txBody>
      </p:sp>
      <p:sp>
        <p:nvSpPr>
          <p:cNvPr id="49170" name="Text Box 19"/>
          <p:cNvSpPr txBox="1">
            <a:spLocks noChangeArrowheads="1"/>
          </p:cNvSpPr>
          <p:nvPr/>
        </p:nvSpPr>
        <p:spPr bwMode="auto">
          <a:xfrm>
            <a:off x="381000" y="3657600"/>
            <a:ext cx="1828800" cy="457200"/>
          </a:xfrm>
          <a:prstGeom prst="rect">
            <a:avLst/>
          </a:prstGeom>
          <a:noFill/>
          <a:ln w="9525">
            <a:noFill/>
            <a:miter lim="800000"/>
            <a:headEnd/>
            <a:tailEnd/>
          </a:ln>
        </p:spPr>
        <p:txBody>
          <a:bodyPr>
            <a:spAutoFit/>
          </a:bodyPr>
          <a:lstStyle/>
          <a:p>
            <a:pPr>
              <a:spcBef>
                <a:spcPct val="50000"/>
              </a:spcBef>
            </a:pPr>
            <a:r>
              <a:rPr lang="en-US"/>
              <a:t>488-680nm</a:t>
            </a:r>
          </a:p>
        </p:txBody>
      </p:sp>
      <p:sp>
        <p:nvSpPr>
          <p:cNvPr id="49171" name="Text Box 20"/>
          <p:cNvSpPr txBox="1">
            <a:spLocks noChangeArrowheads="1"/>
          </p:cNvSpPr>
          <p:nvPr/>
        </p:nvSpPr>
        <p:spPr bwMode="auto">
          <a:xfrm>
            <a:off x="2133600" y="4495800"/>
            <a:ext cx="1143000" cy="457200"/>
          </a:xfrm>
          <a:prstGeom prst="rect">
            <a:avLst/>
          </a:prstGeom>
          <a:noFill/>
          <a:ln w="9525">
            <a:noFill/>
            <a:miter lim="800000"/>
            <a:headEnd/>
            <a:tailEnd/>
          </a:ln>
        </p:spPr>
        <p:txBody>
          <a:bodyPr>
            <a:spAutoFit/>
          </a:bodyPr>
          <a:lstStyle/>
          <a:p>
            <a:pPr>
              <a:spcBef>
                <a:spcPct val="50000"/>
              </a:spcBef>
            </a:pPr>
            <a:r>
              <a:rPr lang="en-US"/>
              <a:t>500LP </a:t>
            </a:r>
          </a:p>
        </p:txBody>
      </p:sp>
      <p:sp>
        <p:nvSpPr>
          <p:cNvPr id="49172" name="Freeform 31"/>
          <p:cNvSpPr>
            <a:spLocks/>
          </p:cNvSpPr>
          <p:nvPr/>
        </p:nvSpPr>
        <p:spPr bwMode="auto">
          <a:xfrm>
            <a:off x="4800600" y="3200400"/>
            <a:ext cx="838200" cy="1066800"/>
          </a:xfrm>
          <a:custGeom>
            <a:avLst/>
            <a:gdLst>
              <a:gd name="T0" fmla="*/ 144 w 528"/>
              <a:gd name="T1" fmla="*/ 0 h 672"/>
              <a:gd name="T2" fmla="*/ 0 w 528"/>
              <a:gd name="T3" fmla="*/ 672 h 672"/>
              <a:gd name="T4" fmla="*/ 528 w 528"/>
              <a:gd name="T5" fmla="*/ 672 h 672"/>
              <a:gd name="T6" fmla="*/ 528 w 528"/>
              <a:gd name="T7" fmla="*/ 624 h 672"/>
              <a:gd name="T8" fmla="*/ 144 w 528"/>
              <a:gd name="T9" fmla="*/ 0 h 672"/>
              <a:gd name="T10" fmla="*/ 0 60000 65536"/>
              <a:gd name="T11" fmla="*/ 0 60000 65536"/>
              <a:gd name="T12" fmla="*/ 0 60000 65536"/>
              <a:gd name="T13" fmla="*/ 0 60000 65536"/>
              <a:gd name="T14" fmla="*/ 0 60000 65536"/>
              <a:gd name="T15" fmla="*/ 0 w 528"/>
              <a:gd name="T16" fmla="*/ 0 h 672"/>
              <a:gd name="T17" fmla="*/ 528 w 528"/>
              <a:gd name="T18" fmla="*/ 672 h 672"/>
            </a:gdLst>
            <a:ahLst/>
            <a:cxnLst>
              <a:cxn ang="T10">
                <a:pos x="T0" y="T1"/>
              </a:cxn>
              <a:cxn ang="T11">
                <a:pos x="T2" y="T3"/>
              </a:cxn>
              <a:cxn ang="T12">
                <a:pos x="T4" y="T5"/>
              </a:cxn>
              <a:cxn ang="T13">
                <a:pos x="T6" y="T7"/>
              </a:cxn>
              <a:cxn ang="T14">
                <a:pos x="T8" y="T9"/>
              </a:cxn>
            </a:cxnLst>
            <a:rect l="T15" t="T16" r="T17" b="T18"/>
            <a:pathLst>
              <a:path w="528" h="672">
                <a:moveTo>
                  <a:pt x="144" y="0"/>
                </a:moveTo>
                <a:lnTo>
                  <a:pt x="0" y="672"/>
                </a:lnTo>
                <a:lnTo>
                  <a:pt x="528" y="672"/>
                </a:lnTo>
                <a:lnTo>
                  <a:pt x="528" y="624"/>
                </a:lnTo>
                <a:lnTo>
                  <a:pt x="144" y="0"/>
                </a:lnTo>
                <a:close/>
              </a:path>
            </a:pathLst>
          </a:custGeom>
          <a:solidFill>
            <a:srgbClr val="CCFF33"/>
          </a:solidFill>
          <a:ln w="9525">
            <a:solidFill>
              <a:schemeClr val="tx1"/>
            </a:solidFill>
            <a:round/>
            <a:headEnd/>
            <a:tailEnd/>
          </a:ln>
        </p:spPr>
        <p:txBody>
          <a:bodyPr/>
          <a:lstStyle/>
          <a:p>
            <a:endParaRPr lang="tr-TR"/>
          </a:p>
        </p:txBody>
      </p:sp>
      <p:sp>
        <p:nvSpPr>
          <p:cNvPr id="49173" name="Rectangle 32"/>
          <p:cNvSpPr>
            <a:spLocks noChangeArrowheads="1"/>
          </p:cNvSpPr>
          <p:nvPr/>
        </p:nvSpPr>
        <p:spPr bwMode="auto">
          <a:xfrm>
            <a:off x="4800600" y="4267200"/>
            <a:ext cx="838200" cy="2590800"/>
          </a:xfrm>
          <a:prstGeom prst="rect">
            <a:avLst/>
          </a:prstGeom>
          <a:solidFill>
            <a:srgbClr val="00FF00"/>
          </a:solidFill>
          <a:ln w="9525">
            <a:solidFill>
              <a:schemeClr val="tx1"/>
            </a:solidFill>
            <a:miter lim="800000"/>
            <a:headEnd/>
            <a:tailEnd/>
          </a:ln>
        </p:spPr>
        <p:txBody>
          <a:bodyPr wrap="none" anchor="ctr"/>
          <a:lstStyle/>
          <a:p>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438400" y="609600"/>
            <a:ext cx="5105400" cy="685800"/>
          </a:xfrm>
          <a:ln>
            <a:miter lim="800000"/>
            <a:headEnd/>
            <a:tailEnd/>
          </a:ln>
        </p:spPr>
        <p:txBody>
          <a:bodyPr anchor="t">
            <a:normAutofit fontScale="90000"/>
          </a:bodyPr>
          <a:lstStyle/>
          <a:p>
            <a:pPr eaLnBrk="1" hangingPunct="1">
              <a:defRPr/>
            </a:pPr>
            <a:r>
              <a:rPr lang="en-US" u="sng">
                <a:ea typeface="+mj-ea"/>
              </a:rPr>
              <a:t>Band Pass Filters</a:t>
            </a:r>
          </a:p>
        </p:txBody>
      </p:sp>
      <p:sp>
        <p:nvSpPr>
          <p:cNvPr id="50179" name="Rectangle 3"/>
          <p:cNvSpPr>
            <a:spLocks noChangeArrowheads="1"/>
          </p:cNvSpPr>
          <p:nvPr/>
        </p:nvSpPr>
        <p:spPr bwMode="auto">
          <a:xfrm>
            <a:off x="838200" y="762000"/>
            <a:ext cx="7772400" cy="1143000"/>
          </a:xfrm>
          <a:prstGeom prst="rect">
            <a:avLst/>
          </a:prstGeom>
          <a:noFill/>
          <a:ln w="12700">
            <a:noFill/>
            <a:miter lim="800000"/>
            <a:headEnd/>
            <a:tailEnd/>
          </a:ln>
        </p:spPr>
        <p:txBody>
          <a:bodyPr lIns="90488" tIns="44450" rIns="90488" bIns="44450" anchor="ctr"/>
          <a:lstStyle/>
          <a:p>
            <a:pPr algn="ctr"/>
            <a:endParaRPr lang="tr-TR" sz="4400" b="1">
              <a:solidFill>
                <a:srgbClr val="FAFD00"/>
              </a:solidFill>
            </a:endParaRPr>
          </a:p>
        </p:txBody>
      </p:sp>
      <p:sp>
        <p:nvSpPr>
          <p:cNvPr id="50180" name="Freeform 4"/>
          <p:cNvSpPr>
            <a:spLocks/>
          </p:cNvSpPr>
          <p:nvPr/>
        </p:nvSpPr>
        <p:spPr bwMode="auto">
          <a:xfrm>
            <a:off x="4591050" y="3165475"/>
            <a:ext cx="3184525" cy="877888"/>
          </a:xfrm>
          <a:custGeom>
            <a:avLst/>
            <a:gdLst>
              <a:gd name="T0" fmla="*/ 0 w 2006"/>
              <a:gd name="T1" fmla="*/ 552 h 553"/>
              <a:gd name="T2" fmla="*/ 1974 w 2006"/>
              <a:gd name="T3" fmla="*/ 552 h 553"/>
              <a:gd name="T4" fmla="*/ 1921 w 2006"/>
              <a:gd name="T5" fmla="*/ 427 h 553"/>
              <a:gd name="T6" fmla="*/ 1984 w 2006"/>
              <a:gd name="T7" fmla="*/ 406 h 553"/>
              <a:gd name="T8" fmla="*/ 1953 w 2006"/>
              <a:gd name="T9" fmla="*/ 406 h 553"/>
              <a:gd name="T10" fmla="*/ 1901 w 2006"/>
              <a:gd name="T11" fmla="*/ 229 h 553"/>
              <a:gd name="T12" fmla="*/ 2005 w 2006"/>
              <a:gd name="T13" fmla="*/ 115 h 553"/>
              <a:gd name="T14" fmla="*/ 2005 w 2006"/>
              <a:gd name="T15" fmla="*/ 73 h 553"/>
              <a:gd name="T16" fmla="*/ 1995 w 2006"/>
              <a:gd name="T17" fmla="*/ 0 h 553"/>
              <a:gd name="T18" fmla="*/ 10 w 2006"/>
              <a:gd name="T19" fmla="*/ 0 h 553"/>
              <a:gd name="T20" fmla="*/ 0 w 2006"/>
              <a:gd name="T21" fmla="*/ 552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6"/>
              <a:gd name="T34" fmla="*/ 0 h 553"/>
              <a:gd name="T35" fmla="*/ 2006 w 2006"/>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6" h="553">
                <a:moveTo>
                  <a:pt x="0" y="552"/>
                </a:moveTo>
                <a:lnTo>
                  <a:pt x="1974" y="552"/>
                </a:lnTo>
                <a:lnTo>
                  <a:pt x="1921" y="427"/>
                </a:lnTo>
                <a:lnTo>
                  <a:pt x="1984" y="406"/>
                </a:lnTo>
                <a:lnTo>
                  <a:pt x="1953" y="406"/>
                </a:lnTo>
                <a:lnTo>
                  <a:pt x="1901" y="229"/>
                </a:lnTo>
                <a:lnTo>
                  <a:pt x="2005" y="115"/>
                </a:lnTo>
                <a:lnTo>
                  <a:pt x="2005" y="73"/>
                </a:lnTo>
                <a:lnTo>
                  <a:pt x="1995" y="0"/>
                </a:lnTo>
                <a:lnTo>
                  <a:pt x="10" y="0"/>
                </a:lnTo>
                <a:lnTo>
                  <a:pt x="0" y="552"/>
                </a:lnTo>
              </a:path>
            </a:pathLst>
          </a:custGeom>
          <a:solidFill>
            <a:srgbClr val="FF6600"/>
          </a:solidFill>
          <a:ln w="12700" cap="rnd">
            <a:solidFill>
              <a:schemeClr val="tx2"/>
            </a:solidFill>
            <a:round/>
            <a:headEnd/>
            <a:tailEnd/>
          </a:ln>
        </p:spPr>
        <p:txBody>
          <a:bodyPr/>
          <a:lstStyle/>
          <a:p>
            <a:endParaRPr lang="tr-TR"/>
          </a:p>
        </p:txBody>
      </p:sp>
      <p:grpSp>
        <p:nvGrpSpPr>
          <p:cNvPr id="50181" name="Group 5"/>
          <p:cNvGrpSpPr>
            <a:grpSpLocks/>
          </p:cNvGrpSpPr>
          <p:nvPr/>
        </p:nvGrpSpPr>
        <p:grpSpPr bwMode="auto">
          <a:xfrm>
            <a:off x="4132263" y="2687638"/>
            <a:ext cx="636587" cy="1863725"/>
            <a:chOff x="2603" y="1693"/>
            <a:chExt cx="401" cy="1174"/>
          </a:xfrm>
        </p:grpSpPr>
        <p:sp>
          <p:nvSpPr>
            <p:cNvPr id="50187" name="Oval 6"/>
            <p:cNvSpPr>
              <a:spLocks noChangeArrowheads="1"/>
            </p:cNvSpPr>
            <p:nvPr/>
          </p:nvSpPr>
          <p:spPr bwMode="auto">
            <a:xfrm rot="-60000">
              <a:off x="2677" y="1693"/>
              <a:ext cx="327" cy="1162"/>
            </a:xfrm>
            <a:prstGeom prst="ellipse">
              <a:avLst/>
            </a:prstGeom>
            <a:solidFill>
              <a:srgbClr val="CECECE"/>
            </a:solidFill>
            <a:ln w="12700">
              <a:solidFill>
                <a:schemeClr val="tx1"/>
              </a:solidFill>
              <a:round/>
              <a:headEnd/>
              <a:tailEnd/>
            </a:ln>
          </p:spPr>
          <p:txBody>
            <a:bodyPr wrap="none" anchor="ctr"/>
            <a:lstStyle/>
            <a:p>
              <a:endParaRPr lang="tr-TR"/>
            </a:p>
          </p:txBody>
        </p:sp>
        <p:sp>
          <p:nvSpPr>
            <p:cNvPr id="50188" name="Oval 7"/>
            <p:cNvSpPr>
              <a:spLocks noChangeArrowheads="1"/>
            </p:cNvSpPr>
            <p:nvPr/>
          </p:nvSpPr>
          <p:spPr bwMode="auto">
            <a:xfrm rot="-60000">
              <a:off x="2603" y="1705"/>
              <a:ext cx="328" cy="1162"/>
            </a:xfrm>
            <a:prstGeom prst="ellipse">
              <a:avLst/>
            </a:prstGeom>
            <a:solidFill>
              <a:srgbClr val="919191"/>
            </a:solidFill>
            <a:ln w="12700">
              <a:solidFill>
                <a:schemeClr val="tx1"/>
              </a:solidFill>
              <a:round/>
              <a:headEnd/>
              <a:tailEnd/>
            </a:ln>
          </p:spPr>
          <p:txBody>
            <a:bodyPr wrap="none" anchor="ctr"/>
            <a:lstStyle/>
            <a:p>
              <a:endParaRPr lang="tr-TR"/>
            </a:p>
          </p:txBody>
        </p:sp>
      </p:grpSp>
      <p:sp>
        <p:nvSpPr>
          <p:cNvPr id="50182" name="Rectangle 8"/>
          <p:cNvSpPr>
            <a:spLocks noChangeArrowheads="1"/>
          </p:cNvSpPr>
          <p:nvPr/>
        </p:nvSpPr>
        <p:spPr bwMode="auto">
          <a:xfrm>
            <a:off x="5638800" y="2590800"/>
            <a:ext cx="2182813" cy="396875"/>
          </a:xfrm>
          <a:prstGeom prst="rect">
            <a:avLst/>
          </a:prstGeom>
          <a:noFill/>
          <a:ln w="12700">
            <a:solidFill>
              <a:schemeClr val="tx1"/>
            </a:solidFill>
            <a:miter lim="800000"/>
            <a:headEnd/>
            <a:tailEnd/>
          </a:ln>
        </p:spPr>
        <p:txBody>
          <a:bodyPr wrap="none" lIns="80963" tIns="39688" rIns="80963" bIns="39688">
            <a:spAutoFit/>
          </a:bodyPr>
          <a:lstStyle/>
          <a:p>
            <a:pPr defTabSz="695325"/>
            <a:r>
              <a:rPr lang="en-US" sz="2000" b="1">
                <a:solidFill>
                  <a:schemeClr val="tx2"/>
                </a:solidFill>
              </a:rPr>
              <a:t>Transmitted Light</a:t>
            </a:r>
          </a:p>
        </p:txBody>
      </p:sp>
      <p:sp>
        <p:nvSpPr>
          <p:cNvPr id="50183" name="Rectangle 9"/>
          <p:cNvSpPr>
            <a:spLocks noChangeArrowheads="1"/>
          </p:cNvSpPr>
          <p:nvPr/>
        </p:nvSpPr>
        <p:spPr bwMode="auto">
          <a:xfrm>
            <a:off x="1104900" y="2447925"/>
            <a:ext cx="2290763" cy="384175"/>
          </a:xfrm>
          <a:prstGeom prst="rect">
            <a:avLst/>
          </a:prstGeom>
          <a:noFill/>
          <a:ln w="12700">
            <a:noFill/>
            <a:miter lim="800000"/>
            <a:headEnd/>
            <a:tailEnd/>
          </a:ln>
        </p:spPr>
        <p:txBody>
          <a:bodyPr wrap="none" lIns="80963" tIns="39688" rIns="80963" bIns="39688">
            <a:spAutoFit/>
          </a:bodyPr>
          <a:lstStyle/>
          <a:p>
            <a:pPr defTabSz="695325"/>
            <a:r>
              <a:rPr lang="en-US" sz="2000" b="1">
                <a:solidFill>
                  <a:schemeClr val="tx2"/>
                </a:solidFill>
              </a:rPr>
              <a:t>White Light Source</a:t>
            </a:r>
          </a:p>
        </p:txBody>
      </p:sp>
      <p:sp>
        <p:nvSpPr>
          <p:cNvPr id="50184" name="Freeform 10"/>
          <p:cNvSpPr>
            <a:spLocks/>
          </p:cNvSpPr>
          <p:nvPr/>
        </p:nvSpPr>
        <p:spPr bwMode="auto">
          <a:xfrm>
            <a:off x="1243013" y="3165475"/>
            <a:ext cx="3182937" cy="877888"/>
          </a:xfrm>
          <a:custGeom>
            <a:avLst/>
            <a:gdLst>
              <a:gd name="T0" fmla="*/ 2004 w 2005"/>
              <a:gd name="T1" fmla="*/ 0 h 553"/>
              <a:gd name="T2" fmla="*/ 31 w 2005"/>
              <a:gd name="T3" fmla="*/ 0 h 553"/>
              <a:gd name="T4" fmla="*/ 84 w 2005"/>
              <a:gd name="T5" fmla="*/ 125 h 553"/>
              <a:gd name="T6" fmla="*/ 21 w 2005"/>
              <a:gd name="T7" fmla="*/ 146 h 553"/>
              <a:gd name="T8" fmla="*/ 52 w 2005"/>
              <a:gd name="T9" fmla="*/ 146 h 553"/>
              <a:gd name="T10" fmla="*/ 104 w 2005"/>
              <a:gd name="T11" fmla="*/ 323 h 553"/>
              <a:gd name="T12" fmla="*/ 0 w 2005"/>
              <a:gd name="T13" fmla="*/ 437 h 553"/>
              <a:gd name="T14" fmla="*/ 0 w 2005"/>
              <a:gd name="T15" fmla="*/ 479 h 553"/>
              <a:gd name="T16" fmla="*/ 10 w 2005"/>
              <a:gd name="T17" fmla="*/ 552 h 553"/>
              <a:gd name="T18" fmla="*/ 1994 w 2005"/>
              <a:gd name="T19" fmla="*/ 552 h 553"/>
              <a:gd name="T20" fmla="*/ 2004 w 2005"/>
              <a:gd name="T21" fmla="*/ 0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5"/>
              <a:gd name="T34" fmla="*/ 0 h 553"/>
              <a:gd name="T35" fmla="*/ 2005 w 2005"/>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5" h="553">
                <a:moveTo>
                  <a:pt x="2004" y="0"/>
                </a:moveTo>
                <a:lnTo>
                  <a:pt x="31" y="0"/>
                </a:lnTo>
                <a:lnTo>
                  <a:pt x="84" y="125"/>
                </a:lnTo>
                <a:lnTo>
                  <a:pt x="21" y="146"/>
                </a:lnTo>
                <a:lnTo>
                  <a:pt x="52" y="146"/>
                </a:lnTo>
                <a:lnTo>
                  <a:pt x="104" y="323"/>
                </a:lnTo>
                <a:lnTo>
                  <a:pt x="0" y="437"/>
                </a:lnTo>
                <a:lnTo>
                  <a:pt x="0" y="479"/>
                </a:lnTo>
                <a:lnTo>
                  <a:pt x="10" y="552"/>
                </a:lnTo>
                <a:lnTo>
                  <a:pt x="1994" y="552"/>
                </a:lnTo>
                <a:lnTo>
                  <a:pt x="2004" y="0"/>
                </a:lnTo>
              </a:path>
            </a:pathLst>
          </a:custGeom>
          <a:solidFill>
            <a:srgbClr val="CCFFFF"/>
          </a:solidFill>
          <a:ln w="12700" cap="rnd">
            <a:solidFill>
              <a:schemeClr val="tx2"/>
            </a:solidFill>
            <a:round/>
            <a:headEnd/>
            <a:tailEnd/>
          </a:ln>
        </p:spPr>
        <p:txBody>
          <a:bodyPr/>
          <a:lstStyle/>
          <a:p>
            <a:endParaRPr lang="tr-TR"/>
          </a:p>
        </p:txBody>
      </p:sp>
      <p:sp>
        <p:nvSpPr>
          <p:cNvPr id="50185" name="Rectangle 11"/>
          <p:cNvSpPr>
            <a:spLocks noChangeArrowheads="1"/>
          </p:cNvSpPr>
          <p:nvPr/>
        </p:nvSpPr>
        <p:spPr bwMode="auto">
          <a:xfrm>
            <a:off x="4191000" y="1981200"/>
            <a:ext cx="3581400" cy="444500"/>
          </a:xfrm>
          <a:prstGeom prst="rect">
            <a:avLst/>
          </a:prstGeom>
          <a:noFill/>
          <a:ln w="12700">
            <a:noFill/>
            <a:miter lim="800000"/>
            <a:headEnd/>
            <a:tailEnd/>
          </a:ln>
        </p:spPr>
        <p:txBody>
          <a:bodyPr wrap="none" lIns="80963" tIns="39688" rIns="80963" bIns="39688">
            <a:spAutoFit/>
          </a:bodyPr>
          <a:lstStyle/>
          <a:p>
            <a:pPr defTabSz="695325"/>
            <a:r>
              <a:rPr lang="en-US" b="1">
                <a:solidFill>
                  <a:schemeClr val="tx2"/>
                </a:solidFill>
              </a:rPr>
              <a:t>630/30nm BandPass Filter</a:t>
            </a:r>
          </a:p>
        </p:txBody>
      </p:sp>
      <p:sp>
        <p:nvSpPr>
          <p:cNvPr id="50186" name="Text Box 15"/>
          <p:cNvSpPr txBox="1">
            <a:spLocks noChangeArrowheads="1"/>
          </p:cNvSpPr>
          <p:nvPr/>
        </p:nvSpPr>
        <p:spPr bwMode="auto">
          <a:xfrm>
            <a:off x="1524000" y="4648200"/>
            <a:ext cx="6934200" cy="457200"/>
          </a:xfrm>
          <a:prstGeom prst="rect">
            <a:avLst/>
          </a:prstGeom>
          <a:noFill/>
          <a:ln w="9525">
            <a:noFill/>
            <a:miter lim="800000"/>
            <a:headEnd/>
            <a:tailEnd/>
          </a:ln>
        </p:spPr>
        <p:txBody>
          <a:bodyPr>
            <a:spAutoFit/>
          </a:bodyPr>
          <a:lstStyle/>
          <a:p>
            <a:pPr>
              <a:spcBef>
                <a:spcPct val="50000"/>
              </a:spcBef>
            </a:pPr>
            <a:r>
              <a:rPr lang="en-US"/>
              <a:t>A 630/30 BPF will only allow 615-645nm through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0" y="838200"/>
            <a:ext cx="7772400" cy="1143000"/>
          </a:xfrm>
          <a:ln>
            <a:miter lim="800000"/>
            <a:headEnd/>
            <a:tailEnd/>
          </a:ln>
        </p:spPr>
        <p:txBody>
          <a:bodyPr anchor="t"/>
          <a:lstStyle/>
          <a:p>
            <a:pPr eaLnBrk="1" hangingPunct="1">
              <a:defRPr/>
            </a:pPr>
            <a:r>
              <a:rPr lang="en-US" sz="3600" b="1" u="sng" dirty="0" smtClean="0">
                <a:solidFill>
                  <a:srgbClr val="F07F09"/>
                </a:solidFill>
                <a:ea typeface="+mj-ea"/>
              </a:rPr>
              <a:t>    “Long Pass” </a:t>
            </a:r>
            <a:r>
              <a:rPr lang="en-US" sz="3600" b="1" u="sng" dirty="0" err="1" smtClean="0">
                <a:solidFill>
                  <a:srgbClr val="F07F09"/>
                </a:solidFill>
                <a:ea typeface="+mj-ea"/>
              </a:rPr>
              <a:t>Filtreler</a:t>
            </a:r>
            <a:endParaRPr lang="en-US" sz="3600" b="1" u="sng" dirty="0">
              <a:solidFill>
                <a:srgbClr val="F07F09"/>
              </a:solidFill>
              <a:ea typeface="+mj-ea"/>
            </a:endParaRPr>
          </a:p>
        </p:txBody>
      </p:sp>
      <p:sp>
        <p:nvSpPr>
          <p:cNvPr id="51203" name="Freeform 4"/>
          <p:cNvSpPr>
            <a:spLocks/>
          </p:cNvSpPr>
          <p:nvPr/>
        </p:nvSpPr>
        <p:spPr bwMode="auto">
          <a:xfrm>
            <a:off x="4581525" y="2273300"/>
            <a:ext cx="2197100" cy="606425"/>
          </a:xfrm>
          <a:custGeom>
            <a:avLst/>
            <a:gdLst>
              <a:gd name="T0" fmla="*/ 0 w 1384"/>
              <a:gd name="T1" fmla="*/ 0 h 382"/>
              <a:gd name="T2" fmla="*/ 1361 w 1384"/>
              <a:gd name="T3" fmla="*/ 0 h 382"/>
              <a:gd name="T4" fmla="*/ 1325 w 1384"/>
              <a:gd name="T5" fmla="*/ 86 h 382"/>
              <a:gd name="T6" fmla="*/ 1369 w 1384"/>
              <a:gd name="T7" fmla="*/ 101 h 382"/>
              <a:gd name="T8" fmla="*/ 1347 w 1384"/>
              <a:gd name="T9" fmla="*/ 101 h 382"/>
              <a:gd name="T10" fmla="*/ 1311 w 1384"/>
              <a:gd name="T11" fmla="*/ 223 h 382"/>
              <a:gd name="T12" fmla="*/ 1383 w 1384"/>
              <a:gd name="T13" fmla="*/ 302 h 382"/>
              <a:gd name="T14" fmla="*/ 1383 w 1384"/>
              <a:gd name="T15" fmla="*/ 331 h 382"/>
              <a:gd name="T16" fmla="*/ 1376 w 1384"/>
              <a:gd name="T17" fmla="*/ 381 h 382"/>
              <a:gd name="T18" fmla="*/ 7 w 1384"/>
              <a:gd name="T19" fmla="*/ 381 h 382"/>
              <a:gd name="T20" fmla="*/ 0 w 1384"/>
              <a:gd name="T21" fmla="*/ 0 h 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4"/>
              <a:gd name="T34" fmla="*/ 0 h 382"/>
              <a:gd name="T35" fmla="*/ 1384 w 1384"/>
              <a:gd name="T36" fmla="*/ 382 h 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4" h="382">
                <a:moveTo>
                  <a:pt x="0" y="0"/>
                </a:moveTo>
                <a:lnTo>
                  <a:pt x="1361" y="0"/>
                </a:lnTo>
                <a:lnTo>
                  <a:pt x="1325" y="86"/>
                </a:lnTo>
                <a:lnTo>
                  <a:pt x="1369" y="101"/>
                </a:lnTo>
                <a:lnTo>
                  <a:pt x="1347" y="101"/>
                </a:lnTo>
                <a:lnTo>
                  <a:pt x="1311" y="223"/>
                </a:lnTo>
                <a:lnTo>
                  <a:pt x="1383" y="302"/>
                </a:lnTo>
                <a:lnTo>
                  <a:pt x="1383" y="331"/>
                </a:lnTo>
                <a:lnTo>
                  <a:pt x="1376" y="381"/>
                </a:lnTo>
                <a:lnTo>
                  <a:pt x="7" y="381"/>
                </a:lnTo>
                <a:lnTo>
                  <a:pt x="0" y="0"/>
                </a:lnTo>
              </a:path>
            </a:pathLst>
          </a:custGeom>
          <a:solidFill>
            <a:srgbClr val="FF9900"/>
          </a:solidFill>
          <a:ln w="12700" cap="rnd">
            <a:solidFill>
              <a:schemeClr val="tx2"/>
            </a:solidFill>
            <a:round/>
            <a:headEnd/>
            <a:tailEnd/>
          </a:ln>
        </p:spPr>
        <p:txBody>
          <a:bodyPr/>
          <a:lstStyle/>
          <a:p>
            <a:endParaRPr lang="tr-TR"/>
          </a:p>
        </p:txBody>
      </p:sp>
      <p:grpSp>
        <p:nvGrpSpPr>
          <p:cNvPr id="51204" name="Group 5"/>
          <p:cNvGrpSpPr>
            <a:grpSpLocks/>
          </p:cNvGrpSpPr>
          <p:nvPr/>
        </p:nvGrpSpPr>
        <p:grpSpPr bwMode="auto">
          <a:xfrm>
            <a:off x="4267200" y="1946275"/>
            <a:ext cx="434975" cy="1281113"/>
            <a:chOff x="2688" y="1226"/>
            <a:chExt cx="274" cy="807"/>
          </a:xfrm>
        </p:grpSpPr>
        <p:sp>
          <p:nvSpPr>
            <p:cNvPr id="51219" name="Oval 6"/>
            <p:cNvSpPr>
              <a:spLocks noChangeArrowheads="1"/>
            </p:cNvSpPr>
            <p:nvPr/>
          </p:nvSpPr>
          <p:spPr bwMode="auto">
            <a:xfrm rot="-60000">
              <a:off x="2739" y="1226"/>
              <a:ext cx="223" cy="799"/>
            </a:xfrm>
            <a:prstGeom prst="ellipse">
              <a:avLst/>
            </a:prstGeom>
            <a:solidFill>
              <a:srgbClr val="CECECE"/>
            </a:solidFill>
            <a:ln w="12700">
              <a:solidFill>
                <a:schemeClr val="tx1"/>
              </a:solidFill>
              <a:round/>
              <a:headEnd/>
              <a:tailEnd/>
            </a:ln>
          </p:spPr>
          <p:txBody>
            <a:bodyPr wrap="none" anchor="ctr"/>
            <a:lstStyle/>
            <a:p>
              <a:endParaRPr lang="tr-TR"/>
            </a:p>
          </p:txBody>
        </p:sp>
        <p:sp>
          <p:nvSpPr>
            <p:cNvPr id="51220" name="Oval 7"/>
            <p:cNvSpPr>
              <a:spLocks noChangeArrowheads="1"/>
            </p:cNvSpPr>
            <p:nvPr/>
          </p:nvSpPr>
          <p:spPr bwMode="auto">
            <a:xfrm rot="-60000">
              <a:off x="2688" y="1234"/>
              <a:ext cx="224" cy="799"/>
            </a:xfrm>
            <a:prstGeom prst="ellipse">
              <a:avLst/>
            </a:prstGeom>
            <a:solidFill>
              <a:srgbClr val="919191"/>
            </a:solidFill>
            <a:ln w="12700">
              <a:solidFill>
                <a:schemeClr val="tx1"/>
              </a:solidFill>
              <a:round/>
              <a:headEnd/>
              <a:tailEnd/>
            </a:ln>
          </p:spPr>
          <p:txBody>
            <a:bodyPr wrap="none" anchor="ctr"/>
            <a:lstStyle/>
            <a:p>
              <a:endParaRPr lang="tr-TR"/>
            </a:p>
          </p:txBody>
        </p:sp>
      </p:grpSp>
      <p:sp>
        <p:nvSpPr>
          <p:cNvPr id="11273" name="Rectangle 9"/>
          <p:cNvSpPr>
            <a:spLocks noChangeArrowheads="1"/>
          </p:cNvSpPr>
          <p:nvPr/>
        </p:nvSpPr>
        <p:spPr bwMode="auto">
          <a:xfrm>
            <a:off x="2178050" y="1708150"/>
            <a:ext cx="1356292" cy="362280"/>
          </a:xfrm>
          <a:prstGeom prst="rect">
            <a:avLst/>
          </a:prstGeom>
          <a:noFill/>
          <a:ln w="12700">
            <a:noFill/>
            <a:miter lim="800000"/>
            <a:headEnd/>
            <a:tailEnd/>
          </a:ln>
          <a:effectLst/>
        </p:spPr>
        <p:txBody>
          <a:bodyPr wrap="none" lIns="55563" tIns="26988" rIns="55563" bIns="26988">
            <a:spAutoFit/>
          </a:bodyPr>
          <a:lstStyle/>
          <a:p>
            <a:pPr defTabSz="330200">
              <a:defRPr/>
            </a:pPr>
            <a:r>
              <a:rPr lang="en-US" sz="2000" b="1" dirty="0" err="1" smtClean="0">
                <a:solidFill>
                  <a:schemeClr val="tx2"/>
                </a:solidFill>
                <a:effectLst>
                  <a:outerShdw blurRad="38100" dist="38100" dir="2700000" algn="tl">
                    <a:srgbClr val="FFFFFF"/>
                  </a:outerShdw>
                </a:effectLst>
                <a:ea typeface="Arial" charset="-94"/>
                <a:cs typeface="Arial" charset="-94"/>
              </a:rPr>
              <a:t>Işık</a:t>
            </a:r>
            <a:r>
              <a:rPr lang="en-US" sz="2000" b="1" dirty="0" smtClean="0">
                <a:solidFill>
                  <a:schemeClr val="tx2"/>
                </a:solidFill>
                <a:effectLst>
                  <a:outerShdw blurRad="38100" dist="38100" dir="2700000" algn="tl">
                    <a:srgbClr val="FFFFFF"/>
                  </a:outerShdw>
                </a:effectLst>
                <a:ea typeface="Arial" charset="-94"/>
                <a:cs typeface="Arial" charset="-94"/>
              </a:rPr>
              <a:t> </a:t>
            </a:r>
            <a:r>
              <a:rPr lang="en-US" sz="2000" b="1" dirty="0" err="1" smtClean="0">
                <a:solidFill>
                  <a:schemeClr val="tx2"/>
                </a:solidFill>
                <a:effectLst>
                  <a:outerShdw blurRad="38100" dist="38100" dir="2700000" algn="tl">
                    <a:srgbClr val="FFFFFF"/>
                  </a:outerShdw>
                </a:effectLst>
                <a:ea typeface="Arial" charset="-94"/>
                <a:cs typeface="Arial" charset="-94"/>
              </a:rPr>
              <a:t>Kaynağı</a:t>
            </a:r>
            <a:endParaRPr lang="en-US" sz="2000" b="1" dirty="0">
              <a:solidFill>
                <a:schemeClr val="tx2"/>
              </a:solidFill>
              <a:effectLst>
                <a:outerShdw blurRad="38100" dist="38100" dir="2700000" algn="tl">
                  <a:srgbClr val="FFFFFF"/>
                </a:outerShdw>
              </a:effectLst>
              <a:ea typeface="Arial" charset="-94"/>
              <a:cs typeface="Arial" charset="-94"/>
            </a:endParaRPr>
          </a:p>
        </p:txBody>
      </p:sp>
      <p:sp>
        <p:nvSpPr>
          <p:cNvPr id="51206" name="Freeform 10"/>
          <p:cNvSpPr>
            <a:spLocks/>
          </p:cNvSpPr>
          <p:nvPr/>
        </p:nvSpPr>
        <p:spPr bwMode="auto">
          <a:xfrm>
            <a:off x="2273300" y="2273300"/>
            <a:ext cx="2195513" cy="606425"/>
          </a:xfrm>
          <a:custGeom>
            <a:avLst/>
            <a:gdLst>
              <a:gd name="T0" fmla="*/ 1382 w 1383"/>
              <a:gd name="T1" fmla="*/ 0 h 382"/>
              <a:gd name="T2" fmla="*/ 22 w 1383"/>
              <a:gd name="T3" fmla="*/ 0 h 382"/>
              <a:gd name="T4" fmla="*/ 58 w 1383"/>
              <a:gd name="T5" fmla="*/ 86 h 382"/>
              <a:gd name="T6" fmla="*/ 14 w 1383"/>
              <a:gd name="T7" fmla="*/ 101 h 382"/>
              <a:gd name="T8" fmla="*/ 36 w 1383"/>
              <a:gd name="T9" fmla="*/ 101 h 382"/>
              <a:gd name="T10" fmla="*/ 72 w 1383"/>
              <a:gd name="T11" fmla="*/ 223 h 382"/>
              <a:gd name="T12" fmla="*/ 0 w 1383"/>
              <a:gd name="T13" fmla="*/ 302 h 382"/>
              <a:gd name="T14" fmla="*/ 0 w 1383"/>
              <a:gd name="T15" fmla="*/ 331 h 382"/>
              <a:gd name="T16" fmla="*/ 7 w 1383"/>
              <a:gd name="T17" fmla="*/ 381 h 382"/>
              <a:gd name="T18" fmla="*/ 1375 w 1383"/>
              <a:gd name="T19" fmla="*/ 381 h 382"/>
              <a:gd name="T20" fmla="*/ 1382 w 1383"/>
              <a:gd name="T21" fmla="*/ 0 h 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382"/>
              <a:gd name="T35" fmla="*/ 1383 w 1383"/>
              <a:gd name="T36" fmla="*/ 382 h 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382">
                <a:moveTo>
                  <a:pt x="1382" y="0"/>
                </a:moveTo>
                <a:lnTo>
                  <a:pt x="22" y="0"/>
                </a:lnTo>
                <a:lnTo>
                  <a:pt x="58" y="86"/>
                </a:lnTo>
                <a:lnTo>
                  <a:pt x="14" y="101"/>
                </a:lnTo>
                <a:lnTo>
                  <a:pt x="36" y="101"/>
                </a:lnTo>
                <a:lnTo>
                  <a:pt x="72" y="223"/>
                </a:lnTo>
                <a:lnTo>
                  <a:pt x="0" y="302"/>
                </a:lnTo>
                <a:lnTo>
                  <a:pt x="0" y="331"/>
                </a:lnTo>
                <a:lnTo>
                  <a:pt x="7" y="381"/>
                </a:lnTo>
                <a:lnTo>
                  <a:pt x="1375" y="381"/>
                </a:lnTo>
                <a:lnTo>
                  <a:pt x="1382" y="0"/>
                </a:lnTo>
              </a:path>
            </a:pathLst>
          </a:custGeom>
          <a:solidFill>
            <a:srgbClr val="CCFFFF"/>
          </a:solidFill>
          <a:ln w="12700" cap="rnd">
            <a:solidFill>
              <a:schemeClr val="tx2"/>
            </a:solidFill>
            <a:round/>
            <a:headEnd/>
            <a:tailEnd/>
          </a:ln>
        </p:spPr>
        <p:txBody>
          <a:bodyPr/>
          <a:lstStyle/>
          <a:p>
            <a:endParaRPr lang="tr-TR"/>
          </a:p>
        </p:txBody>
      </p:sp>
      <p:sp>
        <p:nvSpPr>
          <p:cNvPr id="11275" name="Rectangle 11"/>
          <p:cNvSpPr>
            <a:spLocks noChangeArrowheads="1"/>
          </p:cNvSpPr>
          <p:nvPr/>
        </p:nvSpPr>
        <p:spPr bwMode="auto">
          <a:xfrm>
            <a:off x="3738563" y="1524000"/>
            <a:ext cx="2747962" cy="358775"/>
          </a:xfrm>
          <a:prstGeom prst="rect">
            <a:avLst/>
          </a:prstGeom>
          <a:noFill/>
          <a:ln w="12700">
            <a:noFill/>
            <a:miter lim="800000"/>
            <a:headEnd/>
            <a:tailEnd/>
          </a:ln>
          <a:effectLst/>
        </p:spPr>
        <p:txBody>
          <a:bodyPr wrap="none" lIns="55563" tIns="26988" rIns="55563" bIns="26988">
            <a:spAutoFit/>
          </a:bodyPr>
          <a:lstStyle/>
          <a:p>
            <a:pPr defTabSz="330200">
              <a:defRPr/>
            </a:pPr>
            <a:r>
              <a:rPr lang="en-US" sz="2000" b="1">
                <a:solidFill>
                  <a:schemeClr val="tx2"/>
                </a:solidFill>
                <a:effectLst>
                  <a:outerShdw blurRad="38100" dist="38100" dir="2700000" algn="tl">
                    <a:srgbClr val="FFFFFF"/>
                  </a:outerShdw>
                </a:effectLst>
                <a:ea typeface="Arial" charset="-94"/>
                <a:cs typeface="Arial" charset="-94"/>
              </a:rPr>
              <a:t>520 nm Long Pass Filter</a:t>
            </a:r>
          </a:p>
        </p:txBody>
      </p:sp>
      <p:sp>
        <p:nvSpPr>
          <p:cNvPr id="11276" name="Rectangle 12"/>
          <p:cNvSpPr>
            <a:spLocks noChangeArrowheads="1"/>
          </p:cNvSpPr>
          <p:nvPr/>
        </p:nvSpPr>
        <p:spPr bwMode="auto">
          <a:xfrm>
            <a:off x="5715000" y="2209800"/>
            <a:ext cx="1519238" cy="663575"/>
          </a:xfrm>
          <a:prstGeom prst="rect">
            <a:avLst/>
          </a:prstGeom>
          <a:noFill/>
          <a:ln w="12700">
            <a:noFill/>
            <a:miter lim="800000"/>
            <a:headEnd/>
            <a:tailEnd/>
          </a:ln>
          <a:effectLst/>
        </p:spPr>
        <p:txBody>
          <a:bodyPr lIns="55563" tIns="26988" rIns="55563" bIns="26988">
            <a:spAutoFit/>
          </a:bodyPr>
          <a:lstStyle/>
          <a:p>
            <a:pPr defTabSz="330200">
              <a:spcBef>
                <a:spcPct val="50000"/>
              </a:spcBef>
              <a:defRPr/>
            </a:pPr>
            <a:r>
              <a:rPr lang="en-US" sz="2000" b="1">
                <a:solidFill>
                  <a:schemeClr val="tx2"/>
                </a:solidFill>
                <a:effectLst>
                  <a:outerShdw blurRad="38100" dist="38100" dir="2700000" algn="tl">
                    <a:srgbClr val="FFFFFF"/>
                  </a:outerShdw>
                </a:effectLst>
                <a:ea typeface="Arial" charset="-94"/>
                <a:cs typeface="Arial" charset="-94"/>
              </a:rPr>
              <a:t>&gt;520 nm Light</a:t>
            </a:r>
          </a:p>
        </p:txBody>
      </p:sp>
      <p:sp>
        <p:nvSpPr>
          <p:cNvPr id="51209" name="Freeform 13"/>
          <p:cNvSpPr>
            <a:spLocks/>
          </p:cNvSpPr>
          <p:nvPr/>
        </p:nvSpPr>
        <p:spPr bwMode="auto">
          <a:xfrm>
            <a:off x="4276725" y="5267325"/>
            <a:ext cx="2197100" cy="606425"/>
          </a:xfrm>
          <a:custGeom>
            <a:avLst/>
            <a:gdLst>
              <a:gd name="T0" fmla="*/ 0 w 1384"/>
              <a:gd name="T1" fmla="*/ 0 h 382"/>
              <a:gd name="T2" fmla="*/ 1361 w 1384"/>
              <a:gd name="T3" fmla="*/ 0 h 382"/>
              <a:gd name="T4" fmla="*/ 1325 w 1384"/>
              <a:gd name="T5" fmla="*/ 86 h 382"/>
              <a:gd name="T6" fmla="*/ 1369 w 1384"/>
              <a:gd name="T7" fmla="*/ 101 h 382"/>
              <a:gd name="T8" fmla="*/ 1347 w 1384"/>
              <a:gd name="T9" fmla="*/ 101 h 382"/>
              <a:gd name="T10" fmla="*/ 1311 w 1384"/>
              <a:gd name="T11" fmla="*/ 223 h 382"/>
              <a:gd name="T12" fmla="*/ 1383 w 1384"/>
              <a:gd name="T13" fmla="*/ 302 h 382"/>
              <a:gd name="T14" fmla="*/ 1383 w 1384"/>
              <a:gd name="T15" fmla="*/ 331 h 382"/>
              <a:gd name="T16" fmla="*/ 1376 w 1384"/>
              <a:gd name="T17" fmla="*/ 381 h 382"/>
              <a:gd name="T18" fmla="*/ 7 w 1384"/>
              <a:gd name="T19" fmla="*/ 381 h 382"/>
              <a:gd name="T20" fmla="*/ 0 w 1384"/>
              <a:gd name="T21" fmla="*/ 0 h 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4"/>
              <a:gd name="T34" fmla="*/ 0 h 382"/>
              <a:gd name="T35" fmla="*/ 1384 w 1384"/>
              <a:gd name="T36" fmla="*/ 382 h 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4" h="382">
                <a:moveTo>
                  <a:pt x="0" y="0"/>
                </a:moveTo>
                <a:lnTo>
                  <a:pt x="1361" y="0"/>
                </a:lnTo>
                <a:lnTo>
                  <a:pt x="1325" y="86"/>
                </a:lnTo>
                <a:lnTo>
                  <a:pt x="1369" y="101"/>
                </a:lnTo>
                <a:lnTo>
                  <a:pt x="1347" y="101"/>
                </a:lnTo>
                <a:lnTo>
                  <a:pt x="1311" y="223"/>
                </a:lnTo>
                <a:lnTo>
                  <a:pt x="1383" y="302"/>
                </a:lnTo>
                <a:lnTo>
                  <a:pt x="1383" y="331"/>
                </a:lnTo>
                <a:lnTo>
                  <a:pt x="1376" y="381"/>
                </a:lnTo>
                <a:lnTo>
                  <a:pt x="7" y="381"/>
                </a:lnTo>
                <a:lnTo>
                  <a:pt x="0" y="0"/>
                </a:lnTo>
              </a:path>
            </a:pathLst>
          </a:custGeom>
          <a:solidFill>
            <a:srgbClr val="99CC00"/>
          </a:solidFill>
          <a:ln w="12700" cap="rnd">
            <a:solidFill>
              <a:schemeClr val="tx2"/>
            </a:solidFill>
            <a:round/>
            <a:headEnd/>
            <a:tailEnd/>
          </a:ln>
        </p:spPr>
        <p:txBody>
          <a:bodyPr/>
          <a:lstStyle/>
          <a:p>
            <a:endParaRPr lang="tr-TR"/>
          </a:p>
        </p:txBody>
      </p:sp>
      <p:grpSp>
        <p:nvGrpSpPr>
          <p:cNvPr id="51210" name="Group 14"/>
          <p:cNvGrpSpPr>
            <a:grpSpLocks/>
          </p:cNvGrpSpPr>
          <p:nvPr/>
        </p:nvGrpSpPr>
        <p:grpSpPr bwMode="auto">
          <a:xfrm>
            <a:off x="3962400" y="4940300"/>
            <a:ext cx="434975" cy="1281113"/>
            <a:chOff x="2496" y="3112"/>
            <a:chExt cx="274" cy="807"/>
          </a:xfrm>
        </p:grpSpPr>
        <p:sp>
          <p:nvSpPr>
            <p:cNvPr id="51217" name="Oval 15"/>
            <p:cNvSpPr>
              <a:spLocks noChangeArrowheads="1"/>
            </p:cNvSpPr>
            <p:nvPr/>
          </p:nvSpPr>
          <p:spPr bwMode="auto">
            <a:xfrm rot="-60000">
              <a:off x="2547" y="3112"/>
              <a:ext cx="223" cy="799"/>
            </a:xfrm>
            <a:prstGeom prst="ellipse">
              <a:avLst/>
            </a:prstGeom>
            <a:solidFill>
              <a:srgbClr val="CECECE"/>
            </a:solidFill>
            <a:ln w="12700">
              <a:solidFill>
                <a:schemeClr val="tx1"/>
              </a:solidFill>
              <a:round/>
              <a:headEnd/>
              <a:tailEnd/>
            </a:ln>
          </p:spPr>
          <p:txBody>
            <a:bodyPr wrap="none" anchor="ctr"/>
            <a:lstStyle/>
            <a:p>
              <a:endParaRPr lang="tr-TR"/>
            </a:p>
          </p:txBody>
        </p:sp>
        <p:sp>
          <p:nvSpPr>
            <p:cNvPr id="51218" name="Oval 16"/>
            <p:cNvSpPr>
              <a:spLocks noChangeArrowheads="1"/>
            </p:cNvSpPr>
            <p:nvPr/>
          </p:nvSpPr>
          <p:spPr bwMode="auto">
            <a:xfrm rot="-60000">
              <a:off x="2496" y="3120"/>
              <a:ext cx="224" cy="799"/>
            </a:xfrm>
            <a:prstGeom prst="ellipse">
              <a:avLst/>
            </a:prstGeom>
            <a:solidFill>
              <a:srgbClr val="919191"/>
            </a:solidFill>
            <a:ln w="12700">
              <a:solidFill>
                <a:schemeClr val="tx1"/>
              </a:solidFill>
              <a:round/>
              <a:headEnd/>
              <a:tailEnd/>
            </a:ln>
          </p:spPr>
          <p:txBody>
            <a:bodyPr wrap="none" anchor="ctr"/>
            <a:lstStyle/>
            <a:p>
              <a:endParaRPr lang="tr-TR"/>
            </a:p>
          </p:txBody>
        </p:sp>
      </p:grpSp>
      <p:sp>
        <p:nvSpPr>
          <p:cNvPr id="11282" name="Rectangle 18"/>
          <p:cNvSpPr>
            <a:spLocks noChangeArrowheads="1"/>
          </p:cNvSpPr>
          <p:nvPr/>
        </p:nvSpPr>
        <p:spPr bwMode="auto">
          <a:xfrm>
            <a:off x="1873250" y="4702175"/>
            <a:ext cx="1356292" cy="362280"/>
          </a:xfrm>
          <a:prstGeom prst="rect">
            <a:avLst/>
          </a:prstGeom>
          <a:noFill/>
          <a:ln w="12700">
            <a:noFill/>
            <a:miter lim="800000"/>
            <a:headEnd/>
            <a:tailEnd/>
          </a:ln>
          <a:effectLst/>
        </p:spPr>
        <p:txBody>
          <a:bodyPr wrap="none" lIns="55563" tIns="26988" rIns="55563" bIns="26988">
            <a:spAutoFit/>
          </a:bodyPr>
          <a:lstStyle/>
          <a:p>
            <a:pPr defTabSz="330200">
              <a:defRPr/>
            </a:pPr>
            <a:r>
              <a:rPr lang="en-US" sz="2000" b="1" dirty="0" err="1" smtClean="0">
                <a:solidFill>
                  <a:schemeClr val="tx2"/>
                </a:solidFill>
                <a:effectLst>
                  <a:outerShdw blurRad="38100" dist="38100" dir="2700000" algn="tl">
                    <a:srgbClr val="FFFFFF"/>
                  </a:outerShdw>
                </a:effectLst>
                <a:ea typeface="Arial" charset="-94"/>
                <a:cs typeface="Arial" charset="-94"/>
              </a:rPr>
              <a:t>Işık</a:t>
            </a:r>
            <a:r>
              <a:rPr lang="en-US" sz="2000" b="1" dirty="0" smtClean="0">
                <a:solidFill>
                  <a:schemeClr val="tx2"/>
                </a:solidFill>
                <a:effectLst>
                  <a:outerShdw blurRad="38100" dist="38100" dir="2700000" algn="tl">
                    <a:srgbClr val="FFFFFF"/>
                  </a:outerShdw>
                </a:effectLst>
                <a:ea typeface="Arial" charset="-94"/>
                <a:cs typeface="Arial" charset="-94"/>
              </a:rPr>
              <a:t> </a:t>
            </a:r>
            <a:r>
              <a:rPr lang="en-US" sz="2000" b="1" dirty="0" err="1" smtClean="0">
                <a:solidFill>
                  <a:schemeClr val="tx2"/>
                </a:solidFill>
                <a:effectLst>
                  <a:outerShdw blurRad="38100" dist="38100" dir="2700000" algn="tl">
                    <a:srgbClr val="FFFFFF"/>
                  </a:outerShdw>
                </a:effectLst>
                <a:ea typeface="Arial" charset="-94"/>
                <a:cs typeface="Arial" charset="-94"/>
              </a:rPr>
              <a:t>Kaynağı</a:t>
            </a:r>
            <a:r>
              <a:rPr lang="en-US" sz="2000" b="1" dirty="0" smtClean="0">
                <a:solidFill>
                  <a:schemeClr val="tx2"/>
                </a:solidFill>
                <a:effectLst>
                  <a:outerShdw blurRad="38100" dist="38100" dir="2700000" algn="tl">
                    <a:srgbClr val="FFFFFF"/>
                  </a:outerShdw>
                </a:effectLst>
                <a:ea typeface="Arial" charset="-94"/>
                <a:cs typeface="Arial" charset="-94"/>
              </a:rPr>
              <a:t> </a:t>
            </a:r>
            <a:endParaRPr lang="en-US" sz="2000" b="1" dirty="0">
              <a:solidFill>
                <a:schemeClr val="tx2"/>
              </a:solidFill>
              <a:effectLst>
                <a:outerShdw blurRad="38100" dist="38100" dir="2700000" algn="tl">
                  <a:srgbClr val="FFFFFF"/>
                </a:outerShdw>
              </a:effectLst>
              <a:ea typeface="Arial" charset="-94"/>
              <a:cs typeface="Arial" charset="-94"/>
            </a:endParaRPr>
          </a:p>
        </p:txBody>
      </p:sp>
      <p:sp>
        <p:nvSpPr>
          <p:cNvPr id="51212" name="Freeform 19"/>
          <p:cNvSpPr>
            <a:spLocks/>
          </p:cNvSpPr>
          <p:nvPr/>
        </p:nvSpPr>
        <p:spPr bwMode="auto">
          <a:xfrm>
            <a:off x="1968500" y="5267325"/>
            <a:ext cx="2195513" cy="606425"/>
          </a:xfrm>
          <a:custGeom>
            <a:avLst/>
            <a:gdLst>
              <a:gd name="T0" fmla="*/ 1382 w 1383"/>
              <a:gd name="T1" fmla="*/ 0 h 382"/>
              <a:gd name="T2" fmla="*/ 22 w 1383"/>
              <a:gd name="T3" fmla="*/ 0 h 382"/>
              <a:gd name="T4" fmla="*/ 58 w 1383"/>
              <a:gd name="T5" fmla="*/ 86 h 382"/>
              <a:gd name="T6" fmla="*/ 14 w 1383"/>
              <a:gd name="T7" fmla="*/ 101 h 382"/>
              <a:gd name="T8" fmla="*/ 36 w 1383"/>
              <a:gd name="T9" fmla="*/ 101 h 382"/>
              <a:gd name="T10" fmla="*/ 72 w 1383"/>
              <a:gd name="T11" fmla="*/ 223 h 382"/>
              <a:gd name="T12" fmla="*/ 0 w 1383"/>
              <a:gd name="T13" fmla="*/ 302 h 382"/>
              <a:gd name="T14" fmla="*/ 0 w 1383"/>
              <a:gd name="T15" fmla="*/ 331 h 382"/>
              <a:gd name="T16" fmla="*/ 7 w 1383"/>
              <a:gd name="T17" fmla="*/ 381 h 382"/>
              <a:gd name="T18" fmla="*/ 1375 w 1383"/>
              <a:gd name="T19" fmla="*/ 381 h 382"/>
              <a:gd name="T20" fmla="*/ 1382 w 1383"/>
              <a:gd name="T21" fmla="*/ 0 h 3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83"/>
              <a:gd name="T34" fmla="*/ 0 h 382"/>
              <a:gd name="T35" fmla="*/ 1383 w 1383"/>
              <a:gd name="T36" fmla="*/ 382 h 3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83" h="382">
                <a:moveTo>
                  <a:pt x="1382" y="0"/>
                </a:moveTo>
                <a:lnTo>
                  <a:pt x="22" y="0"/>
                </a:lnTo>
                <a:lnTo>
                  <a:pt x="58" y="86"/>
                </a:lnTo>
                <a:lnTo>
                  <a:pt x="14" y="101"/>
                </a:lnTo>
                <a:lnTo>
                  <a:pt x="36" y="101"/>
                </a:lnTo>
                <a:lnTo>
                  <a:pt x="72" y="223"/>
                </a:lnTo>
                <a:lnTo>
                  <a:pt x="0" y="302"/>
                </a:lnTo>
                <a:lnTo>
                  <a:pt x="0" y="331"/>
                </a:lnTo>
                <a:lnTo>
                  <a:pt x="7" y="381"/>
                </a:lnTo>
                <a:lnTo>
                  <a:pt x="1375" y="381"/>
                </a:lnTo>
                <a:lnTo>
                  <a:pt x="1382" y="0"/>
                </a:lnTo>
              </a:path>
            </a:pathLst>
          </a:custGeom>
          <a:solidFill>
            <a:srgbClr val="CCFFFF"/>
          </a:solidFill>
          <a:ln w="12700" cap="rnd">
            <a:solidFill>
              <a:schemeClr val="tx2"/>
            </a:solidFill>
            <a:round/>
            <a:headEnd/>
            <a:tailEnd/>
          </a:ln>
        </p:spPr>
        <p:txBody>
          <a:bodyPr/>
          <a:lstStyle/>
          <a:p>
            <a:endParaRPr lang="tr-TR"/>
          </a:p>
        </p:txBody>
      </p:sp>
      <p:sp>
        <p:nvSpPr>
          <p:cNvPr id="11284" name="Rectangle 20"/>
          <p:cNvSpPr>
            <a:spLocks noChangeArrowheads="1"/>
          </p:cNvSpPr>
          <p:nvPr/>
        </p:nvSpPr>
        <p:spPr bwMode="auto">
          <a:xfrm>
            <a:off x="3433763" y="4518025"/>
            <a:ext cx="2789237" cy="358775"/>
          </a:xfrm>
          <a:prstGeom prst="rect">
            <a:avLst/>
          </a:prstGeom>
          <a:noFill/>
          <a:ln w="12700">
            <a:noFill/>
            <a:miter lim="800000"/>
            <a:headEnd/>
            <a:tailEnd/>
          </a:ln>
          <a:effectLst/>
        </p:spPr>
        <p:txBody>
          <a:bodyPr wrap="none" lIns="55563" tIns="26988" rIns="55563" bIns="26988">
            <a:spAutoFit/>
          </a:bodyPr>
          <a:lstStyle/>
          <a:p>
            <a:pPr defTabSz="330200">
              <a:defRPr/>
            </a:pPr>
            <a:r>
              <a:rPr lang="en-US" sz="2000" b="1">
                <a:solidFill>
                  <a:schemeClr val="tx2"/>
                </a:solidFill>
                <a:effectLst>
                  <a:outerShdw blurRad="38100" dist="38100" dir="2700000" algn="tl">
                    <a:srgbClr val="FFFFFF"/>
                  </a:outerShdw>
                </a:effectLst>
                <a:ea typeface="Arial" charset="-94"/>
                <a:cs typeface="Arial" charset="-94"/>
              </a:rPr>
              <a:t>575 nm Short Pass Filter</a:t>
            </a:r>
          </a:p>
        </p:txBody>
      </p:sp>
      <p:sp>
        <p:nvSpPr>
          <p:cNvPr id="11285" name="Rectangle 21"/>
          <p:cNvSpPr>
            <a:spLocks noChangeArrowheads="1"/>
          </p:cNvSpPr>
          <p:nvPr/>
        </p:nvSpPr>
        <p:spPr bwMode="auto">
          <a:xfrm>
            <a:off x="4876800" y="5257800"/>
            <a:ext cx="1519238" cy="663575"/>
          </a:xfrm>
          <a:prstGeom prst="rect">
            <a:avLst/>
          </a:prstGeom>
          <a:noFill/>
          <a:ln w="12700">
            <a:noFill/>
            <a:miter lim="800000"/>
            <a:headEnd/>
            <a:tailEnd/>
          </a:ln>
          <a:effectLst/>
        </p:spPr>
        <p:txBody>
          <a:bodyPr lIns="55563" tIns="26988" rIns="55563" bIns="26988">
            <a:spAutoFit/>
          </a:bodyPr>
          <a:lstStyle/>
          <a:p>
            <a:pPr defTabSz="330200">
              <a:spcBef>
                <a:spcPct val="50000"/>
              </a:spcBef>
              <a:defRPr/>
            </a:pPr>
            <a:r>
              <a:rPr lang="en-US" sz="2000" b="1">
                <a:solidFill>
                  <a:schemeClr val="tx2"/>
                </a:solidFill>
                <a:effectLst>
                  <a:outerShdw blurRad="38100" dist="38100" dir="2700000" algn="tl">
                    <a:srgbClr val="FFFFFF"/>
                  </a:outerShdw>
                </a:effectLst>
                <a:ea typeface="Arial" charset="-94"/>
                <a:cs typeface="Arial" charset="-94"/>
              </a:rPr>
              <a:t>&lt;575 nm Light</a:t>
            </a:r>
          </a:p>
        </p:txBody>
      </p:sp>
      <p:sp>
        <p:nvSpPr>
          <p:cNvPr id="11286" name="Rectangle 22"/>
          <p:cNvSpPr>
            <a:spLocks noChangeArrowheads="1"/>
          </p:cNvSpPr>
          <p:nvPr/>
        </p:nvSpPr>
        <p:spPr bwMode="auto">
          <a:xfrm>
            <a:off x="0" y="3733800"/>
            <a:ext cx="5638800" cy="742950"/>
          </a:xfrm>
          <a:prstGeom prst="rect">
            <a:avLst/>
          </a:prstGeom>
          <a:noFill/>
          <a:ln w="12700">
            <a:noFill/>
            <a:miter lim="800000"/>
            <a:headEnd/>
            <a:tailEnd/>
          </a:ln>
          <a:effectLst/>
        </p:spPr>
        <p:txBody>
          <a:bodyPr lIns="90488" tIns="44450" rIns="90488" bIns="44450" anchor="ctr"/>
          <a:lstStyle/>
          <a:p>
            <a:pPr algn="ctr">
              <a:defRPr/>
            </a:pPr>
            <a:r>
              <a:rPr lang="en-US" sz="3600" b="1" u="sng" dirty="0" smtClean="0">
                <a:solidFill>
                  <a:srgbClr val="F07F09"/>
                </a:solidFill>
                <a:ea typeface="Arial" charset="-94"/>
                <a:cs typeface="Arial" charset="-94"/>
              </a:rPr>
              <a:t>“Short Pass” </a:t>
            </a:r>
            <a:r>
              <a:rPr lang="en-US" sz="3600" b="1" u="sng" dirty="0" err="1" smtClean="0">
                <a:solidFill>
                  <a:srgbClr val="F07F09"/>
                </a:solidFill>
                <a:ea typeface="Arial" charset="-94"/>
                <a:cs typeface="Arial" charset="-94"/>
              </a:rPr>
              <a:t>Filtreler</a:t>
            </a:r>
            <a:endParaRPr lang="en-US" sz="3600" b="1" u="sng" dirty="0">
              <a:solidFill>
                <a:srgbClr val="F07F09"/>
              </a:solidFill>
              <a:ea typeface="Arial" charset="-94"/>
              <a:cs typeface="Arial" charset="-94"/>
            </a:endParaRPr>
          </a:p>
        </p:txBody>
      </p:sp>
      <p:sp>
        <p:nvSpPr>
          <p:cNvPr id="51216" name="Text Box 23"/>
          <p:cNvSpPr txBox="1">
            <a:spLocks noChangeArrowheads="1"/>
          </p:cNvSpPr>
          <p:nvPr/>
        </p:nvSpPr>
        <p:spPr bwMode="auto">
          <a:xfrm>
            <a:off x="6934200" y="2286000"/>
            <a:ext cx="2209800" cy="623888"/>
          </a:xfrm>
          <a:prstGeom prst="rect">
            <a:avLst/>
          </a:prstGeom>
          <a:noFill/>
          <a:ln w="9525">
            <a:noFill/>
            <a:miter lim="800000"/>
            <a:headEnd/>
            <a:tailEnd/>
          </a:ln>
        </p:spPr>
        <p:txBody>
          <a:bodyPr>
            <a:spAutoFit/>
          </a:bodyPr>
          <a:lstStyle/>
          <a:p>
            <a:pPr>
              <a:spcBef>
                <a:spcPct val="50000"/>
              </a:spcBef>
            </a:pPr>
            <a:r>
              <a:rPr lang="en-US" sz="1400" b="1"/>
              <a:t>Note:</a:t>
            </a:r>
          </a:p>
          <a:p>
            <a:pPr>
              <a:spcBef>
                <a:spcPct val="50000"/>
              </a:spcBef>
            </a:pPr>
            <a:r>
              <a:rPr lang="en-US" sz="1400" b="1"/>
              <a:t>Great for microscopes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1037"/>
          <p:cNvGrpSpPr>
            <a:grpSpLocks/>
          </p:cNvGrpSpPr>
          <p:nvPr/>
        </p:nvGrpSpPr>
        <p:grpSpPr bwMode="auto">
          <a:xfrm>
            <a:off x="228600" y="838200"/>
            <a:ext cx="8534401" cy="5791200"/>
            <a:chOff x="144" y="816"/>
            <a:chExt cx="5376" cy="3648"/>
          </a:xfrm>
        </p:grpSpPr>
        <p:pic>
          <p:nvPicPr>
            <p:cNvPr id="53251" name="Picture 1028" descr="PTB07991_b"/>
            <p:cNvPicPr>
              <a:picLocks noChangeAspect="1" noChangeArrowheads="1"/>
            </p:cNvPicPr>
            <p:nvPr/>
          </p:nvPicPr>
          <p:blipFill>
            <a:blip r:embed="rId2" cstate="print"/>
            <a:srcRect/>
            <a:stretch>
              <a:fillRect/>
            </a:stretch>
          </p:blipFill>
          <p:spPr bwMode="auto">
            <a:xfrm>
              <a:off x="3600" y="3142"/>
              <a:ext cx="1421" cy="1322"/>
            </a:xfrm>
            <a:prstGeom prst="rect">
              <a:avLst/>
            </a:prstGeom>
            <a:noFill/>
            <a:ln w="9525">
              <a:noFill/>
              <a:miter lim="800000"/>
              <a:headEnd/>
              <a:tailEnd/>
            </a:ln>
          </p:spPr>
        </p:pic>
        <p:sp>
          <p:nvSpPr>
            <p:cNvPr id="53252" name="Text Box 1029"/>
            <p:cNvSpPr txBox="1">
              <a:spLocks noChangeArrowheads="1"/>
            </p:cNvSpPr>
            <p:nvPr/>
          </p:nvSpPr>
          <p:spPr bwMode="auto">
            <a:xfrm>
              <a:off x="192" y="816"/>
              <a:ext cx="2640" cy="291"/>
            </a:xfrm>
            <a:prstGeom prst="rect">
              <a:avLst/>
            </a:prstGeom>
            <a:noFill/>
            <a:ln w="9525">
              <a:noFill/>
              <a:miter lim="800000"/>
              <a:headEnd/>
              <a:tailEnd/>
            </a:ln>
          </p:spPr>
          <p:txBody>
            <a:bodyPr wrap="square">
              <a:spAutoFit/>
            </a:bodyPr>
            <a:lstStyle/>
            <a:p>
              <a:pPr>
                <a:spcBef>
                  <a:spcPct val="50000"/>
                </a:spcBef>
              </a:pPr>
              <a:r>
                <a:rPr lang="en-US" u="sng" dirty="0" smtClean="0"/>
                <a:t>“Photomultiplier” </a:t>
              </a:r>
              <a:r>
                <a:rPr lang="en-US" u="sng" dirty="0" err="1" smtClean="0"/>
                <a:t>tüpler</a:t>
              </a:r>
              <a:r>
                <a:rPr lang="en-US" u="sng" dirty="0" smtClean="0"/>
                <a:t> </a:t>
              </a:r>
              <a:r>
                <a:rPr lang="en-US" u="sng" dirty="0"/>
                <a:t>(PMT)</a:t>
              </a:r>
            </a:p>
          </p:txBody>
        </p:sp>
        <p:sp>
          <p:nvSpPr>
            <p:cNvPr id="53253" name="Text Box 1030"/>
            <p:cNvSpPr txBox="1">
              <a:spLocks noChangeArrowheads="1"/>
            </p:cNvSpPr>
            <p:nvPr/>
          </p:nvSpPr>
          <p:spPr bwMode="auto">
            <a:xfrm>
              <a:off x="144" y="1104"/>
              <a:ext cx="2928" cy="1454"/>
            </a:xfrm>
            <a:prstGeom prst="rect">
              <a:avLst/>
            </a:prstGeom>
            <a:noFill/>
            <a:ln w="9525">
              <a:noFill/>
              <a:miter lim="800000"/>
              <a:headEnd/>
              <a:tailEnd/>
            </a:ln>
          </p:spPr>
          <p:txBody>
            <a:bodyPr>
              <a:spAutoFit/>
            </a:bodyPr>
            <a:lstStyle/>
            <a:p>
              <a:pPr>
                <a:spcBef>
                  <a:spcPct val="50000"/>
                </a:spcBef>
              </a:pPr>
              <a:r>
                <a:rPr lang="en-US" sz="1800" dirty="0" smtClean="0"/>
                <a:t>“</a:t>
              </a:r>
              <a:r>
                <a:rPr lang="en-US" sz="1800" dirty="0" err="1" smtClean="0"/>
                <a:t>eski</a:t>
              </a:r>
              <a:r>
                <a:rPr lang="en-US" sz="1800" dirty="0" smtClean="0"/>
                <a:t> ” </a:t>
              </a:r>
              <a:r>
                <a:rPr lang="en-US" sz="1800" dirty="0" err="1" smtClean="0"/>
                <a:t>ama</a:t>
              </a:r>
              <a:r>
                <a:rPr lang="en-US" sz="1800" dirty="0" smtClean="0"/>
                <a:t> </a:t>
              </a:r>
              <a:r>
                <a:rPr lang="en-US" sz="1800" dirty="0" err="1" smtClean="0"/>
                <a:t>iyi</a:t>
              </a:r>
              <a:r>
                <a:rPr lang="en-US" sz="1800" dirty="0" smtClean="0"/>
                <a:t> </a:t>
              </a:r>
              <a:r>
                <a:rPr lang="en-US" sz="1800" dirty="0" err="1" smtClean="0"/>
                <a:t>bir</a:t>
              </a:r>
              <a:r>
                <a:rPr lang="en-US" sz="1800" dirty="0" smtClean="0"/>
                <a:t> </a:t>
              </a:r>
              <a:r>
                <a:rPr lang="en-US" sz="1800" dirty="0" err="1" smtClean="0"/>
                <a:t>teknoloji</a:t>
              </a:r>
              <a:endParaRPr lang="en-US" sz="1800" dirty="0" smtClean="0"/>
            </a:p>
            <a:p>
              <a:pPr>
                <a:spcBef>
                  <a:spcPct val="50000"/>
                </a:spcBef>
              </a:pPr>
              <a:r>
                <a:rPr lang="en-US" sz="1800" dirty="0" smtClean="0"/>
                <a:t>En </a:t>
              </a:r>
              <a:r>
                <a:rPr lang="en-US" sz="1800" dirty="0" err="1" smtClean="0"/>
                <a:t>sık</a:t>
              </a:r>
              <a:r>
                <a:rPr lang="en-US" sz="1800" dirty="0" smtClean="0"/>
                <a:t> </a:t>
              </a:r>
              <a:r>
                <a:rPr lang="en-US" sz="1800" dirty="0" err="1" smtClean="0"/>
                <a:t>kullanılan</a:t>
              </a:r>
              <a:r>
                <a:rPr lang="en-US" sz="1800" dirty="0" smtClean="0"/>
                <a:t> tip </a:t>
              </a:r>
              <a:r>
                <a:rPr lang="en-US" sz="1800" dirty="0" err="1" smtClean="0"/>
                <a:t>budur</a:t>
              </a:r>
              <a:r>
                <a:rPr lang="en-US" sz="1800" dirty="0" smtClean="0"/>
                <a:t> </a:t>
              </a:r>
            </a:p>
            <a:p>
              <a:pPr>
                <a:spcBef>
                  <a:spcPct val="50000"/>
                </a:spcBef>
              </a:pPr>
              <a:r>
                <a:rPr lang="en-US" sz="1800" dirty="0" err="1" smtClean="0"/>
                <a:t>Sensitivitesi</a:t>
              </a:r>
              <a:r>
                <a:rPr lang="en-US" sz="1800" dirty="0" smtClean="0"/>
                <a:t> </a:t>
              </a:r>
              <a:r>
                <a:rPr lang="en-US" sz="1800" dirty="0" err="1" smtClean="0"/>
                <a:t>yüksek</a:t>
              </a:r>
              <a:r>
                <a:rPr lang="en-US" sz="1800" dirty="0" smtClean="0"/>
                <a:t> </a:t>
              </a:r>
              <a:r>
                <a:rPr lang="en-US" sz="1800" dirty="0" err="1" smtClean="0"/>
                <a:t>ama</a:t>
              </a:r>
              <a:r>
                <a:rPr lang="en-US" sz="1800" dirty="0" smtClean="0"/>
                <a:t>  </a:t>
              </a:r>
              <a:r>
                <a:rPr lang="en-US" sz="1800" dirty="0" err="1" smtClean="0"/>
                <a:t>özellikle</a:t>
              </a:r>
              <a:r>
                <a:rPr lang="en-US" sz="1800" dirty="0" smtClean="0"/>
                <a:t> </a:t>
              </a:r>
              <a:r>
                <a:rPr lang="en-US" sz="1800" dirty="0" err="1" smtClean="0"/>
                <a:t>kırmızı</a:t>
              </a:r>
              <a:r>
                <a:rPr lang="en-US" sz="1800" dirty="0" smtClean="0"/>
                <a:t> </a:t>
              </a:r>
              <a:r>
                <a:rPr lang="en-US" sz="1800" dirty="0" err="1" smtClean="0"/>
                <a:t>renkte</a:t>
              </a:r>
              <a:r>
                <a:rPr lang="en-US" sz="1800" dirty="0" smtClean="0"/>
                <a:t> </a:t>
              </a:r>
              <a:r>
                <a:rPr lang="en-US" sz="1800" dirty="0" err="1" smtClean="0"/>
                <a:t>yetersiz</a:t>
              </a:r>
              <a:r>
                <a:rPr lang="en-US" sz="1800" dirty="0" smtClean="0"/>
                <a:t> </a:t>
              </a:r>
              <a:r>
                <a:rPr lang="en-US" sz="1800" dirty="0" err="1" smtClean="0"/>
                <a:t>kalabiliyor</a:t>
              </a:r>
              <a:r>
                <a:rPr lang="en-US" sz="1800" dirty="0" smtClean="0"/>
                <a:t> (poor  </a:t>
              </a:r>
              <a:r>
                <a:rPr lang="en-US" sz="1800" dirty="0"/>
                <a:t>quantum </a:t>
              </a:r>
              <a:r>
                <a:rPr lang="en-US" sz="1800" dirty="0" smtClean="0"/>
                <a:t>efficiencies)</a:t>
              </a:r>
            </a:p>
            <a:p>
              <a:pPr>
                <a:spcBef>
                  <a:spcPct val="50000"/>
                </a:spcBef>
              </a:pPr>
              <a:r>
                <a:rPr lang="en-US" sz="1800" dirty="0" err="1" smtClean="0"/>
                <a:t>Bie</a:t>
              </a:r>
              <a:r>
                <a:rPr lang="en-US" sz="1800" dirty="0" smtClean="0"/>
                <a:t> </a:t>
              </a:r>
              <a:r>
                <a:rPr lang="en-US" sz="1800" dirty="0" err="1" smtClean="0"/>
                <a:t>sinyali</a:t>
              </a:r>
              <a:r>
                <a:rPr lang="en-US" sz="1800" dirty="0" smtClean="0"/>
                <a:t> 100.000 </a:t>
              </a:r>
              <a:r>
                <a:rPr lang="en-US" sz="1800" dirty="0" err="1" smtClean="0"/>
                <a:t>üstünde</a:t>
              </a:r>
              <a:r>
                <a:rPr lang="en-US" sz="1800" dirty="0" smtClean="0"/>
                <a:t> </a:t>
              </a:r>
              <a:r>
                <a:rPr lang="en-US" sz="1800" dirty="0" err="1" smtClean="0"/>
                <a:t>çoğaltabilir</a:t>
              </a:r>
              <a:endParaRPr lang="en-US" sz="1800" dirty="0" smtClean="0"/>
            </a:p>
            <a:p>
              <a:pPr>
                <a:spcBef>
                  <a:spcPct val="50000"/>
                </a:spcBef>
              </a:pPr>
              <a:r>
                <a:rPr lang="en-US" sz="1800" dirty="0" err="1" smtClean="0"/>
                <a:t>Ucuz</a:t>
              </a:r>
              <a:r>
                <a:rPr lang="en-US" sz="1800" dirty="0" smtClean="0"/>
                <a:t> </a:t>
              </a:r>
              <a:endParaRPr lang="en-US" sz="1800" dirty="0"/>
            </a:p>
          </p:txBody>
        </p:sp>
        <p:sp>
          <p:nvSpPr>
            <p:cNvPr id="53254" name="Text Box 1031"/>
            <p:cNvSpPr txBox="1">
              <a:spLocks noChangeArrowheads="1"/>
            </p:cNvSpPr>
            <p:nvPr/>
          </p:nvSpPr>
          <p:spPr bwMode="auto">
            <a:xfrm>
              <a:off x="3024" y="816"/>
              <a:ext cx="2483" cy="288"/>
            </a:xfrm>
            <a:prstGeom prst="rect">
              <a:avLst/>
            </a:prstGeom>
            <a:noFill/>
            <a:ln w="9525">
              <a:noFill/>
              <a:miter lim="800000"/>
              <a:headEnd/>
              <a:tailEnd/>
            </a:ln>
          </p:spPr>
          <p:txBody>
            <a:bodyPr>
              <a:spAutoFit/>
            </a:bodyPr>
            <a:lstStyle/>
            <a:p>
              <a:r>
                <a:rPr lang="en-US" u="sng" dirty="0" smtClean="0"/>
                <a:t> “Photodiode” </a:t>
              </a:r>
              <a:r>
                <a:rPr lang="en-US" u="sng" dirty="0"/>
                <a:t>(PD)</a:t>
              </a:r>
            </a:p>
          </p:txBody>
        </p:sp>
        <p:sp>
          <p:nvSpPr>
            <p:cNvPr id="53255" name="Text Box 1032"/>
            <p:cNvSpPr txBox="1">
              <a:spLocks noChangeArrowheads="1"/>
            </p:cNvSpPr>
            <p:nvPr/>
          </p:nvSpPr>
          <p:spPr bwMode="auto">
            <a:xfrm>
              <a:off x="3552" y="1440"/>
              <a:ext cx="1728" cy="288"/>
            </a:xfrm>
            <a:prstGeom prst="rect">
              <a:avLst/>
            </a:prstGeom>
            <a:noFill/>
            <a:ln w="9525">
              <a:noFill/>
              <a:miter lim="800000"/>
              <a:headEnd/>
              <a:tailEnd/>
            </a:ln>
          </p:spPr>
          <p:txBody>
            <a:bodyPr>
              <a:spAutoFit/>
            </a:bodyPr>
            <a:lstStyle/>
            <a:p>
              <a:pPr>
                <a:spcBef>
                  <a:spcPct val="50000"/>
                </a:spcBef>
              </a:pPr>
              <a:endParaRPr lang="tr-TR"/>
            </a:p>
          </p:txBody>
        </p:sp>
        <p:sp>
          <p:nvSpPr>
            <p:cNvPr id="53256" name="Text Box 1033"/>
            <p:cNvSpPr txBox="1">
              <a:spLocks noChangeArrowheads="1"/>
            </p:cNvSpPr>
            <p:nvPr/>
          </p:nvSpPr>
          <p:spPr bwMode="auto">
            <a:xfrm>
              <a:off x="3072" y="1104"/>
              <a:ext cx="2448" cy="1716"/>
            </a:xfrm>
            <a:prstGeom prst="rect">
              <a:avLst/>
            </a:prstGeom>
            <a:noFill/>
            <a:ln w="9525">
              <a:noFill/>
              <a:miter lim="800000"/>
              <a:headEnd/>
              <a:tailEnd/>
            </a:ln>
          </p:spPr>
          <p:txBody>
            <a:bodyPr wrap="square">
              <a:spAutoFit/>
            </a:bodyPr>
            <a:lstStyle/>
            <a:p>
              <a:pPr>
                <a:spcBef>
                  <a:spcPct val="50000"/>
                </a:spcBef>
              </a:pPr>
              <a:r>
                <a:rPr lang="en-US" sz="1800" dirty="0" err="1" smtClean="0"/>
                <a:t>Daha</a:t>
              </a:r>
              <a:r>
                <a:rPr lang="en-US" sz="1800" dirty="0" smtClean="0"/>
                <a:t> </a:t>
              </a:r>
              <a:r>
                <a:rPr lang="en-US" sz="1800" dirty="0" err="1" smtClean="0"/>
                <a:t>yeni</a:t>
              </a:r>
              <a:r>
                <a:rPr lang="en-US" sz="1800" dirty="0" smtClean="0"/>
                <a:t> </a:t>
              </a:r>
              <a:r>
                <a:rPr lang="en-US" sz="1800" dirty="0" err="1" smtClean="0"/>
                <a:t>bir</a:t>
              </a:r>
              <a:r>
                <a:rPr lang="en-US" sz="1800" dirty="0" smtClean="0"/>
                <a:t> </a:t>
              </a:r>
              <a:r>
                <a:rPr lang="en-US" sz="1800" dirty="0" err="1" smtClean="0"/>
                <a:t>teknoloj</a:t>
              </a:r>
              <a:r>
                <a:rPr lang="en-US" sz="1800" dirty="0" smtClean="0"/>
                <a:t>,</a:t>
              </a:r>
            </a:p>
            <a:p>
              <a:pPr>
                <a:spcBef>
                  <a:spcPct val="50000"/>
                </a:spcBef>
              </a:pPr>
              <a:r>
                <a:rPr lang="en-US" sz="1800" dirty="0" smtClean="0"/>
                <a:t> </a:t>
              </a:r>
              <a:r>
                <a:rPr lang="en-US" sz="1800" dirty="0" err="1" smtClean="0"/>
                <a:t>Çok</a:t>
              </a:r>
              <a:r>
                <a:rPr lang="en-US" sz="1800" dirty="0" smtClean="0"/>
                <a:t> </a:t>
              </a:r>
              <a:r>
                <a:rPr lang="en-US" sz="1800" dirty="0" err="1" smtClean="0"/>
                <a:t>sık</a:t>
              </a:r>
              <a:r>
                <a:rPr lang="en-US" sz="1800" dirty="0" smtClean="0"/>
                <a:t> </a:t>
              </a:r>
              <a:r>
                <a:rPr lang="en-US" sz="1800" dirty="0" err="1" smtClean="0"/>
                <a:t>kullanılmıyor</a:t>
              </a:r>
              <a:r>
                <a:rPr lang="en-US" sz="1800" dirty="0" smtClean="0"/>
                <a:t> </a:t>
              </a:r>
            </a:p>
            <a:p>
              <a:pPr>
                <a:spcBef>
                  <a:spcPct val="50000"/>
                </a:spcBef>
              </a:pPr>
              <a:r>
                <a:rPr lang="en-US" sz="1800" dirty="0" err="1" smtClean="0"/>
                <a:t>Görünen</a:t>
              </a:r>
              <a:r>
                <a:rPr lang="en-US" sz="1800" dirty="0" smtClean="0"/>
                <a:t> </a:t>
              </a:r>
              <a:r>
                <a:rPr lang="en-US" sz="1800" dirty="0" err="1" smtClean="0"/>
                <a:t>ışıkta</a:t>
              </a:r>
              <a:r>
                <a:rPr lang="en-US" sz="1800" dirty="0" smtClean="0"/>
                <a:t> </a:t>
              </a:r>
              <a:r>
                <a:rPr lang="en-US" sz="1800" dirty="0" err="1" smtClean="0"/>
                <a:t>etkinbir</a:t>
              </a:r>
              <a:r>
                <a:rPr lang="en-US" sz="1800" dirty="0" smtClean="0"/>
                <a:t> </a:t>
              </a:r>
              <a:r>
                <a:rPr lang="en-US" sz="1800" dirty="0" err="1" smtClean="0"/>
                <a:t>kazanım</a:t>
              </a:r>
              <a:r>
                <a:rPr lang="en-US" sz="1800" dirty="0" smtClean="0"/>
                <a:t> </a:t>
              </a:r>
              <a:r>
                <a:rPr lang="en-US" sz="1800" dirty="0" err="1" smtClean="0"/>
                <a:t>sağlıyor</a:t>
              </a:r>
              <a:r>
                <a:rPr lang="en-US" sz="1800" dirty="0" smtClean="0"/>
                <a:t> </a:t>
              </a:r>
            </a:p>
            <a:p>
              <a:pPr>
                <a:spcBef>
                  <a:spcPct val="50000"/>
                </a:spcBef>
              </a:pPr>
              <a:r>
                <a:rPr lang="en-US" sz="1800" dirty="0" err="1" smtClean="0"/>
                <a:t>Sinyali</a:t>
              </a:r>
              <a:r>
                <a:rPr lang="en-US" sz="1800" dirty="0" smtClean="0"/>
                <a:t> </a:t>
              </a:r>
              <a:r>
                <a:rPr lang="en-US" sz="1800" dirty="0" err="1" smtClean="0"/>
                <a:t>çoğaltmaz</a:t>
              </a:r>
              <a:r>
                <a:rPr lang="en-US" sz="1800" dirty="0" smtClean="0"/>
                <a:t> </a:t>
              </a:r>
            </a:p>
            <a:p>
              <a:pPr>
                <a:spcBef>
                  <a:spcPct val="50000"/>
                </a:spcBef>
              </a:pPr>
              <a:r>
                <a:rPr lang="en-US" sz="1800" dirty="0" err="1" smtClean="0"/>
                <a:t>Soğutulması</a:t>
              </a:r>
              <a:r>
                <a:rPr lang="en-US" sz="1800" dirty="0" smtClean="0"/>
                <a:t> </a:t>
              </a:r>
              <a:r>
                <a:rPr lang="en-US" sz="1800" dirty="0" err="1" smtClean="0"/>
                <a:t>gerekir</a:t>
              </a:r>
              <a:r>
                <a:rPr lang="en-US" sz="1800" dirty="0" smtClean="0"/>
                <a:t> </a:t>
              </a:r>
            </a:p>
            <a:p>
              <a:pPr>
                <a:spcBef>
                  <a:spcPct val="50000"/>
                </a:spcBef>
              </a:pPr>
              <a:r>
                <a:rPr lang="en-US" sz="1800" dirty="0" err="1" smtClean="0"/>
                <a:t>Daha</a:t>
              </a:r>
              <a:r>
                <a:rPr lang="en-US" sz="1800" dirty="0" smtClean="0"/>
                <a:t> </a:t>
              </a:r>
              <a:r>
                <a:rPr lang="en-US" sz="1800" dirty="0" err="1" smtClean="0"/>
                <a:t>yüksek</a:t>
              </a:r>
              <a:r>
                <a:rPr lang="en-US" sz="1800" dirty="0" smtClean="0"/>
                <a:t> </a:t>
              </a:r>
              <a:r>
                <a:rPr lang="en-US" sz="1800" dirty="0" err="1" smtClean="0"/>
                <a:t>bir</a:t>
              </a:r>
              <a:r>
                <a:rPr lang="en-US" sz="1800" dirty="0" smtClean="0"/>
                <a:t> </a:t>
              </a:r>
              <a:r>
                <a:rPr lang="en-US" sz="1800" dirty="0" err="1" smtClean="0"/>
                <a:t>voltaj</a:t>
              </a:r>
              <a:r>
                <a:rPr lang="en-US" sz="1800" dirty="0" smtClean="0"/>
                <a:t> </a:t>
              </a:r>
              <a:r>
                <a:rPr lang="en-US" sz="1800" dirty="0" err="1" smtClean="0"/>
                <a:t>yönlendirmesi</a:t>
              </a:r>
              <a:r>
                <a:rPr lang="en-US" sz="1800" dirty="0" smtClean="0"/>
                <a:t> </a:t>
              </a:r>
              <a:r>
                <a:rPr lang="en-US" sz="1800" dirty="0" err="1" smtClean="0"/>
                <a:t>gerektirir</a:t>
              </a:r>
              <a:endParaRPr lang="en-US" sz="1800" dirty="0" smtClean="0"/>
            </a:p>
          </p:txBody>
        </p:sp>
        <p:pic>
          <p:nvPicPr>
            <p:cNvPr id="53257" name="Picture 1034" descr="ham-new-r300"/>
            <p:cNvPicPr>
              <a:picLocks noChangeAspect="1" noChangeArrowheads="1"/>
            </p:cNvPicPr>
            <p:nvPr/>
          </p:nvPicPr>
          <p:blipFill>
            <a:blip r:embed="rId3" cstate="print"/>
            <a:srcRect/>
            <a:stretch>
              <a:fillRect/>
            </a:stretch>
          </p:blipFill>
          <p:spPr bwMode="auto">
            <a:xfrm>
              <a:off x="432" y="2832"/>
              <a:ext cx="2353" cy="1218"/>
            </a:xfrm>
            <a:prstGeom prst="rect">
              <a:avLst/>
            </a:prstGeom>
            <a:noFill/>
            <a:ln w="9525">
              <a:noFill/>
              <a:miter lim="800000"/>
              <a:headEnd/>
              <a:tailEnd/>
            </a:ln>
          </p:spPr>
        </p:pic>
      </p:grpSp>
      <p:sp>
        <p:nvSpPr>
          <p:cNvPr id="10" name="Rectangle 1027"/>
          <p:cNvSpPr>
            <a:spLocks noGrp="1" noChangeArrowheads="1"/>
          </p:cNvSpPr>
          <p:nvPr>
            <p:ph type="title"/>
          </p:nvPr>
        </p:nvSpPr>
        <p:spPr bwMode="auto">
          <a:xfrm>
            <a:off x="533400" y="0"/>
            <a:ext cx="7772400" cy="838200"/>
          </a:xfrm>
          <a:ln>
            <a:miter lim="800000"/>
            <a:headEnd/>
            <a:tailEnd/>
          </a:ln>
        </p:spPr>
        <p:txBody>
          <a:bodyPr anchor="t"/>
          <a:lstStyle/>
          <a:p>
            <a:pPr algn="ctr" eaLnBrk="1" hangingPunct="1">
              <a:defRPr/>
            </a:pPr>
            <a:r>
              <a:rPr lang="en-US" dirty="0" err="1" smtClean="0">
                <a:ea typeface="+mj-ea"/>
              </a:rPr>
              <a:t>Dedektörler</a:t>
            </a:r>
            <a:r>
              <a:rPr lang="en-US" dirty="0" smtClean="0">
                <a:ea typeface="+mj-ea"/>
              </a:rPr>
              <a:t> </a:t>
            </a:r>
            <a:endParaRPr lang="en-US" dirty="0">
              <a:ea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28600" y="152400"/>
            <a:ext cx="8915400" cy="609600"/>
          </a:xfrm>
          <a:ln>
            <a:miter lim="800000"/>
            <a:headEnd/>
            <a:tailEnd/>
          </a:ln>
        </p:spPr>
        <p:txBody>
          <a:bodyPr anchor="t">
            <a:normAutofit/>
          </a:bodyPr>
          <a:lstStyle/>
          <a:p>
            <a:pPr eaLnBrk="1" hangingPunct="1">
              <a:defRPr/>
            </a:pPr>
            <a:r>
              <a:rPr lang="en-US" sz="2400" b="1" u="sng" dirty="0" smtClean="0">
                <a:ea typeface="+mj-ea"/>
              </a:rPr>
              <a:t>FCM de  </a:t>
            </a:r>
            <a:r>
              <a:rPr lang="en-US" sz="2400" b="1" u="sng" dirty="0" err="1" smtClean="0">
                <a:ea typeface="+mj-ea"/>
              </a:rPr>
              <a:t>çok</a:t>
            </a:r>
            <a:r>
              <a:rPr lang="en-US" sz="2400" b="1" u="sng" dirty="0" smtClean="0">
                <a:ea typeface="+mj-ea"/>
              </a:rPr>
              <a:t> </a:t>
            </a:r>
            <a:r>
              <a:rPr lang="en-US" sz="2400" b="1" u="sng" dirty="0" err="1" smtClean="0">
                <a:ea typeface="+mj-ea"/>
              </a:rPr>
              <a:t>sayıda</a:t>
            </a:r>
            <a:r>
              <a:rPr lang="en-US" sz="2400" b="1" u="sng" dirty="0" smtClean="0">
                <a:ea typeface="+mj-ea"/>
              </a:rPr>
              <a:t>  </a:t>
            </a:r>
            <a:r>
              <a:rPr lang="en-US" sz="2400" b="1" u="sng" dirty="0" err="1" smtClean="0">
                <a:ea typeface="+mj-ea"/>
              </a:rPr>
              <a:t>dedektör</a:t>
            </a:r>
            <a:r>
              <a:rPr lang="en-US" sz="2400" b="1" u="sng" dirty="0" smtClean="0">
                <a:ea typeface="+mj-ea"/>
              </a:rPr>
              <a:t> </a:t>
            </a:r>
            <a:r>
              <a:rPr lang="en-US" sz="2400" b="1" u="sng" dirty="0" err="1" smtClean="0">
                <a:ea typeface="+mj-ea"/>
              </a:rPr>
              <a:t>kanal</a:t>
            </a:r>
            <a:r>
              <a:rPr lang="en-US" sz="2400" b="1" u="sng" dirty="0" smtClean="0">
                <a:ea typeface="+mj-ea"/>
              </a:rPr>
              <a:t> </a:t>
            </a:r>
            <a:r>
              <a:rPr lang="en-US" sz="2400" b="1" u="sng" dirty="0" err="1" smtClean="0">
                <a:ea typeface="+mj-ea"/>
              </a:rPr>
              <a:t>bulunur</a:t>
            </a:r>
            <a:r>
              <a:rPr lang="en-US" sz="2400" b="1" u="sng" dirty="0" smtClean="0">
                <a:ea typeface="+mj-ea"/>
              </a:rPr>
              <a:t> (4, 6, 8,10,…)</a:t>
            </a:r>
            <a:endParaRPr lang="en-US" sz="2400" b="1" u="sng" dirty="0">
              <a:ea typeface="+mj-ea"/>
            </a:endParaRPr>
          </a:p>
        </p:txBody>
      </p:sp>
      <p:sp>
        <p:nvSpPr>
          <p:cNvPr id="54275" name="Line 42"/>
          <p:cNvSpPr>
            <a:spLocks noChangeShapeType="1"/>
          </p:cNvSpPr>
          <p:nvPr/>
        </p:nvSpPr>
        <p:spPr bwMode="auto">
          <a:xfrm flipH="1">
            <a:off x="152400" y="4038600"/>
            <a:ext cx="3179763" cy="0"/>
          </a:xfrm>
          <a:prstGeom prst="line">
            <a:avLst/>
          </a:prstGeom>
          <a:noFill/>
          <a:ln w="76200">
            <a:solidFill>
              <a:srgbClr val="00A9E0"/>
            </a:solidFill>
            <a:round/>
            <a:headEnd/>
            <a:tailEnd/>
          </a:ln>
        </p:spPr>
        <p:txBody>
          <a:bodyPr/>
          <a:lstStyle/>
          <a:p>
            <a:endParaRPr lang="tr-TR"/>
          </a:p>
        </p:txBody>
      </p:sp>
      <p:sp>
        <p:nvSpPr>
          <p:cNvPr id="54276" name="Rectangle 53"/>
          <p:cNvSpPr>
            <a:spLocks noChangeArrowheads="1"/>
          </p:cNvSpPr>
          <p:nvPr/>
        </p:nvSpPr>
        <p:spPr bwMode="auto">
          <a:xfrm>
            <a:off x="185738" y="3822700"/>
            <a:ext cx="663575" cy="225425"/>
          </a:xfrm>
          <a:prstGeom prst="rect">
            <a:avLst/>
          </a:prstGeom>
          <a:noFill/>
          <a:ln w="12700">
            <a:noFill/>
            <a:miter lim="800000"/>
            <a:headEnd/>
            <a:tailEnd/>
          </a:ln>
        </p:spPr>
        <p:txBody>
          <a:bodyPr wrap="none" lIns="90488" tIns="44450" rIns="90488" bIns="44450">
            <a:spAutoFit/>
          </a:bodyPr>
          <a:lstStyle/>
          <a:p>
            <a:pPr defTabSz="1316038"/>
            <a:r>
              <a:rPr lang="en-US" sz="900" b="1">
                <a:latin typeface="Arial" charset="0"/>
              </a:rPr>
              <a:t>Flow cell</a:t>
            </a:r>
          </a:p>
        </p:txBody>
      </p:sp>
      <p:sp>
        <p:nvSpPr>
          <p:cNvPr id="54277" name="Text Box 81"/>
          <p:cNvSpPr txBox="1">
            <a:spLocks noChangeArrowheads="1"/>
          </p:cNvSpPr>
          <p:nvPr/>
        </p:nvSpPr>
        <p:spPr bwMode="auto">
          <a:xfrm>
            <a:off x="609600" y="5562600"/>
            <a:ext cx="8534400" cy="461665"/>
          </a:xfrm>
          <a:prstGeom prst="rect">
            <a:avLst/>
          </a:prstGeom>
          <a:noFill/>
          <a:ln w="9525">
            <a:noFill/>
            <a:miter lim="800000"/>
            <a:headEnd/>
            <a:tailEnd/>
          </a:ln>
        </p:spPr>
        <p:txBody>
          <a:bodyPr>
            <a:spAutoFit/>
          </a:bodyPr>
          <a:lstStyle/>
          <a:p>
            <a:pPr>
              <a:spcBef>
                <a:spcPct val="50000"/>
              </a:spcBef>
            </a:pPr>
            <a:r>
              <a:rPr lang="en-US" dirty="0"/>
              <a:t>PMT=Photomultiplier Tubes</a:t>
            </a:r>
            <a:r>
              <a:rPr lang="en-US" dirty="0" smtClean="0"/>
              <a:t>- </a:t>
            </a:r>
            <a:r>
              <a:rPr lang="en-US" dirty="0" err="1" smtClean="0"/>
              <a:t>Renkleri</a:t>
            </a:r>
            <a:r>
              <a:rPr lang="en-US" dirty="0" smtClean="0"/>
              <a:t> </a:t>
            </a:r>
            <a:r>
              <a:rPr lang="en-US" dirty="0" err="1" smtClean="0"/>
              <a:t>değil</a:t>
            </a:r>
            <a:r>
              <a:rPr lang="en-US" dirty="0" smtClean="0"/>
              <a:t> </a:t>
            </a:r>
            <a:r>
              <a:rPr lang="en-US" dirty="0" err="1" smtClean="0"/>
              <a:t>fotonları</a:t>
            </a:r>
            <a:r>
              <a:rPr lang="en-US" dirty="0" smtClean="0"/>
              <a:t> </a:t>
            </a:r>
            <a:r>
              <a:rPr lang="en-US" dirty="0" err="1" smtClean="0"/>
              <a:t>algılar</a:t>
            </a:r>
            <a:r>
              <a:rPr lang="en-US" dirty="0" smtClean="0"/>
              <a:t> </a:t>
            </a:r>
            <a:endParaRPr lang="en-US" dirty="0"/>
          </a:p>
        </p:txBody>
      </p:sp>
      <p:grpSp>
        <p:nvGrpSpPr>
          <p:cNvPr id="54278" name="Group 84"/>
          <p:cNvGrpSpPr>
            <a:grpSpLocks/>
          </p:cNvGrpSpPr>
          <p:nvPr/>
        </p:nvGrpSpPr>
        <p:grpSpPr bwMode="auto">
          <a:xfrm>
            <a:off x="422275" y="1524000"/>
            <a:ext cx="4606925" cy="3411538"/>
            <a:chOff x="266" y="1728"/>
            <a:chExt cx="2902" cy="2149"/>
          </a:xfrm>
        </p:grpSpPr>
        <p:sp>
          <p:nvSpPr>
            <p:cNvPr id="54280" name="Freeform 3"/>
            <p:cNvSpPr>
              <a:spLocks/>
            </p:cNvSpPr>
            <p:nvPr/>
          </p:nvSpPr>
          <p:spPr bwMode="auto">
            <a:xfrm>
              <a:off x="2497" y="1784"/>
              <a:ext cx="186" cy="210"/>
            </a:xfrm>
            <a:custGeom>
              <a:avLst/>
              <a:gdLst>
                <a:gd name="T0" fmla="*/ 0 w 347"/>
                <a:gd name="T1" fmla="*/ 0 h 329"/>
                <a:gd name="T2" fmla="*/ 346 w 347"/>
                <a:gd name="T3" fmla="*/ 0 h 329"/>
                <a:gd name="T4" fmla="*/ 346 w 347"/>
                <a:gd name="T5" fmla="*/ 328 h 329"/>
                <a:gd name="T6" fmla="*/ 0 w 347"/>
                <a:gd name="T7" fmla="*/ 328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E9E9E9"/>
                </a:gs>
              </a:gsLst>
              <a:path path="rect">
                <a:fillToRect l="50000" t="50000" r="50000" b="50000"/>
              </a:path>
            </a:gradFill>
            <a:ln w="12700" cap="rnd">
              <a:solidFill>
                <a:srgbClr val="000000"/>
              </a:solidFill>
              <a:round/>
              <a:headEnd/>
              <a:tailEnd/>
            </a:ln>
          </p:spPr>
          <p:txBody>
            <a:bodyPr/>
            <a:lstStyle/>
            <a:p>
              <a:endParaRPr lang="tr-TR"/>
            </a:p>
          </p:txBody>
        </p:sp>
        <p:sp>
          <p:nvSpPr>
            <p:cNvPr id="54281" name="Line 4"/>
            <p:cNvSpPr>
              <a:spLocks noChangeShapeType="1"/>
            </p:cNvSpPr>
            <p:nvPr/>
          </p:nvSpPr>
          <p:spPr bwMode="auto">
            <a:xfrm>
              <a:off x="1520" y="3013"/>
              <a:ext cx="180" cy="0"/>
            </a:xfrm>
            <a:prstGeom prst="line">
              <a:avLst/>
            </a:prstGeom>
            <a:noFill/>
            <a:ln w="76200">
              <a:solidFill>
                <a:srgbClr val="00FF00"/>
              </a:solidFill>
              <a:round/>
              <a:headEnd/>
              <a:tailEnd/>
            </a:ln>
          </p:spPr>
          <p:txBody>
            <a:bodyPr/>
            <a:lstStyle/>
            <a:p>
              <a:endParaRPr lang="tr-TR"/>
            </a:p>
          </p:txBody>
        </p:sp>
        <p:sp>
          <p:nvSpPr>
            <p:cNvPr id="54282" name="Line 5"/>
            <p:cNvSpPr>
              <a:spLocks noChangeShapeType="1"/>
            </p:cNvSpPr>
            <p:nvPr/>
          </p:nvSpPr>
          <p:spPr bwMode="auto">
            <a:xfrm>
              <a:off x="2042" y="2636"/>
              <a:ext cx="237" cy="0"/>
            </a:xfrm>
            <a:prstGeom prst="line">
              <a:avLst/>
            </a:prstGeom>
            <a:noFill/>
            <a:ln w="50800">
              <a:solidFill>
                <a:srgbClr val="FFFF00"/>
              </a:solidFill>
              <a:round/>
              <a:headEnd/>
              <a:tailEnd/>
            </a:ln>
          </p:spPr>
          <p:txBody>
            <a:bodyPr/>
            <a:lstStyle/>
            <a:p>
              <a:endParaRPr lang="tr-TR"/>
            </a:p>
          </p:txBody>
        </p:sp>
        <p:sp>
          <p:nvSpPr>
            <p:cNvPr id="54283" name="Line 6"/>
            <p:cNvSpPr>
              <a:spLocks noChangeShapeType="1"/>
            </p:cNvSpPr>
            <p:nvPr/>
          </p:nvSpPr>
          <p:spPr bwMode="auto">
            <a:xfrm>
              <a:off x="2551" y="2335"/>
              <a:ext cx="186" cy="0"/>
            </a:xfrm>
            <a:prstGeom prst="line">
              <a:avLst/>
            </a:prstGeom>
            <a:noFill/>
            <a:ln w="50800">
              <a:solidFill>
                <a:srgbClr val="FFCC00"/>
              </a:solidFill>
              <a:round/>
              <a:headEnd/>
              <a:tailEnd/>
            </a:ln>
          </p:spPr>
          <p:txBody>
            <a:bodyPr/>
            <a:lstStyle/>
            <a:p>
              <a:endParaRPr lang="tr-TR"/>
            </a:p>
          </p:txBody>
        </p:sp>
        <p:sp>
          <p:nvSpPr>
            <p:cNvPr id="54284" name="Freeform 7"/>
            <p:cNvSpPr>
              <a:spLocks/>
            </p:cNvSpPr>
            <p:nvPr/>
          </p:nvSpPr>
          <p:spPr bwMode="auto">
            <a:xfrm>
              <a:off x="1652" y="2908"/>
              <a:ext cx="186" cy="210"/>
            </a:xfrm>
            <a:custGeom>
              <a:avLst/>
              <a:gdLst>
                <a:gd name="T0" fmla="*/ 0 w 347"/>
                <a:gd name="T1" fmla="*/ 0 h 329"/>
                <a:gd name="T2" fmla="*/ 346 w 347"/>
                <a:gd name="T3" fmla="*/ 0 h 329"/>
                <a:gd name="T4" fmla="*/ 346 w 347"/>
                <a:gd name="T5" fmla="*/ 328 h 329"/>
                <a:gd name="T6" fmla="*/ 0 w 347"/>
                <a:gd name="T7" fmla="*/ 328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E9E9E9"/>
                </a:gs>
              </a:gsLst>
              <a:path path="rect">
                <a:fillToRect l="50000" t="50000" r="50000" b="50000"/>
              </a:path>
            </a:gradFill>
            <a:ln w="12700" cap="rnd">
              <a:solidFill>
                <a:srgbClr val="000000"/>
              </a:solidFill>
              <a:round/>
              <a:headEnd/>
              <a:tailEnd/>
            </a:ln>
          </p:spPr>
          <p:txBody>
            <a:bodyPr/>
            <a:lstStyle/>
            <a:p>
              <a:endParaRPr lang="tr-TR"/>
            </a:p>
          </p:txBody>
        </p:sp>
        <p:sp>
          <p:nvSpPr>
            <p:cNvPr id="54285" name="Freeform 8"/>
            <p:cNvSpPr>
              <a:spLocks/>
            </p:cNvSpPr>
            <p:nvPr/>
          </p:nvSpPr>
          <p:spPr bwMode="auto">
            <a:xfrm>
              <a:off x="2247" y="2532"/>
              <a:ext cx="186" cy="209"/>
            </a:xfrm>
            <a:custGeom>
              <a:avLst/>
              <a:gdLst>
                <a:gd name="T0" fmla="*/ 0 w 347"/>
                <a:gd name="T1" fmla="*/ 0 h 328"/>
                <a:gd name="T2" fmla="*/ 346 w 347"/>
                <a:gd name="T3" fmla="*/ 0 h 328"/>
                <a:gd name="T4" fmla="*/ 346 w 347"/>
                <a:gd name="T5" fmla="*/ 327 h 328"/>
                <a:gd name="T6" fmla="*/ 0 w 347"/>
                <a:gd name="T7" fmla="*/ 327 h 328"/>
                <a:gd name="T8" fmla="*/ 0 w 347"/>
                <a:gd name="T9" fmla="*/ 0 h 328"/>
                <a:gd name="T10" fmla="*/ 0 60000 65536"/>
                <a:gd name="T11" fmla="*/ 0 60000 65536"/>
                <a:gd name="T12" fmla="*/ 0 60000 65536"/>
                <a:gd name="T13" fmla="*/ 0 60000 65536"/>
                <a:gd name="T14" fmla="*/ 0 60000 65536"/>
                <a:gd name="T15" fmla="*/ 0 w 347"/>
                <a:gd name="T16" fmla="*/ 0 h 328"/>
                <a:gd name="T17" fmla="*/ 347 w 347"/>
                <a:gd name="T18" fmla="*/ 328 h 328"/>
              </a:gdLst>
              <a:ahLst/>
              <a:cxnLst>
                <a:cxn ang="T10">
                  <a:pos x="T0" y="T1"/>
                </a:cxn>
                <a:cxn ang="T11">
                  <a:pos x="T2" y="T3"/>
                </a:cxn>
                <a:cxn ang="T12">
                  <a:pos x="T4" y="T5"/>
                </a:cxn>
                <a:cxn ang="T13">
                  <a:pos x="T6" y="T7"/>
                </a:cxn>
                <a:cxn ang="T14">
                  <a:pos x="T8" y="T9"/>
                </a:cxn>
              </a:cxnLst>
              <a:rect l="T15" t="T16" r="T17" b="T18"/>
              <a:pathLst>
                <a:path w="347" h="328">
                  <a:moveTo>
                    <a:pt x="0" y="0"/>
                  </a:moveTo>
                  <a:lnTo>
                    <a:pt x="346" y="0"/>
                  </a:lnTo>
                  <a:lnTo>
                    <a:pt x="346" y="327"/>
                  </a:lnTo>
                  <a:lnTo>
                    <a:pt x="0" y="327"/>
                  </a:lnTo>
                  <a:lnTo>
                    <a:pt x="0" y="0"/>
                  </a:lnTo>
                </a:path>
              </a:pathLst>
            </a:custGeom>
            <a:gradFill rotWithShape="0">
              <a:gsLst>
                <a:gs pos="0">
                  <a:srgbClr val="919191"/>
                </a:gs>
                <a:gs pos="100000">
                  <a:srgbClr val="E9E9E9"/>
                </a:gs>
              </a:gsLst>
              <a:path path="rect">
                <a:fillToRect l="50000" t="50000" r="50000" b="50000"/>
              </a:path>
            </a:gradFill>
            <a:ln w="12700" cap="rnd">
              <a:solidFill>
                <a:srgbClr val="000000"/>
              </a:solidFill>
              <a:round/>
              <a:headEnd/>
              <a:tailEnd/>
            </a:ln>
          </p:spPr>
          <p:txBody>
            <a:bodyPr/>
            <a:lstStyle/>
            <a:p>
              <a:endParaRPr lang="tr-TR"/>
            </a:p>
          </p:txBody>
        </p:sp>
        <p:sp>
          <p:nvSpPr>
            <p:cNvPr id="54286" name="Freeform 9"/>
            <p:cNvSpPr>
              <a:spLocks/>
            </p:cNvSpPr>
            <p:nvPr/>
          </p:nvSpPr>
          <p:spPr bwMode="auto">
            <a:xfrm>
              <a:off x="2714" y="2231"/>
              <a:ext cx="186" cy="210"/>
            </a:xfrm>
            <a:custGeom>
              <a:avLst/>
              <a:gdLst>
                <a:gd name="T0" fmla="*/ 0 w 347"/>
                <a:gd name="T1" fmla="*/ 0 h 329"/>
                <a:gd name="T2" fmla="*/ 346 w 347"/>
                <a:gd name="T3" fmla="*/ 0 h 329"/>
                <a:gd name="T4" fmla="*/ 346 w 347"/>
                <a:gd name="T5" fmla="*/ 328 h 329"/>
                <a:gd name="T6" fmla="*/ 0 w 347"/>
                <a:gd name="T7" fmla="*/ 328 h 329"/>
                <a:gd name="T8" fmla="*/ 0 w 347"/>
                <a:gd name="T9" fmla="*/ 0 h 329"/>
                <a:gd name="T10" fmla="*/ 0 60000 65536"/>
                <a:gd name="T11" fmla="*/ 0 60000 65536"/>
                <a:gd name="T12" fmla="*/ 0 60000 65536"/>
                <a:gd name="T13" fmla="*/ 0 60000 65536"/>
                <a:gd name="T14" fmla="*/ 0 60000 65536"/>
                <a:gd name="T15" fmla="*/ 0 w 347"/>
                <a:gd name="T16" fmla="*/ 0 h 329"/>
                <a:gd name="T17" fmla="*/ 347 w 347"/>
                <a:gd name="T18" fmla="*/ 329 h 329"/>
              </a:gdLst>
              <a:ahLst/>
              <a:cxnLst>
                <a:cxn ang="T10">
                  <a:pos x="T0" y="T1"/>
                </a:cxn>
                <a:cxn ang="T11">
                  <a:pos x="T2" y="T3"/>
                </a:cxn>
                <a:cxn ang="T12">
                  <a:pos x="T4" y="T5"/>
                </a:cxn>
                <a:cxn ang="T13">
                  <a:pos x="T6" y="T7"/>
                </a:cxn>
                <a:cxn ang="T14">
                  <a:pos x="T8" y="T9"/>
                </a:cxn>
              </a:cxnLst>
              <a:rect l="T15" t="T16" r="T17" b="T18"/>
              <a:pathLst>
                <a:path w="347" h="329">
                  <a:moveTo>
                    <a:pt x="0" y="0"/>
                  </a:moveTo>
                  <a:lnTo>
                    <a:pt x="346" y="0"/>
                  </a:lnTo>
                  <a:lnTo>
                    <a:pt x="346" y="328"/>
                  </a:lnTo>
                  <a:lnTo>
                    <a:pt x="0" y="328"/>
                  </a:lnTo>
                  <a:lnTo>
                    <a:pt x="0" y="0"/>
                  </a:lnTo>
                </a:path>
              </a:pathLst>
            </a:custGeom>
            <a:gradFill rotWithShape="0">
              <a:gsLst>
                <a:gs pos="0">
                  <a:srgbClr val="919191"/>
                </a:gs>
                <a:gs pos="100000">
                  <a:srgbClr val="E9E9E9"/>
                </a:gs>
              </a:gsLst>
              <a:path path="rect">
                <a:fillToRect l="50000" t="50000" r="50000" b="50000"/>
              </a:path>
            </a:gradFill>
            <a:ln w="12700" cap="rnd">
              <a:solidFill>
                <a:srgbClr val="000000"/>
              </a:solidFill>
              <a:round/>
              <a:headEnd/>
              <a:tailEnd/>
            </a:ln>
          </p:spPr>
          <p:txBody>
            <a:bodyPr/>
            <a:lstStyle/>
            <a:p>
              <a:endParaRPr lang="tr-TR"/>
            </a:p>
          </p:txBody>
        </p:sp>
        <p:sp>
          <p:nvSpPr>
            <p:cNvPr id="54287" name="Freeform 10"/>
            <p:cNvSpPr>
              <a:spLocks/>
            </p:cNvSpPr>
            <p:nvPr/>
          </p:nvSpPr>
          <p:spPr bwMode="auto">
            <a:xfrm>
              <a:off x="2499" y="1728"/>
              <a:ext cx="236" cy="266"/>
            </a:xfrm>
            <a:custGeom>
              <a:avLst/>
              <a:gdLst>
                <a:gd name="T0" fmla="*/ 0 w 440"/>
                <a:gd name="T1" fmla="*/ 88 h 417"/>
                <a:gd name="T2" fmla="*/ 132 w 440"/>
                <a:gd name="T3" fmla="*/ 0 h 417"/>
                <a:gd name="T4" fmla="*/ 439 w 440"/>
                <a:gd name="T5" fmla="*/ 0 h 417"/>
                <a:gd name="T6" fmla="*/ 439 w 440"/>
                <a:gd name="T7" fmla="*/ 326 h 417"/>
                <a:gd name="T8" fmla="*/ 342 w 440"/>
                <a:gd name="T9" fmla="*/ 416 h 417"/>
                <a:gd name="T10" fmla="*/ 342 w 440"/>
                <a:gd name="T11" fmla="*/ 88 h 417"/>
                <a:gd name="T12" fmla="*/ 8 w 440"/>
                <a:gd name="T13" fmla="*/ 88 h 417"/>
                <a:gd name="T14" fmla="*/ 0 w 440"/>
                <a:gd name="T15" fmla="*/ 88 h 417"/>
                <a:gd name="T16" fmla="*/ 0 60000 65536"/>
                <a:gd name="T17" fmla="*/ 0 60000 65536"/>
                <a:gd name="T18" fmla="*/ 0 60000 65536"/>
                <a:gd name="T19" fmla="*/ 0 60000 65536"/>
                <a:gd name="T20" fmla="*/ 0 60000 65536"/>
                <a:gd name="T21" fmla="*/ 0 60000 65536"/>
                <a:gd name="T22" fmla="*/ 0 60000 65536"/>
                <a:gd name="T23" fmla="*/ 0 60000 65536"/>
                <a:gd name="T24" fmla="*/ 0 w 440"/>
                <a:gd name="T25" fmla="*/ 0 h 417"/>
                <a:gd name="T26" fmla="*/ 440 w 440"/>
                <a:gd name="T27" fmla="*/ 417 h 4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0" h="417">
                  <a:moveTo>
                    <a:pt x="0" y="88"/>
                  </a:moveTo>
                  <a:lnTo>
                    <a:pt x="132" y="0"/>
                  </a:lnTo>
                  <a:lnTo>
                    <a:pt x="439" y="0"/>
                  </a:lnTo>
                  <a:lnTo>
                    <a:pt x="439" y="326"/>
                  </a:lnTo>
                  <a:lnTo>
                    <a:pt x="342" y="416"/>
                  </a:lnTo>
                  <a:lnTo>
                    <a:pt x="342" y="88"/>
                  </a:lnTo>
                  <a:lnTo>
                    <a:pt x="8" y="88"/>
                  </a:lnTo>
                  <a:lnTo>
                    <a:pt x="0" y="88"/>
                  </a:lnTo>
                </a:path>
              </a:pathLst>
            </a:custGeom>
            <a:solidFill>
              <a:srgbClr val="FFFFFF"/>
            </a:solidFill>
            <a:ln w="12700" cap="rnd">
              <a:solidFill>
                <a:schemeClr val="bg2"/>
              </a:solidFill>
              <a:round/>
              <a:headEnd/>
              <a:tailEnd/>
            </a:ln>
          </p:spPr>
          <p:txBody>
            <a:bodyPr/>
            <a:lstStyle/>
            <a:p>
              <a:endParaRPr lang="tr-TR"/>
            </a:p>
          </p:txBody>
        </p:sp>
        <p:sp>
          <p:nvSpPr>
            <p:cNvPr id="54288" name="Line 11"/>
            <p:cNvSpPr>
              <a:spLocks noChangeShapeType="1"/>
            </p:cNvSpPr>
            <p:nvPr/>
          </p:nvSpPr>
          <p:spPr bwMode="auto">
            <a:xfrm flipH="1">
              <a:off x="2685" y="1728"/>
              <a:ext cx="52" cy="54"/>
            </a:xfrm>
            <a:prstGeom prst="line">
              <a:avLst/>
            </a:prstGeom>
            <a:noFill/>
            <a:ln w="12700">
              <a:solidFill>
                <a:srgbClr val="000000"/>
              </a:solidFill>
              <a:round/>
              <a:headEnd/>
              <a:tailEnd/>
            </a:ln>
          </p:spPr>
          <p:txBody>
            <a:bodyPr/>
            <a:lstStyle/>
            <a:p>
              <a:endParaRPr lang="tr-TR"/>
            </a:p>
          </p:txBody>
        </p:sp>
        <p:sp>
          <p:nvSpPr>
            <p:cNvPr id="54289" name="Oval 12"/>
            <p:cNvSpPr>
              <a:spLocks noChangeArrowheads="1"/>
            </p:cNvSpPr>
            <p:nvPr/>
          </p:nvSpPr>
          <p:spPr bwMode="auto">
            <a:xfrm>
              <a:off x="2577" y="1863"/>
              <a:ext cx="31" cy="37"/>
            </a:xfrm>
            <a:prstGeom prst="ellipse">
              <a:avLst/>
            </a:prstGeom>
            <a:solidFill>
              <a:srgbClr val="C1C1C1"/>
            </a:solidFill>
            <a:ln w="12700">
              <a:solidFill>
                <a:srgbClr val="000000"/>
              </a:solidFill>
              <a:round/>
              <a:headEnd/>
              <a:tailEnd/>
            </a:ln>
          </p:spPr>
          <p:txBody>
            <a:bodyPr wrap="none" anchor="ctr"/>
            <a:lstStyle/>
            <a:p>
              <a:endParaRPr lang="tr-TR"/>
            </a:p>
          </p:txBody>
        </p:sp>
        <p:sp>
          <p:nvSpPr>
            <p:cNvPr id="54290" name="Line 13"/>
            <p:cNvSpPr>
              <a:spLocks noChangeShapeType="1"/>
            </p:cNvSpPr>
            <p:nvPr/>
          </p:nvSpPr>
          <p:spPr bwMode="auto">
            <a:xfrm flipV="1">
              <a:off x="2330" y="1889"/>
              <a:ext cx="264" cy="168"/>
            </a:xfrm>
            <a:prstGeom prst="line">
              <a:avLst/>
            </a:prstGeom>
            <a:noFill/>
            <a:ln w="50800">
              <a:solidFill>
                <a:srgbClr val="FF0000"/>
              </a:solidFill>
              <a:round/>
              <a:headEnd/>
              <a:tailEnd/>
            </a:ln>
          </p:spPr>
          <p:txBody>
            <a:bodyPr/>
            <a:lstStyle/>
            <a:p>
              <a:endParaRPr lang="tr-TR"/>
            </a:p>
          </p:txBody>
        </p:sp>
        <p:sp>
          <p:nvSpPr>
            <p:cNvPr id="54291" name="Oval 14"/>
            <p:cNvSpPr>
              <a:spLocks noChangeArrowheads="1"/>
            </p:cNvSpPr>
            <p:nvPr/>
          </p:nvSpPr>
          <p:spPr bwMode="auto">
            <a:xfrm>
              <a:off x="2271" y="1955"/>
              <a:ext cx="120" cy="192"/>
            </a:xfrm>
            <a:prstGeom prst="ellipse">
              <a:avLst/>
            </a:prstGeom>
            <a:pattFill prst="zigZag">
              <a:fgClr>
                <a:srgbClr val="D9D9D9"/>
              </a:fgClr>
              <a:bgClr>
                <a:srgbClr val="7494C0"/>
              </a:bgClr>
            </a:pattFill>
            <a:ln w="12700">
              <a:solidFill>
                <a:srgbClr val="5D5D5D"/>
              </a:solidFill>
              <a:round/>
              <a:headEnd/>
              <a:tailEnd/>
            </a:ln>
          </p:spPr>
          <p:txBody>
            <a:bodyPr wrap="none" anchor="ctr"/>
            <a:lstStyle/>
            <a:p>
              <a:endParaRPr lang="tr-TR"/>
            </a:p>
          </p:txBody>
        </p:sp>
        <p:sp>
          <p:nvSpPr>
            <p:cNvPr id="54292" name="Line 15"/>
            <p:cNvSpPr>
              <a:spLocks noChangeShapeType="1"/>
            </p:cNvSpPr>
            <p:nvPr/>
          </p:nvSpPr>
          <p:spPr bwMode="auto">
            <a:xfrm flipV="1">
              <a:off x="1914" y="2057"/>
              <a:ext cx="416" cy="258"/>
            </a:xfrm>
            <a:prstGeom prst="line">
              <a:avLst/>
            </a:prstGeom>
            <a:noFill/>
            <a:ln w="50800">
              <a:solidFill>
                <a:srgbClr val="FF0000"/>
              </a:solidFill>
              <a:round/>
              <a:headEnd/>
              <a:tailEnd/>
            </a:ln>
          </p:spPr>
          <p:txBody>
            <a:bodyPr/>
            <a:lstStyle/>
            <a:p>
              <a:endParaRPr lang="tr-TR"/>
            </a:p>
          </p:txBody>
        </p:sp>
        <p:sp>
          <p:nvSpPr>
            <p:cNvPr id="54293" name="Line 16"/>
            <p:cNvSpPr>
              <a:spLocks noChangeShapeType="1"/>
            </p:cNvSpPr>
            <p:nvPr/>
          </p:nvSpPr>
          <p:spPr bwMode="auto">
            <a:xfrm flipV="1">
              <a:off x="1383" y="2315"/>
              <a:ext cx="531" cy="321"/>
            </a:xfrm>
            <a:prstGeom prst="line">
              <a:avLst/>
            </a:prstGeom>
            <a:noFill/>
            <a:ln w="50800">
              <a:solidFill>
                <a:srgbClr val="FF0000"/>
              </a:solidFill>
              <a:round/>
              <a:headEnd/>
              <a:tailEnd/>
            </a:ln>
          </p:spPr>
          <p:txBody>
            <a:bodyPr/>
            <a:lstStyle/>
            <a:p>
              <a:endParaRPr lang="tr-TR"/>
            </a:p>
          </p:txBody>
        </p:sp>
        <p:sp>
          <p:nvSpPr>
            <p:cNvPr id="54294" name="Line 17"/>
            <p:cNvSpPr>
              <a:spLocks noChangeShapeType="1"/>
            </p:cNvSpPr>
            <p:nvPr/>
          </p:nvSpPr>
          <p:spPr bwMode="auto">
            <a:xfrm flipV="1">
              <a:off x="1415" y="2336"/>
              <a:ext cx="512" cy="321"/>
            </a:xfrm>
            <a:prstGeom prst="line">
              <a:avLst/>
            </a:prstGeom>
            <a:noFill/>
            <a:ln w="50800">
              <a:solidFill>
                <a:srgbClr val="FFFF00"/>
              </a:solidFill>
              <a:round/>
              <a:headEnd/>
              <a:tailEnd/>
            </a:ln>
          </p:spPr>
          <p:txBody>
            <a:bodyPr/>
            <a:lstStyle/>
            <a:p>
              <a:endParaRPr lang="tr-TR"/>
            </a:p>
          </p:txBody>
        </p:sp>
        <p:sp>
          <p:nvSpPr>
            <p:cNvPr id="54295" name="Oval 18"/>
            <p:cNvSpPr>
              <a:spLocks noChangeArrowheads="1"/>
            </p:cNvSpPr>
            <p:nvPr/>
          </p:nvSpPr>
          <p:spPr bwMode="auto">
            <a:xfrm>
              <a:off x="1334" y="2534"/>
              <a:ext cx="108" cy="201"/>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p>
              <a:endParaRPr lang="tr-TR"/>
            </a:p>
          </p:txBody>
        </p:sp>
        <p:sp>
          <p:nvSpPr>
            <p:cNvPr id="54296" name="Line 19"/>
            <p:cNvSpPr>
              <a:spLocks noChangeShapeType="1"/>
            </p:cNvSpPr>
            <p:nvPr/>
          </p:nvSpPr>
          <p:spPr bwMode="auto">
            <a:xfrm flipV="1">
              <a:off x="878" y="2672"/>
              <a:ext cx="518" cy="313"/>
            </a:xfrm>
            <a:prstGeom prst="line">
              <a:avLst/>
            </a:prstGeom>
            <a:noFill/>
            <a:ln w="50800">
              <a:solidFill>
                <a:srgbClr val="FFFF00"/>
              </a:solidFill>
              <a:round/>
              <a:headEnd/>
              <a:tailEnd/>
            </a:ln>
          </p:spPr>
          <p:txBody>
            <a:bodyPr/>
            <a:lstStyle/>
            <a:p>
              <a:endParaRPr lang="tr-TR"/>
            </a:p>
          </p:txBody>
        </p:sp>
        <p:sp>
          <p:nvSpPr>
            <p:cNvPr id="54297" name="Rectangle 21"/>
            <p:cNvSpPr>
              <a:spLocks noChangeArrowheads="1"/>
            </p:cNvSpPr>
            <p:nvPr/>
          </p:nvSpPr>
          <p:spPr bwMode="auto">
            <a:xfrm>
              <a:off x="2229" y="2565"/>
              <a:ext cx="266"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PMT</a:t>
              </a:r>
            </a:p>
          </p:txBody>
        </p:sp>
        <p:sp>
          <p:nvSpPr>
            <p:cNvPr id="54298" name="Rectangle 22"/>
            <p:cNvSpPr>
              <a:spLocks noChangeArrowheads="1"/>
            </p:cNvSpPr>
            <p:nvPr/>
          </p:nvSpPr>
          <p:spPr bwMode="auto">
            <a:xfrm>
              <a:off x="2703" y="2256"/>
              <a:ext cx="266"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PMT</a:t>
              </a:r>
            </a:p>
          </p:txBody>
        </p:sp>
        <p:sp>
          <p:nvSpPr>
            <p:cNvPr id="54299" name="Rectangle 23"/>
            <p:cNvSpPr>
              <a:spLocks noChangeArrowheads="1"/>
            </p:cNvSpPr>
            <p:nvPr/>
          </p:nvSpPr>
          <p:spPr bwMode="auto">
            <a:xfrm>
              <a:off x="2498" y="1766"/>
              <a:ext cx="266"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PMT</a:t>
              </a:r>
            </a:p>
          </p:txBody>
        </p:sp>
        <p:sp>
          <p:nvSpPr>
            <p:cNvPr id="54300" name="Rectangle 24"/>
            <p:cNvSpPr>
              <a:spLocks noChangeArrowheads="1"/>
            </p:cNvSpPr>
            <p:nvPr/>
          </p:nvSpPr>
          <p:spPr bwMode="auto">
            <a:xfrm>
              <a:off x="1160" y="2269"/>
              <a:ext cx="433" cy="344"/>
            </a:xfrm>
            <a:prstGeom prst="rect">
              <a:avLst/>
            </a:prstGeom>
            <a:noFill/>
            <a:ln w="12700">
              <a:noFill/>
              <a:miter lim="800000"/>
              <a:headEnd/>
              <a:tailEnd/>
            </a:ln>
          </p:spPr>
          <p:txBody>
            <a:bodyPr wrap="none" lIns="90488" tIns="44450" rIns="90488" bIns="44450">
              <a:spAutoFit/>
            </a:bodyPr>
            <a:lstStyle/>
            <a:p>
              <a:pPr defTabSz="1316038"/>
              <a:r>
                <a:rPr lang="en-US" sz="1000" b="1">
                  <a:latin typeface="Arial" charset="0"/>
                </a:rPr>
                <a:t>Dichroic</a:t>
              </a:r>
            </a:p>
            <a:p>
              <a:pPr defTabSz="1316038"/>
              <a:endParaRPr lang="en-US" sz="1000" b="1">
                <a:latin typeface="Arial" charset="0"/>
              </a:endParaRPr>
            </a:p>
            <a:p>
              <a:pPr defTabSz="1316038"/>
              <a:r>
                <a:rPr lang="en-US" sz="1000" b="1">
                  <a:latin typeface="Arial" charset="0"/>
                </a:rPr>
                <a:t>filters</a:t>
              </a:r>
            </a:p>
          </p:txBody>
        </p:sp>
        <p:sp>
          <p:nvSpPr>
            <p:cNvPr id="54301" name="Freeform 26"/>
            <p:cNvSpPr>
              <a:spLocks/>
            </p:cNvSpPr>
            <p:nvPr/>
          </p:nvSpPr>
          <p:spPr bwMode="auto">
            <a:xfrm>
              <a:off x="2247" y="2498"/>
              <a:ext cx="214" cy="244"/>
            </a:xfrm>
            <a:custGeom>
              <a:avLst/>
              <a:gdLst>
                <a:gd name="T0" fmla="*/ 0 w 399"/>
                <a:gd name="T1" fmla="*/ 48 h 382"/>
                <a:gd name="T2" fmla="*/ 58 w 399"/>
                <a:gd name="T3" fmla="*/ 0 h 382"/>
                <a:gd name="T4" fmla="*/ 398 w 399"/>
                <a:gd name="T5" fmla="*/ 0 h 382"/>
                <a:gd name="T6" fmla="*/ 398 w 399"/>
                <a:gd name="T7" fmla="*/ 325 h 382"/>
                <a:gd name="T8" fmla="*/ 348 w 399"/>
                <a:gd name="T9" fmla="*/ 381 h 382"/>
                <a:gd name="T10" fmla="*/ 348 w 399"/>
                <a:gd name="T11" fmla="*/ 48 h 382"/>
                <a:gd name="T12" fmla="*/ 0 w 399"/>
                <a:gd name="T13" fmla="*/ 48 h 382"/>
                <a:gd name="T14" fmla="*/ 0 60000 65536"/>
                <a:gd name="T15" fmla="*/ 0 60000 65536"/>
                <a:gd name="T16" fmla="*/ 0 60000 65536"/>
                <a:gd name="T17" fmla="*/ 0 60000 65536"/>
                <a:gd name="T18" fmla="*/ 0 60000 65536"/>
                <a:gd name="T19" fmla="*/ 0 60000 65536"/>
                <a:gd name="T20" fmla="*/ 0 60000 65536"/>
                <a:gd name="T21" fmla="*/ 0 w 399"/>
                <a:gd name="T22" fmla="*/ 0 h 382"/>
                <a:gd name="T23" fmla="*/ 399 w 399"/>
                <a:gd name="T24" fmla="*/ 382 h 3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2">
                  <a:moveTo>
                    <a:pt x="0" y="48"/>
                  </a:moveTo>
                  <a:lnTo>
                    <a:pt x="58" y="0"/>
                  </a:lnTo>
                  <a:lnTo>
                    <a:pt x="398" y="0"/>
                  </a:lnTo>
                  <a:lnTo>
                    <a:pt x="398" y="325"/>
                  </a:lnTo>
                  <a:lnTo>
                    <a:pt x="348" y="381"/>
                  </a:lnTo>
                  <a:lnTo>
                    <a:pt x="348" y="48"/>
                  </a:lnTo>
                  <a:lnTo>
                    <a:pt x="0" y="48"/>
                  </a:lnTo>
                </a:path>
              </a:pathLst>
            </a:custGeom>
            <a:solidFill>
              <a:srgbClr val="FFFFFF"/>
            </a:solidFill>
            <a:ln w="12700" cap="rnd">
              <a:solidFill>
                <a:schemeClr val="bg2"/>
              </a:solidFill>
              <a:round/>
              <a:headEnd/>
              <a:tailEnd/>
            </a:ln>
          </p:spPr>
          <p:txBody>
            <a:bodyPr/>
            <a:lstStyle/>
            <a:p>
              <a:endParaRPr lang="tr-TR"/>
            </a:p>
          </p:txBody>
        </p:sp>
        <p:sp>
          <p:nvSpPr>
            <p:cNvPr id="54302" name="Line 27"/>
            <p:cNvSpPr>
              <a:spLocks noChangeShapeType="1"/>
            </p:cNvSpPr>
            <p:nvPr/>
          </p:nvSpPr>
          <p:spPr bwMode="auto">
            <a:xfrm flipH="1">
              <a:off x="2432" y="2498"/>
              <a:ext cx="28" cy="34"/>
            </a:xfrm>
            <a:prstGeom prst="line">
              <a:avLst/>
            </a:prstGeom>
            <a:noFill/>
            <a:ln w="12700">
              <a:solidFill>
                <a:srgbClr val="000000"/>
              </a:solidFill>
              <a:round/>
              <a:headEnd/>
              <a:tailEnd/>
            </a:ln>
          </p:spPr>
          <p:txBody>
            <a:bodyPr/>
            <a:lstStyle/>
            <a:p>
              <a:endParaRPr lang="tr-TR"/>
            </a:p>
          </p:txBody>
        </p:sp>
        <p:sp>
          <p:nvSpPr>
            <p:cNvPr id="54303" name="Freeform 28"/>
            <p:cNvSpPr>
              <a:spLocks/>
            </p:cNvSpPr>
            <p:nvPr/>
          </p:nvSpPr>
          <p:spPr bwMode="auto">
            <a:xfrm>
              <a:off x="1655" y="2871"/>
              <a:ext cx="214" cy="245"/>
            </a:xfrm>
            <a:custGeom>
              <a:avLst/>
              <a:gdLst>
                <a:gd name="T0" fmla="*/ 0 w 399"/>
                <a:gd name="T1" fmla="*/ 49 h 383"/>
                <a:gd name="T2" fmla="*/ 58 w 399"/>
                <a:gd name="T3" fmla="*/ 0 h 383"/>
                <a:gd name="T4" fmla="*/ 398 w 399"/>
                <a:gd name="T5" fmla="*/ 0 h 383"/>
                <a:gd name="T6" fmla="*/ 398 w 399"/>
                <a:gd name="T7" fmla="*/ 326 h 383"/>
                <a:gd name="T8" fmla="*/ 347 w 399"/>
                <a:gd name="T9" fmla="*/ 382 h 383"/>
                <a:gd name="T10" fmla="*/ 347 w 399"/>
                <a:gd name="T11" fmla="*/ 49 h 383"/>
                <a:gd name="T12" fmla="*/ 0 w 399"/>
                <a:gd name="T13" fmla="*/ 49 h 383"/>
                <a:gd name="T14" fmla="*/ 0 60000 65536"/>
                <a:gd name="T15" fmla="*/ 0 60000 65536"/>
                <a:gd name="T16" fmla="*/ 0 60000 65536"/>
                <a:gd name="T17" fmla="*/ 0 60000 65536"/>
                <a:gd name="T18" fmla="*/ 0 60000 65536"/>
                <a:gd name="T19" fmla="*/ 0 60000 65536"/>
                <a:gd name="T20" fmla="*/ 0 60000 65536"/>
                <a:gd name="T21" fmla="*/ 0 w 399"/>
                <a:gd name="T22" fmla="*/ 0 h 383"/>
                <a:gd name="T23" fmla="*/ 399 w 399"/>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3">
                  <a:moveTo>
                    <a:pt x="0" y="49"/>
                  </a:moveTo>
                  <a:lnTo>
                    <a:pt x="58" y="0"/>
                  </a:lnTo>
                  <a:lnTo>
                    <a:pt x="398" y="0"/>
                  </a:lnTo>
                  <a:lnTo>
                    <a:pt x="398" y="326"/>
                  </a:lnTo>
                  <a:lnTo>
                    <a:pt x="347" y="382"/>
                  </a:lnTo>
                  <a:lnTo>
                    <a:pt x="347" y="49"/>
                  </a:lnTo>
                  <a:lnTo>
                    <a:pt x="0" y="49"/>
                  </a:lnTo>
                </a:path>
              </a:pathLst>
            </a:custGeom>
            <a:solidFill>
              <a:srgbClr val="FFFFFF"/>
            </a:solidFill>
            <a:ln w="12700" cap="rnd">
              <a:solidFill>
                <a:schemeClr val="bg2"/>
              </a:solidFill>
              <a:round/>
              <a:headEnd/>
              <a:tailEnd/>
            </a:ln>
          </p:spPr>
          <p:txBody>
            <a:bodyPr/>
            <a:lstStyle/>
            <a:p>
              <a:endParaRPr lang="tr-TR"/>
            </a:p>
          </p:txBody>
        </p:sp>
        <p:sp>
          <p:nvSpPr>
            <p:cNvPr id="54304" name="Line 29"/>
            <p:cNvSpPr>
              <a:spLocks noChangeShapeType="1"/>
            </p:cNvSpPr>
            <p:nvPr/>
          </p:nvSpPr>
          <p:spPr bwMode="auto">
            <a:xfrm flipH="1">
              <a:off x="1836" y="2875"/>
              <a:ext cx="29" cy="33"/>
            </a:xfrm>
            <a:prstGeom prst="line">
              <a:avLst/>
            </a:prstGeom>
            <a:noFill/>
            <a:ln w="12700">
              <a:solidFill>
                <a:srgbClr val="000000"/>
              </a:solidFill>
              <a:round/>
              <a:headEnd/>
              <a:tailEnd/>
            </a:ln>
          </p:spPr>
          <p:txBody>
            <a:bodyPr/>
            <a:lstStyle/>
            <a:p>
              <a:endParaRPr lang="tr-TR"/>
            </a:p>
          </p:txBody>
        </p:sp>
        <p:sp>
          <p:nvSpPr>
            <p:cNvPr id="54305" name="Freeform 30"/>
            <p:cNvSpPr>
              <a:spLocks/>
            </p:cNvSpPr>
            <p:nvPr/>
          </p:nvSpPr>
          <p:spPr bwMode="auto">
            <a:xfrm>
              <a:off x="2714" y="2198"/>
              <a:ext cx="214" cy="244"/>
            </a:xfrm>
            <a:custGeom>
              <a:avLst/>
              <a:gdLst>
                <a:gd name="T0" fmla="*/ 0 w 399"/>
                <a:gd name="T1" fmla="*/ 49 h 383"/>
                <a:gd name="T2" fmla="*/ 58 w 399"/>
                <a:gd name="T3" fmla="*/ 0 h 383"/>
                <a:gd name="T4" fmla="*/ 398 w 399"/>
                <a:gd name="T5" fmla="*/ 0 h 383"/>
                <a:gd name="T6" fmla="*/ 398 w 399"/>
                <a:gd name="T7" fmla="*/ 325 h 383"/>
                <a:gd name="T8" fmla="*/ 348 w 399"/>
                <a:gd name="T9" fmla="*/ 382 h 383"/>
                <a:gd name="T10" fmla="*/ 348 w 399"/>
                <a:gd name="T11" fmla="*/ 49 h 383"/>
                <a:gd name="T12" fmla="*/ 0 w 399"/>
                <a:gd name="T13" fmla="*/ 49 h 383"/>
                <a:gd name="T14" fmla="*/ 0 60000 65536"/>
                <a:gd name="T15" fmla="*/ 0 60000 65536"/>
                <a:gd name="T16" fmla="*/ 0 60000 65536"/>
                <a:gd name="T17" fmla="*/ 0 60000 65536"/>
                <a:gd name="T18" fmla="*/ 0 60000 65536"/>
                <a:gd name="T19" fmla="*/ 0 60000 65536"/>
                <a:gd name="T20" fmla="*/ 0 60000 65536"/>
                <a:gd name="T21" fmla="*/ 0 w 399"/>
                <a:gd name="T22" fmla="*/ 0 h 383"/>
                <a:gd name="T23" fmla="*/ 399 w 399"/>
                <a:gd name="T24" fmla="*/ 383 h 3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9" h="383">
                  <a:moveTo>
                    <a:pt x="0" y="49"/>
                  </a:moveTo>
                  <a:lnTo>
                    <a:pt x="58" y="0"/>
                  </a:lnTo>
                  <a:lnTo>
                    <a:pt x="398" y="0"/>
                  </a:lnTo>
                  <a:lnTo>
                    <a:pt x="398" y="325"/>
                  </a:lnTo>
                  <a:lnTo>
                    <a:pt x="348" y="382"/>
                  </a:lnTo>
                  <a:lnTo>
                    <a:pt x="348" y="49"/>
                  </a:lnTo>
                  <a:lnTo>
                    <a:pt x="0" y="49"/>
                  </a:lnTo>
                </a:path>
              </a:pathLst>
            </a:custGeom>
            <a:solidFill>
              <a:srgbClr val="FFFFFF"/>
            </a:solidFill>
            <a:ln w="12700" cap="rnd">
              <a:solidFill>
                <a:schemeClr val="bg2"/>
              </a:solidFill>
              <a:round/>
              <a:headEnd/>
              <a:tailEnd/>
            </a:ln>
          </p:spPr>
          <p:txBody>
            <a:bodyPr/>
            <a:lstStyle/>
            <a:p>
              <a:endParaRPr lang="tr-TR"/>
            </a:p>
          </p:txBody>
        </p:sp>
        <p:sp>
          <p:nvSpPr>
            <p:cNvPr id="54306" name="Line 31"/>
            <p:cNvSpPr>
              <a:spLocks noChangeShapeType="1"/>
            </p:cNvSpPr>
            <p:nvPr/>
          </p:nvSpPr>
          <p:spPr bwMode="auto">
            <a:xfrm flipH="1">
              <a:off x="2899" y="2198"/>
              <a:ext cx="29" cy="33"/>
            </a:xfrm>
            <a:prstGeom prst="line">
              <a:avLst/>
            </a:prstGeom>
            <a:noFill/>
            <a:ln w="12700">
              <a:solidFill>
                <a:srgbClr val="000000"/>
              </a:solidFill>
              <a:round/>
              <a:headEnd/>
              <a:tailEnd/>
            </a:ln>
          </p:spPr>
          <p:txBody>
            <a:bodyPr/>
            <a:lstStyle/>
            <a:p>
              <a:endParaRPr lang="tr-TR"/>
            </a:p>
          </p:txBody>
        </p:sp>
        <p:sp>
          <p:nvSpPr>
            <p:cNvPr id="54307" name="Line 32"/>
            <p:cNvSpPr>
              <a:spLocks noChangeShapeType="1"/>
            </p:cNvSpPr>
            <p:nvPr/>
          </p:nvSpPr>
          <p:spPr bwMode="auto">
            <a:xfrm>
              <a:off x="1927" y="2336"/>
              <a:ext cx="637" cy="0"/>
            </a:xfrm>
            <a:prstGeom prst="line">
              <a:avLst/>
            </a:prstGeom>
            <a:noFill/>
            <a:ln w="50800">
              <a:solidFill>
                <a:srgbClr val="FF6600"/>
              </a:solidFill>
              <a:round/>
              <a:headEnd/>
              <a:tailEnd/>
            </a:ln>
          </p:spPr>
          <p:txBody>
            <a:bodyPr/>
            <a:lstStyle/>
            <a:p>
              <a:endParaRPr lang="tr-TR"/>
            </a:p>
          </p:txBody>
        </p:sp>
        <p:sp>
          <p:nvSpPr>
            <p:cNvPr id="54308" name="Oval 33"/>
            <p:cNvSpPr>
              <a:spLocks noChangeArrowheads="1"/>
            </p:cNvSpPr>
            <p:nvPr/>
          </p:nvSpPr>
          <p:spPr bwMode="auto">
            <a:xfrm>
              <a:off x="2063" y="2505"/>
              <a:ext cx="69" cy="215"/>
            </a:xfrm>
            <a:prstGeom prst="ellipse">
              <a:avLst/>
            </a:prstGeom>
            <a:pattFill prst="zigZag">
              <a:fgClr>
                <a:srgbClr val="D9D9D9"/>
              </a:fgClr>
              <a:bgClr>
                <a:srgbClr val="7494C0"/>
              </a:bgClr>
            </a:pattFill>
            <a:ln w="12700">
              <a:solidFill>
                <a:srgbClr val="5D5D5D"/>
              </a:solidFill>
              <a:round/>
              <a:headEnd/>
              <a:tailEnd/>
            </a:ln>
          </p:spPr>
          <p:txBody>
            <a:bodyPr wrap="none" anchor="ctr"/>
            <a:lstStyle/>
            <a:p>
              <a:endParaRPr lang="tr-TR"/>
            </a:p>
          </p:txBody>
        </p:sp>
        <p:sp>
          <p:nvSpPr>
            <p:cNvPr id="54309" name="Oval 34"/>
            <p:cNvSpPr>
              <a:spLocks noChangeArrowheads="1"/>
            </p:cNvSpPr>
            <p:nvPr/>
          </p:nvSpPr>
          <p:spPr bwMode="auto">
            <a:xfrm>
              <a:off x="1445" y="2904"/>
              <a:ext cx="69" cy="214"/>
            </a:xfrm>
            <a:prstGeom prst="ellipse">
              <a:avLst/>
            </a:prstGeom>
            <a:pattFill prst="zigZag">
              <a:fgClr>
                <a:srgbClr val="D9D9D9"/>
              </a:fgClr>
              <a:bgClr>
                <a:srgbClr val="7494C0"/>
              </a:bgClr>
            </a:pattFill>
            <a:ln w="12700">
              <a:solidFill>
                <a:srgbClr val="5D5D5D"/>
              </a:solidFill>
              <a:round/>
              <a:headEnd/>
              <a:tailEnd/>
            </a:ln>
          </p:spPr>
          <p:txBody>
            <a:bodyPr wrap="none" anchor="ctr"/>
            <a:lstStyle/>
            <a:p>
              <a:endParaRPr lang="tr-TR"/>
            </a:p>
          </p:txBody>
        </p:sp>
        <p:sp>
          <p:nvSpPr>
            <p:cNvPr id="54310" name="Line 35"/>
            <p:cNvSpPr>
              <a:spLocks noChangeShapeType="1"/>
            </p:cNvSpPr>
            <p:nvPr/>
          </p:nvSpPr>
          <p:spPr bwMode="auto">
            <a:xfrm>
              <a:off x="1409" y="2636"/>
              <a:ext cx="663" cy="1"/>
            </a:xfrm>
            <a:prstGeom prst="line">
              <a:avLst/>
            </a:prstGeom>
            <a:noFill/>
            <a:ln w="50800">
              <a:solidFill>
                <a:srgbClr val="FFCC00"/>
              </a:solidFill>
              <a:round/>
              <a:headEnd/>
              <a:tailEnd/>
            </a:ln>
          </p:spPr>
          <p:txBody>
            <a:bodyPr/>
            <a:lstStyle/>
            <a:p>
              <a:endParaRPr lang="tr-TR"/>
            </a:p>
          </p:txBody>
        </p:sp>
        <p:sp>
          <p:nvSpPr>
            <p:cNvPr id="54311" name="Line 36"/>
            <p:cNvSpPr>
              <a:spLocks noChangeShapeType="1"/>
            </p:cNvSpPr>
            <p:nvPr/>
          </p:nvSpPr>
          <p:spPr bwMode="auto">
            <a:xfrm flipV="1">
              <a:off x="871" y="2636"/>
              <a:ext cx="538" cy="335"/>
            </a:xfrm>
            <a:prstGeom prst="line">
              <a:avLst/>
            </a:prstGeom>
            <a:noFill/>
            <a:ln w="50800">
              <a:solidFill>
                <a:srgbClr val="04D665"/>
              </a:solidFill>
              <a:round/>
              <a:headEnd/>
              <a:tailEnd/>
            </a:ln>
          </p:spPr>
          <p:txBody>
            <a:bodyPr/>
            <a:lstStyle/>
            <a:p>
              <a:endParaRPr lang="tr-TR"/>
            </a:p>
          </p:txBody>
        </p:sp>
        <p:sp>
          <p:nvSpPr>
            <p:cNvPr id="54312" name="Line 37"/>
            <p:cNvSpPr>
              <a:spLocks noChangeShapeType="1"/>
            </p:cNvSpPr>
            <p:nvPr/>
          </p:nvSpPr>
          <p:spPr bwMode="auto">
            <a:xfrm flipV="1">
              <a:off x="833" y="2643"/>
              <a:ext cx="524" cy="321"/>
            </a:xfrm>
            <a:prstGeom prst="line">
              <a:avLst/>
            </a:prstGeom>
            <a:noFill/>
            <a:ln w="50800">
              <a:solidFill>
                <a:srgbClr val="FF0000"/>
              </a:solidFill>
              <a:round/>
              <a:headEnd/>
              <a:tailEnd/>
            </a:ln>
          </p:spPr>
          <p:txBody>
            <a:bodyPr/>
            <a:lstStyle/>
            <a:p>
              <a:endParaRPr lang="tr-TR"/>
            </a:p>
          </p:txBody>
        </p:sp>
        <p:sp>
          <p:nvSpPr>
            <p:cNvPr id="54313" name="Oval 38"/>
            <p:cNvSpPr>
              <a:spLocks noChangeArrowheads="1"/>
            </p:cNvSpPr>
            <p:nvPr/>
          </p:nvSpPr>
          <p:spPr bwMode="auto">
            <a:xfrm>
              <a:off x="810" y="2862"/>
              <a:ext cx="107" cy="201"/>
            </a:xfrm>
            <a:prstGeom prst="ellipse">
              <a:avLst/>
            </a:prstGeom>
            <a:gradFill rotWithShape="0">
              <a:gsLst>
                <a:gs pos="0">
                  <a:srgbClr val="CECECE"/>
                </a:gs>
                <a:gs pos="100000">
                  <a:srgbClr val="B9B9B9"/>
                </a:gs>
              </a:gsLst>
              <a:path path="rect">
                <a:fillToRect l="100000" b="100000"/>
              </a:path>
            </a:gradFill>
            <a:ln w="12700">
              <a:solidFill>
                <a:srgbClr val="000000"/>
              </a:solidFill>
              <a:round/>
              <a:headEnd/>
              <a:tailEnd/>
            </a:ln>
          </p:spPr>
          <p:txBody>
            <a:bodyPr wrap="none" anchor="ctr"/>
            <a:lstStyle/>
            <a:p>
              <a:endParaRPr lang="tr-TR"/>
            </a:p>
          </p:txBody>
        </p:sp>
        <p:sp>
          <p:nvSpPr>
            <p:cNvPr id="54314" name="Line 39"/>
            <p:cNvSpPr>
              <a:spLocks noChangeShapeType="1"/>
            </p:cNvSpPr>
            <p:nvPr/>
          </p:nvSpPr>
          <p:spPr bwMode="auto">
            <a:xfrm flipV="1">
              <a:off x="386" y="3010"/>
              <a:ext cx="489" cy="302"/>
            </a:xfrm>
            <a:prstGeom prst="line">
              <a:avLst/>
            </a:prstGeom>
            <a:noFill/>
            <a:ln w="76200">
              <a:solidFill>
                <a:srgbClr val="00A9E0"/>
              </a:solidFill>
              <a:round/>
              <a:headEnd/>
              <a:tailEnd/>
            </a:ln>
          </p:spPr>
          <p:txBody>
            <a:bodyPr/>
            <a:lstStyle/>
            <a:p>
              <a:endParaRPr lang="tr-TR"/>
            </a:p>
          </p:txBody>
        </p:sp>
        <p:sp>
          <p:nvSpPr>
            <p:cNvPr id="54315" name="Line 40"/>
            <p:cNvSpPr>
              <a:spLocks noChangeShapeType="1"/>
            </p:cNvSpPr>
            <p:nvPr/>
          </p:nvSpPr>
          <p:spPr bwMode="auto">
            <a:xfrm flipV="1">
              <a:off x="343" y="2972"/>
              <a:ext cx="527" cy="323"/>
            </a:xfrm>
            <a:prstGeom prst="line">
              <a:avLst/>
            </a:prstGeom>
            <a:noFill/>
            <a:ln w="50800">
              <a:solidFill>
                <a:srgbClr val="04D665"/>
              </a:solidFill>
              <a:round/>
              <a:headEnd/>
              <a:tailEnd/>
            </a:ln>
          </p:spPr>
          <p:txBody>
            <a:bodyPr/>
            <a:lstStyle/>
            <a:p>
              <a:endParaRPr lang="tr-TR"/>
            </a:p>
          </p:txBody>
        </p:sp>
        <p:sp>
          <p:nvSpPr>
            <p:cNvPr id="54316" name="Freeform 41"/>
            <p:cNvSpPr>
              <a:spLocks/>
            </p:cNvSpPr>
            <p:nvPr/>
          </p:nvSpPr>
          <p:spPr bwMode="auto">
            <a:xfrm>
              <a:off x="357" y="2988"/>
              <a:ext cx="525" cy="322"/>
            </a:xfrm>
            <a:custGeom>
              <a:avLst/>
              <a:gdLst>
                <a:gd name="T0" fmla="*/ 0 w 977"/>
                <a:gd name="T1" fmla="*/ 503 h 504"/>
                <a:gd name="T2" fmla="*/ 976 w 977"/>
                <a:gd name="T3" fmla="*/ 0 h 504"/>
                <a:gd name="T4" fmla="*/ 972 w 977"/>
                <a:gd name="T5" fmla="*/ 9 h 504"/>
                <a:gd name="T6" fmla="*/ 0 60000 65536"/>
                <a:gd name="T7" fmla="*/ 0 60000 65536"/>
                <a:gd name="T8" fmla="*/ 0 60000 65536"/>
                <a:gd name="T9" fmla="*/ 0 w 977"/>
                <a:gd name="T10" fmla="*/ 0 h 504"/>
                <a:gd name="T11" fmla="*/ 977 w 977"/>
                <a:gd name="T12" fmla="*/ 504 h 504"/>
              </a:gdLst>
              <a:ahLst/>
              <a:cxnLst>
                <a:cxn ang="T6">
                  <a:pos x="T0" y="T1"/>
                </a:cxn>
                <a:cxn ang="T7">
                  <a:pos x="T2" y="T3"/>
                </a:cxn>
                <a:cxn ang="T8">
                  <a:pos x="T4" y="T5"/>
                </a:cxn>
              </a:cxnLst>
              <a:rect l="T9" t="T10" r="T11" b="T12"/>
              <a:pathLst>
                <a:path w="977" h="504">
                  <a:moveTo>
                    <a:pt x="0" y="503"/>
                  </a:moveTo>
                  <a:lnTo>
                    <a:pt x="976" y="0"/>
                  </a:lnTo>
                  <a:lnTo>
                    <a:pt x="972" y="9"/>
                  </a:lnTo>
                </a:path>
              </a:pathLst>
            </a:custGeom>
            <a:noFill/>
            <a:ln w="50800" cap="rnd">
              <a:solidFill>
                <a:srgbClr val="FFFF00"/>
              </a:solidFill>
              <a:round/>
              <a:headEnd/>
              <a:tailEnd/>
            </a:ln>
          </p:spPr>
          <p:txBody>
            <a:bodyPr/>
            <a:lstStyle/>
            <a:p>
              <a:endParaRPr lang="tr-TR"/>
            </a:p>
          </p:txBody>
        </p:sp>
        <p:sp>
          <p:nvSpPr>
            <p:cNvPr id="54317" name="Rectangle 43"/>
            <p:cNvSpPr>
              <a:spLocks noChangeArrowheads="1"/>
            </p:cNvSpPr>
            <p:nvPr/>
          </p:nvSpPr>
          <p:spPr bwMode="auto">
            <a:xfrm>
              <a:off x="2352" y="2076"/>
              <a:ext cx="816" cy="228"/>
            </a:xfrm>
            <a:prstGeom prst="rect">
              <a:avLst/>
            </a:prstGeom>
            <a:noFill/>
            <a:ln w="12700">
              <a:noFill/>
              <a:miter lim="800000"/>
              <a:headEnd/>
              <a:tailEnd/>
            </a:ln>
          </p:spPr>
          <p:txBody>
            <a:bodyPr lIns="90488" tIns="44450" rIns="90488" bIns="44450">
              <a:spAutoFit/>
            </a:bodyPr>
            <a:lstStyle/>
            <a:p>
              <a:pPr defTabSz="1316038"/>
              <a:r>
                <a:rPr lang="en-US" sz="900" b="1">
                  <a:latin typeface="Arial" charset="0"/>
                </a:rPr>
                <a:t>Bandpass filter</a:t>
              </a:r>
            </a:p>
            <a:p>
              <a:pPr defTabSz="1316038"/>
              <a:endParaRPr lang="en-US" sz="900" b="1">
                <a:latin typeface="Arial" charset="0"/>
              </a:endParaRPr>
            </a:p>
          </p:txBody>
        </p:sp>
        <p:sp>
          <p:nvSpPr>
            <p:cNvPr id="54318" name="Freeform 46"/>
            <p:cNvSpPr>
              <a:spLocks/>
            </p:cNvSpPr>
            <p:nvPr/>
          </p:nvSpPr>
          <p:spPr bwMode="auto">
            <a:xfrm>
              <a:off x="2112" y="3216"/>
              <a:ext cx="640" cy="182"/>
            </a:xfrm>
            <a:custGeom>
              <a:avLst/>
              <a:gdLst>
                <a:gd name="T0" fmla="*/ 0 w 1194"/>
                <a:gd name="T1" fmla="*/ 0 h 285"/>
                <a:gd name="T2" fmla="*/ 1193 w 1194"/>
                <a:gd name="T3" fmla="*/ 0 h 285"/>
                <a:gd name="T4" fmla="*/ 1193 w 1194"/>
                <a:gd name="T5" fmla="*/ 284 h 285"/>
                <a:gd name="T6" fmla="*/ 0 w 1194"/>
                <a:gd name="T7" fmla="*/ 284 h 285"/>
                <a:gd name="T8" fmla="*/ 0 w 1194"/>
                <a:gd name="T9" fmla="*/ 0 h 285"/>
                <a:gd name="T10" fmla="*/ 0 60000 65536"/>
                <a:gd name="T11" fmla="*/ 0 60000 65536"/>
                <a:gd name="T12" fmla="*/ 0 60000 65536"/>
                <a:gd name="T13" fmla="*/ 0 60000 65536"/>
                <a:gd name="T14" fmla="*/ 0 60000 65536"/>
                <a:gd name="T15" fmla="*/ 0 w 1194"/>
                <a:gd name="T16" fmla="*/ 0 h 285"/>
                <a:gd name="T17" fmla="*/ 1194 w 1194"/>
                <a:gd name="T18" fmla="*/ 285 h 285"/>
              </a:gdLst>
              <a:ahLst/>
              <a:cxnLst>
                <a:cxn ang="T10">
                  <a:pos x="T0" y="T1"/>
                </a:cxn>
                <a:cxn ang="T11">
                  <a:pos x="T2" y="T3"/>
                </a:cxn>
                <a:cxn ang="T12">
                  <a:pos x="T4" y="T5"/>
                </a:cxn>
                <a:cxn ang="T13">
                  <a:pos x="T6" y="T7"/>
                </a:cxn>
                <a:cxn ang="T14">
                  <a:pos x="T8" y="T9"/>
                </a:cxn>
              </a:cxnLst>
              <a:rect l="T15" t="T16" r="T17" b="T18"/>
              <a:pathLst>
                <a:path w="1194" h="285">
                  <a:moveTo>
                    <a:pt x="0" y="0"/>
                  </a:moveTo>
                  <a:lnTo>
                    <a:pt x="1193" y="0"/>
                  </a:lnTo>
                  <a:lnTo>
                    <a:pt x="1193" y="284"/>
                  </a:lnTo>
                  <a:lnTo>
                    <a:pt x="0" y="284"/>
                  </a:lnTo>
                  <a:lnTo>
                    <a:pt x="0" y="0"/>
                  </a:lnTo>
                </a:path>
              </a:pathLst>
            </a:custGeom>
            <a:solidFill>
              <a:srgbClr val="000000"/>
            </a:solidFill>
            <a:ln w="25400" cap="rnd">
              <a:solidFill>
                <a:srgbClr val="909090"/>
              </a:solidFill>
              <a:round/>
              <a:headEnd/>
              <a:tailEnd/>
            </a:ln>
          </p:spPr>
          <p:txBody>
            <a:bodyPr/>
            <a:lstStyle/>
            <a:p>
              <a:endParaRPr lang="tr-TR"/>
            </a:p>
          </p:txBody>
        </p:sp>
        <p:sp>
          <p:nvSpPr>
            <p:cNvPr id="54319" name="Rectangle 47"/>
            <p:cNvSpPr>
              <a:spLocks noChangeArrowheads="1"/>
            </p:cNvSpPr>
            <p:nvPr/>
          </p:nvSpPr>
          <p:spPr bwMode="auto">
            <a:xfrm>
              <a:off x="2351" y="3220"/>
              <a:ext cx="326"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FFFF00"/>
                  </a:solidFill>
                  <a:latin typeface="Arial" charset="0"/>
                </a:rPr>
                <a:t>Laser </a:t>
              </a:r>
            </a:p>
          </p:txBody>
        </p:sp>
        <p:sp>
          <p:nvSpPr>
            <p:cNvPr id="54320" name="Line 48"/>
            <p:cNvSpPr>
              <a:spLocks noChangeShapeType="1"/>
            </p:cNvSpPr>
            <p:nvPr/>
          </p:nvSpPr>
          <p:spPr bwMode="auto">
            <a:xfrm flipV="1">
              <a:off x="878" y="3013"/>
              <a:ext cx="572" cy="3"/>
            </a:xfrm>
            <a:prstGeom prst="line">
              <a:avLst/>
            </a:prstGeom>
            <a:noFill/>
            <a:ln w="76200">
              <a:solidFill>
                <a:srgbClr val="99CC00"/>
              </a:solidFill>
              <a:round/>
              <a:headEnd/>
              <a:tailEnd/>
            </a:ln>
          </p:spPr>
          <p:txBody>
            <a:bodyPr/>
            <a:lstStyle/>
            <a:p>
              <a:endParaRPr lang="tr-TR"/>
            </a:p>
          </p:txBody>
        </p:sp>
        <p:sp>
          <p:nvSpPr>
            <p:cNvPr id="54321" name="Rectangle 49"/>
            <p:cNvSpPr>
              <a:spLocks noChangeArrowheads="1"/>
            </p:cNvSpPr>
            <p:nvPr/>
          </p:nvSpPr>
          <p:spPr bwMode="auto">
            <a:xfrm>
              <a:off x="1824" y="2930"/>
              <a:ext cx="154"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1</a:t>
              </a:r>
            </a:p>
          </p:txBody>
        </p:sp>
        <p:sp>
          <p:nvSpPr>
            <p:cNvPr id="54322" name="Rectangle 50"/>
            <p:cNvSpPr>
              <a:spLocks noChangeArrowheads="1"/>
            </p:cNvSpPr>
            <p:nvPr/>
          </p:nvSpPr>
          <p:spPr bwMode="auto">
            <a:xfrm>
              <a:off x="2438" y="2544"/>
              <a:ext cx="154"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2</a:t>
              </a:r>
            </a:p>
          </p:txBody>
        </p:sp>
        <p:sp>
          <p:nvSpPr>
            <p:cNvPr id="54323" name="Rectangle 51"/>
            <p:cNvSpPr>
              <a:spLocks noChangeArrowheads="1"/>
            </p:cNvSpPr>
            <p:nvPr/>
          </p:nvSpPr>
          <p:spPr bwMode="auto">
            <a:xfrm>
              <a:off x="2928" y="2256"/>
              <a:ext cx="154"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3</a:t>
              </a:r>
            </a:p>
          </p:txBody>
        </p:sp>
        <p:sp>
          <p:nvSpPr>
            <p:cNvPr id="54324" name="Rectangle 52"/>
            <p:cNvSpPr>
              <a:spLocks noChangeArrowheads="1"/>
            </p:cNvSpPr>
            <p:nvPr/>
          </p:nvSpPr>
          <p:spPr bwMode="auto">
            <a:xfrm>
              <a:off x="2736" y="1776"/>
              <a:ext cx="154"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4</a:t>
              </a:r>
            </a:p>
          </p:txBody>
        </p:sp>
        <p:sp>
          <p:nvSpPr>
            <p:cNvPr id="54325" name="Oval 54"/>
            <p:cNvSpPr>
              <a:spLocks noChangeArrowheads="1"/>
            </p:cNvSpPr>
            <p:nvPr/>
          </p:nvSpPr>
          <p:spPr bwMode="auto">
            <a:xfrm>
              <a:off x="2544" y="2212"/>
              <a:ext cx="69" cy="215"/>
            </a:xfrm>
            <a:prstGeom prst="ellipse">
              <a:avLst/>
            </a:prstGeom>
            <a:pattFill prst="zigZag">
              <a:fgClr>
                <a:srgbClr val="D9D9D9"/>
              </a:fgClr>
              <a:bgClr>
                <a:srgbClr val="7494C0"/>
              </a:bgClr>
            </a:pattFill>
            <a:ln w="12700">
              <a:solidFill>
                <a:srgbClr val="5D5D5D"/>
              </a:solidFill>
              <a:round/>
              <a:headEnd/>
              <a:tailEnd/>
            </a:ln>
          </p:spPr>
          <p:txBody>
            <a:bodyPr wrap="none" anchor="ctr"/>
            <a:lstStyle/>
            <a:p>
              <a:endParaRPr lang="tr-TR"/>
            </a:p>
          </p:txBody>
        </p:sp>
        <p:sp>
          <p:nvSpPr>
            <p:cNvPr id="54326" name="Line 55"/>
            <p:cNvSpPr>
              <a:spLocks noChangeShapeType="1"/>
            </p:cNvSpPr>
            <p:nvPr/>
          </p:nvSpPr>
          <p:spPr bwMode="auto">
            <a:xfrm flipV="1">
              <a:off x="316" y="2967"/>
              <a:ext cx="523" cy="321"/>
            </a:xfrm>
            <a:prstGeom prst="line">
              <a:avLst/>
            </a:prstGeom>
            <a:noFill/>
            <a:ln w="50800">
              <a:solidFill>
                <a:srgbClr val="FF0000"/>
              </a:solidFill>
              <a:round/>
              <a:headEnd/>
              <a:tailEnd/>
            </a:ln>
          </p:spPr>
          <p:txBody>
            <a:bodyPr/>
            <a:lstStyle/>
            <a:p>
              <a:endParaRPr lang="tr-TR"/>
            </a:p>
          </p:txBody>
        </p:sp>
        <p:sp>
          <p:nvSpPr>
            <p:cNvPr id="54327" name="Oval 56"/>
            <p:cNvSpPr>
              <a:spLocks noChangeArrowheads="1"/>
            </p:cNvSpPr>
            <p:nvPr/>
          </p:nvSpPr>
          <p:spPr bwMode="auto">
            <a:xfrm>
              <a:off x="342" y="3391"/>
              <a:ext cx="53" cy="91"/>
            </a:xfrm>
            <a:prstGeom prst="ellipse">
              <a:avLst/>
            </a:prstGeom>
            <a:pattFill prst="lgConfetti">
              <a:fgClr>
                <a:schemeClr val="tx1"/>
              </a:fgClr>
              <a:bgClr>
                <a:schemeClr val="bg1"/>
              </a:bgClr>
            </a:pattFill>
            <a:ln w="50800">
              <a:noFill/>
              <a:round/>
              <a:headEnd/>
              <a:tailEnd/>
            </a:ln>
          </p:spPr>
          <p:txBody>
            <a:bodyPr wrap="none" anchor="ctr"/>
            <a:lstStyle/>
            <a:p>
              <a:endParaRPr lang="tr-TR"/>
            </a:p>
          </p:txBody>
        </p:sp>
        <p:sp>
          <p:nvSpPr>
            <p:cNvPr id="54328" name="AutoShape 57"/>
            <p:cNvSpPr>
              <a:spLocks noChangeArrowheads="1"/>
            </p:cNvSpPr>
            <p:nvPr/>
          </p:nvSpPr>
          <p:spPr bwMode="auto">
            <a:xfrm>
              <a:off x="345" y="2930"/>
              <a:ext cx="52" cy="441"/>
            </a:xfrm>
            <a:prstGeom prst="roundRect">
              <a:avLst>
                <a:gd name="adj" fmla="val 12495"/>
              </a:avLst>
            </a:prstGeom>
            <a:pattFill prst="lgConfetti">
              <a:fgClr>
                <a:schemeClr val="tx1"/>
              </a:fgClr>
              <a:bgClr>
                <a:schemeClr val="bg1"/>
              </a:bgClr>
            </a:pattFill>
            <a:ln w="50800">
              <a:noFill/>
              <a:round/>
              <a:headEnd/>
              <a:tailEnd/>
            </a:ln>
          </p:spPr>
          <p:txBody>
            <a:bodyPr wrap="none" anchor="ctr"/>
            <a:lstStyle/>
            <a:p>
              <a:endParaRPr lang="tr-TR"/>
            </a:p>
          </p:txBody>
        </p:sp>
        <p:sp>
          <p:nvSpPr>
            <p:cNvPr id="54329" name="Oval 58"/>
            <p:cNvSpPr>
              <a:spLocks noChangeArrowheads="1"/>
            </p:cNvSpPr>
            <p:nvPr/>
          </p:nvSpPr>
          <p:spPr bwMode="auto">
            <a:xfrm>
              <a:off x="342" y="3518"/>
              <a:ext cx="63" cy="75"/>
            </a:xfrm>
            <a:prstGeom prst="ellipse">
              <a:avLst/>
            </a:prstGeom>
            <a:pattFill prst="lgConfetti">
              <a:fgClr>
                <a:schemeClr val="tx1"/>
              </a:fgClr>
              <a:bgClr>
                <a:schemeClr val="bg1"/>
              </a:bgClr>
            </a:pattFill>
            <a:ln w="50800">
              <a:noFill/>
              <a:round/>
              <a:headEnd/>
              <a:tailEnd/>
            </a:ln>
          </p:spPr>
          <p:txBody>
            <a:bodyPr wrap="none" anchor="ctr"/>
            <a:lstStyle/>
            <a:p>
              <a:endParaRPr lang="tr-TR"/>
            </a:p>
          </p:txBody>
        </p:sp>
        <p:grpSp>
          <p:nvGrpSpPr>
            <p:cNvPr id="54330" name="Group 59"/>
            <p:cNvGrpSpPr>
              <a:grpSpLocks/>
            </p:cNvGrpSpPr>
            <p:nvPr/>
          </p:nvGrpSpPr>
          <p:grpSpPr bwMode="auto">
            <a:xfrm>
              <a:off x="351" y="3150"/>
              <a:ext cx="44" cy="62"/>
              <a:chOff x="554" y="2738"/>
              <a:chExt cx="81" cy="97"/>
            </a:xfrm>
          </p:grpSpPr>
          <p:sp>
            <p:nvSpPr>
              <p:cNvPr id="54351" name="Freeform 60"/>
              <p:cNvSpPr>
                <a:spLocks/>
              </p:cNvSpPr>
              <p:nvPr/>
            </p:nvSpPr>
            <p:spPr bwMode="auto">
              <a:xfrm>
                <a:off x="554" y="2738"/>
                <a:ext cx="81" cy="97"/>
              </a:xfrm>
              <a:custGeom>
                <a:avLst/>
                <a:gdLst>
                  <a:gd name="T0" fmla="*/ 80 w 81"/>
                  <a:gd name="T1" fmla="*/ 54 h 97"/>
                  <a:gd name="T2" fmla="*/ 76 w 81"/>
                  <a:gd name="T3" fmla="*/ 19 h 97"/>
                  <a:gd name="T4" fmla="*/ 55 w 81"/>
                  <a:gd name="T5" fmla="*/ 0 h 97"/>
                  <a:gd name="T6" fmla="*/ 33 w 81"/>
                  <a:gd name="T7" fmla="*/ 0 h 97"/>
                  <a:gd name="T8" fmla="*/ 12 w 81"/>
                  <a:gd name="T9" fmla="*/ 9 h 97"/>
                  <a:gd name="T10" fmla="*/ 0 w 81"/>
                  <a:gd name="T11" fmla="*/ 32 h 97"/>
                  <a:gd name="T12" fmla="*/ 0 w 81"/>
                  <a:gd name="T13" fmla="*/ 61 h 97"/>
                  <a:gd name="T14" fmla="*/ 10 w 81"/>
                  <a:gd name="T15" fmla="*/ 86 h 97"/>
                  <a:gd name="T16" fmla="*/ 33 w 81"/>
                  <a:gd name="T17" fmla="*/ 96 h 97"/>
                  <a:gd name="T18" fmla="*/ 72 w 81"/>
                  <a:gd name="T19" fmla="*/ 83 h 97"/>
                  <a:gd name="T20" fmla="*/ 80 w 81"/>
                  <a:gd name="T21" fmla="*/ 57 h 97"/>
                  <a:gd name="T22" fmla="*/ 80 w 81"/>
                  <a:gd name="T23" fmla="*/ 54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97"/>
                  <a:gd name="T38" fmla="*/ 81 w 81"/>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97">
                    <a:moveTo>
                      <a:pt x="80" y="54"/>
                    </a:moveTo>
                    <a:lnTo>
                      <a:pt x="76" y="19"/>
                    </a:lnTo>
                    <a:lnTo>
                      <a:pt x="55" y="0"/>
                    </a:lnTo>
                    <a:lnTo>
                      <a:pt x="33" y="0"/>
                    </a:lnTo>
                    <a:lnTo>
                      <a:pt x="12" y="9"/>
                    </a:lnTo>
                    <a:lnTo>
                      <a:pt x="0" y="32"/>
                    </a:lnTo>
                    <a:lnTo>
                      <a:pt x="0" y="61"/>
                    </a:lnTo>
                    <a:lnTo>
                      <a:pt x="10" y="86"/>
                    </a:lnTo>
                    <a:lnTo>
                      <a:pt x="33" y="96"/>
                    </a:lnTo>
                    <a:lnTo>
                      <a:pt x="72" y="83"/>
                    </a:lnTo>
                    <a:lnTo>
                      <a:pt x="80" y="57"/>
                    </a:lnTo>
                    <a:lnTo>
                      <a:pt x="80" y="54"/>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54352" name="Freeform 61"/>
              <p:cNvSpPr>
                <a:spLocks/>
              </p:cNvSpPr>
              <p:nvPr/>
            </p:nvSpPr>
            <p:spPr bwMode="auto">
              <a:xfrm>
                <a:off x="564" y="2771"/>
                <a:ext cx="55" cy="53"/>
              </a:xfrm>
              <a:custGeom>
                <a:avLst/>
                <a:gdLst>
                  <a:gd name="T0" fmla="*/ 22 w 55"/>
                  <a:gd name="T1" fmla="*/ 52 h 53"/>
                  <a:gd name="T2" fmla="*/ 30 w 55"/>
                  <a:gd name="T3" fmla="*/ 49 h 53"/>
                  <a:gd name="T4" fmla="*/ 38 w 55"/>
                  <a:gd name="T5" fmla="*/ 39 h 53"/>
                  <a:gd name="T6" fmla="*/ 54 w 55"/>
                  <a:gd name="T7" fmla="*/ 39 h 53"/>
                  <a:gd name="T8" fmla="*/ 54 w 55"/>
                  <a:gd name="T9" fmla="*/ 26 h 53"/>
                  <a:gd name="T10" fmla="*/ 54 w 55"/>
                  <a:gd name="T11" fmla="*/ 26 h 53"/>
                  <a:gd name="T12" fmla="*/ 54 w 55"/>
                  <a:gd name="T13" fmla="*/ 13 h 53"/>
                  <a:gd name="T14" fmla="*/ 54 w 55"/>
                  <a:gd name="T15" fmla="*/ 0 h 53"/>
                  <a:gd name="T16" fmla="*/ 38 w 55"/>
                  <a:gd name="T17" fmla="*/ 0 h 53"/>
                  <a:gd name="T18" fmla="*/ 22 w 55"/>
                  <a:gd name="T19" fmla="*/ 13 h 53"/>
                  <a:gd name="T20" fmla="*/ 38 w 55"/>
                  <a:gd name="T21" fmla="*/ 17 h 53"/>
                  <a:gd name="T22" fmla="*/ 54 w 55"/>
                  <a:gd name="T23" fmla="*/ 26 h 53"/>
                  <a:gd name="T24" fmla="*/ 54 w 55"/>
                  <a:gd name="T25" fmla="*/ 26 h 53"/>
                  <a:gd name="T26" fmla="*/ 38 w 55"/>
                  <a:gd name="T27" fmla="*/ 39 h 53"/>
                  <a:gd name="T28" fmla="*/ 22 w 55"/>
                  <a:gd name="T29" fmla="*/ 39 h 53"/>
                  <a:gd name="T30" fmla="*/ 6 w 55"/>
                  <a:gd name="T31" fmla="*/ 39 h 53"/>
                  <a:gd name="T32" fmla="*/ 6 w 55"/>
                  <a:gd name="T33" fmla="*/ 39 h 53"/>
                  <a:gd name="T34" fmla="*/ 0 w 55"/>
                  <a:gd name="T35" fmla="*/ 46 h 53"/>
                  <a:gd name="T36" fmla="*/ 4 w 55"/>
                  <a:gd name="T37" fmla="*/ 51 h 53"/>
                  <a:gd name="T38" fmla="*/ 22 w 55"/>
                  <a:gd name="T39" fmla="*/ 52 h 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53"/>
                  <a:gd name="T62" fmla="*/ 55 w 55"/>
                  <a:gd name="T63" fmla="*/ 53 h 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53">
                    <a:moveTo>
                      <a:pt x="22" y="52"/>
                    </a:moveTo>
                    <a:lnTo>
                      <a:pt x="30" y="49"/>
                    </a:lnTo>
                    <a:lnTo>
                      <a:pt x="38" y="39"/>
                    </a:lnTo>
                    <a:lnTo>
                      <a:pt x="54" y="39"/>
                    </a:lnTo>
                    <a:lnTo>
                      <a:pt x="54" y="26"/>
                    </a:lnTo>
                    <a:lnTo>
                      <a:pt x="54" y="13"/>
                    </a:lnTo>
                    <a:lnTo>
                      <a:pt x="54" y="0"/>
                    </a:lnTo>
                    <a:lnTo>
                      <a:pt x="38" y="0"/>
                    </a:lnTo>
                    <a:lnTo>
                      <a:pt x="22" y="13"/>
                    </a:lnTo>
                    <a:lnTo>
                      <a:pt x="38" y="17"/>
                    </a:lnTo>
                    <a:lnTo>
                      <a:pt x="54" y="26"/>
                    </a:lnTo>
                    <a:lnTo>
                      <a:pt x="38" y="39"/>
                    </a:lnTo>
                    <a:lnTo>
                      <a:pt x="22" y="39"/>
                    </a:lnTo>
                    <a:lnTo>
                      <a:pt x="6" y="39"/>
                    </a:lnTo>
                    <a:lnTo>
                      <a:pt x="0" y="46"/>
                    </a:lnTo>
                    <a:lnTo>
                      <a:pt x="4" y="51"/>
                    </a:lnTo>
                    <a:lnTo>
                      <a:pt x="22" y="52"/>
                    </a:lnTo>
                  </a:path>
                </a:pathLst>
              </a:custGeom>
              <a:solidFill>
                <a:srgbClr val="714400"/>
              </a:solidFill>
              <a:ln w="12700" cap="rnd">
                <a:solidFill>
                  <a:srgbClr val="000000"/>
                </a:solidFill>
                <a:round/>
                <a:headEnd/>
                <a:tailEnd/>
              </a:ln>
            </p:spPr>
            <p:txBody>
              <a:bodyPr/>
              <a:lstStyle/>
              <a:p>
                <a:endParaRPr lang="tr-TR"/>
              </a:p>
            </p:txBody>
          </p:sp>
        </p:grpSp>
        <p:grpSp>
          <p:nvGrpSpPr>
            <p:cNvPr id="54331" name="Group 62"/>
            <p:cNvGrpSpPr>
              <a:grpSpLocks/>
            </p:cNvGrpSpPr>
            <p:nvPr/>
          </p:nvGrpSpPr>
          <p:grpSpPr bwMode="auto">
            <a:xfrm>
              <a:off x="357" y="3278"/>
              <a:ext cx="35" cy="44"/>
              <a:chOff x="564" y="2939"/>
              <a:chExt cx="66" cy="69"/>
            </a:xfrm>
          </p:grpSpPr>
          <p:sp>
            <p:nvSpPr>
              <p:cNvPr id="54349" name="Freeform 63"/>
              <p:cNvSpPr>
                <a:spLocks/>
              </p:cNvSpPr>
              <p:nvPr/>
            </p:nvSpPr>
            <p:spPr bwMode="auto">
              <a:xfrm>
                <a:off x="564" y="2939"/>
                <a:ext cx="66" cy="69"/>
              </a:xfrm>
              <a:custGeom>
                <a:avLst/>
                <a:gdLst>
                  <a:gd name="T0" fmla="*/ 65 w 66"/>
                  <a:gd name="T1" fmla="*/ 38 h 69"/>
                  <a:gd name="T2" fmla="*/ 62 w 66"/>
                  <a:gd name="T3" fmla="*/ 14 h 69"/>
                  <a:gd name="T4" fmla="*/ 45 w 66"/>
                  <a:gd name="T5" fmla="*/ 0 h 69"/>
                  <a:gd name="T6" fmla="*/ 27 w 66"/>
                  <a:gd name="T7" fmla="*/ 0 h 69"/>
                  <a:gd name="T8" fmla="*/ 10 w 66"/>
                  <a:gd name="T9" fmla="*/ 7 h 69"/>
                  <a:gd name="T10" fmla="*/ 0 w 66"/>
                  <a:gd name="T11" fmla="*/ 23 h 69"/>
                  <a:gd name="T12" fmla="*/ 0 w 66"/>
                  <a:gd name="T13" fmla="*/ 43 h 69"/>
                  <a:gd name="T14" fmla="*/ 8 w 66"/>
                  <a:gd name="T15" fmla="*/ 61 h 69"/>
                  <a:gd name="T16" fmla="*/ 27 w 66"/>
                  <a:gd name="T17" fmla="*/ 68 h 69"/>
                  <a:gd name="T18" fmla="*/ 59 w 66"/>
                  <a:gd name="T19" fmla="*/ 59 h 69"/>
                  <a:gd name="T20" fmla="*/ 65 w 66"/>
                  <a:gd name="T21" fmla="*/ 41 h 69"/>
                  <a:gd name="T22" fmla="*/ 65 w 66"/>
                  <a:gd name="T23" fmla="*/ 3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9"/>
                  <a:gd name="T38" fmla="*/ 66 w 66"/>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9">
                    <a:moveTo>
                      <a:pt x="65" y="38"/>
                    </a:moveTo>
                    <a:lnTo>
                      <a:pt x="62" y="14"/>
                    </a:lnTo>
                    <a:lnTo>
                      <a:pt x="45" y="0"/>
                    </a:lnTo>
                    <a:lnTo>
                      <a:pt x="27" y="0"/>
                    </a:lnTo>
                    <a:lnTo>
                      <a:pt x="10" y="7"/>
                    </a:lnTo>
                    <a:lnTo>
                      <a:pt x="0" y="23"/>
                    </a:lnTo>
                    <a:lnTo>
                      <a:pt x="0" y="43"/>
                    </a:lnTo>
                    <a:lnTo>
                      <a:pt x="8" y="61"/>
                    </a:lnTo>
                    <a:lnTo>
                      <a:pt x="27" y="68"/>
                    </a:lnTo>
                    <a:lnTo>
                      <a:pt x="59" y="59"/>
                    </a:lnTo>
                    <a:lnTo>
                      <a:pt x="65" y="41"/>
                    </a:lnTo>
                    <a:lnTo>
                      <a:pt x="65" y="38"/>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54350" name="Oval 64"/>
              <p:cNvSpPr>
                <a:spLocks noChangeArrowheads="1"/>
              </p:cNvSpPr>
              <p:nvPr/>
            </p:nvSpPr>
            <p:spPr bwMode="auto">
              <a:xfrm>
                <a:off x="588" y="2960"/>
                <a:ext cx="37" cy="43"/>
              </a:xfrm>
              <a:prstGeom prst="ellipse">
                <a:avLst/>
              </a:prstGeom>
              <a:solidFill>
                <a:srgbClr val="714400"/>
              </a:solidFill>
              <a:ln w="12700">
                <a:solidFill>
                  <a:srgbClr val="000000"/>
                </a:solidFill>
                <a:round/>
                <a:headEnd/>
                <a:tailEnd/>
              </a:ln>
            </p:spPr>
            <p:txBody>
              <a:bodyPr wrap="none" anchor="ctr"/>
              <a:lstStyle/>
              <a:p>
                <a:endParaRPr lang="tr-TR"/>
              </a:p>
            </p:txBody>
          </p:sp>
        </p:grpSp>
        <p:grpSp>
          <p:nvGrpSpPr>
            <p:cNvPr id="54332" name="Group 65"/>
            <p:cNvGrpSpPr>
              <a:grpSpLocks/>
            </p:cNvGrpSpPr>
            <p:nvPr/>
          </p:nvGrpSpPr>
          <p:grpSpPr bwMode="auto">
            <a:xfrm>
              <a:off x="341" y="3613"/>
              <a:ext cx="58" cy="64"/>
              <a:chOff x="534" y="3463"/>
              <a:chExt cx="109" cy="100"/>
            </a:xfrm>
          </p:grpSpPr>
          <p:sp>
            <p:nvSpPr>
              <p:cNvPr id="54345" name="Oval 66"/>
              <p:cNvSpPr>
                <a:spLocks noChangeArrowheads="1"/>
              </p:cNvSpPr>
              <p:nvPr/>
            </p:nvSpPr>
            <p:spPr bwMode="auto">
              <a:xfrm>
                <a:off x="534" y="3463"/>
                <a:ext cx="109" cy="100"/>
              </a:xfrm>
              <a:prstGeom prst="ellipse">
                <a:avLst/>
              </a:prstGeom>
              <a:pattFill prst="lgConfetti">
                <a:fgClr>
                  <a:schemeClr val="tx1"/>
                </a:fgClr>
                <a:bgClr>
                  <a:schemeClr val="bg1"/>
                </a:bgClr>
              </a:pattFill>
              <a:ln w="50800">
                <a:noFill/>
                <a:round/>
                <a:headEnd/>
                <a:tailEnd/>
              </a:ln>
            </p:spPr>
            <p:txBody>
              <a:bodyPr wrap="none" anchor="ctr"/>
              <a:lstStyle/>
              <a:p>
                <a:endParaRPr lang="tr-TR"/>
              </a:p>
            </p:txBody>
          </p:sp>
          <p:grpSp>
            <p:nvGrpSpPr>
              <p:cNvPr id="54346" name="Group 67"/>
              <p:cNvGrpSpPr>
                <a:grpSpLocks/>
              </p:cNvGrpSpPr>
              <p:nvPr/>
            </p:nvGrpSpPr>
            <p:grpSpPr bwMode="auto">
              <a:xfrm>
                <a:off x="562" y="3486"/>
                <a:ext cx="64" cy="64"/>
                <a:chOff x="562" y="3486"/>
                <a:chExt cx="64" cy="64"/>
              </a:xfrm>
            </p:grpSpPr>
            <p:sp>
              <p:nvSpPr>
                <p:cNvPr id="54347" name="Freeform 68"/>
                <p:cNvSpPr>
                  <a:spLocks/>
                </p:cNvSpPr>
                <p:nvPr/>
              </p:nvSpPr>
              <p:spPr bwMode="auto">
                <a:xfrm>
                  <a:off x="562" y="3486"/>
                  <a:ext cx="64" cy="64"/>
                </a:xfrm>
                <a:custGeom>
                  <a:avLst/>
                  <a:gdLst>
                    <a:gd name="T0" fmla="*/ 63 w 64"/>
                    <a:gd name="T1" fmla="*/ 36 h 64"/>
                    <a:gd name="T2" fmla="*/ 60 w 64"/>
                    <a:gd name="T3" fmla="*/ 13 h 64"/>
                    <a:gd name="T4" fmla="*/ 44 w 64"/>
                    <a:gd name="T5" fmla="*/ 0 h 64"/>
                    <a:gd name="T6" fmla="*/ 26 w 64"/>
                    <a:gd name="T7" fmla="*/ 0 h 64"/>
                    <a:gd name="T8" fmla="*/ 10 w 64"/>
                    <a:gd name="T9" fmla="*/ 6 h 64"/>
                    <a:gd name="T10" fmla="*/ 0 w 64"/>
                    <a:gd name="T11" fmla="*/ 21 h 64"/>
                    <a:gd name="T12" fmla="*/ 0 w 64"/>
                    <a:gd name="T13" fmla="*/ 40 h 64"/>
                    <a:gd name="T14" fmla="*/ 8 w 64"/>
                    <a:gd name="T15" fmla="*/ 57 h 64"/>
                    <a:gd name="T16" fmla="*/ 26 w 64"/>
                    <a:gd name="T17" fmla="*/ 63 h 64"/>
                    <a:gd name="T18" fmla="*/ 57 w 64"/>
                    <a:gd name="T19" fmla="*/ 55 h 64"/>
                    <a:gd name="T20" fmla="*/ 63 w 64"/>
                    <a:gd name="T21" fmla="*/ 38 h 64"/>
                    <a:gd name="T22" fmla="*/ 63 w 64"/>
                    <a:gd name="T23" fmla="*/ 36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64"/>
                    <a:gd name="T38" fmla="*/ 64 w 64"/>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64">
                      <a:moveTo>
                        <a:pt x="63" y="36"/>
                      </a:moveTo>
                      <a:lnTo>
                        <a:pt x="60" y="13"/>
                      </a:lnTo>
                      <a:lnTo>
                        <a:pt x="44" y="0"/>
                      </a:lnTo>
                      <a:lnTo>
                        <a:pt x="26" y="0"/>
                      </a:lnTo>
                      <a:lnTo>
                        <a:pt x="10" y="6"/>
                      </a:lnTo>
                      <a:lnTo>
                        <a:pt x="0" y="21"/>
                      </a:lnTo>
                      <a:lnTo>
                        <a:pt x="0" y="40"/>
                      </a:lnTo>
                      <a:lnTo>
                        <a:pt x="8" y="57"/>
                      </a:lnTo>
                      <a:lnTo>
                        <a:pt x="26" y="63"/>
                      </a:lnTo>
                      <a:lnTo>
                        <a:pt x="57" y="55"/>
                      </a:lnTo>
                      <a:lnTo>
                        <a:pt x="63" y="38"/>
                      </a:lnTo>
                      <a:lnTo>
                        <a:pt x="63" y="36"/>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54348" name="Oval 69"/>
                <p:cNvSpPr>
                  <a:spLocks noChangeArrowheads="1"/>
                </p:cNvSpPr>
                <p:nvPr/>
              </p:nvSpPr>
              <p:spPr bwMode="auto">
                <a:xfrm>
                  <a:off x="583" y="3507"/>
                  <a:ext cx="38" cy="38"/>
                </a:xfrm>
                <a:prstGeom prst="ellipse">
                  <a:avLst/>
                </a:prstGeom>
                <a:solidFill>
                  <a:srgbClr val="714400"/>
                </a:solidFill>
                <a:ln w="12700">
                  <a:solidFill>
                    <a:srgbClr val="000000"/>
                  </a:solidFill>
                  <a:round/>
                  <a:headEnd/>
                  <a:tailEnd/>
                </a:ln>
              </p:spPr>
              <p:txBody>
                <a:bodyPr wrap="none" anchor="ctr"/>
                <a:lstStyle/>
                <a:p>
                  <a:endParaRPr lang="tr-TR"/>
                </a:p>
              </p:txBody>
            </p:sp>
          </p:grpSp>
        </p:grpSp>
        <p:grpSp>
          <p:nvGrpSpPr>
            <p:cNvPr id="54333" name="Group 70"/>
            <p:cNvGrpSpPr>
              <a:grpSpLocks/>
            </p:cNvGrpSpPr>
            <p:nvPr/>
          </p:nvGrpSpPr>
          <p:grpSpPr bwMode="auto">
            <a:xfrm>
              <a:off x="348" y="3399"/>
              <a:ext cx="39" cy="69"/>
              <a:chOff x="548" y="3128"/>
              <a:chExt cx="73" cy="108"/>
            </a:xfrm>
          </p:grpSpPr>
          <p:sp>
            <p:nvSpPr>
              <p:cNvPr id="54343" name="Freeform 71"/>
              <p:cNvSpPr>
                <a:spLocks/>
              </p:cNvSpPr>
              <p:nvPr/>
            </p:nvSpPr>
            <p:spPr bwMode="auto">
              <a:xfrm>
                <a:off x="548" y="3128"/>
                <a:ext cx="73" cy="108"/>
              </a:xfrm>
              <a:custGeom>
                <a:avLst/>
                <a:gdLst>
                  <a:gd name="T0" fmla="*/ 72 w 73"/>
                  <a:gd name="T1" fmla="*/ 61 h 108"/>
                  <a:gd name="T2" fmla="*/ 68 w 73"/>
                  <a:gd name="T3" fmla="*/ 21 h 108"/>
                  <a:gd name="T4" fmla="*/ 50 w 73"/>
                  <a:gd name="T5" fmla="*/ 0 h 108"/>
                  <a:gd name="T6" fmla="*/ 29 w 73"/>
                  <a:gd name="T7" fmla="*/ 0 h 108"/>
                  <a:gd name="T8" fmla="*/ 11 w 73"/>
                  <a:gd name="T9" fmla="*/ 11 h 108"/>
                  <a:gd name="T10" fmla="*/ 0 w 73"/>
                  <a:gd name="T11" fmla="*/ 36 h 108"/>
                  <a:gd name="T12" fmla="*/ 0 w 73"/>
                  <a:gd name="T13" fmla="*/ 68 h 108"/>
                  <a:gd name="T14" fmla="*/ 9 w 73"/>
                  <a:gd name="T15" fmla="*/ 96 h 108"/>
                  <a:gd name="T16" fmla="*/ 29 w 73"/>
                  <a:gd name="T17" fmla="*/ 107 h 108"/>
                  <a:gd name="T18" fmla="*/ 65 w 73"/>
                  <a:gd name="T19" fmla="*/ 92 h 108"/>
                  <a:gd name="T20" fmla="*/ 72 w 73"/>
                  <a:gd name="T21" fmla="*/ 64 h 108"/>
                  <a:gd name="T22" fmla="*/ 72 w 73"/>
                  <a:gd name="T23" fmla="*/ 61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
                  <a:gd name="T37" fmla="*/ 0 h 108"/>
                  <a:gd name="T38" fmla="*/ 73 w 73"/>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 h="108">
                    <a:moveTo>
                      <a:pt x="72" y="61"/>
                    </a:moveTo>
                    <a:lnTo>
                      <a:pt x="68" y="21"/>
                    </a:lnTo>
                    <a:lnTo>
                      <a:pt x="50" y="0"/>
                    </a:lnTo>
                    <a:lnTo>
                      <a:pt x="29" y="0"/>
                    </a:lnTo>
                    <a:lnTo>
                      <a:pt x="11" y="11"/>
                    </a:lnTo>
                    <a:lnTo>
                      <a:pt x="0" y="36"/>
                    </a:lnTo>
                    <a:lnTo>
                      <a:pt x="0" y="68"/>
                    </a:lnTo>
                    <a:lnTo>
                      <a:pt x="9" y="96"/>
                    </a:lnTo>
                    <a:lnTo>
                      <a:pt x="29" y="107"/>
                    </a:lnTo>
                    <a:lnTo>
                      <a:pt x="65" y="92"/>
                    </a:lnTo>
                    <a:lnTo>
                      <a:pt x="72" y="64"/>
                    </a:lnTo>
                    <a:lnTo>
                      <a:pt x="72" y="61"/>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54344" name="Freeform 72"/>
              <p:cNvSpPr>
                <a:spLocks/>
              </p:cNvSpPr>
              <p:nvPr/>
            </p:nvSpPr>
            <p:spPr bwMode="auto">
              <a:xfrm>
                <a:off x="578" y="3132"/>
                <a:ext cx="29" cy="99"/>
              </a:xfrm>
              <a:custGeom>
                <a:avLst/>
                <a:gdLst>
                  <a:gd name="T0" fmla="*/ 14 w 29"/>
                  <a:gd name="T1" fmla="*/ 0 h 99"/>
                  <a:gd name="T2" fmla="*/ 28 w 29"/>
                  <a:gd name="T3" fmla="*/ 25 h 99"/>
                  <a:gd name="T4" fmla="*/ 28 w 29"/>
                  <a:gd name="T5" fmla="*/ 49 h 99"/>
                  <a:gd name="T6" fmla="*/ 28 w 29"/>
                  <a:gd name="T7" fmla="*/ 74 h 99"/>
                  <a:gd name="T8" fmla="*/ 28 w 29"/>
                  <a:gd name="T9" fmla="*/ 74 h 99"/>
                  <a:gd name="T10" fmla="*/ 14 w 29"/>
                  <a:gd name="T11" fmla="*/ 98 h 99"/>
                  <a:gd name="T12" fmla="*/ 0 w 29"/>
                  <a:gd name="T13" fmla="*/ 98 h 99"/>
                  <a:gd name="T14" fmla="*/ 0 w 29"/>
                  <a:gd name="T15" fmla="*/ 74 h 99"/>
                  <a:gd name="T16" fmla="*/ 0 w 29"/>
                  <a:gd name="T17" fmla="*/ 74 h 99"/>
                  <a:gd name="T18" fmla="*/ 14 w 29"/>
                  <a:gd name="T19" fmla="*/ 49 h 99"/>
                  <a:gd name="T20" fmla="*/ 0 w 29"/>
                  <a:gd name="T21" fmla="*/ 49 h 99"/>
                  <a:gd name="T22" fmla="*/ 0 w 29"/>
                  <a:gd name="T23" fmla="*/ 0 h 99"/>
                  <a:gd name="T24" fmla="*/ 0 w 29"/>
                  <a:gd name="T25" fmla="*/ 0 h 99"/>
                  <a:gd name="T26" fmla="*/ 14 w 29"/>
                  <a:gd name="T27" fmla="*/ 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99"/>
                  <a:gd name="T44" fmla="*/ 29 w 29"/>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99">
                    <a:moveTo>
                      <a:pt x="14" y="0"/>
                    </a:moveTo>
                    <a:lnTo>
                      <a:pt x="28" y="25"/>
                    </a:lnTo>
                    <a:lnTo>
                      <a:pt x="28" y="49"/>
                    </a:lnTo>
                    <a:lnTo>
                      <a:pt x="28" y="74"/>
                    </a:lnTo>
                    <a:lnTo>
                      <a:pt x="14" y="98"/>
                    </a:lnTo>
                    <a:lnTo>
                      <a:pt x="0" y="98"/>
                    </a:lnTo>
                    <a:lnTo>
                      <a:pt x="0" y="74"/>
                    </a:lnTo>
                    <a:lnTo>
                      <a:pt x="14" y="49"/>
                    </a:lnTo>
                    <a:lnTo>
                      <a:pt x="0" y="49"/>
                    </a:lnTo>
                    <a:lnTo>
                      <a:pt x="0" y="0"/>
                    </a:lnTo>
                    <a:lnTo>
                      <a:pt x="14" y="0"/>
                    </a:lnTo>
                  </a:path>
                </a:pathLst>
              </a:custGeom>
              <a:solidFill>
                <a:srgbClr val="714400"/>
              </a:solidFill>
              <a:ln w="12700" cap="rnd">
                <a:solidFill>
                  <a:srgbClr val="000000"/>
                </a:solidFill>
                <a:round/>
                <a:headEnd/>
                <a:tailEnd/>
              </a:ln>
            </p:spPr>
            <p:txBody>
              <a:bodyPr/>
              <a:lstStyle/>
              <a:p>
                <a:endParaRPr lang="tr-TR"/>
              </a:p>
            </p:txBody>
          </p:sp>
        </p:grpSp>
        <p:sp>
          <p:nvSpPr>
            <p:cNvPr id="54334" name="Oval 73"/>
            <p:cNvSpPr>
              <a:spLocks noChangeArrowheads="1"/>
            </p:cNvSpPr>
            <p:nvPr/>
          </p:nvSpPr>
          <p:spPr bwMode="auto">
            <a:xfrm>
              <a:off x="336" y="3706"/>
              <a:ext cx="63" cy="73"/>
            </a:xfrm>
            <a:prstGeom prst="ellipse">
              <a:avLst/>
            </a:prstGeom>
            <a:pattFill prst="lgConfetti">
              <a:fgClr>
                <a:schemeClr val="tx1"/>
              </a:fgClr>
              <a:bgClr>
                <a:schemeClr val="bg1"/>
              </a:bgClr>
            </a:pattFill>
            <a:ln w="50800">
              <a:noFill/>
              <a:round/>
              <a:headEnd/>
              <a:tailEnd/>
            </a:ln>
          </p:spPr>
          <p:txBody>
            <a:bodyPr wrap="none" anchor="ctr"/>
            <a:lstStyle/>
            <a:p>
              <a:endParaRPr lang="tr-TR"/>
            </a:p>
          </p:txBody>
        </p:sp>
        <p:sp>
          <p:nvSpPr>
            <p:cNvPr id="54335" name="Oval 74"/>
            <p:cNvSpPr>
              <a:spLocks noChangeArrowheads="1"/>
            </p:cNvSpPr>
            <p:nvPr/>
          </p:nvSpPr>
          <p:spPr bwMode="auto">
            <a:xfrm>
              <a:off x="361" y="3796"/>
              <a:ext cx="67" cy="81"/>
            </a:xfrm>
            <a:prstGeom prst="ellipse">
              <a:avLst/>
            </a:prstGeom>
            <a:pattFill prst="lgConfetti">
              <a:fgClr>
                <a:schemeClr val="tx1"/>
              </a:fgClr>
              <a:bgClr>
                <a:schemeClr val="bg1"/>
              </a:bgClr>
            </a:pattFill>
            <a:ln w="50800">
              <a:noFill/>
              <a:round/>
              <a:headEnd/>
              <a:tailEnd/>
            </a:ln>
          </p:spPr>
          <p:txBody>
            <a:bodyPr wrap="none" anchor="ctr"/>
            <a:lstStyle/>
            <a:p>
              <a:endParaRPr lang="tr-TR"/>
            </a:p>
          </p:txBody>
        </p:sp>
        <p:grpSp>
          <p:nvGrpSpPr>
            <p:cNvPr id="54336" name="Group 75"/>
            <p:cNvGrpSpPr>
              <a:grpSpLocks/>
            </p:cNvGrpSpPr>
            <p:nvPr/>
          </p:nvGrpSpPr>
          <p:grpSpPr bwMode="auto">
            <a:xfrm>
              <a:off x="346" y="3723"/>
              <a:ext cx="45" cy="51"/>
              <a:chOff x="544" y="3636"/>
              <a:chExt cx="83" cy="79"/>
            </a:xfrm>
          </p:grpSpPr>
          <p:sp>
            <p:nvSpPr>
              <p:cNvPr id="54341" name="Freeform 76"/>
              <p:cNvSpPr>
                <a:spLocks/>
              </p:cNvSpPr>
              <p:nvPr/>
            </p:nvSpPr>
            <p:spPr bwMode="auto">
              <a:xfrm>
                <a:off x="544" y="3636"/>
                <a:ext cx="83" cy="79"/>
              </a:xfrm>
              <a:custGeom>
                <a:avLst/>
                <a:gdLst>
                  <a:gd name="T0" fmla="*/ 82 w 83"/>
                  <a:gd name="T1" fmla="*/ 44 h 79"/>
                  <a:gd name="T2" fmla="*/ 78 w 83"/>
                  <a:gd name="T3" fmla="*/ 16 h 79"/>
                  <a:gd name="T4" fmla="*/ 57 w 83"/>
                  <a:gd name="T5" fmla="*/ 0 h 79"/>
                  <a:gd name="T6" fmla="*/ 34 w 83"/>
                  <a:gd name="T7" fmla="*/ 0 h 79"/>
                  <a:gd name="T8" fmla="*/ 13 w 83"/>
                  <a:gd name="T9" fmla="*/ 8 h 79"/>
                  <a:gd name="T10" fmla="*/ 0 w 83"/>
                  <a:gd name="T11" fmla="*/ 26 h 79"/>
                  <a:gd name="T12" fmla="*/ 0 w 83"/>
                  <a:gd name="T13" fmla="*/ 49 h 79"/>
                  <a:gd name="T14" fmla="*/ 11 w 83"/>
                  <a:gd name="T15" fmla="*/ 70 h 79"/>
                  <a:gd name="T16" fmla="*/ 34 w 83"/>
                  <a:gd name="T17" fmla="*/ 78 h 79"/>
                  <a:gd name="T18" fmla="*/ 74 w 83"/>
                  <a:gd name="T19" fmla="*/ 67 h 79"/>
                  <a:gd name="T20" fmla="*/ 82 w 83"/>
                  <a:gd name="T21" fmla="*/ 47 h 79"/>
                  <a:gd name="T22" fmla="*/ 82 w 83"/>
                  <a:gd name="T23" fmla="*/ 4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3"/>
                  <a:gd name="T37" fmla="*/ 0 h 79"/>
                  <a:gd name="T38" fmla="*/ 83 w 83"/>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3" h="79">
                    <a:moveTo>
                      <a:pt x="82" y="44"/>
                    </a:moveTo>
                    <a:lnTo>
                      <a:pt x="78" y="16"/>
                    </a:lnTo>
                    <a:lnTo>
                      <a:pt x="57" y="0"/>
                    </a:lnTo>
                    <a:lnTo>
                      <a:pt x="34" y="0"/>
                    </a:lnTo>
                    <a:lnTo>
                      <a:pt x="13" y="8"/>
                    </a:lnTo>
                    <a:lnTo>
                      <a:pt x="0" y="26"/>
                    </a:lnTo>
                    <a:lnTo>
                      <a:pt x="0" y="49"/>
                    </a:lnTo>
                    <a:lnTo>
                      <a:pt x="11" y="70"/>
                    </a:lnTo>
                    <a:lnTo>
                      <a:pt x="34" y="78"/>
                    </a:lnTo>
                    <a:lnTo>
                      <a:pt x="74" y="67"/>
                    </a:lnTo>
                    <a:lnTo>
                      <a:pt x="82" y="47"/>
                    </a:lnTo>
                    <a:lnTo>
                      <a:pt x="82" y="44"/>
                    </a:lnTo>
                  </a:path>
                </a:pathLst>
              </a:custGeom>
              <a:pattFill prst="wdUpDiag">
                <a:fgClr>
                  <a:srgbClr val="74FFFF"/>
                </a:fgClr>
                <a:bgClr>
                  <a:srgbClr val="C1C1C1"/>
                </a:bgClr>
              </a:pattFill>
              <a:ln w="12700" cap="rnd">
                <a:solidFill>
                  <a:srgbClr val="000000"/>
                </a:solidFill>
                <a:round/>
                <a:headEnd/>
                <a:tailEnd/>
              </a:ln>
            </p:spPr>
            <p:txBody>
              <a:bodyPr/>
              <a:lstStyle/>
              <a:p>
                <a:endParaRPr lang="tr-TR"/>
              </a:p>
            </p:txBody>
          </p:sp>
          <p:sp>
            <p:nvSpPr>
              <p:cNvPr id="54342" name="Freeform 77"/>
              <p:cNvSpPr>
                <a:spLocks/>
              </p:cNvSpPr>
              <p:nvPr/>
            </p:nvSpPr>
            <p:spPr bwMode="auto">
              <a:xfrm>
                <a:off x="576" y="3638"/>
                <a:ext cx="34" cy="73"/>
              </a:xfrm>
              <a:custGeom>
                <a:avLst/>
                <a:gdLst>
                  <a:gd name="T0" fmla="*/ 17 w 34"/>
                  <a:gd name="T1" fmla="*/ 0 h 73"/>
                  <a:gd name="T2" fmla="*/ 33 w 34"/>
                  <a:gd name="T3" fmla="*/ 18 h 73"/>
                  <a:gd name="T4" fmla="*/ 33 w 34"/>
                  <a:gd name="T5" fmla="*/ 36 h 73"/>
                  <a:gd name="T6" fmla="*/ 33 w 34"/>
                  <a:gd name="T7" fmla="*/ 54 h 73"/>
                  <a:gd name="T8" fmla="*/ 33 w 34"/>
                  <a:gd name="T9" fmla="*/ 54 h 73"/>
                  <a:gd name="T10" fmla="*/ 17 w 34"/>
                  <a:gd name="T11" fmla="*/ 72 h 73"/>
                  <a:gd name="T12" fmla="*/ 0 w 34"/>
                  <a:gd name="T13" fmla="*/ 72 h 73"/>
                  <a:gd name="T14" fmla="*/ 0 w 34"/>
                  <a:gd name="T15" fmla="*/ 54 h 73"/>
                  <a:gd name="T16" fmla="*/ 0 w 34"/>
                  <a:gd name="T17" fmla="*/ 54 h 73"/>
                  <a:gd name="T18" fmla="*/ 17 w 34"/>
                  <a:gd name="T19" fmla="*/ 36 h 73"/>
                  <a:gd name="T20" fmla="*/ 0 w 34"/>
                  <a:gd name="T21" fmla="*/ 36 h 73"/>
                  <a:gd name="T22" fmla="*/ 0 w 34"/>
                  <a:gd name="T23" fmla="*/ 0 h 73"/>
                  <a:gd name="T24" fmla="*/ 0 w 34"/>
                  <a:gd name="T25" fmla="*/ 0 h 73"/>
                  <a:gd name="T26" fmla="*/ 17 w 34"/>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73"/>
                  <a:gd name="T44" fmla="*/ 34 w 34"/>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73">
                    <a:moveTo>
                      <a:pt x="17" y="0"/>
                    </a:moveTo>
                    <a:lnTo>
                      <a:pt x="33" y="18"/>
                    </a:lnTo>
                    <a:lnTo>
                      <a:pt x="33" y="36"/>
                    </a:lnTo>
                    <a:lnTo>
                      <a:pt x="33" y="54"/>
                    </a:lnTo>
                    <a:lnTo>
                      <a:pt x="17" y="72"/>
                    </a:lnTo>
                    <a:lnTo>
                      <a:pt x="0" y="72"/>
                    </a:lnTo>
                    <a:lnTo>
                      <a:pt x="0" y="54"/>
                    </a:lnTo>
                    <a:lnTo>
                      <a:pt x="17" y="36"/>
                    </a:lnTo>
                    <a:lnTo>
                      <a:pt x="0" y="36"/>
                    </a:lnTo>
                    <a:lnTo>
                      <a:pt x="0" y="0"/>
                    </a:lnTo>
                    <a:lnTo>
                      <a:pt x="17" y="0"/>
                    </a:lnTo>
                  </a:path>
                </a:pathLst>
              </a:custGeom>
              <a:solidFill>
                <a:srgbClr val="714400"/>
              </a:solidFill>
              <a:ln w="12700" cap="rnd">
                <a:solidFill>
                  <a:srgbClr val="000000"/>
                </a:solidFill>
                <a:round/>
                <a:headEnd/>
                <a:tailEnd/>
              </a:ln>
            </p:spPr>
            <p:txBody>
              <a:bodyPr/>
              <a:lstStyle/>
              <a:p>
                <a:endParaRPr lang="tr-TR"/>
              </a:p>
            </p:txBody>
          </p:sp>
        </p:grpSp>
        <p:sp>
          <p:nvSpPr>
            <p:cNvPr id="54337" name="Rectangle 78"/>
            <p:cNvSpPr>
              <a:spLocks noChangeArrowheads="1"/>
            </p:cNvSpPr>
            <p:nvPr/>
          </p:nvSpPr>
          <p:spPr bwMode="auto">
            <a:xfrm>
              <a:off x="294" y="2627"/>
              <a:ext cx="141" cy="337"/>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p>
              <a:endParaRPr lang="tr-TR"/>
            </a:p>
          </p:txBody>
        </p:sp>
        <p:sp>
          <p:nvSpPr>
            <p:cNvPr id="54338" name="Freeform 79"/>
            <p:cNvSpPr>
              <a:spLocks/>
            </p:cNvSpPr>
            <p:nvPr/>
          </p:nvSpPr>
          <p:spPr bwMode="auto">
            <a:xfrm>
              <a:off x="296" y="2955"/>
              <a:ext cx="140" cy="140"/>
            </a:xfrm>
            <a:custGeom>
              <a:avLst/>
              <a:gdLst>
                <a:gd name="T0" fmla="*/ 0 w 261"/>
                <a:gd name="T1" fmla="*/ 0 h 218"/>
                <a:gd name="T2" fmla="*/ 38 w 261"/>
                <a:gd name="T3" fmla="*/ 216 h 218"/>
                <a:gd name="T4" fmla="*/ 83 w 261"/>
                <a:gd name="T5" fmla="*/ 173 h 218"/>
                <a:gd name="T6" fmla="*/ 113 w 261"/>
                <a:gd name="T7" fmla="*/ 163 h 218"/>
                <a:gd name="T8" fmla="*/ 150 w 261"/>
                <a:gd name="T9" fmla="*/ 163 h 218"/>
                <a:gd name="T10" fmla="*/ 189 w 261"/>
                <a:gd name="T11" fmla="*/ 179 h 218"/>
                <a:gd name="T12" fmla="*/ 232 w 261"/>
                <a:gd name="T13" fmla="*/ 217 h 218"/>
                <a:gd name="T14" fmla="*/ 260 w 261"/>
                <a:gd name="T15" fmla="*/ 0 h 218"/>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218"/>
                <a:gd name="T26" fmla="*/ 261 w 261"/>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218">
                  <a:moveTo>
                    <a:pt x="0" y="0"/>
                  </a:moveTo>
                  <a:lnTo>
                    <a:pt x="38" y="216"/>
                  </a:lnTo>
                  <a:lnTo>
                    <a:pt x="83" y="173"/>
                  </a:lnTo>
                  <a:lnTo>
                    <a:pt x="113" y="163"/>
                  </a:lnTo>
                  <a:lnTo>
                    <a:pt x="150" y="163"/>
                  </a:lnTo>
                  <a:lnTo>
                    <a:pt x="189" y="179"/>
                  </a:lnTo>
                  <a:lnTo>
                    <a:pt x="232" y="217"/>
                  </a:lnTo>
                  <a:lnTo>
                    <a:pt x="260" y="0"/>
                  </a:lnTo>
                </a:path>
              </a:pathLst>
            </a:custGeom>
            <a:gradFill rotWithShape="0">
              <a:gsLst>
                <a:gs pos="0">
                  <a:srgbClr val="BDBDBD"/>
                </a:gs>
                <a:gs pos="100000">
                  <a:srgbClr val="919191"/>
                </a:gs>
              </a:gsLst>
              <a:path path="rect">
                <a:fillToRect l="50000" t="50000" r="50000" b="50000"/>
              </a:path>
            </a:gradFill>
            <a:ln w="12700" cap="rnd">
              <a:solidFill>
                <a:schemeClr val="bg2"/>
              </a:solidFill>
              <a:round/>
              <a:headEnd/>
              <a:tailEnd/>
            </a:ln>
          </p:spPr>
          <p:txBody>
            <a:bodyPr/>
            <a:lstStyle/>
            <a:p>
              <a:endParaRPr lang="tr-TR"/>
            </a:p>
          </p:txBody>
        </p:sp>
        <p:sp>
          <p:nvSpPr>
            <p:cNvPr id="54339" name="Rectangle 80"/>
            <p:cNvSpPr>
              <a:spLocks noChangeArrowheads="1"/>
            </p:cNvSpPr>
            <p:nvPr/>
          </p:nvSpPr>
          <p:spPr bwMode="auto">
            <a:xfrm>
              <a:off x="266" y="2742"/>
              <a:ext cx="199" cy="56"/>
            </a:xfrm>
            <a:prstGeom prst="rect">
              <a:avLst/>
            </a:prstGeom>
            <a:gradFill rotWithShape="0">
              <a:gsLst>
                <a:gs pos="0">
                  <a:srgbClr val="BDBDBD"/>
                </a:gs>
                <a:gs pos="100000">
                  <a:srgbClr val="919191"/>
                </a:gs>
              </a:gsLst>
              <a:path path="shape">
                <a:fillToRect l="50000" t="50000" r="50000" b="50000"/>
              </a:path>
            </a:gradFill>
            <a:ln w="25400">
              <a:solidFill>
                <a:schemeClr val="bg2"/>
              </a:solidFill>
              <a:miter lim="800000"/>
              <a:headEnd/>
              <a:tailEnd/>
            </a:ln>
          </p:spPr>
          <p:txBody>
            <a:bodyPr wrap="none" anchor="ctr"/>
            <a:lstStyle/>
            <a:p>
              <a:endParaRPr lang="tr-TR"/>
            </a:p>
          </p:txBody>
        </p:sp>
        <p:sp>
          <p:nvSpPr>
            <p:cNvPr id="54340" name="Rectangle 20"/>
            <p:cNvSpPr>
              <a:spLocks noChangeArrowheads="1"/>
            </p:cNvSpPr>
            <p:nvPr/>
          </p:nvSpPr>
          <p:spPr bwMode="auto">
            <a:xfrm>
              <a:off x="1641" y="2949"/>
              <a:ext cx="266" cy="142"/>
            </a:xfrm>
            <a:prstGeom prst="rect">
              <a:avLst/>
            </a:prstGeom>
            <a:noFill/>
            <a:ln w="12700">
              <a:noFill/>
              <a:miter lim="800000"/>
              <a:headEnd/>
              <a:tailEnd/>
            </a:ln>
          </p:spPr>
          <p:txBody>
            <a:bodyPr wrap="none" lIns="90488" tIns="44450" rIns="90488" bIns="44450">
              <a:spAutoFit/>
            </a:bodyPr>
            <a:lstStyle/>
            <a:p>
              <a:pPr defTabSz="1316038"/>
              <a:r>
                <a:rPr lang="en-US" sz="900" b="1">
                  <a:solidFill>
                    <a:srgbClr val="000000"/>
                  </a:solidFill>
                  <a:latin typeface="Arial" charset="0"/>
                </a:rPr>
                <a:t>PMT</a:t>
              </a:r>
            </a:p>
          </p:txBody>
        </p:sp>
      </p:grpSp>
      <p:pic>
        <p:nvPicPr>
          <p:cNvPr id="54279" name="Picture 83"/>
          <p:cNvPicPr>
            <a:picLocks noChangeAspect="1" noChangeArrowheads="1"/>
          </p:cNvPicPr>
          <p:nvPr/>
        </p:nvPicPr>
        <p:blipFill>
          <a:blip r:embed="rId2" cstate="print"/>
          <a:srcRect l="53340"/>
          <a:stretch>
            <a:fillRect/>
          </a:stretch>
        </p:blipFill>
        <p:spPr bwMode="auto">
          <a:xfrm>
            <a:off x="5867400" y="1905000"/>
            <a:ext cx="2560638"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57158" y="267494"/>
            <a:ext cx="8501122" cy="1399032"/>
          </a:xfrm>
        </p:spPr>
        <p:txBody>
          <a:bodyPr/>
          <a:lstStyle/>
          <a:p>
            <a:pPr marL="484632" indent="0" algn="ctr" eaLnBrk="1" fontAlgn="auto" hangingPunct="1">
              <a:spcAft>
                <a:spcPts val="0"/>
              </a:spcAft>
              <a:defRPr/>
            </a:pPr>
            <a:r>
              <a:rPr lang="en-US" dirty="0">
                <a:solidFill>
                  <a:schemeClr val="accent1">
                    <a:tint val="83000"/>
                    <a:satMod val="150000"/>
                  </a:schemeClr>
                </a:solidFill>
                <a:effectLst/>
                <a:latin typeface="Calibri"/>
                <a:ea typeface="+mj-ea"/>
                <a:cs typeface="Calibri"/>
              </a:rPr>
              <a:t>Analog </a:t>
            </a:r>
            <a:r>
              <a:rPr lang="tr-TR" dirty="0" smtClean="0">
                <a:solidFill>
                  <a:schemeClr val="accent1">
                    <a:tint val="83000"/>
                    <a:satMod val="150000"/>
                  </a:schemeClr>
                </a:solidFill>
                <a:effectLst/>
                <a:latin typeface="Calibri"/>
                <a:ea typeface="+mj-ea"/>
                <a:cs typeface="Calibri"/>
              </a:rPr>
              <a:t>-</a:t>
            </a:r>
            <a:r>
              <a:rPr lang="en-US" dirty="0" smtClean="0">
                <a:solidFill>
                  <a:schemeClr val="accent1">
                    <a:tint val="83000"/>
                    <a:satMod val="150000"/>
                  </a:schemeClr>
                </a:solidFill>
                <a:effectLst/>
                <a:latin typeface="Calibri"/>
                <a:ea typeface="+mj-ea"/>
                <a:cs typeface="Calibri"/>
              </a:rPr>
              <a:t>D</a:t>
            </a:r>
            <a:r>
              <a:rPr lang="tr-TR" dirty="0" err="1" smtClean="0">
                <a:solidFill>
                  <a:schemeClr val="accent1">
                    <a:tint val="83000"/>
                    <a:satMod val="150000"/>
                  </a:schemeClr>
                </a:solidFill>
                <a:effectLst/>
                <a:latin typeface="Calibri"/>
                <a:ea typeface="+mj-ea"/>
                <a:cs typeface="Calibri"/>
              </a:rPr>
              <a:t>iji</a:t>
            </a:r>
            <a:r>
              <a:rPr lang="en-US" dirty="0" err="1" smtClean="0">
                <a:solidFill>
                  <a:schemeClr val="accent1">
                    <a:tint val="83000"/>
                    <a:satMod val="150000"/>
                  </a:schemeClr>
                </a:solidFill>
                <a:effectLst/>
                <a:latin typeface="Calibri"/>
                <a:ea typeface="+mj-ea"/>
                <a:cs typeface="Calibri"/>
              </a:rPr>
              <a:t>tal</a:t>
            </a:r>
            <a:r>
              <a:rPr lang="en-US" dirty="0" smtClean="0">
                <a:solidFill>
                  <a:schemeClr val="accent1">
                    <a:tint val="83000"/>
                    <a:satMod val="150000"/>
                  </a:schemeClr>
                </a:solidFill>
                <a:effectLst/>
                <a:latin typeface="Calibri"/>
                <a:ea typeface="+mj-ea"/>
                <a:cs typeface="Calibri"/>
              </a:rPr>
              <a:t> </a:t>
            </a:r>
            <a:r>
              <a:rPr lang="tr-TR" dirty="0" smtClean="0">
                <a:solidFill>
                  <a:schemeClr val="accent1">
                    <a:tint val="83000"/>
                    <a:satMod val="150000"/>
                  </a:schemeClr>
                </a:solidFill>
                <a:effectLst/>
                <a:latin typeface="Calibri"/>
                <a:ea typeface="+mj-ea"/>
                <a:cs typeface="Calibri"/>
              </a:rPr>
              <a:t>Dönüştürücüler (ADC)</a:t>
            </a:r>
            <a:endParaRPr lang="en-US" dirty="0">
              <a:solidFill>
                <a:schemeClr val="accent1">
                  <a:tint val="83000"/>
                  <a:satMod val="150000"/>
                </a:schemeClr>
              </a:solidFill>
              <a:effectLst/>
              <a:latin typeface="Calibri"/>
              <a:ea typeface="+mj-ea"/>
              <a:cs typeface="Calibri"/>
            </a:endParaRPr>
          </a:p>
        </p:txBody>
      </p:sp>
      <p:sp>
        <p:nvSpPr>
          <p:cNvPr id="105475" name="Rectangle 3"/>
          <p:cNvSpPr>
            <a:spLocks noGrp="1" noChangeArrowheads="1"/>
          </p:cNvSpPr>
          <p:nvPr>
            <p:ph idx="1"/>
          </p:nvPr>
        </p:nvSpPr>
        <p:spPr>
          <a:xfrm>
            <a:off x="0" y="1600200"/>
            <a:ext cx="9001125" cy="4525963"/>
          </a:xfrm>
        </p:spPr>
        <p:txBody>
          <a:bodyPr/>
          <a:lstStyle/>
          <a:p>
            <a:pPr eaLnBrk="1" hangingPunct="1">
              <a:lnSpc>
                <a:spcPct val="90000"/>
              </a:lnSpc>
            </a:pPr>
            <a:r>
              <a:rPr lang="en-US" sz="2400" dirty="0" smtClean="0">
                <a:latin typeface="Calibri"/>
                <a:cs typeface="Calibri"/>
              </a:rPr>
              <a:t>ADC</a:t>
            </a:r>
            <a:r>
              <a:rPr lang="tr-TR" sz="2400" dirty="0" smtClean="0">
                <a:latin typeface="Calibri"/>
                <a:cs typeface="Calibri"/>
              </a:rPr>
              <a:t> ler,  voltaj sinyalini algılayarak ,  sinyallerin toplam çözünürlükleri  ile  ilişkili olan, ikili değerlerden (0 ve 1) oluşan sinyallere dönüştürülmesini sağlarlar. </a:t>
            </a:r>
            <a:r>
              <a:rPr lang="en-US" sz="2400" dirty="0" smtClean="0">
                <a:latin typeface="Calibri"/>
                <a:cs typeface="Calibri"/>
              </a:rPr>
              <a:t> </a:t>
            </a:r>
            <a:endParaRPr lang="tr-TR" sz="2400" dirty="0" smtClean="0">
              <a:latin typeface="Calibri"/>
              <a:cs typeface="Calibri"/>
            </a:endParaRPr>
          </a:p>
          <a:p>
            <a:pPr eaLnBrk="1" hangingPunct="1">
              <a:lnSpc>
                <a:spcPct val="90000"/>
              </a:lnSpc>
            </a:pPr>
            <a:endParaRPr lang="en-US" sz="2400" dirty="0" smtClean="0">
              <a:latin typeface="Calibri"/>
              <a:cs typeface="Calibri"/>
            </a:endParaRPr>
          </a:p>
          <a:p>
            <a:pPr eaLnBrk="1" hangingPunct="1">
              <a:lnSpc>
                <a:spcPct val="90000"/>
              </a:lnSpc>
            </a:pPr>
            <a:r>
              <a:rPr lang="tr-TR" sz="2400" dirty="0" smtClean="0">
                <a:latin typeface="Calibri"/>
                <a:cs typeface="Calibri"/>
              </a:rPr>
              <a:t>0 ve 1 kodları ile oluşturulan bu sinyaller,  kendileri ile ikişkili  olan özel numaralara (</a:t>
            </a:r>
            <a:r>
              <a:rPr lang="tr-TR" sz="2400" b="1" dirty="0" smtClean="0">
                <a:solidFill>
                  <a:srgbClr val="43C004"/>
                </a:solidFill>
                <a:latin typeface="Calibri"/>
                <a:cs typeface="Calibri"/>
              </a:rPr>
              <a:t>bin number</a:t>
            </a:r>
            <a:r>
              <a:rPr lang="tr-TR" sz="2400" dirty="0" smtClean="0">
                <a:latin typeface="Calibri"/>
                <a:cs typeface="Calibri"/>
              </a:rPr>
              <a:t>) dönüştürülür.</a:t>
            </a:r>
          </a:p>
          <a:p>
            <a:pPr eaLnBrk="1" hangingPunct="1">
              <a:lnSpc>
                <a:spcPct val="90000"/>
              </a:lnSpc>
            </a:pPr>
            <a:endParaRPr lang="en-US" sz="2400" dirty="0" smtClean="0">
              <a:latin typeface="Calibri"/>
              <a:cs typeface="Calibri"/>
            </a:endParaRPr>
          </a:p>
          <a:p>
            <a:pPr eaLnBrk="1" hangingPunct="1">
              <a:lnSpc>
                <a:spcPct val="90000"/>
              </a:lnSpc>
            </a:pPr>
            <a:r>
              <a:rPr lang="tr-TR" sz="2600" dirty="0" smtClean="0">
                <a:latin typeface="Calibri"/>
                <a:cs typeface="Calibri"/>
              </a:rPr>
              <a:t>Her bir hücre için her bir  dedektör tarafından algılanan sinyallerden kaynaklanan bu göreceli rakamlar, bir veri listesi olarak toplanıp </a:t>
            </a:r>
            <a:r>
              <a:rPr lang="tr-TR" sz="2600" dirty="0" smtClean="0">
                <a:solidFill>
                  <a:srgbClr val="FFFF00"/>
                </a:solidFill>
                <a:latin typeface="Calibri"/>
                <a:cs typeface="Calibri"/>
              </a:rPr>
              <a:t>(LMF)</a:t>
            </a:r>
            <a:r>
              <a:rPr lang="tr-TR" sz="2600" dirty="0" smtClean="0">
                <a:latin typeface="Calibri"/>
                <a:cs typeface="Calibri"/>
              </a:rPr>
              <a:t>, grafikler halinde görünür hale getirilebilir.  </a:t>
            </a:r>
            <a:endParaRPr lang="en-US" sz="2600" dirty="0" smtClean="0">
              <a:latin typeface="Calibri"/>
              <a:cs typeface="Calibri"/>
            </a:endParaRPr>
          </a:p>
          <a:p>
            <a:pPr eaLnBrk="1" hangingPunct="1">
              <a:lnSpc>
                <a:spcPct val="90000"/>
              </a:lnSpc>
            </a:pPr>
            <a:endParaRPr lang="en-US" sz="2400" dirty="0" smtClean="0">
              <a:latin typeface="Calibri"/>
              <a:cs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slide(fromBottom)">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5475">
                                            <p:txEl>
                                              <p:pRg st="2" end="2"/>
                                            </p:txEl>
                                          </p:spTgt>
                                        </p:tgtEl>
                                        <p:attrNameLst>
                                          <p:attrName>style.visibility</p:attrName>
                                        </p:attrNameLst>
                                      </p:cBhvr>
                                      <p:to>
                                        <p:strVal val="visible"/>
                                      </p:to>
                                    </p:set>
                                    <p:animEffect transition="in" filter="slide(fromBottom)">
                                      <p:cBhvr>
                                        <p:cTn id="12" dur="500"/>
                                        <p:tgtEl>
                                          <p:spTgt spid="105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5475">
                                            <p:txEl>
                                              <p:pRg st="4" end="4"/>
                                            </p:txEl>
                                          </p:spTgt>
                                        </p:tgtEl>
                                        <p:attrNameLst>
                                          <p:attrName>style.visibility</p:attrName>
                                        </p:attrNameLst>
                                      </p:cBhvr>
                                      <p:to>
                                        <p:strVal val="visible"/>
                                      </p:to>
                                    </p:set>
                                    <p:animEffect transition="in" filter="slide(fromBottom)">
                                      <p:cBhvr>
                                        <p:cTn id="17"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5"/>
          <p:cNvSpPr>
            <a:spLocks noGrp="1"/>
          </p:cNvSpPr>
          <p:nvPr>
            <p:ph type="title" idx="4294967295"/>
          </p:nvPr>
        </p:nvSpPr>
        <p:spPr bwMode="auto">
          <a:xfrm>
            <a:off x="457200" y="268288"/>
            <a:ext cx="8229600" cy="1000125"/>
          </a:xfrm>
          <a:noFill/>
        </p:spPr>
        <p:txBody>
          <a:bodyPr/>
          <a:lstStyle/>
          <a:p>
            <a:pPr algn="ctr" eaLnBrk="1" hangingPunct="1"/>
            <a:r>
              <a:rPr lang="tr-TR" dirty="0" smtClean="0">
                <a:ln>
                  <a:noFill/>
                </a:ln>
                <a:effectLst/>
                <a:latin typeface="Calibri" charset="-94"/>
              </a:rPr>
              <a:t>Verilerin Analiz Edilmesi </a:t>
            </a:r>
          </a:p>
        </p:txBody>
      </p:sp>
      <p:sp>
        <p:nvSpPr>
          <p:cNvPr id="57347" name="Rectangle 3"/>
          <p:cNvSpPr>
            <a:spLocks noGrp="1" noChangeArrowheads="1"/>
          </p:cNvSpPr>
          <p:nvPr>
            <p:ph idx="1"/>
          </p:nvPr>
        </p:nvSpPr>
        <p:spPr>
          <a:xfrm>
            <a:off x="457200" y="1196975"/>
            <a:ext cx="8435975" cy="5257800"/>
          </a:xfrm>
        </p:spPr>
        <p:txBody>
          <a:bodyPr/>
          <a:lstStyle/>
          <a:p>
            <a:pPr eaLnBrk="1" hangingPunct="1">
              <a:lnSpc>
                <a:spcPct val="90000"/>
              </a:lnSpc>
            </a:pPr>
            <a:r>
              <a:rPr lang="tr-TR" sz="2800" dirty="0" smtClean="0">
                <a:latin typeface="Calibri" charset="-94"/>
              </a:rPr>
              <a:t>Değerlendirilen özellikler</a:t>
            </a:r>
            <a:endParaRPr lang="en-US" sz="28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Hücredeki floresanın miktarı</a:t>
            </a:r>
            <a:endParaRPr lang="en-US" sz="24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Floresan gösteren hücrelerin oranı</a:t>
            </a:r>
            <a:endParaRPr lang="en-US" sz="24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Hücreler arasındaki floresanın, sinyallerin  farkı</a:t>
            </a:r>
            <a:endParaRPr lang="en-US" sz="24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Hücrede analiz edilen paramatreler arasındaki ilişki</a:t>
            </a:r>
          </a:p>
          <a:p>
            <a:pPr lvl="1" eaLnBrk="1" hangingPunct="1">
              <a:lnSpc>
                <a:spcPct val="90000"/>
              </a:lnSpc>
              <a:buSzPct val="75000"/>
              <a:buFont typeface="Wingdings" charset="-94"/>
              <a:buChar char="Ø"/>
            </a:pPr>
            <a:endParaRPr lang="en-US" sz="2400" dirty="0" smtClean="0">
              <a:latin typeface="Calibri" charset="-94"/>
            </a:endParaRPr>
          </a:p>
          <a:p>
            <a:pPr eaLnBrk="1" hangingPunct="1">
              <a:lnSpc>
                <a:spcPct val="90000"/>
              </a:lnSpc>
            </a:pPr>
            <a:r>
              <a:rPr lang="tr-TR" sz="2800" dirty="0" smtClean="0">
                <a:latin typeface="Calibri" charset="-94"/>
              </a:rPr>
              <a:t>  Bu amaçla kullanılabilecek istatistiksel veriler</a:t>
            </a:r>
            <a:endParaRPr lang="en-US" sz="2800" dirty="0" smtClean="0">
              <a:latin typeface="Calibri" charset="-94"/>
            </a:endParaRPr>
          </a:p>
          <a:p>
            <a:pPr lvl="1" eaLnBrk="1" hangingPunct="1">
              <a:lnSpc>
                <a:spcPct val="90000"/>
              </a:lnSpc>
              <a:buSzPct val="75000"/>
              <a:buFont typeface="Wingdings" charset="-94"/>
              <a:buChar char="Ø"/>
            </a:pPr>
            <a:r>
              <a:rPr lang="en-US" sz="2400" dirty="0" smtClean="0">
                <a:latin typeface="Calibri" charset="-94"/>
              </a:rPr>
              <a:t>M</a:t>
            </a:r>
            <a:r>
              <a:rPr lang="tr-TR" sz="2400" dirty="0" smtClean="0">
                <a:latin typeface="Calibri" charset="-94"/>
              </a:rPr>
              <a:t>ean</a:t>
            </a:r>
            <a:r>
              <a:rPr lang="en-US" sz="2400" dirty="0" smtClean="0">
                <a:latin typeface="Calibri" charset="-94"/>
              </a:rPr>
              <a:t>F</a:t>
            </a:r>
            <a:r>
              <a:rPr lang="tr-TR" sz="2400" dirty="0" smtClean="0">
                <a:latin typeface="Calibri" charset="-94"/>
              </a:rPr>
              <a:t>luorecent Intensity ,MFI</a:t>
            </a:r>
            <a:r>
              <a:rPr lang="en-US" sz="2400" dirty="0" smtClean="0">
                <a:latin typeface="Calibri" charset="-94"/>
              </a:rPr>
              <a:t> (</a:t>
            </a:r>
            <a:r>
              <a:rPr lang="en-US" sz="2400" dirty="0" err="1" smtClean="0">
                <a:latin typeface="Calibri" charset="-94"/>
              </a:rPr>
              <a:t>geometri</a:t>
            </a:r>
            <a:r>
              <a:rPr lang="tr-TR" sz="2400" dirty="0" smtClean="0">
                <a:latin typeface="Calibri" charset="-94"/>
              </a:rPr>
              <a:t>k</a:t>
            </a:r>
            <a:r>
              <a:rPr lang="en-US" sz="2400" dirty="0" smtClean="0">
                <a:latin typeface="Calibri" charset="-94"/>
              </a:rPr>
              <a:t> </a:t>
            </a:r>
            <a:r>
              <a:rPr lang="tr-TR" sz="2400" dirty="0" smtClean="0">
                <a:latin typeface="Calibri" charset="-94"/>
              </a:rPr>
              <a:t>veya</a:t>
            </a:r>
            <a:r>
              <a:rPr lang="en-US" sz="2400" dirty="0" smtClean="0">
                <a:latin typeface="Calibri" charset="-94"/>
              </a:rPr>
              <a:t> </a:t>
            </a:r>
            <a:r>
              <a:rPr lang="tr-TR" sz="2400" dirty="0" smtClean="0">
                <a:latin typeface="Calibri" charset="-94"/>
              </a:rPr>
              <a:t>aritmetik</a:t>
            </a:r>
            <a:r>
              <a:rPr lang="en-US" sz="2400" dirty="0" smtClean="0">
                <a:latin typeface="Calibri" charset="-94"/>
              </a:rPr>
              <a:t>)</a:t>
            </a:r>
          </a:p>
          <a:p>
            <a:pPr lvl="1" eaLnBrk="1" hangingPunct="1">
              <a:lnSpc>
                <a:spcPct val="90000"/>
              </a:lnSpc>
              <a:buSzPct val="75000"/>
              <a:buFont typeface="Wingdings" charset="-94"/>
              <a:buChar char="Ø"/>
            </a:pPr>
            <a:r>
              <a:rPr lang="tr-TR" sz="2400" dirty="0" smtClean="0">
                <a:latin typeface="Calibri" charset="-94"/>
              </a:rPr>
              <a:t>% değeri olarak  oranlar</a:t>
            </a:r>
            <a:endParaRPr lang="en-US" sz="24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Varyasyon katsayısı(CV)</a:t>
            </a:r>
            <a:endParaRPr lang="en-US" sz="2400" dirty="0" smtClean="0">
              <a:latin typeface="Calibri" charset="-94"/>
            </a:endParaRPr>
          </a:p>
          <a:p>
            <a:pPr lvl="1" eaLnBrk="1" hangingPunct="1">
              <a:lnSpc>
                <a:spcPct val="90000"/>
              </a:lnSpc>
              <a:buSzPct val="75000"/>
              <a:buFont typeface="Wingdings" charset="-94"/>
              <a:buChar char="Ø"/>
            </a:pPr>
            <a:r>
              <a:rPr lang="en-US" sz="2400" dirty="0" smtClean="0">
                <a:latin typeface="Calibri" charset="-94"/>
              </a:rPr>
              <a:t>Median</a:t>
            </a:r>
            <a:r>
              <a:rPr lang="tr-TR" sz="2400" dirty="0" smtClean="0">
                <a:latin typeface="Calibri" charset="-94"/>
              </a:rPr>
              <a:t> değerler</a:t>
            </a:r>
            <a:endParaRPr lang="en-US" sz="2400" dirty="0" smtClean="0">
              <a:latin typeface="Calibri" charset="-94"/>
            </a:endParaRPr>
          </a:p>
          <a:p>
            <a:pPr lvl="1" eaLnBrk="1" hangingPunct="1">
              <a:lnSpc>
                <a:spcPct val="90000"/>
              </a:lnSpc>
              <a:buSzPct val="75000"/>
              <a:buFont typeface="Wingdings" charset="-94"/>
              <a:buChar char="Ø"/>
            </a:pPr>
            <a:r>
              <a:rPr lang="tr-TR" sz="2400" dirty="0" smtClean="0">
                <a:latin typeface="Calibri" charset="-94"/>
              </a:rPr>
              <a:t>Diğer </a:t>
            </a:r>
            <a:endParaRPr lang="en-US" sz="2400" dirty="0" smtClean="0">
              <a:latin typeface="Calibri" charset="-94"/>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5"/>
          <p:cNvSpPr>
            <a:spLocks noGrp="1"/>
          </p:cNvSpPr>
          <p:nvPr>
            <p:ph type="title" idx="4294967295"/>
          </p:nvPr>
        </p:nvSpPr>
        <p:spPr bwMode="auto">
          <a:xfrm>
            <a:off x="457200" y="268288"/>
            <a:ext cx="8229600" cy="496887"/>
          </a:xfrm>
        </p:spPr>
        <p:txBody>
          <a:bodyPr>
            <a:noAutofit/>
          </a:bodyPr>
          <a:lstStyle/>
          <a:p>
            <a:pPr algn="ctr" eaLnBrk="1" hangingPunct="1"/>
            <a:r>
              <a:rPr lang="tr-TR" sz="4000" dirty="0" smtClean="0">
                <a:ln>
                  <a:noFill/>
                </a:ln>
                <a:effectLst/>
                <a:latin typeface="Calibri" charset="-94"/>
              </a:rPr>
              <a:t>FCM’de herşey </a:t>
            </a:r>
            <a:r>
              <a:rPr lang="tr-TR" sz="4000" b="1" i="1" dirty="0" smtClean="0">
                <a:ln>
                  <a:noFill/>
                </a:ln>
                <a:effectLst/>
                <a:latin typeface="Calibri" charset="-94"/>
              </a:rPr>
              <a:t>görece</a:t>
            </a:r>
            <a:endParaRPr lang="tr-TR" sz="4000" b="1" dirty="0" smtClean="0">
              <a:ln>
                <a:noFill/>
              </a:ln>
              <a:effectLst/>
              <a:latin typeface="Calibri" charset="-94"/>
            </a:endParaRPr>
          </a:p>
        </p:txBody>
      </p:sp>
      <p:sp>
        <p:nvSpPr>
          <p:cNvPr id="203779" name="Rectangle 3"/>
          <p:cNvSpPr>
            <a:spLocks noGrp="1" noChangeArrowheads="1"/>
          </p:cNvSpPr>
          <p:nvPr>
            <p:ph idx="1"/>
          </p:nvPr>
        </p:nvSpPr>
        <p:spPr>
          <a:xfrm>
            <a:off x="250825" y="981075"/>
            <a:ext cx="8893175" cy="2338388"/>
          </a:xfrm>
        </p:spPr>
        <p:txBody>
          <a:bodyPr>
            <a:noAutofit/>
          </a:bodyPr>
          <a:lstStyle/>
          <a:p>
            <a:pPr eaLnBrk="1" hangingPunct="1"/>
            <a:r>
              <a:rPr lang="tr-TR" sz="2400" dirty="0" smtClean="0">
                <a:latin typeface="Calibri"/>
                <a:cs typeface="Calibri"/>
              </a:rPr>
              <a:t> Sinyalleri tanımlarken kullanılan, göreceli </a:t>
            </a:r>
            <a:r>
              <a:rPr lang="en-US" sz="2400" dirty="0" smtClean="0">
                <a:latin typeface="Calibri"/>
                <a:cs typeface="Calibri"/>
              </a:rPr>
              <a:t> </a:t>
            </a:r>
            <a:r>
              <a:rPr lang="tr-TR" sz="2400" dirty="0" smtClean="0">
                <a:latin typeface="Calibri"/>
                <a:cs typeface="Calibri"/>
              </a:rPr>
              <a:t>sayılar (bin number) adında belirtildiği gibi </a:t>
            </a:r>
            <a:r>
              <a:rPr lang="tr-TR" sz="2400" dirty="0" smtClean="0">
                <a:solidFill>
                  <a:srgbClr val="FBCC9A"/>
                </a:solidFill>
                <a:latin typeface="Calibri"/>
                <a:cs typeface="Calibri"/>
              </a:rPr>
              <a:t>göreceli </a:t>
            </a:r>
            <a:r>
              <a:rPr lang="tr-TR" sz="2400" dirty="0" smtClean="0">
                <a:latin typeface="Calibri"/>
                <a:cs typeface="Calibri"/>
              </a:rPr>
              <a:t>sayılardır</a:t>
            </a:r>
            <a:r>
              <a:rPr lang="en-US" sz="2400" dirty="0" smtClean="0">
                <a:latin typeface="Calibri"/>
                <a:cs typeface="Calibri"/>
              </a:rPr>
              <a:t>.</a:t>
            </a:r>
          </a:p>
          <a:p>
            <a:pPr eaLnBrk="1" hangingPunct="1"/>
            <a:r>
              <a:rPr lang="tr-TR" sz="2400" dirty="0" smtClean="0">
                <a:latin typeface="Calibri"/>
                <a:cs typeface="Calibri"/>
              </a:rPr>
              <a:t>Hücrenin MFI değerinin 100 olduğunu söylediğimizde bu değer  negatif bir hücrenin MFI değeri ile   karşılaştırmamışsa kullanılan  değerin hiç bir anlamı yoktur.</a:t>
            </a:r>
            <a:r>
              <a:rPr lang="en-US" sz="2400" dirty="0" smtClean="0">
                <a:latin typeface="Calibri"/>
                <a:cs typeface="Calibri"/>
              </a:rPr>
              <a:t>.</a:t>
            </a:r>
          </a:p>
          <a:p>
            <a:pPr eaLnBrk="1" hangingPunct="1"/>
            <a:r>
              <a:rPr lang="tr-TR" sz="2400" dirty="0" smtClean="0">
                <a:latin typeface="Calibri"/>
                <a:cs typeface="Calibri"/>
              </a:rPr>
              <a:t>Her şey göreceli olunca ancak  </a:t>
            </a:r>
            <a:r>
              <a:rPr lang="tr-TR" sz="2400" u="sng" dirty="0" smtClean="0">
                <a:latin typeface="Calibri"/>
                <a:cs typeface="Calibri"/>
              </a:rPr>
              <a:t>aynı cihaz ayarlarını kullanarak yapılacak çalışmalarda    veriler  karşılaştırılabilir. </a:t>
            </a:r>
            <a:endParaRPr lang="en-US" sz="2400" u="sng" dirty="0" smtClean="0">
              <a:latin typeface="Calibri"/>
              <a:cs typeface="Calibri"/>
            </a:endParaRPr>
          </a:p>
        </p:txBody>
      </p:sp>
      <p:pic>
        <p:nvPicPr>
          <p:cNvPr id="59396" name="Picture 2"/>
          <p:cNvPicPr>
            <a:picLocks noChangeAspect="1" noChangeArrowheads="1"/>
          </p:cNvPicPr>
          <p:nvPr/>
        </p:nvPicPr>
        <p:blipFill>
          <a:blip r:embed="rId2" cstate="print"/>
          <a:srcRect/>
          <a:stretch>
            <a:fillRect/>
          </a:stretch>
        </p:blipFill>
        <p:spPr bwMode="auto">
          <a:xfrm>
            <a:off x="2057400" y="3922712"/>
            <a:ext cx="5903912" cy="2935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tx2"/>
        </a:solidFill>
        <a:effectLst/>
      </p:bgPr>
    </p:bg>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xfrm>
            <a:off x="457200" y="268288"/>
            <a:ext cx="8229600" cy="1000125"/>
          </a:xfrm>
          <a:noFill/>
        </p:spPr>
        <p:txBody>
          <a:bodyPr/>
          <a:lstStyle/>
          <a:p>
            <a:pPr marL="0" indent="0" algn="ctr" eaLnBrk="1" hangingPunct="1"/>
            <a:r>
              <a:rPr lang="tr-TR" dirty="0" smtClean="0">
                <a:ln>
                  <a:noFill/>
                </a:ln>
                <a:solidFill>
                  <a:schemeClr val="accent1"/>
                </a:solidFill>
                <a:effectLst/>
                <a:latin typeface="Calibri" charset="-94"/>
              </a:rPr>
              <a:t>Ölçülebilen  Parametreler </a:t>
            </a:r>
          </a:p>
        </p:txBody>
      </p:sp>
      <p:sp>
        <p:nvSpPr>
          <p:cNvPr id="21507" name="Rectangle 3"/>
          <p:cNvSpPr>
            <a:spLocks noChangeArrowheads="1"/>
          </p:cNvSpPr>
          <p:nvPr/>
        </p:nvSpPr>
        <p:spPr bwMode="auto">
          <a:xfrm>
            <a:off x="293688" y="4421188"/>
            <a:ext cx="1493837" cy="515937"/>
          </a:xfrm>
          <a:prstGeom prst="rect">
            <a:avLst/>
          </a:prstGeom>
          <a:noFill/>
          <a:ln w="12700">
            <a:noFill/>
            <a:miter lim="800000"/>
            <a:headEnd/>
            <a:tailEnd/>
          </a:ln>
        </p:spPr>
        <p:txBody>
          <a:bodyPr wrap="none" lIns="90488" tIns="44450" rIns="90488" bIns="44450">
            <a:spAutoFit/>
          </a:bodyPr>
          <a:lstStyle/>
          <a:p>
            <a:pPr eaLnBrk="0" hangingPunct="0"/>
            <a:r>
              <a:rPr lang="tr-TR" sz="2800" b="1">
                <a:solidFill>
                  <a:srgbClr val="DD0806"/>
                </a:solidFill>
                <a:latin typeface="Garamond" charset="-94"/>
              </a:rPr>
              <a:t>Adezyon</a:t>
            </a:r>
            <a:endParaRPr lang="en-US" sz="2800" b="1">
              <a:solidFill>
                <a:srgbClr val="DD0806"/>
              </a:solidFill>
              <a:latin typeface="Garamond" charset="-94"/>
            </a:endParaRPr>
          </a:p>
        </p:txBody>
      </p:sp>
      <p:sp>
        <p:nvSpPr>
          <p:cNvPr id="21508" name="Rectangle 4"/>
          <p:cNvSpPr>
            <a:spLocks noChangeArrowheads="1"/>
          </p:cNvSpPr>
          <p:nvPr/>
        </p:nvSpPr>
        <p:spPr bwMode="auto">
          <a:xfrm>
            <a:off x="6364288" y="4749800"/>
            <a:ext cx="1906587" cy="515938"/>
          </a:xfrm>
          <a:prstGeom prst="rect">
            <a:avLst/>
          </a:prstGeom>
          <a:noFill/>
          <a:ln w="12700">
            <a:noFill/>
            <a:miter lim="800000"/>
            <a:headEnd/>
            <a:tailEnd/>
          </a:ln>
        </p:spPr>
        <p:txBody>
          <a:bodyPr wrap="none" lIns="90488" tIns="44450" rIns="90488" bIns="44450">
            <a:spAutoFit/>
          </a:bodyPr>
          <a:lstStyle/>
          <a:p>
            <a:pPr eaLnBrk="0" hangingPunct="0"/>
            <a:r>
              <a:rPr lang="tr-TR" sz="2800" b="1">
                <a:solidFill>
                  <a:srgbClr val="0000D4"/>
                </a:solidFill>
                <a:latin typeface="Garamond" charset="-94"/>
              </a:rPr>
              <a:t>Reseptörler</a:t>
            </a:r>
            <a:endParaRPr lang="en-US" sz="2800" b="1">
              <a:solidFill>
                <a:srgbClr val="0000D4"/>
              </a:solidFill>
              <a:latin typeface="Garamond" charset="-94"/>
            </a:endParaRPr>
          </a:p>
        </p:txBody>
      </p:sp>
      <p:grpSp>
        <p:nvGrpSpPr>
          <p:cNvPr id="21509" name="Group 5"/>
          <p:cNvGrpSpPr>
            <a:grpSpLocks/>
          </p:cNvGrpSpPr>
          <p:nvPr/>
        </p:nvGrpSpPr>
        <p:grpSpPr bwMode="auto">
          <a:xfrm>
            <a:off x="971550" y="1412875"/>
            <a:ext cx="7678738" cy="3665538"/>
            <a:chOff x="402" y="828"/>
            <a:chExt cx="4837" cy="2354"/>
          </a:xfrm>
        </p:grpSpPr>
        <p:sp>
          <p:nvSpPr>
            <p:cNvPr id="21531" name="Freeform 6"/>
            <p:cNvSpPr>
              <a:spLocks/>
            </p:cNvSpPr>
            <p:nvPr/>
          </p:nvSpPr>
          <p:spPr bwMode="auto">
            <a:xfrm>
              <a:off x="563" y="1120"/>
              <a:ext cx="4593" cy="1804"/>
            </a:xfrm>
            <a:custGeom>
              <a:avLst/>
              <a:gdLst>
                <a:gd name="T0" fmla="*/ 0 w 4593"/>
                <a:gd name="T1" fmla="*/ 659 h 1804"/>
                <a:gd name="T2" fmla="*/ 209 w 4593"/>
                <a:gd name="T3" fmla="*/ 298 h 1804"/>
                <a:gd name="T4" fmla="*/ 394 w 4593"/>
                <a:gd name="T5" fmla="*/ 195 h 1804"/>
                <a:gd name="T6" fmla="*/ 570 w 4593"/>
                <a:gd name="T7" fmla="*/ 126 h 1804"/>
                <a:gd name="T8" fmla="*/ 821 w 4593"/>
                <a:gd name="T9" fmla="*/ 86 h 1804"/>
                <a:gd name="T10" fmla="*/ 1071 w 4593"/>
                <a:gd name="T11" fmla="*/ 86 h 1804"/>
                <a:gd name="T12" fmla="*/ 1201 w 4593"/>
                <a:gd name="T13" fmla="*/ 34 h 1804"/>
                <a:gd name="T14" fmla="*/ 1413 w 4593"/>
                <a:gd name="T15" fmla="*/ 0 h 1804"/>
                <a:gd name="T16" fmla="*/ 1710 w 4593"/>
                <a:gd name="T17" fmla="*/ 12 h 1804"/>
                <a:gd name="T18" fmla="*/ 2109 w 4593"/>
                <a:gd name="T19" fmla="*/ 34 h 1804"/>
                <a:gd name="T20" fmla="*/ 2497 w 4593"/>
                <a:gd name="T21" fmla="*/ 12 h 1804"/>
                <a:gd name="T22" fmla="*/ 2767 w 4593"/>
                <a:gd name="T23" fmla="*/ 12 h 1804"/>
                <a:gd name="T24" fmla="*/ 3212 w 4593"/>
                <a:gd name="T25" fmla="*/ 34 h 1804"/>
                <a:gd name="T26" fmla="*/ 3443 w 4593"/>
                <a:gd name="T27" fmla="*/ 34 h 1804"/>
                <a:gd name="T28" fmla="*/ 3767 w 4593"/>
                <a:gd name="T29" fmla="*/ 138 h 1804"/>
                <a:gd name="T30" fmla="*/ 3869 w 4593"/>
                <a:gd name="T31" fmla="*/ 298 h 1804"/>
                <a:gd name="T32" fmla="*/ 3971 w 4593"/>
                <a:gd name="T33" fmla="*/ 441 h 1804"/>
                <a:gd name="T34" fmla="*/ 4082 w 4593"/>
                <a:gd name="T35" fmla="*/ 561 h 1804"/>
                <a:gd name="T36" fmla="*/ 4248 w 4593"/>
                <a:gd name="T37" fmla="*/ 641 h 1804"/>
                <a:gd name="T38" fmla="*/ 4426 w 4593"/>
                <a:gd name="T39" fmla="*/ 796 h 1804"/>
                <a:gd name="T40" fmla="*/ 4527 w 4593"/>
                <a:gd name="T41" fmla="*/ 979 h 1804"/>
                <a:gd name="T42" fmla="*/ 4527 w 4593"/>
                <a:gd name="T43" fmla="*/ 1082 h 1804"/>
                <a:gd name="T44" fmla="*/ 4546 w 4593"/>
                <a:gd name="T45" fmla="*/ 1162 h 1804"/>
                <a:gd name="T46" fmla="*/ 4592 w 4593"/>
                <a:gd name="T47" fmla="*/ 1328 h 1804"/>
                <a:gd name="T48" fmla="*/ 4426 w 4593"/>
                <a:gd name="T49" fmla="*/ 1477 h 1804"/>
                <a:gd name="T50" fmla="*/ 3980 w 4593"/>
                <a:gd name="T51" fmla="*/ 1529 h 1804"/>
                <a:gd name="T52" fmla="*/ 3767 w 4593"/>
                <a:gd name="T53" fmla="*/ 1608 h 1804"/>
                <a:gd name="T54" fmla="*/ 3388 w 4593"/>
                <a:gd name="T55" fmla="*/ 1712 h 1804"/>
                <a:gd name="T56" fmla="*/ 3128 w 4593"/>
                <a:gd name="T57" fmla="*/ 1723 h 1804"/>
                <a:gd name="T58" fmla="*/ 2748 w 4593"/>
                <a:gd name="T59" fmla="*/ 1786 h 1804"/>
                <a:gd name="T60" fmla="*/ 2405 w 4593"/>
                <a:gd name="T61" fmla="*/ 1786 h 1804"/>
                <a:gd name="T62" fmla="*/ 2220 w 4593"/>
                <a:gd name="T63" fmla="*/ 1792 h 1804"/>
                <a:gd name="T64" fmla="*/ 2109 w 4593"/>
                <a:gd name="T65" fmla="*/ 1803 h 1804"/>
                <a:gd name="T66" fmla="*/ 1876 w 4593"/>
                <a:gd name="T67" fmla="*/ 1792 h 1804"/>
                <a:gd name="T68" fmla="*/ 1673 w 4593"/>
                <a:gd name="T69" fmla="*/ 1792 h 1804"/>
                <a:gd name="T70" fmla="*/ 1413 w 4593"/>
                <a:gd name="T71" fmla="*/ 1792 h 1804"/>
                <a:gd name="T72" fmla="*/ 680 w 4593"/>
                <a:gd name="T73" fmla="*/ 1605 h 1804"/>
                <a:gd name="T74" fmla="*/ 57 w 4593"/>
                <a:gd name="T75" fmla="*/ 1325 h 1804"/>
                <a:gd name="T76" fmla="*/ 0 w 4593"/>
                <a:gd name="T77" fmla="*/ 659 h 18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93"/>
                <a:gd name="T118" fmla="*/ 0 h 1804"/>
                <a:gd name="T119" fmla="*/ 4593 w 4593"/>
                <a:gd name="T120" fmla="*/ 1804 h 18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93" h="1804">
                  <a:moveTo>
                    <a:pt x="0" y="659"/>
                  </a:moveTo>
                  <a:lnTo>
                    <a:pt x="209" y="298"/>
                  </a:lnTo>
                  <a:lnTo>
                    <a:pt x="394" y="195"/>
                  </a:lnTo>
                  <a:lnTo>
                    <a:pt x="570" y="126"/>
                  </a:lnTo>
                  <a:lnTo>
                    <a:pt x="821" y="86"/>
                  </a:lnTo>
                  <a:lnTo>
                    <a:pt x="1071" y="86"/>
                  </a:lnTo>
                  <a:lnTo>
                    <a:pt x="1201" y="34"/>
                  </a:lnTo>
                  <a:lnTo>
                    <a:pt x="1413" y="0"/>
                  </a:lnTo>
                  <a:lnTo>
                    <a:pt x="1710" y="12"/>
                  </a:lnTo>
                  <a:lnTo>
                    <a:pt x="2109" y="34"/>
                  </a:lnTo>
                  <a:lnTo>
                    <a:pt x="2497" y="12"/>
                  </a:lnTo>
                  <a:lnTo>
                    <a:pt x="2767" y="12"/>
                  </a:lnTo>
                  <a:lnTo>
                    <a:pt x="3212" y="34"/>
                  </a:lnTo>
                  <a:lnTo>
                    <a:pt x="3443" y="34"/>
                  </a:lnTo>
                  <a:lnTo>
                    <a:pt x="3767" y="138"/>
                  </a:lnTo>
                  <a:lnTo>
                    <a:pt x="3869" y="298"/>
                  </a:lnTo>
                  <a:lnTo>
                    <a:pt x="3971" y="441"/>
                  </a:lnTo>
                  <a:lnTo>
                    <a:pt x="4082" y="561"/>
                  </a:lnTo>
                  <a:lnTo>
                    <a:pt x="4248" y="641"/>
                  </a:lnTo>
                  <a:lnTo>
                    <a:pt x="4426" y="796"/>
                  </a:lnTo>
                  <a:lnTo>
                    <a:pt x="4527" y="979"/>
                  </a:lnTo>
                  <a:lnTo>
                    <a:pt x="4527" y="1082"/>
                  </a:lnTo>
                  <a:lnTo>
                    <a:pt x="4546" y="1162"/>
                  </a:lnTo>
                  <a:lnTo>
                    <a:pt x="4592" y="1328"/>
                  </a:lnTo>
                  <a:lnTo>
                    <a:pt x="4426" y="1477"/>
                  </a:lnTo>
                  <a:lnTo>
                    <a:pt x="3980" y="1529"/>
                  </a:lnTo>
                  <a:lnTo>
                    <a:pt x="3767" y="1608"/>
                  </a:lnTo>
                  <a:lnTo>
                    <a:pt x="3388" y="1712"/>
                  </a:lnTo>
                  <a:lnTo>
                    <a:pt x="3128" y="1723"/>
                  </a:lnTo>
                  <a:lnTo>
                    <a:pt x="2748" y="1786"/>
                  </a:lnTo>
                  <a:lnTo>
                    <a:pt x="2405" y="1786"/>
                  </a:lnTo>
                  <a:lnTo>
                    <a:pt x="2220" y="1792"/>
                  </a:lnTo>
                  <a:lnTo>
                    <a:pt x="2109" y="1803"/>
                  </a:lnTo>
                  <a:lnTo>
                    <a:pt x="1876" y="1792"/>
                  </a:lnTo>
                  <a:lnTo>
                    <a:pt x="1673" y="1792"/>
                  </a:lnTo>
                  <a:lnTo>
                    <a:pt x="1413" y="1792"/>
                  </a:lnTo>
                  <a:lnTo>
                    <a:pt x="680" y="1605"/>
                  </a:lnTo>
                  <a:lnTo>
                    <a:pt x="57" y="1325"/>
                  </a:lnTo>
                  <a:lnTo>
                    <a:pt x="0" y="659"/>
                  </a:lnTo>
                </a:path>
              </a:pathLst>
            </a:custGeom>
            <a:solidFill>
              <a:srgbClr val="FFFFFF"/>
            </a:solidFill>
            <a:ln w="12700" cap="rnd">
              <a:solidFill>
                <a:srgbClr val="000000"/>
              </a:solidFill>
              <a:round/>
              <a:headEnd/>
              <a:tailEnd/>
            </a:ln>
          </p:spPr>
          <p:txBody>
            <a:bodyPr/>
            <a:lstStyle/>
            <a:p>
              <a:endParaRPr lang="tr-TR"/>
            </a:p>
          </p:txBody>
        </p:sp>
        <p:sp>
          <p:nvSpPr>
            <p:cNvPr id="21532" name="Oval 7"/>
            <p:cNvSpPr>
              <a:spLocks noChangeArrowheads="1"/>
            </p:cNvSpPr>
            <p:nvPr/>
          </p:nvSpPr>
          <p:spPr bwMode="auto">
            <a:xfrm>
              <a:off x="2079" y="1624"/>
              <a:ext cx="1046" cy="618"/>
            </a:xfrm>
            <a:prstGeom prst="ellipse">
              <a:avLst/>
            </a:prstGeom>
            <a:solidFill>
              <a:srgbClr val="02ABEA"/>
            </a:solidFill>
            <a:ln w="127000">
              <a:noFill/>
              <a:round/>
              <a:headEnd/>
              <a:tailEnd/>
            </a:ln>
          </p:spPr>
          <p:txBody>
            <a:bodyPr wrap="none" anchor="ctr"/>
            <a:lstStyle/>
            <a:p>
              <a:pPr algn="ctr"/>
              <a:r>
                <a:rPr lang="tr-TR" sz="1800" b="1">
                  <a:latin typeface="Verdana" charset="-94"/>
                </a:rPr>
                <a:t>DNA</a:t>
              </a:r>
            </a:p>
          </p:txBody>
        </p:sp>
        <p:sp>
          <p:nvSpPr>
            <p:cNvPr id="21533" name="Rectangle 8"/>
            <p:cNvSpPr>
              <a:spLocks noChangeArrowheads="1"/>
            </p:cNvSpPr>
            <p:nvPr/>
          </p:nvSpPr>
          <p:spPr bwMode="auto">
            <a:xfrm>
              <a:off x="1430" y="1104"/>
              <a:ext cx="195" cy="125"/>
            </a:xfrm>
            <a:prstGeom prst="rect">
              <a:avLst/>
            </a:prstGeom>
            <a:solidFill>
              <a:srgbClr val="000000"/>
            </a:solidFill>
            <a:ln w="12700">
              <a:noFill/>
              <a:miter lim="800000"/>
              <a:headEnd/>
              <a:tailEnd/>
            </a:ln>
          </p:spPr>
          <p:txBody>
            <a:bodyPr wrap="none" anchor="ctr"/>
            <a:lstStyle/>
            <a:p>
              <a:endParaRPr lang="tr-TR"/>
            </a:p>
          </p:txBody>
        </p:sp>
        <p:sp>
          <p:nvSpPr>
            <p:cNvPr id="21534" name="Freeform 9"/>
            <p:cNvSpPr>
              <a:spLocks/>
            </p:cNvSpPr>
            <p:nvPr/>
          </p:nvSpPr>
          <p:spPr bwMode="auto">
            <a:xfrm>
              <a:off x="1430" y="1104"/>
              <a:ext cx="206" cy="132"/>
            </a:xfrm>
            <a:custGeom>
              <a:avLst/>
              <a:gdLst>
                <a:gd name="T0" fmla="*/ 0 w 206"/>
                <a:gd name="T1" fmla="*/ 0 h 132"/>
                <a:gd name="T2" fmla="*/ 205 w 206"/>
                <a:gd name="T3" fmla="*/ 0 h 132"/>
                <a:gd name="T4" fmla="*/ 205 w 206"/>
                <a:gd name="T5" fmla="*/ 131 h 132"/>
                <a:gd name="T6" fmla="*/ 0 w 206"/>
                <a:gd name="T7" fmla="*/ 131 h 132"/>
                <a:gd name="T8" fmla="*/ 0 w 206"/>
                <a:gd name="T9" fmla="*/ 0 h 132"/>
                <a:gd name="T10" fmla="*/ 0 60000 65536"/>
                <a:gd name="T11" fmla="*/ 0 60000 65536"/>
                <a:gd name="T12" fmla="*/ 0 60000 65536"/>
                <a:gd name="T13" fmla="*/ 0 60000 65536"/>
                <a:gd name="T14" fmla="*/ 0 60000 65536"/>
                <a:gd name="T15" fmla="*/ 0 w 206"/>
                <a:gd name="T16" fmla="*/ 0 h 132"/>
                <a:gd name="T17" fmla="*/ 206 w 206"/>
                <a:gd name="T18" fmla="*/ 132 h 132"/>
              </a:gdLst>
              <a:ahLst/>
              <a:cxnLst>
                <a:cxn ang="T10">
                  <a:pos x="T0" y="T1"/>
                </a:cxn>
                <a:cxn ang="T11">
                  <a:pos x="T2" y="T3"/>
                </a:cxn>
                <a:cxn ang="T12">
                  <a:pos x="T4" y="T5"/>
                </a:cxn>
                <a:cxn ang="T13">
                  <a:pos x="T6" y="T7"/>
                </a:cxn>
                <a:cxn ang="T14">
                  <a:pos x="T8" y="T9"/>
                </a:cxn>
              </a:cxnLst>
              <a:rect l="T15" t="T16" r="T17" b="T18"/>
              <a:pathLst>
                <a:path w="206" h="132">
                  <a:moveTo>
                    <a:pt x="0" y="0"/>
                  </a:moveTo>
                  <a:lnTo>
                    <a:pt x="205" y="0"/>
                  </a:lnTo>
                  <a:lnTo>
                    <a:pt x="205" y="131"/>
                  </a:lnTo>
                  <a:lnTo>
                    <a:pt x="0" y="131"/>
                  </a:lnTo>
                  <a:lnTo>
                    <a:pt x="0" y="0"/>
                  </a:lnTo>
                </a:path>
              </a:pathLst>
            </a:custGeom>
            <a:noFill/>
            <a:ln w="12700" cap="rnd">
              <a:solidFill>
                <a:srgbClr val="000000"/>
              </a:solidFill>
              <a:round/>
              <a:headEnd/>
              <a:tailEnd/>
            </a:ln>
          </p:spPr>
          <p:txBody>
            <a:bodyPr/>
            <a:lstStyle/>
            <a:p>
              <a:endParaRPr lang="tr-TR"/>
            </a:p>
          </p:txBody>
        </p:sp>
        <p:sp>
          <p:nvSpPr>
            <p:cNvPr id="21535" name="Rectangle 10"/>
            <p:cNvSpPr>
              <a:spLocks noChangeArrowheads="1"/>
            </p:cNvSpPr>
            <p:nvPr/>
          </p:nvSpPr>
          <p:spPr bwMode="auto">
            <a:xfrm>
              <a:off x="2162" y="2912"/>
              <a:ext cx="195" cy="126"/>
            </a:xfrm>
            <a:prstGeom prst="rect">
              <a:avLst/>
            </a:prstGeom>
            <a:solidFill>
              <a:srgbClr val="000000"/>
            </a:solidFill>
            <a:ln w="12700">
              <a:noFill/>
              <a:miter lim="800000"/>
              <a:headEnd/>
              <a:tailEnd/>
            </a:ln>
          </p:spPr>
          <p:txBody>
            <a:bodyPr wrap="none" anchor="ctr"/>
            <a:lstStyle/>
            <a:p>
              <a:endParaRPr lang="tr-TR"/>
            </a:p>
          </p:txBody>
        </p:sp>
        <p:sp>
          <p:nvSpPr>
            <p:cNvPr id="21536" name="Freeform 11"/>
            <p:cNvSpPr>
              <a:spLocks/>
            </p:cNvSpPr>
            <p:nvPr/>
          </p:nvSpPr>
          <p:spPr bwMode="auto">
            <a:xfrm>
              <a:off x="2162" y="2912"/>
              <a:ext cx="205" cy="133"/>
            </a:xfrm>
            <a:custGeom>
              <a:avLst/>
              <a:gdLst>
                <a:gd name="T0" fmla="*/ 0 w 205"/>
                <a:gd name="T1" fmla="*/ 0 h 133"/>
                <a:gd name="T2" fmla="*/ 204 w 205"/>
                <a:gd name="T3" fmla="*/ 0 h 133"/>
                <a:gd name="T4" fmla="*/ 204 w 205"/>
                <a:gd name="T5" fmla="*/ 132 h 133"/>
                <a:gd name="T6" fmla="*/ 0 w 205"/>
                <a:gd name="T7" fmla="*/ 132 h 133"/>
                <a:gd name="T8" fmla="*/ 0 w 205"/>
                <a:gd name="T9" fmla="*/ 0 h 133"/>
                <a:gd name="T10" fmla="*/ 0 60000 65536"/>
                <a:gd name="T11" fmla="*/ 0 60000 65536"/>
                <a:gd name="T12" fmla="*/ 0 60000 65536"/>
                <a:gd name="T13" fmla="*/ 0 60000 65536"/>
                <a:gd name="T14" fmla="*/ 0 60000 65536"/>
                <a:gd name="T15" fmla="*/ 0 w 205"/>
                <a:gd name="T16" fmla="*/ 0 h 133"/>
                <a:gd name="T17" fmla="*/ 205 w 205"/>
                <a:gd name="T18" fmla="*/ 133 h 133"/>
              </a:gdLst>
              <a:ahLst/>
              <a:cxnLst>
                <a:cxn ang="T10">
                  <a:pos x="T0" y="T1"/>
                </a:cxn>
                <a:cxn ang="T11">
                  <a:pos x="T2" y="T3"/>
                </a:cxn>
                <a:cxn ang="T12">
                  <a:pos x="T4" y="T5"/>
                </a:cxn>
                <a:cxn ang="T13">
                  <a:pos x="T6" y="T7"/>
                </a:cxn>
                <a:cxn ang="T14">
                  <a:pos x="T8" y="T9"/>
                </a:cxn>
              </a:cxnLst>
              <a:rect l="T15" t="T16" r="T17" b="T18"/>
              <a:pathLst>
                <a:path w="205" h="133">
                  <a:moveTo>
                    <a:pt x="0" y="0"/>
                  </a:moveTo>
                  <a:lnTo>
                    <a:pt x="204" y="0"/>
                  </a:lnTo>
                  <a:lnTo>
                    <a:pt x="204" y="132"/>
                  </a:lnTo>
                  <a:lnTo>
                    <a:pt x="0" y="132"/>
                  </a:lnTo>
                  <a:lnTo>
                    <a:pt x="0" y="0"/>
                  </a:lnTo>
                </a:path>
              </a:pathLst>
            </a:custGeom>
            <a:noFill/>
            <a:ln w="12700" cap="rnd">
              <a:solidFill>
                <a:srgbClr val="000000"/>
              </a:solidFill>
              <a:round/>
              <a:headEnd/>
              <a:tailEnd/>
            </a:ln>
          </p:spPr>
          <p:txBody>
            <a:bodyPr/>
            <a:lstStyle/>
            <a:p>
              <a:endParaRPr lang="tr-TR"/>
            </a:p>
          </p:txBody>
        </p:sp>
        <p:sp>
          <p:nvSpPr>
            <p:cNvPr id="21537" name="Rectangle 12"/>
            <p:cNvSpPr>
              <a:spLocks noChangeArrowheads="1"/>
            </p:cNvSpPr>
            <p:nvPr/>
          </p:nvSpPr>
          <p:spPr bwMode="auto">
            <a:xfrm>
              <a:off x="4563" y="1572"/>
              <a:ext cx="194" cy="127"/>
            </a:xfrm>
            <a:prstGeom prst="rect">
              <a:avLst/>
            </a:prstGeom>
            <a:solidFill>
              <a:srgbClr val="000000"/>
            </a:solidFill>
            <a:ln w="12700">
              <a:noFill/>
              <a:miter lim="800000"/>
              <a:headEnd/>
              <a:tailEnd/>
            </a:ln>
          </p:spPr>
          <p:txBody>
            <a:bodyPr wrap="none" anchor="ctr"/>
            <a:lstStyle/>
            <a:p>
              <a:endParaRPr lang="tr-TR"/>
            </a:p>
          </p:txBody>
        </p:sp>
        <p:sp>
          <p:nvSpPr>
            <p:cNvPr id="21538" name="Freeform 13"/>
            <p:cNvSpPr>
              <a:spLocks/>
            </p:cNvSpPr>
            <p:nvPr/>
          </p:nvSpPr>
          <p:spPr bwMode="auto">
            <a:xfrm>
              <a:off x="4563" y="1572"/>
              <a:ext cx="204" cy="134"/>
            </a:xfrm>
            <a:custGeom>
              <a:avLst/>
              <a:gdLst>
                <a:gd name="T0" fmla="*/ 0 w 204"/>
                <a:gd name="T1" fmla="*/ 0 h 134"/>
                <a:gd name="T2" fmla="*/ 203 w 204"/>
                <a:gd name="T3" fmla="*/ 0 h 134"/>
                <a:gd name="T4" fmla="*/ 203 w 204"/>
                <a:gd name="T5" fmla="*/ 133 h 134"/>
                <a:gd name="T6" fmla="*/ 0 w 204"/>
                <a:gd name="T7" fmla="*/ 133 h 134"/>
                <a:gd name="T8" fmla="*/ 0 w 204"/>
                <a:gd name="T9" fmla="*/ 0 h 134"/>
                <a:gd name="T10" fmla="*/ 0 60000 65536"/>
                <a:gd name="T11" fmla="*/ 0 60000 65536"/>
                <a:gd name="T12" fmla="*/ 0 60000 65536"/>
                <a:gd name="T13" fmla="*/ 0 60000 65536"/>
                <a:gd name="T14" fmla="*/ 0 60000 65536"/>
                <a:gd name="T15" fmla="*/ 0 w 204"/>
                <a:gd name="T16" fmla="*/ 0 h 134"/>
                <a:gd name="T17" fmla="*/ 204 w 204"/>
                <a:gd name="T18" fmla="*/ 134 h 134"/>
              </a:gdLst>
              <a:ahLst/>
              <a:cxnLst>
                <a:cxn ang="T10">
                  <a:pos x="T0" y="T1"/>
                </a:cxn>
                <a:cxn ang="T11">
                  <a:pos x="T2" y="T3"/>
                </a:cxn>
                <a:cxn ang="T12">
                  <a:pos x="T4" y="T5"/>
                </a:cxn>
                <a:cxn ang="T13">
                  <a:pos x="T6" y="T7"/>
                </a:cxn>
                <a:cxn ang="T14">
                  <a:pos x="T8" y="T9"/>
                </a:cxn>
              </a:cxnLst>
              <a:rect l="T15" t="T16" r="T17" b="T18"/>
              <a:pathLst>
                <a:path w="204" h="134">
                  <a:moveTo>
                    <a:pt x="0" y="0"/>
                  </a:moveTo>
                  <a:lnTo>
                    <a:pt x="203" y="0"/>
                  </a:lnTo>
                  <a:lnTo>
                    <a:pt x="203" y="133"/>
                  </a:lnTo>
                  <a:lnTo>
                    <a:pt x="0" y="133"/>
                  </a:lnTo>
                  <a:lnTo>
                    <a:pt x="0" y="0"/>
                  </a:lnTo>
                </a:path>
              </a:pathLst>
            </a:custGeom>
            <a:noFill/>
            <a:ln w="12700" cap="rnd">
              <a:solidFill>
                <a:srgbClr val="000000"/>
              </a:solidFill>
              <a:round/>
              <a:headEnd/>
              <a:tailEnd/>
            </a:ln>
          </p:spPr>
          <p:txBody>
            <a:bodyPr/>
            <a:lstStyle/>
            <a:p>
              <a:endParaRPr lang="tr-TR"/>
            </a:p>
          </p:txBody>
        </p:sp>
        <p:sp>
          <p:nvSpPr>
            <p:cNvPr id="21539" name="Freeform 14"/>
            <p:cNvSpPr>
              <a:spLocks/>
            </p:cNvSpPr>
            <p:nvPr/>
          </p:nvSpPr>
          <p:spPr bwMode="auto">
            <a:xfrm>
              <a:off x="1486" y="1235"/>
              <a:ext cx="112" cy="183"/>
            </a:xfrm>
            <a:custGeom>
              <a:avLst/>
              <a:gdLst>
                <a:gd name="T0" fmla="*/ 0 w 112"/>
                <a:gd name="T1" fmla="*/ 182 h 183"/>
                <a:gd name="T2" fmla="*/ 0 w 112"/>
                <a:gd name="T3" fmla="*/ 154 h 183"/>
                <a:gd name="T4" fmla="*/ 0 w 112"/>
                <a:gd name="T5" fmla="*/ 136 h 183"/>
                <a:gd name="T6" fmla="*/ 0 w 112"/>
                <a:gd name="T7" fmla="*/ 114 h 183"/>
                <a:gd name="T8" fmla="*/ 0 w 112"/>
                <a:gd name="T9" fmla="*/ 102 h 183"/>
                <a:gd name="T10" fmla="*/ 111 w 112"/>
                <a:gd name="T11" fmla="*/ 51 h 183"/>
                <a:gd name="T12" fmla="*/ 111 w 112"/>
                <a:gd name="T13" fmla="*/ 34 h 183"/>
                <a:gd name="T14" fmla="*/ 111 w 112"/>
                <a:gd name="T15" fmla="*/ 12 h 183"/>
                <a:gd name="T16" fmla="*/ 111 w 112"/>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183"/>
                <a:gd name="T29" fmla="*/ 112 w 11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183">
                  <a:moveTo>
                    <a:pt x="0" y="182"/>
                  </a:moveTo>
                  <a:lnTo>
                    <a:pt x="0" y="154"/>
                  </a:lnTo>
                  <a:lnTo>
                    <a:pt x="0" y="136"/>
                  </a:lnTo>
                  <a:lnTo>
                    <a:pt x="0" y="114"/>
                  </a:lnTo>
                  <a:lnTo>
                    <a:pt x="0" y="102"/>
                  </a:lnTo>
                  <a:lnTo>
                    <a:pt x="111" y="51"/>
                  </a:lnTo>
                  <a:lnTo>
                    <a:pt x="111" y="34"/>
                  </a:lnTo>
                  <a:lnTo>
                    <a:pt x="111" y="12"/>
                  </a:lnTo>
                  <a:lnTo>
                    <a:pt x="111" y="0"/>
                  </a:lnTo>
                </a:path>
              </a:pathLst>
            </a:custGeom>
            <a:noFill/>
            <a:ln w="12700" cap="rnd">
              <a:solidFill>
                <a:srgbClr val="000000"/>
              </a:solidFill>
              <a:round/>
              <a:headEnd/>
              <a:tailEnd/>
            </a:ln>
          </p:spPr>
          <p:txBody>
            <a:bodyPr/>
            <a:lstStyle/>
            <a:p>
              <a:endParaRPr lang="tr-TR"/>
            </a:p>
          </p:txBody>
        </p:sp>
        <p:sp>
          <p:nvSpPr>
            <p:cNvPr id="21540" name="Freeform 15"/>
            <p:cNvSpPr>
              <a:spLocks/>
            </p:cNvSpPr>
            <p:nvPr/>
          </p:nvSpPr>
          <p:spPr bwMode="auto">
            <a:xfrm>
              <a:off x="1255" y="845"/>
              <a:ext cx="232" cy="248"/>
            </a:xfrm>
            <a:custGeom>
              <a:avLst/>
              <a:gdLst>
                <a:gd name="T0" fmla="*/ 231 w 232"/>
                <a:gd name="T1" fmla="*/ 247 h 248"/>
                <a:gd name="T2" fmla="*/ 231 w 232"/>
                <a:gd name="T3" fmla="*/ 235 h 248"/>
                <a:gd name="T4" fmla="*/ 212 w 232"/>
                <a:gd name="T5" fmla="*/ 229 h 248"/>
                <a:gd name="T6" fmla="*/ 194 w 232"/>
                <a:gd name="T7" fmla="*/ 195 h 248"/>
                <a:gd name="T8" fmla="*/ 166 w 232"/>
                <a:gd name="T9" fmla="*/ 178 h 248"/>
                <a:gd name="T10" fmla="*/ 147 w 232"/>
                <a:gd name="T11" fmla="*/ 167 h 248"/>
                <a:gd name="T12" fmla="*/ 166 w 232"/>
                <a:gd name="T13" fmla="*/ 167 h 248"/>
                <a:gd name="T14" fmla="*/ 166 w 232"/>
                <a:gd name="T15" fmla="*/ 155 h 248"/>
                <a:gd name="T16" fmla="*/ 176 w 232"/>
                <a:gd name="T17" fmla="*/ 144 h 248"/>
                <a:gd name="T18" fmla="*/ 194 w 232"/>
                <a:gd name="T19" fmla="*/ 144 h 248"/>
                <a:gd name="T20" fmla="*/ 194 w 232"/>
                <a:gd name="T21" fmla="*/ 138 h 248"/>
                <a:gd name="T22" fmla="*/ 212 w 232"/>
                <a:gd name="T23" fmla="*/ 138 h 248"/>
                <a:gd name="T24" fmla="*/ 212 w 232"/>
                <a:gd name="T25" fmla="*/ 126 h 248"/>
                <a:gd name="T26" fmla="*/ 231 w 232"/>
                <a:gd name="T27" fmla="*/ 126 h 248"/>
                <a:gd name="T28" fmla="*/ 231 w 232"/>
                <a:gd name="T29" fmla="*/ 115 h 248"/>
                <a:gd name="T30" fmla="*/ 231 w 232"/>
                <a:gd name="T31" fmla="*/ 104 h 248"/>
                <a:gd name="T32" fmla="*/ 212 w 232"/>
                <a:gd name="T33" fmla="*/ 104 h 248"/>
                <a:gd name="T34" fmla="*/ 212 w 232"/>
                <a:gd name="T35" fmla="*/ 92 h 248"/>
                <a:gd name="T36" fmla="*/ 194 w 232"/>
                <a:gd name="T37" fmla="*/ 92 h 248"/>
                <a:gd name="T38" fmla="*/ 166 w 232"/>
                <a:gd name="T39" fmla="*/ 86 h 248"/>
                <a:gd name="T40" fmla="*/ 92 w 232"/>
                <a:gd name="T41" fmla="*/ 75 h 248"/>
                <a:gd name="T42" fmla="*/ 84 w 232"/>
                <a:gd name="T43" fmla="*/ 75 h 248"/>
                <a:gd name="T44" fmla="*/ 84 w 232"/>
                <a:gd name="T45" fmla="*/ 64 h 248"/>
                <a:gd name="T46" fmla="*/ 84 w 232"/>
                <a:gd name="T47" fmla="*/ 52 h 248"/>
                <a:gd name="T48" fmla="*/ 84 w 232"/>
                <a:gd name="T49" fmla="*/ 46 h 248"/>
                <a:gd name="T50" fmla="*/ 84 w 232"/>
                <a:gd name="T51" fmla="*/ 35 h 248"/>
                <a:gd name="T52" fmla="*/ 84 w 232"/>
                <a:gd name="T53" fmla="*/ 23 h 248"/>
                <a:gd name="T54" fmla="*/ 92 w 232"/>
                <a:gd name="T55" fmla="*/ 23 h 248"/>
                <a:gd name="T56" fmla="*/ 92 w 232"/>
                <a:gd name="T57" fmla="*/ 12 h 248"/>
                <a:gd name="T58" fmla="*/ 84 w 232"/>
                <a:gd name="T59" fmla="*/ 12 h 248"/>
                <a:gd name="T60" fmla="*/ 65 w 232"/>
                <a:gd name="T61" fmla="*/ 12 h 248"/>
                <a:gd name="T62" fmla="*/ 65 w 232"/>
                <a:gd name="T63" fmla="*/ 0 h 248"/>
                <a:gd name="T64" fmla="*/ 46 w 232"/>
                <a:gd name="T65" fmla="*/ 0 h 248"/>
                <a:gd name="T66" fmla="*/ 27 w 232"/>
                <a:gd name="T67" fmla="*/ 0 h 248"/>
                <a:gd name="T68" fmla="*/ 19 w 232"/>
                <a:gd name="T69" fmla="*/ 0 h 248"/>
                <a:gd name="T70" fmla="*/ 0 w 232"/>
                <a:gd name="T71" fmla="*/ 0 h 2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2"/>
                <a:gd name="T109" fmla="*/ 0 h 248"/>
                <a:gd name="T110" fmla="*/ 232 w 232"/>
                <a:gd name="T111" fmla="*/ 248 h 2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2" h="248">
                  <a:moveTo>
                    <a:pt x="231" y="247"/>
                  </a:moveTo>
                  <a:lnTo>
                    <a:pt x="231" y="235"/>
                  </a:lnTo>
                  <a:lnTo>
                    <a:pt x="212" y="229"/>
                  </a:lnTo>
                  <a:lnTo>
                    <a:pt x="194" y="195"/>
                  </a:lnTo>
                  <a:lnTo>
                    <a:pt x="166" y="178"/>
                  </a:lnTo>
                  <a:lnTo>
                    <a:pt x="147" y="167"/>
                  </a:lnTo>
                  <a:lnTo>
                    <a:pt x="166" y="167"/>
                  </a:lnTo>
                  <a:lnTo>
                    <a:pt x="166" y="155"/>
                  </a:lnTo>
                  <a:lnTo>
                    <a:pt x="176" y="144"/>
                  </a:lnTo>
                  <a:lnTo>
                    <a:pt x="194" y="144"/>
                  </a:lnTo>
                  <a:lnTo>
                    <a:pt x="194" y="138"/>
                  </a:lnTo>
                  <a:lnTo>
                    <a:pt x="212" y="138"/>
                  </a:lnTo>
                  <a:lnTo>
                    <a:pt x="212" y="126"/>
                  </a:lnTo>
                  <a:lnTo>
                    <a:pt x="231" y="126"/>
                  </a:lnTo>
                  <a:lnTo>
                    <a:pt x="231" y="115"/>
                  </a:lnTo>
                  <a:lnTo>
                    <a:pt x="231" y="104"/>
                  </a:lnTo>
                  <a:lnTo>
                    <a:pt x="212" y="104"/>
                  </a:lnTo>
                  <a:lnTo>
                    <a:pt x="212" y="92"/>
                  </a:lnTo>
                  <a:lnTo>
                    <a:pt x="194" y="92"/>
                  </a:lnTo>
                  <a:lnTo>
                    <a:pt x="166" y="86"/>
                  </a:lnTo>
                  <a:lnTo>
                    <a:pt x="92" y="75"/>
                  </a:lnTo>
                  <a:lnTo>
                    <a:pt x="84" y="75"/>
                  </a:lnTo>
                  <a:lnTo>
                    <a:pt x="84" y="64"/>
                  </a:lnTo>
                  <a:lnTo>
                    <a:pt x="84" y="52"/>
                  </a:lnTo>
                  <a:lnTo>
                    <a:pt x="84" y="46"/>
                  </a:lnTo>
                  <a:lnTo>
                    <a:pt x="84" y="35"/>
                  </a:lnTo>
                  <a:lnTo>
                    <a:pt x="84" y="23"/>
                  </a:lnTo>
                  <a:lnTo>
                    <a:pt x="92" y="23"/>
                  </a:lnTo>
                  <a:lnTo>
                    <a:pt x="92" y="12"/>
                  </a:lnTo>
                  <a:lnTo>
                    <a:pt x="84" y="12"/>
                  </a:lnTo>
                  <a:lnTo>
                    <a:pt x="65" y="12"/>
                  </a:lnTo>
                  <a:lnTo>
                    <a:pt x="65" y="0"/>
                  </a:lnTo>
                  <a:lnTo>
                    <a:pt x="46" y="0"/>
                  </a:lnTo>
                  <a:lnTo>
                    <a:pt x="27" y="0"/>
                  </a:lnTo>
                  <a:lnTo>
                    <a:pt x="19" y="0"/>
                  </a:lnTo>
                  <a:lnTo>
                    <a:pt x="0" y="0"/>
                  </a:lnTo>
                </a:path>
              </a:pathLst>
            </a:custGeom>
            <a:noFill/>
            <a:ln w="12700" cap="rnd">
              <a:solidFill>
                <a:srgbClr val="000000"/>
              </a:solidFill>
              <a:round/>
              <a:headEnd/>
              <a:tailEnd/>
            </a:ln>
          </p:spPr>
          <p:txBody>
            <a:bodyPr/>
            <a:lstStyle/>
            <a:p>
              <a:endParaRPr lang="tr-TR"/>
            </a:p>
          </p:txBody>
        </p:sp>
        <p:sp>
          <p:nvSpPr>
            <p:cNvPr id="21541" name="Freeform 16"/>
            <p:cNvSpPr>
              <a:spLocks/>
            </p:cNvSpPr>
            <p:nvPr/>
          </p:nvSpPr>
          <p:spPr bwMode="auto">
            <a:xfrm>
              <a:off x="1467" y="828"/>
              <a:ext cx="204" cy="287"/>
            </a:xfrm>
            <a:custGeom>
              <a:avLst/>
              <a:gdLst>
                <a:gd name="T0" fmla="*/ 102 w 204"/>
                <a:gd name="T1" fmla="*/ 286 h 287"/>
                <a:gd name="T2" fmla="*/ 102 w 204"/>
                <a:gd name="T3" fmla="*/ 275 h 287"/>
                <a:gd name="T4" fmla="*/ 111 w 204"/>
                <a:gd name="T5" fmla="*/ 275 h 287"/>
                <a:gd name="T6" fmla="*/ 129 w 204"/>
                <a:gd name="T7" fmla="*/ 275 h 287"/>
                <a:gd name="T8" fmla="*/ 138 w 204"/>
                <a:gd name="T9" fmla="*/ 269 h 287"/>
                <a:gd name="T10" fmla="*/ 167 w 204"/>
                <a:gd name="T11" fmla="*/ 263 h 287"/>
                <a:gd name="T12" fmla="*/ 176 w 204"/>
                <a:gd name="T13" fmla="*/ 263 h 287"/>
                <a:gd name="T14" fmla="*/ 176 w 204"/>
                <a:gd name="T15" fmla="*/ 252 h 287"/>
                <a:gd name="T16" fmla="*/ 176 w 204"/>
                <a:gd name="T17" fmla="*/ 246 h 287"/>
                <a:gd name="T18" fmla="*/ 184 w 204"/>
                <a:gd name="T19" fmla="*/ 246 h 287"/>
                <a:gd name="T20" fmla="*/ 184 w 204"/>
                <a:gd name="T21" fmla="*/ 241 h 287"/>
                <a:gd name="T22" fmla="*/ 203 w 204"/>
                <a:gd name="T23" fmla="*/ 241 h 287"/>
                <a:gd name="T24" fmla="*/ 184 w 204"/>
                <a:gd name="T25" fmla="*/ 241 h 287"/>
                <a:gd name="T26" fmla="*/ 184 w 204"/>
                <a:gd name="T27" fmla="*/ 229 h 287"/>
                <a:gd name="T28" fmla="*/ 176 w 204"/>
                <a:gd name="T29" fmla="*/ 229 h 287"/>
                <a:gd name="T30" fmla="*/ 148 w 204"/>
                <a:gd name="T31" fmla="*/ 229 h 287"/>
                <a:gd name="T32" fmla="*/ 129 w 204"/>
                <a:gd name="T33" fmla="*/ 223 h 287"/>
                <a:gd name="T34" fmla="*/ 129 w 204"/>
                <a:gd name="T35" fmla="*/ 217 h 287"/>
                <a:gd name="T36" fmla="*/ 111 w 204"/>
                <a:gd name="T37" fmla="*/ 217 h 287"/>
                <a:gd name="T38" fmla="*/ 129 w 204"/>
                <a:gd name="T39" fmla="*/ 217 h 287"/>
                <a:gd name="T40" fmla="*/ 129 w 204"/>
                <a:gd name="T41" fmla="*/ 206 h 287"/>
                <a:gd name="T42" fmla="*/ 138 w 204"/>
                <a:gd name="T43" fmla="*/ 206 h 287"/>
                <a:gd name="T44" fmla="*/ 148 w 204"/>
                <a:gd name="T45" fmla="*/ 195 h 287"/>
                <a:gd name="T46" fmla="*/ 167 w 204"/>
                <a:gd name="T47" fmla="*/ 177 h 287"/>
                <a:gd name="T48" fmla="*/ 176 w 204"/>
                <a:gd name="T49" fmla="*/ 171 h 287"/>
                <a:gd name="T50" fmla="*/ 184 w 204"/>
                <a:gd name="T51" fmla="*/ 171 h 287"/>
                <a:gd name="T52" fmla="*/ 176 w 204"/>
                <a:gd name="T53" fmla="*/ 171 h 287"/>
                <a:gd name="T54" fmla="*/ 167 w 204"/>
                <a:gd name="T55" fmla="*/ 161 h 287"/>
                <a:gd name="T56" fmla="*/ 129 w 204"/>
                <a:gd name="T57" fmla="*/ 155 h 287"/>
                <a:gd name="T58" fmla="*/ 111 w 204"/>
                <a:gd name="T59" fmla="*/ 149 h 287"/>
                <a:gd name="T60" fmla="*/ 93 w 204"/>
                <a:gd name="T61" fmla="*/ 149 h 287"/>
                <a:gd name="T62" fmla="*/ 74 w 204"/>
                <a:gd name="T63" fmla="*/ 137 h 287"/>
                <a:gd name="T64" fmla="*/ 93 w 204"/>
                <a:gd name="T65" fmla="*/ 131 h 287"/>
                <a:gd name="T66" fmla="*/ 102 w 204"/>
                <a:gd name="T67" fmla="*/ 131 h 287"/>
                <a:gd name="T68" fmla="*/ 111 w 204"/>
                <a:gd name="T69" fmla="*/ 115 h 287"/>
                <a:gd name="T70" fmla="*/ 129 w 204"/>
                <a:gd name="T71" fmla="*/ 109 h 287"/>
                <a:gd name="T72" fmla="*/ 138 w 204"/>
                <a:gd name="T73" fmla="*/ 103 h 287"/>
                <a:gd name="T74" fmla="*/ 138 w 204"/>
                <a:gd name="T75" fmla="*/ 92 h 287"/>
                <a:gd name="T76" fmla="*/ 148 w 204"/>
                <a:gd name="T77" fmla="*/ 92 h 287"/>
                <a:gd name="T78" fmla="*/ 138 w 204"/>
                <a:gd name="T79" fmla="*/ 92 h 287"/>
                <a:gd name="T80" fmla="*/ 138 w 204"/>
                <a:gd name="T81" fmla="*/ 86 h 287"/>
                <a:gd name="T82" fmla="*/ 129 w 204"/>
                <a:gd name="T83" fmla="*/ 80 h 287"/>
                <a:gd name="T84" fmla="*/ 93 w 204"/>
                <a:gd name="T85" fmla="*/ 69 h 287"/>
                <a:gd name="T86" fmla="*/ 65 w 204"/>
                <a:gd name="T87" fmla="*/ 69 h 287"/>
                <a:gd name="T88" fmla="*/ 56 w 204"/>
                <a:gd name="T89" fmla="*/ 57 h 287"/>
                <a:gd name="T90" fmla="*/ 56 w 204"/>
                <a:gd name="T91" fmla="*/ 46 h 287"/>
                <a:gd name="T92" fmla="*/ 74 w 204"/>
                <a:gd name="T93" fmla="*/ 40 h 287"/>
                <a:gd name="T94" fmla="*/ 93 w 204"/>
                <a:gd name="T95" fmla="*/ 34 h 287"/>
                <a:gd name="T96" fmla="*/ 93 w 204"/>
                <a:gd name="T97" fmla="*/ 23 h 287"/>
                <a:gd name="T98" fmla="*/ 102 w 204"/>
                <a:gd name="T99" fmla="*/ 23 h 287"/>
                <a:gd name="T100" fmla="*/ 102 w 204"/>
                <a:gd name="T101" fmla="*/ 17 h 287"/>
                <a:gd name="T102" fmla="*/ 74 w 204"/>
                <a:gd name="T103" fmla="*/ 17 h 287"/>
                <a:gd name="T104" fmla="*/ 38 w 204"/>
                <a:gd name="T105" fmla="*/ 12 h 287"/>
                <a:gd name="T106" fmla="*/ 0 w 204"/>
                <a:gd name="T107" fmla="*/ 0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4"/>
                <a:gd name="T163" fmla="*/ 0 h 287"/>
                <a:gd name="T164" fmla="*/ 204 w 204"/>
                <a:gd name="T165" fmla="*/ 287 h 2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4" h="287">
                  <a:moveTo>
                    <a:pt x="102" y="286"/>
                  </a:moveTo>
                  <a:lnTo>
                    <a:pt x="102" y="275"/>
                  </a:lnTo>
                  <a:lnTo>
                    <a:pt x="111" y="275"/>
                  </a:lnTo>
                  <a:lnTo>
                    <a:pt x="129" y="275"/>
                  </a:lnTo>
                  <a:lnTo>
                    <a:pt x="138" y="269"/>
                  </a:lnTo>
                  <a:lnTo>
                    <a:pt x="167" y="263"/>
                  </a:lnTo>
                  <a:lnTo>
                    <a:pt x="176" y="263"/>
                  </a:lnTo>
                  <a:lnTo>
                    <a:pt x="176" y="252"/>
                  </a:lnTo>
                  <a:lnTo>
                    <a:pt x="176" y="246"/>
                  </a:lnTo>
                  <a:lnTo>
                    <a:pt x="184" y="246"/>
                  </a:lnTo>
                  <a:lnTo>
                    <a:pt x="184" y="241"/>
                  </a:lnTo>
                  <a:lnTo>
                    <a:pt x="203" y="241"/>
                  </a:lnTo>
                  <a:lnTo>
                    <a:pt x="184" y="241"/>
                  </a:lnTo>
                  <a:lnTo>
                    <a:pt x="184" y="229"/>
                  </a:lnTo>
                  <a:lnTo>
                    <a:pt x="176" y="229"/>
                  </a:lnTo>
                  <a:lnTo>
                    <a:pt x="148" y="229"/>
                  </a:lnTo>
                  <a:lnTo>
                    <a:pt x="129" y="223"/>
                  </a:lnTo>
                  <a:lnTo>
                    <a:pt x="129" y="217"/>
                  </a:lnTo>
                  <a:lnTo>
                    <a:pt x="111" y="217"/>
                  </a:lnTo>
                  <a:lnTo>
                    <a:pt x="129" y="217"/>
                  </a:lnTo>
                  <a:lnTo>
                    <a:pt x="129" y="206"/>
                  </a:lnTo>
                  <a:lnTo>
                    <a:pt x="138" y="206"/>
                  </a:lnTo>
                  <a:lnTo>
                    <a:pt x="148" y="195"/>
                  </a:lnTo>
                  <a:lnTo>
                    <a:pt x="167" y="177"/>
                  </a:lnTo>
                  <a:lnTo>
                    <a:pt x="176" y="171"/>
                  </a:lnTo>
                  <a:lnTo>
                    <a:pt x="184" y="171"/>
                  </a:lnTo>
                  <a:lnTo>
                    <a:pt x="176" y="171"/>
                  </a:lnTo>
                  <a:lnTo>
                    <a:pt x="167" y="161"/>
                  </a:lnTo>
                  <a:lnTo>
                    <a:pt x="129" y="155"/>
                  </a:lnTo>
                  <a:lnTo>
                    <a:pt x="111" y="149"/>
                  </a:lnTo>
                  <a:lnTo>
                    <a:pt x="93" y="149"/>
                  </a:lnTo>
                  <a:lnTo>
                    <a:pt x="74" y="137"/>
                  </a:lnTo>
                  <a:lnTo>
                    <a:pt x="93" y="131"/>
                  </a:lnTo>
                  <a:lnTo>
                    <a:pt x="102" y="131"/>
                  </a:lnTo>
                  <a:lnTo>
                    <a:pt x="111" y="115"/>
                  </a:lnTo>
                  <a:lnTo>
                    <a:pt x="129" y="109"/>
                  </a:lnTo>
                  <a:lnTo>
                    <a:pt x="138" y="103"/>
                  </a:lnTo>
                  <a:lnTo>
                    <a:pt x="138" y="92"/>
                  </a:lnTo>
                  <a:lnTo>
                    <a:pt x="148" y="92"/>
                  </a:lnTo>
                  <a:lnTo>
                    <a:pt x="138" y="92"/>
                  </a:lnTo>
                  <a:lnTo>
                    <a:pt x="138" y="86"/>
                  </a:lnTo>
                  <a:lnTo>
                    <a:pt x="129" y="80"/>
                  </a:lnTo>
                  <a:lnTo>
                    <a:pt x="93" y="69"/>
                  </a:lnTo>
                  <a:lnTo>
                    <a:pt x="65" y="69"/>
                  </a:lnTo>
                  <a:lnTo>
                    <a:pt x="56" y="57"/>
                  </a:lnTo>
                  <a:lnTo>
                    <a:pt x="56" y="46"/>
                  </a:lnTo>
                  <a:lnTo>
                    <a:pt x="74" y="40"/>
                  </a:lnTo>
                  <a:lnTo>
                    <a:pt x="93" y="34"/>
                  </a:lnTo>
                  <a:lnTo>
                    <a:pt x="93" y="23"/>
                  </a:lnTo>
                  <a:lnTo>
                    <a:pt x="102" y="23"/>
                  </a:lnTo>
                  <a:lnTo>
                    <a:pt x="102" y="17"/>
                  </a:lnTo>
                  <a:lnTo>
                    <a:pt x="74" y="17"/>
                  </a:lnTo>
                  <a:lnTo>
                    <a:pt x="38" y="12"/>
                  </a:lnTo>
                  <a:lnTo>
                    <a:pt x="0" y="0"/>
                  </a:lnTo>
                </a:path>
              </a:pathLst>
            </a:custGeom>
            <a:noFill/>
            <a:ln w="12700" cap="rnd">
              <a:solidFill>
                <a:srgbClr val="000000"/>
              </a:solidFill>
              <a:round/>
              <a:headEnd/>
              <a:tailEnd/>
            </a:ln>
          </p:spPr>
          <p:txBody>
            <a:bodyPr/>
            <a:lstStyle/>
            <a:p>
              <a:endParaRPr lang="tr-TR"/>
            </a:p>
          </p:txBody>
        </p:sp>
        <p:sp>
          <p:nvSpPr>
            <p:cNvPr id="21542" name="Freeform 17"/>
            <p:cNvSpPr>
              <a:spLocks/>
            </p:cNvSpPr>
            <p:nvPr/>
          </p:nvSpPr>
          <p:spPr bwMode="auto">
            <a:xfrm>
              <a:off x="2246" y="2740"/>
              <a:ext cx="139" cy="190"/>
            </a:xfrm>
            <a:custGeom>
              <a:avLst/>
              <a:gdLst>
                <a:gd name="T0" fmla="*/ 27 w 139"/>
                <a:gd name="T1" fmla="*/ 189 h 190"/>
                <a:gd name="T2" fmla="*/ 37 w 139"/>
                <a:gd name="T3" fmla="*/ 189 h 190"/>
                <a:gd name="T4" fmla="*/ 37 w 139"/>
                <a:gd name="T5" fmla="*/ 172 h 190"/>
                <a:gd name="T6" fmla="*/ 65 w 139"/>
                <a:gd name="T7" fmla="*/ 161 h 190"/>
                <a:gd name="T8" fmla="*/ 101 w 139"/>
                <a:gd name="T9" fmla="*/ 120 h 190"/>
                <a:gd name="T10" fmla="*/ 130 w 139"/>
                <a:gd name="T11" fmla="*/ 80 h 190"/>
                <a:gd name="T12" fmla="*/ 138 w 139"/>
                <a:gd name="T13" fmla="*/ 69 h 190"/>
                <a:gd name="T14" fmla="*/ 138 w 139"/>
                <a:gd name="T15" fmla="*/ 58 h 190"/>
                <a:gd name="T16" fmla="*/ 130 w 139"/>
                <a:gd name="T17" fmla="*/ 58 h 190"/>
                <a:gd name="T18" fmla="*/ 130 w 139"/>
                <a:gd name="T19" fmla="*/ 52 h 190"/>
                <a:gd name="T20" fmla="*/ 111 w 139"/>
                <a:gd name="T21" fmla="*/ 52 h 190"/>
                <a:gd name="T22" fmla="*/ 101 w 139"/>
                <a:gd name="T23" fmla="*/ 46 h 190"/>
                <a:gd name="T24" fmla="*/ 92 w 139"/>
                <a:gd name="T25" fmla="*/ 46 h 190"/>
                <a:gd name="T26" fmla="*/ 65 w 139"/>
                <a:gd name="T27" fmla="*/ 46 h 190"/>
                <a:gd name="T28" fmla="*/ 65 w 139"/>
                <a:gd name="T29" fmla="*/ 34 h 190"/>
                <a:gd name="T30" fmla="*/ 65 w 139"/>
                <a:gd name="T31" fmla="*/ 12 h 190"/>
                <a:gd name="T32" fmla="*/ 65 w 139"/>
                <a:gd name="T33" fmla="*/ 0 h 190"/>
                <a:gd name="T34" fmla="*/ 55 w 139"/>
                <a:gd name="T35" fmla="*/ 0 h 190"/>
                <a:gd name="T36" fmla="*/ 27 w 139"/>
                <a:gd name="T37" fmla="*/ 0 h 190"/>
                <a:gd name="T38" fmla="*/ 0 w 139"/>
                <a:gd name="T39" fmla="*/ 0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
                <a:gd name="T61" fmla="*/ 0 h 190"/>
                <a:gd name="T62" fmla="*/ 139 w 139"/>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 h="190">
                  <a:moveTo>
                    <a:pt x="27" y="189"/>
                  </a:moveTo>
                  <a:lnTo>
                    <a:pt x="37" y="189"/>
                  </a:lnTo>
                  <a:lnTo>
                    <a:pt x="37" y="172"/>
                  </a:lnTo>
                  <a:lnTo>
                    <a:pt x="65" y="161"/>
                  </a:lnTo>
                  <a:lnTo>
                    <a:pt x="101" y="120"/>
                  </a:lnTo>
                  <a:lnTo>
                    <a:pt x="130" y="80"/>
                  </a:lnTo>
                  <a:lnTo>
                    <a:pt x="138" y="69"/>
                  </a:lnTo>
                  <a:lnTo>
                    <a:pt x="138" y="58"/>
                  </a:lnTo>
                  <a:lnTo>
                    <a:pt x="130" y="58"/>
                  </a:lnTo>
                  <a:lnTo>
                    <a:pt x="130" y="52"/>
                  </a:lnTo>
                  <a:lnTo>
                    <a:pt x="111" y="52"/>
                  </a:lnTo>
                  <a:lnTo>
                    <a:pt x="101" y="46"/>
                  </a:lnTo>
                  <a:lnTo>
                    <a:pt x="92" y="46"/>
                  </a:lnTo>
                  <a:lnTo>
                    <a:pt x="65" y="46"/>
                  </a:lnTo>
                  <a:lnTo>
                    <a:pt x="65" y="34"/>
                  </a:lnTo>
                  <a:lnTo>
                    <a:pt x="65" y="12"/>
                  </a:lnTo>
                  <a:lnTo>
                    <a:pt x="65" y="0"/>
                  </a:lnTo>
                  <a:lnTo>
                    <a:pt x="55" y="0"/>
                  </a:lnTo>
                  <a:lnTo>
                    <a:pt x="27" y="0"/>
                  </a:lnTo>
                  <a:lnTo>
                    <a:pt x="0" y="0"/>
                  </a:lnTo>
                </a:path>
              </a:pathLst>
            </a:custGeom>
            <a:noFill/>
            <a:ln w="12700" cap="rnd">
              <a:solidFill>
                <a:srgbClr val="000000"/>
              </a:solidFill>
              <a:round/>
              <a:headEnd/>
              <a:tailEnd/>
            </a:ln>
          </p:spPr>
          <p:txBody>
            <a:bodyPr/>
            <a:lstStyle/>
            <a:p>
              <a:endParaRPr lang="tr-TR"/>
            </a:p>
          </p:txBody>
        </p:sp>
        <p:sp>
          <p:nvSpPr>
            <p:cNvPr id="21543" name="Freeform 18"/>
            <p:cNvSpPr>
              <a:spLocks/>
            </p:cNvSpPr>
            <p:nvPr/>
          </p:nvSpPr>
          <p:spPr bwMode="auto">
            <a:xfrm>
              <a:off x="2162" y="3050"/>
              <a:ext cx="112" cy="132"/>
            </a:xfrm>
            <a:custGeom>
              <a:avLst/>
              <a:gdLst>
                <a:gd name="T0" fmla="*/ 65 w 112"/>
                <a:gd name="T1" fmla="*/ 0 h 132"/>
                <a:gd name="T2" fmla="*/ 65 w 112"/>
                <a:gd name="T3" fmla="*/ 12 h 132"/>
                <a:gd name="T4" fmla="*/ 46 w 112"/>
                <a:gd name="T5" fmla="*/ 12 h 132"/>
                <a:gd name="T6" fmla="*/ 37 w 112"/>
                <a:gd name="T7" fmla="*/ 23 h 132"/>
                <a:gd name="T8" fmla="*/ 28 w 112"/>
                <a:gd name="T9" fmla="*/ 34 h 132"/>
                <a:gd name="T10" fmla="*/ 9 w 112"/>
                <a:gd name="T11" fmla="*/ 46 h 132"/>
                <a:gd name="T12" fmla="*/ 0 w 112"/>
                <a:gd name="T13" fmla="*/ 46 h 132"/>
                <a:gd name="T14" fmla="*/ 9 w 112"/>
                <a:gd name="T15" fmla="*/ 46 h 132"/>
                <a:gd name="T16" fmla="*/ 9 w 112"/>
                <a:gd name="T17" fmla="*/ 57 h 132"/>
                <a:gd name="T18" fmla="*/ 46 w 112"/>
                <a:gd name="T19" fmla="*/ 57 h 132"/>
                <a:gd name="T20" fmla="*/ 84 w 112"/>
                <a:gd name="T21" fmla="*/ 68 h 132"/>
                <a:gd name="T22" fmla="*/ 102 w 112"/>
                <a:gd name="T23" fmla="*/ 68 h 132"/>
                <a:gd name="T24" fmla="*/ 111 w 112"/>
                <a:gd name="T25" fmla="*/ 68 h 132"/>
                <a:gd name="T26" fmla="*/ 102 w 112"/>
                <a:gd name="T27" fmla="*/ 80 h 132"/>
                <a:gd name="T28" fmla="*/ 102 w 112"/>
                <a:gd name="T29" fmla="*/ 86 h 132"/>
                <a:gd name="T30" fmla="*/ 74 w 112"/>
                <a:gd name="T31" fmla="*/ 103 h 132"/>
                <a:gd name="T32" fmla="*/ 46 w 112"/>
                <a:gd name="T33" fmla="*/ 114 h 132"/>
                <a:gd name="T34" fmla="*/ 65 w 112"/>
                <a:gd name="T35" fmla="*/ 114 h 132"/>
                <a:gd name="T36" fmla="*/ 65 w 112"/>
                <a:gd name="T37" fmla="*/ 126 h 132"/>
                <a:gd name="T38" fmla="*/ 84 w 112"/>
                <a:gd name="T39" fmla="*/ 126 h 132"/>
                <a:gd name="T40" fmla="*/ 102 w 112"/>
                <a:gd name="T41" fmla="*/ 131 h 132"/>
                <a:gd name="T42" fmla="*/ 111 w 112"/>
                <a:gd name="T43" fmla="*/ 131 h 1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2"/>
                <a:gd name="T67" fmla="*/ 0 h 132"/>
                <a:gd name="T68" fmla="*/ 112 w 112"/>
                <a:gd name="T69" fmla="*/ 132 h 1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2" h="132">
                  <a:moveTo>
                    <a:pt x="65" y="0"/>
                  </a:moveTo>
                  <a:lnTo>
                    <a:pt x="65" y="12"/>
                  </a:lnTo>
                  <a:lnTo>
                    <a:pt x="46" y="12"/>
                  </a:lnTo>
                  <a:lnTo>
                    <a:pt x="37" y="23"/>
                  </a:lnTo>
                  <a:lnTo>
                    <a:pt x="28" y="34"/>
                  </a:lnTo>
                  <a:lnTo>
                    <a:pt x="9" y="46"/>
                  </a:lnTo>
                  <a:lnTo>
                    <a:pt x="0" y="46"/>
                  </a:lnTo>
                  <a:lnTo>
                    <a:pt x="9" y="46"/>
                  </a:lnTo>
                  <a:lnTo>
                    <a:pt x="9" y="57"/>
                  </a:lnTo>
                  <a:lnTo>
                    <a:pt x="46" y="57"/>
                  </a:lnTo>
                  <a:lnTo>
                    <a:pt x="84" y="68"/>
                  </a:lnTo>
                  <a:lnTo>
                    <a:pt x="102" y="68"/>
                  </a:lnTo>
                  <a:lnTo>
                    <a:pt x="111" y="68"/>
                  </a:lnTo>
                  <a:lnTo>
                    <a:pt x="102" y="80"/>
                  </a:lnTo>
                  <a:lnTo>
                    <a:pt x="102" y="86"/>
                  </a:lnTo>
                  <a:lnTo>
                    <a:pt x="74" y="103"/>
                  </a:lnTo>
                  <a:lnTo>
                    <a:pt x="46" y="114"/>
                  </a:lnTo>
                  <a:lnTo>
                    <a:pt x="65" y="114"/>
                  </a:lnTo>
                  <a:lnTo>
                    <a:pt x="65" y="126"/>
                  </a:lnTo>
                  <a:lnTo>
                    <a:pt x="84" y="126"/>
                  </a:lnTo>
                  <a:lnTo>
                    <a:pt x="102" y="131"/>
                  </a:lnTo>
                  <a:lnTo>
                    <a:pt x="111" y="131"/>
                  </a:lnTo>
                </a:path>
              </a:pathLst>
            </a:custGeom>
            <a:noFill/>
            <a:ln w="12700" cap="rnd">
              <a:solidFill>
                <a:srgbClr val="000000"/>
              </a:solidFill>
              <a:round/>
              <a:headEnd/>
              <a:tailEnd/>
            </a:ln>
          </p:spPr>
          <p:txBody>
            <a:bodyPr/>
            <a:lstStyle/>
            <a:p>
              <a:endParaRPr lang="tr-TR"/>
            </a:p>
          </p:txBody>
        </p:sp>
        <p:sp>
          <p:nvSpPr>
            <p:cNvPr id="21544" name="Freeform 19"/>
            <p:cNvSpPr>
              <a:spLocks/>
            </p:cNvSpPr>
            <p:nvPr/>
          </p:nvSpPr>
          <p:spPr bwMode="auto">
            <a:xfrm>
              <a:off x="2311" y="3038"/>
              <a:ext cx="112" cy="144"/>
            </a:xfrm>
            <a:custGeom>
              <a:avLst/>
              <a:gdLst>
                <a:gd name="T0" fmla="*/ 27 w 112"/>
                <a:gd name="T1" fmla="*/ 0 h 144"/>
                <a:gd name="T2" fmla="*/ 27 w 112"/>
                <a:gd name="T3" fmla="*/ 6 h 144"/>
                <a:gd name="T4" fmla="*/ 8 w 112"/>
                <a:gd name="T5" fmla="*/ 6 h 144"/>
                <a:gd name="T6" fmla="*/ 8 w 112"/>
                <a:gd name="T7" fmla="*/ 12 h 144"/>
                <a:gd name="T8" fmla="*/ 8 w 112"/>
                <a:gd name="T9" fmla="*/ 23 h 144"/>
                <a:gd name="T10" fmla="*/ 8 w 112"/>
                <a:gd name="T11" fmla="*/ 28 h 144"/>
                <a:gd name="T12" fmla="*/ 0 w 112"/>
                <a:gd name="T13" fmla="*/ 34 h 144"/>
                <a:gd name="T14" fmla="*/ 0 w 112"/>
                <a:gd name="T15" fmla="*/ 46 h 144"/>
                <a:gd name="T16" fmla="*/ 8 w 112"/>
                <a:gd name="T17" fmla="*/ 46 h 144"/>
                <a:gd name="T18" fmla="*/ 27 w 112"/>
                <a:gd name="T19" fmla="*/ 52 h 144"/>
                <a:gd name="T20" fmla="*/ 65 w 112"/>
                <a:gd name="T21" fmla="*/ 58 h 144"/>
                <a:gd name="T22" fmla="*/ 65 w 112"/>
                <a:gd name="T23" fmla="*/ 69 h 144"/>
                <a:gd name="T24" fmla="*/ 46 w 112"/>
                <a:gd name="T25" fmla="*/ 69 h 144"/>
                <a:gd name="T26" fmla="*/ 37 w 112"/>
                <a:gd name="T27" fmla="*/ 80 h 144"/>
                <a:gd name="T28" fmla="*/ 37 w 112"/>
                <a:gd name="T29" fmla="*/ 92 h 144"/>
                <a:gd name="T30" fmla="*/ 37 w 112"/>
                <a:gd name="T31" fmla="*/ 98 h 144"/>
                <a:gd name="T32" fmla="*/ 46 w 112"/>
                <a:gd name="T33" fmla="*/ 98 h 144"/>
                <a:gd name="T34" fmla="*/ 65 w 112"/>
                <a:gd name="T35" fmla="*/ 98 h 144"/>
                <a:gd name="T36" fmla="*/ 65 w 112"/>
                <a:gd name="T37" fmla="*/ 103 h 144"/>
                <a:gd name="T38" fmla="*/ 73 w 112"/>
                <a:gd name="T39" fmla="*/ 103 h 144"/>
                <a:gd name="T40" fmla="*/ 73 w 112"/>
                <a:gd name="T41" fmla="*/ 115 h 144"/>
                <a:gd name="T42" fmla="*/ 73 w 112"/>
                <a:gd name="T43" fmla="*/ 120 h 144"/>
                <a:gd name="T44" fmla="*/ 65 w 112"/>
                <a:gd name="T45" fmla="*/ 126 h 144"/>
                <a:gd name="T46" fmla="*/ 65 w 112"/>
                <a:gd name="T47" fmla="*/ 138 h 144"/>
                <a:gd name="T48" fmla="*/ 65 w 112"/>
                <a:gd name="T49" fmla="*/ 143 h 144"/>
                <a:gd name="T50" fmla="*/ 73 w 112"/>
                <a:gd name="T51" fmla="*/ 143 h 144"/>
                <a:gd name="T52" fmla="*/ 83 w 112"/>
                <a:gd name="T53" fmla="*/ 143 h 144"/>
                <a:gd name="T54" fmla="*/ 83 w 112"/>
                <a:gd name="T55" fmla="*/ 138 h 144"/>
                <a:gd name="T56" fmla="*/ 111 w 112"/>
                <a:gd name="T57" fmla="*/ 138 h 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2"/>
                <a:gd name="T88" fmla="*/ 0 h 144"/>
                <a:gd name="T89" fmla="*/ 112 w 112"/>
                <a:gd name="T90" fmla="*/ 144 h 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2" h="144">
                  <a:moveTo>
                    <a:pt x="27" y="0"/>
                  </a:moveTo>
                  <a:lnTo>
                    <a:pt x="27" y="6"/>
                  </a:lnTo>
                  <a:lnTo>
                    <a:pt x="8" y="6"/>
                  </a:lnTo>
                  <a:lnTo>
                    <a:pt x="8" y="12"/>
                  </a:lnTo>
                  <a:lnTo>
                    <a:pt x="8" y="23"/>
                  </a:lnTo>
                  <a:lnTo>
                    <a:pt x="8" y="28"/>
                  </a:lnTo>
                  <a:lnTo>
                    <a:pt x="0" y="34"/>
                  </a:lnTo>
                  <a:lnTo>
                    <a:pt x="0" y="46"/>
                  </a:lnTo>
                  <a:lnTo>
                    <a:pt x="8" y="46"/>
                  </a:lnTo>
                  <a:lnTo>
                    <a:pt x="27" y="52"/>
                  </a:lnTo>
                  <a:lnTo>
                    <a:pt x="65" y="58"/>
                  </a:lnTo>
                  <a:lnTo>
                    <a:pt x="65" y="69"/>
                  </a:lnTo>
                  <a:lnTo>
                    <a:pt x="46" y="69"/>
                  </a:lnTo>
                  <a:lnTo>
                    <a:pt x="37" y="80"/>
                  </a:lnTo>
                  <a:lnTo>
                    <a:pt x="37" y="92"/>
                  </a:lnTo>
                  <a:lnTo>
                    <a:pt x="37" y="98"/>
                  </a:lnTo>
                  <a:lnTo>
                    <a:pt x="46" y="98"/>
                  </a:lnTo>
                  <a:lnTo>
                    <a:pt x="65" y="98"/>
                  </a:lnTo>
                  <a:lnTo>
                    <a:pt x="65" y="103"/>
                  </a:lnTo>
                  <a:lnTo>
                    <a:pt x="73" y="103"/>
                  </a:lnTo>
                  <a:lnTo>
                    <a:pt x="73" y="115"/>
                  </a:lnTo>
                  <a:lnTo>
                    <a:pt x="73" y="120"/>
                  </a:lnTo>
                  <a:lnTo>
                    <a:pt x="65" y="126"/>
                  </a:lnTo>
                  <a:lnTo>
                    <a:pt x="65" y="138"/>
                  </a:lnTo>
                  <a:lnTo>
                    <a:pt x="65" y="143"/>
                  </a:lnTo>
                  <a:lnTo>
                    <a:pt x="73" y="143"/>
                  </a:lnTo>
                  <a:lnTo>
                    <a:pt x="83" y="143"/>
                  </a:lnTo>
                  <a:lnTo>
                    <a:pt x="83" y="138"/>
                  </a:lnTo>
                  <a:lnTo>
                    <a:pt x="111" y="138"/>
                  </a:lnTo>
                </a:path>
              </a:pathLst>
            </a:custGeom>
            <a:noFill/>
            <a:ln w="12700" cap="rnd">
              <a:solidFill>
                <a:srgbClr val="000000"/>
              </a:solidFill>
              <a:round/>
              <a:headEnd/>
              <a:tailEnd/>
            </a:ln>
          </p:spPr>
          <p:txBody>
            <a:bodyPr/>
            <a:lstStyle/>
            <a:p>
              <a:endParaRPr lang="tr-TR"/>
            </a:p>
          </p:txBody>
        </p:sp>
        <p:sp>
          <p:nvSpPr>
            <p:cNvPr id="21545" name="Freeform 20"/>
            <p:cNvSpPr>
              <a:spLocks/>
            </p:cNvSpPr>
            <p:nvPr/>
          </p:nvSpPr>
          <p:spPr bwMode="auto">
            <a:xfrm>
              <a:off x="4339" y="1646"/>
              <a:ext cx="225" cy="42"/>
            </a:xfrm>
            <a:custGeom>
              <a:avLst/>
              <a:gdLst>
                <a:gd name="T0" fmla="*/ 224 w 225"/>
                <a:gd name="T1" fmla="*/ 0 h 42"/>
                <a:gd name="T2" fmla="*/ 205 w 225"/>
                <a:gd name="T3" fmla="*/ 0 h 42"/>
                <a:gd name="T4" fmla="*/ 196 w 225"/>
                <a:gd name="T5" fmla="*/ 0 h 42"/>
                <a:gd name="T6" fmla="*/ 130 w 225"/>
                <a:gd name="T7" fmla="*/ 18 h 42"/>
                <a:gd name="T8" fmla="*/ 75 w 225"/>
                <a:gd name="T9" fmla="*/ 29 h 42"/>
                <a:gd name="T10" fmla="*/ 75 w 225"/>
                <a:gd name="T11" fmla="*/ 41 h 42"/>
                <a:gd name="T12" fmla="*/ 75 w 225"/>
                <a:gd name="T13" fmla="*/ 29 h 42"/>
                <a:gd name="T14" fmla="*/ 56 w 225"/>
                <a:gd name="T15" fmla="*/ 24 h 42"/>
                <a:gd name="T16" fmla="*/ 46 w 225"/>
                <a:gd name="T17" fmla="*/ 18 h 42"/>
                <a:gd name="T18" fmla="*/ 19 w 225"/>
                <a:gd name="T19" fmla="*/ 0 h 42"/>
                <a:gd name="T20" fmla="*/ 9 w 225"/>
                <a:gd name="T21" fmla="*/ 0 h 42"/>
                <a:gd name="T22" fmla="*/ 9 w 225"/>
                <a:gd name="T23" fmla="*/ 6 h 42"/>
                <a:gd name="T24" fmla="*/ 0 w 225"/>
                <a:gd name="T25" fmla="*/ 18 h 42"/>
                <a:gd name="T26" fmla="*/ 0 w 225"/>
                <a:gd name="T27" fmla="*/ 24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5"/>
                <a:gd name="T43" fmla="*/ 0 h 42"/>
                <a:gd name="T44" fmla="*/ 225 w 225"/>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5" h="42">
                  <a:moveTo>
                    <a:pt x="224" y="0"/>
                  </a:moveTo>
                  <a:lnTo>
                    <a:pt x="205" y="0"/>
                  </a:lnTo>
                  <a:lnTo>
                    <a:pt x="196" y="0"/>
                  </a:lnTo>
                  <a:lnTo>
                    <a:pt x="130" y="18"/>
                  </a:lnTo>
                  <a:lnTo>
                    <a:pt x="75" y="29"/>
                  </a:lnTo>
                  <a:lnTo>
                    <a:pt x="75" y="41"/>
                  </a:lnTo>
                  <a:lnTo>
                    <a:pt x="75" y="29"/>
                  </a:lnTo>
                  <a:lnTo>
                    <a:pt x="56" y="24"/>
                  </a:lnTo>
                  <a:lnTo>
                    <a:pt x="46" y="18"/>
                  </a:lnTo>
                  <a:lnTo>
                    <a:pt x="19" y="0"/>
                  </a:lnTo>
                  <a:lnTo>
                    <a:pt x="9" y="0"/>
                  </a:lnTo>
                  <a:lnTo>
                    <a:pt x="9" y="6"/>
                  </a:lnTo>
                  <a:lnTo>
                    <a:pt x="0" y="18"/>
                  </a:lnTo>
                  <a:lnTo>
                    <a:pt x="0" y="24"/>
                  </a:lnTo>
                </a:path>
              </a:pathLst>
            </a:custGeom>
            <a:noFill/>
            <a:ln w="12700" cap="rnd">
              <a:solidFill>
                <a:srgbClr val="000000"/>
              </a:solidFill>
              <a:round/>
              <a:headEnd/>
              <a:tailEnd/>
            </a:ln>
          </p:spPr>
          <p:txBody>
            <a:bodyPr/>
            <a:lstStyle/>
            <a:p>
              <a:endParaRPr lang="tr-TR"/>
            </a:p>
          </p:txBody>
        </p:sp>
        <p:sp>
          <p:nvSpPr>
            <p:cNvPr id="21546" name="Freeform 21"/>
            <p:cNvSpPr>
              <a:spLocks/>
            </p:cNvSpPr>
            <p:nvPr/>
          </p:nvSpPr>
          <p:spPr bwMode="auto">
            <a:xfrm>
              <a:off x="4785" y="1578"/>
              <a:ext cx="260" cy="47"/>
            </a:xfrm>
            <a:custGeom>
              <a:avLst/>
              <a:gdLst>
                <a:gd name="T0" fmla="*/ 0 w 260"/>
                <a:gd name="T1" fmla="*/ 46 h 47"/>
                <a:gd name="T2" fmla="*/ 9 w 260"/>
                <a:gd name="T3" fmla="*/ 46 h 47"/>
                <a:gd name="T4" fmla="*/ 36 w 260"/>
                <a:gd name="T5" fmla="*/ 46 h 47"/>
                <a:gd name="T6" fmla="*/ 74 w 260"/>
                <a:gd name="T7" fmla="*/ 46 h 47"/>
                <a:gd name="T8" fmla="*/ 92 w 260"/>
                <a:gd name="T9" fmla="*/ 46 h 47"/>
                <a:gd name="T10" fmla="*/ 92 w 260"/>
                <a:gd name="T11" fmla="*/ 40 h 47"/>
                <a:gd name="T12" fmla="*/ 92 w 260"/>
                <a:gd name="T13" fmla="*/ 28 h 47"/>
                <a:gd name="T14" fmla="*/ 92 w 260"/>
                <a:gd name="T15" fmla="*/ 6 h 47"/>
                <a:gd name="T16" fmla="*/ 111 w 260"/>
                <a:gd name="T17" fmla="*/ 0 h 47"/>
                <a:gd name="T18" fmla="*/ 120 w 260"/>
                <a:gd name="T19" fmla="*/ 0 h 47"/>
                <a:gd name="T20" fmla="*/ 120 w 260"/>
                <a:gd name="T21" fmla="*/ 6 h 47"/>
                <a:gd name="T22" fmla="*/ 147 w 260"/>
                <a:gd name="T23" fmla="*/ 18 h 47"/>
                <a:gd name="T24" fmla="*/ 185 w 260"/>
                <a:gd name="T25" fmla="*/ 28 h 47"/>
                <a:gd name="T26" fmla="*/ 185 w 260"/>
                <a:gd name="T27" fmla="*/ 23 h 47"/>
                <a:gd name="T28" fmla="*/ 194 w 260"/>
                <a:gd name="T29" fmla="*/ 18 h 47"/>
                <a:gd name="T30" fmla="*/ 204 w 260"/>
                <a:gd name="T31" fmla="*/ 6 h 47"/>
                <a:gd name="T32" fmla="*/ 204 w 260"/>
                <a:gd name="T33" fmla="*/ 0 h 47"/>
                <a:gd name="T34" fmla="*/ 221 w 260"/>
                <a:gd name="T35" fmla="*/ 6 h 47"/>
                <a:gd name="T36" fmla="*/ 221 w 260"/>
                <a:gd name="T37" fmla="*/ 18 h 47"/>
                <a:gd name="T38" fmla="*/ 240 w 260"/>
                <a:gd name="T39" fmla="*/ 18 h 47"/>
                <a:gd name="T40" fmla="*/ 240 w 260"/>
                <a:gd name="T41" fmla="*/ 23 h 47"/>
                <a:gd name="T42" fmla="*/ 259 w 260"/>
                <a:gd name="T43" fmla="*/ 23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0"/>
                <a:gd name="T67" fmla="*/ 0 h 47"/>
                <a:gd name="T68" fmla="*/ 260 w 260"/>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0" h="47">
                  <a:moveTo>
                    <a:pt x="0" y="46"/>
                  </a:moveTo>
                  <a:lnTo>
                    <a:pt x="9" y="46"/>
                  </a:lnTo>
                  <a:lnTo>
                    <a:pt x="36" y="46"/>
                  </a:lnTo>
                  <a:lnTo>
                    <a:pt x="74" y="46"/>
                  </a:lnTo>
                  <a:lnTo>
                    <a:pt x="92" y="46"/>
                  </a:lnTo>
                  <a:lnTo>
                    <a:pt x="92" y="40"/>
                  </a:lnTo>
                  <a:lnTo>
                    <a:pt x="92" y="28"/>
                  </a:lnTo>
                  <a:lnTo>
                    <a:pt x="92" y="6"/>
                  </a:lnTo>
                  <a:lnTo>
                    <a:pt x="111" y="0"/>
                  </a:lnTo>
                  <a:lnTo>
                    <a:pt x="120" y="0"/>
                  </a:lnTo>
                  <a:lnTo>
                    <a:pt x="120" y="6"/>
                  </a:lnTo>
                  <a:lnTo>
                    <a:pt x="147" y="18"/>
                  </a:lnTo>
                  <a:lnTo>
                    <a:pt x="185" y="28"/>
                  </a:lnTo>
                  <a:lnTo>
                    <a:pt x="185" y="23"/>
                  </a:lnTo>
                  <a:lnTo>
                    <a:pt x="194" y="18"/>
                  </a:lnTo>
                  <a:lnTo>
                    <a:pt x="204" y="6"/>
                  </a:lnTo>
                  <a:lnTo>
                    <a:pt x="204" y="0"/>
                  </a:lnTo>
                  <a:lnTo>
                    <a:pt x="221" y="6"/>
                  </a:lnTo>
                  <a:lnTo>
                    <a:pt x="221" y="18"/>
                  </a:lnTo>
                  <a:lnTo>
                    <a:pt x="240" y="18"/>
                  </a:lnTo>
                  <a:lnTo>
                    <a:pt x="240" y="23"/>
                  </a:lnTo>
                  <a:lnTo>
                    <a:pt x="259" y="23"/>
                  </a:lnTo>
                </a:path>
              </a:pathLst>
            </a:custGeom>
            <a:noFill/>
            <a:ln w="12700" cap="rnd">
              <a:solidFill>
                <a:srgbClr val="000000"/>
              </a:solidFill>
              <a:round/>
              <a:headEnd/>
              <a:tailEnd/>
            </a:ln>
          </p:spPr>
          <p:txBody>
            <a:bodyPr/>
            <a:lstStyle/>
            <a:p>
              <a:endParaRPr lang="tr-TR"/>
            </a:p>
          </p:txBody>
        </p:sp>
        <p:sp>
          <p:nvSpPr>
            <p:cNvPr id="21547" name="Freeform 22"/>
            <p:cNvSpPr>
              <a:spLocks/>
            </p:cNvSpPr>
            <p:nvPr/>
          </p:nvSpPr>
          <p:spPr bwMode="auto">
            <a:xfrm>
              <a:off x="4785" y="1676"/>
              <a:ext cx="270" cy="40"/>
            </a:xfrm>
            <a:custGeom>
              <a:avLst/>
              <a:gdLst>
                <a:gd name="T0" fmla="*/ 0 w 270"/>
                <a:gd name="T1" fmla="*/ 0 h 40"/>
                <a:gd name="T2" fmla="*/ 9 w 270"/>
                <a:gd name="T3" fmla="*/ 0 h 40"/>
                <a:gd name="T4" fmla="*/ 19 w 270"/>
                <a:gd name="T5" fmla="*/ 11 h 40"/>
                <a:gd name="T6" fmla="*/ 74 w 270"/>
                <a:gd name="T7" fmla="*/ 23 h 40"/>
                <a:gd name="T8" fmla="*/ 92 w 270"/>
                <a:gd name="T9" fmla="*/ 34 h 40"/>
                <a:gd name="T10" fmla="*/ 92 w 270"/>
                <a:gd name="T11" fmla="*/ 23 h 40"/>
                <a:gd name="T12" fmla="*/ 111 w 270"/>
                <a:gd name="T13" fmla="*/ 23 h 40"/>
                <a:gd name="T14" fmla="*/ 111 w 270"/>
                <a:gd name="T15" fmla="*/ 17 h 40"/>
                <a:gd name="T16" fmla="*/ 120 w 270"/>
                <a:gd name="T17" fmla="*/ 17 h 40"/>
                <a:gd name="T18" fmla="*/ 120 w 270"/>
                <a:gd name="T19" fmla="*/ 23 h 40"/>
                <a:gd name="T20" fmla="*/ 147 w 270"/>
                <a:gd name="T21" fmla="*/ 34 h 40"/>
                <a:gd name="T22" fmla="*/ 157 w 270"/>
                <a:gd name="T23" fmla="*/ 39 h 40"/>
                <a:gd name="T24" fmla="*/ 166 w 270"/>
                <a:gd name="T25" fmla="*/ 39 h 40"/>
                <a:gd name="T26" fmla="*/ 166 w 270"/>
                <a:gd name="T27" fmla="*/ 34 h 40"/>
                <a:gd name="T28" fmla="*/ 185 w 270"/>
                <a:gd name="T29" fmla="*/ 34 h 40"/>
                <a:gd name="T30" fmla="*/ 185 w 270"/>
                <a:gd name="T31" fmla="*/ 17 h 40"/>
                <a:gd name="T32" fmla="*/ 195 w 270"/>
                <a:gd name="T33" fmla="*/ 17 h 40"/>
                <a:gd name="T34" fmla="*/ 195 w 270"/>
                <a:gd name="T35" fmla="*/ 11 h 40"/>
                <a:gd name="T36" fmla="*/ 195 w 270"/>
                <a:gd name="T37" fmla="*/ 17 h 40"/>
                <a:gd name="T38" fmla="*/ 204 w 270"/>
                <a:gd name="T39" fmla="*/ 23 h 40"/>
                <a:gd name="T40" fmla="*/ 231 w 270"/>
                <a:gd name="T41" fmla="*/ 34 h 40"/>
                <a:gd name="T42" fmla="*/ 241 w 270"/>
                <a:gd name="T43" fmla="*/ 39 h 40"/>
                <a:gd name="T44" fmla="*/ 241 w 270"/>
                <a:gd name="T45" fmla="*/ 34 h 40"/>
                <a:gd name="T46" fmla="*/ 260 w 270"/>
                <a:gd name="T47" fmla="*/ 34 h 40"/>
                <a:gd name="T48" fmla="*/ 260 w 270"/>
                <a:gd name="T49" fmla="*/ 23 h 40"/>
                <a:gd name="T50" fmla="*/ 269 w 270"/>
                <a:gd name="T51" fmla="*/ 23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0"/>
                <a:gd name="T79" fmla="*/ 0 h 40"/>
                <a:gd name="T80" fmla="*/ 270 w 270"/>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0" h="40">
                  <a:moveTo>
                    <a:pt x="0" y="0"/>
                  </a:moveTo>
                  <a:lnTo>
                    <a:pt x="9" y="0"/>
                  </a:lnTo>
                  <a:lnTo>
                    <a:pt x="19" y="11"/>
                  </a:lnTo>
                  <a:lnTo>
                    <a:pt x="74" y="23"/>
                  </a:lnTo>
                  <a:lnTo>
                    <a:pt x="92" y="34"/>
                  </a:lnTo>
                  <a:lnTo>
                    <a:pt x="92" y="23"/>
                  </a:lnTo>
                  <a:lnTo>
                    <a:pt x="111" y="23"/>
                  </a:lnTo>
                  <a:lnTo>
                    <a:pt x="111" y="17"/>
                  </a:lnTo>
                  <a:lnTo>
                    <a:pt x="120" y="17"/>
                  </a:lnTo>
                  <a:lnTo>
                    <a:pt x="120" y="23"/>
                  </a:lnTo>
                  <a:lnTo>
                    <a:pt x="147" y="34"/>
                  </a:lnTo>
                  <a:lnTo>
                    <a:pt x="157" y="39"/>
                  </a:lnTo>
                  <a:lnTo>
                    <a:pt x="166" y="39"/>
                  </a:lnTo>
                  <a:lnTo>
                    <a:pt x="166" y="34"/>
                  </a:lnTo>
                  <a:lnTo>
                    <a:pt x="185" y="34"/>
                  </a:lnTo>
                  <a:lnTo>
                    <a:pt x="185" y="17"/>
                  </a:lnTo>
                  <a:lnTo>
                    <a:pt x="195" y="17"/>
                  </a:lnTo>
                  <a:lnTo>
                    <a:pt x="195" y="11"/>
                  </a:lnTo>
                  <a:lnTo>
                    <a:pt x="195" y="17"/>
                  </a:lnTo>
                  <a:lnTo>
                    <a:pt x="204" y="23"/>
                  </a:lnTo>
                  <a:lnTo>
                    <a:pt x="231" y="34"/>
                  </a:lnTo>
                  <a:lnTo>
                    <a:pt x="241" y="39"/>
                  </a:lnTo>
                  <a:lnTo>
                    <a:pt x="241" y="34"/>
                  </a:lnTo>
                  <a:lnTo>
                    <a:pt x="260" y="34"/>
                  </a:lnTo>
                  <a:lnTo>
                    <a:pt x="260" y="23"/>
                  </a:lnTo>
                  <a:lnTo>
                    <a:pt x="269" y="23"/>
                  </a:lnTo>
                </a:path>
              </a:pathLst>
            </a:custGeom>
            <a:noFill/>
            <a:ln w="12700" cap="rnd">
              <a:solidFill>
                <a:srgbClr val="000000"/>
              </a:solidFill>
              <a:round/>
              <a:headEnd/>
              <a:tailEnd/>
            </a:ln>
          </p:spPr>
          <p:txBody>
            <a:bodyPr/>
            <a:lstStyle/>
            <a:p>
              <a:endParaRPr lang="tr-TR"/>
            </a:p>
          </p:txBody>
        </p:sp>
        <p:sp>
          <p:nvSpPr>
            <p:cNvPr id="21548" name="Freeform 23"/>
            <p:cNvSpPr>
              <a:spLocks/>
            </p:cNvSpPr>
            <p:nvPr/>
          </p:nvSpPr>
          <p:spPr bwMode="auto">
            <a:xfrm>
              <a:off x="2617" y="1033"/>
              <a:ext cx="287" cy="122"/>
            </a:xfrm>
            <a:custGeom>
              <a:avLst/>
              <a:gdLst>
                <a:gd name="T0" fmla="*/ 0 w 287"/>
                <a:gd name="T1" fmla="*/ 0 h 122"/>
                <a:gd name="T2" fmla="*/ 0 w 287"/>
                <a:gd name="T3" fmla="*/ 121 h 122"/>
                <a:gd name="T4" fmla="*/ 286 w 287"/>
                <a:gd name="T5" fmla="*/ 121 h 122"/>
                <a:gd name="T6" fmla="*/ 286 w 287"/>
                <a:gd name="T7" fmla="*/ 11 h 122"/>
                <a:gd name="T8" fmla="*/ 179 w 287"/>
                <a:gd name="T9" fmla="*/ 55 h 122"/>
                <a:gd name="T10" fmla="*/ 124 w 287"/>
                <a:gd name="T11" fmla="*/ 0 h 122"/>
                <a:gd name="T12" fmla="*/ 89 w 287"/>
                <a:gd name="T13" fmla="*/ 44 h 122"/>
                <a:gd name="T14" fmla="*/ 0 w 287"/>
                <a:gd name="T15" fmla="*/ 0 h 122"/>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22"/>
                <a:gd name="T26" fmla="*/ 287 w 287"/>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22">
                  <a:moveTo>
                    <a:pt x="0" y="0"/>
                  </a:moveTo>
                  <a:lnTo>
                    <a:pt x="0" y="121"/>
                  </a:lnTo>
                  <a:lnTo>
                    <a:pt x="286" y="121"/>
                  </a:lnTo>
                  <a:lnTo>
                    <a:pt x="286" y="11"/>
                  </a:lnTo>
                  <a:lnTo>
                    <a:pt x="179" y="55"/>
                  </a:lnTo>
                  <a:lnTo>
                    <a:pt x="124" y="0"/>
                  </a:lnTo>
                  <a:lnTo>
                    <a:pt x="89" y="44"/>
                  </a:lnTo>
                  <a:lnTo>
                    <a:pt x="0" y="0"/>
                  </a:lnTo>
                </a:path>
              </a:pathLst>
            </a:custGeom>
            <a:solidFill>
              <a:srgbClr val="0000D4"/>
            </a:solidFill>
            <a:ln w="127000" cap="rnd">
              <a:noFill/>
              <a:round/>
              <a:headEnd/>
              <a:tailEnd/>
            </a:ln>
          </p:spPr>
          <p:txBody>
            <a:bodyPr/>
            <a:lstStyle/>
            <a:p>
              <a:endParaRPr lang="tr-TR"/>
            </a:p>
          </p:txBody>
        </p:sp>
        <p:sp>
          <p:nvSpPr>
            <p:cNvPr id="21549" name="Freeform 24"/>
            <p:cNvSpPr>
              <a:spLocks/>
            </p:cNvSpPr>
            <p:nvPr/>
          </p:nvSpPr>
          <p:spPr bwMode="auto">
            <a:xfrm>
              <a:off x="2617" y="1033"/>
              <a:ext cx="297" cy="127"/>
            </a:xfrm>
            <a:custGeom>
              <a:avLst/>
              <a:gdLst>
                <a:gd name="T0" fmla="*/ 0 w 297"/>
                <a:gd name="T1" fmla="*/ 0 h 127"/>
                <a:gd name="T2" fmla="*/ 0 w 297"/>
                <a:gd name="T3" fmla="*/ 126 h 127"/>
                <a:gd name="T4" fmla="*/ 296 w 297"/>
                <a:gd name="T5" fmla="*/ 126 h 127"/>
                <a:gd name="T6" fmla="*/ 296 w 297"/>
                <a:gd name="T7" fmla="*/ 12 h 127"/>
                <a:gd name="T8" fmla="*/ 185 w 297"/>
                <a:gd name="T9" fmla="*/ 58 h 127"/>
                <a:gd name="T10" fmla="*/ 129 w 297"/>
                <a:gd name="T11" fmla="*/ 0 h 127"/>
                <a:gd name="T12" fmla="*/ 92 w 297"/>
                <a:gd name="T13" fmla="*/ 46 h 127"/>
                <a:gd name="T14" fmla="*/ 0 w 297"/>
                <a:gd name="T15" fmla="*/ 0 h 127"/>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127"/>
                <a:gd name="T26" fmla="*/ 297 w 297"/>
                <a:gd name="T27" fmla="*/ 127 h 1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127">
                  <a:moveTo>
                    <a:pt x="0" y="0"/>
                  </a:moveTo>
                  <a:lnTo>
                    <a:pt x="0" y="126"/>
                  </a:lnTo>
                  <a:lnTo>
                    <a:pt x="296" y="126"/>
                  </a:lnTo>
                  <a:lnTo>
                    <a:pt x="296" y="12"/>
                  </a:lnTo>
                  <a:lnTo>
                    <a:pt x="185" y="58"/>
                  </a:lnTo>
                  <a:lnTo>
                    <a:pt x="129" y="0"/>
                  </a:lnTo>
                  <a:lnTo>
                    <a:pt x="92" y="46"/>
                  </a:lnTo>
                  <a:lnTo>
                    <a:pt x="0" y="0"/>
                  </a:lnTo>
                </a:path>
              </a:pathLst>
            </a:custGeom>
            <a:noFill/>
            <a:ln w="12700" cap="rnd">
              <a:solidFill>
                <a:srgbClr val="000000"/>
              </a:solidFill>
              <a:round/>
              <a:headEnd/>
              <a:tailEnd/>
            </a:ln>
          </p:spPr>
          <p:txBody>
            <a:bodyPr/>
            <a:lstStyle/>
            <a:p>
              <a:endParaRPr lang="tr-TR"/>
            </a:p>
          </p:txBody>
        </p:sp>
        <p:sp>
          <p:nvSpPr>
            <p:cNvPr id="21550" name="Freeform 25"/>
            <p:cNvSpPr>
              <a:spLocks/>
            </p:cNvSpPr>
            <p:nvPr/>
          </p:nvSpPr>
          <p:spPr bwMode="auto">
            <a:xfrm>
              <a:off x="402" y="1819"/>
              <a:ext cx="157" cy="241"/>
            </a:xfrm>
            <a:custGeom>
              <a:avLst/>
              <a:gdLst>
                <a:gd name="T0" fmla="*/ 156 w 157"/>
                <a:gd name="T1" fmla="*/ 33 h 241"/>
                <a:gd name="T2" fmla="*/ 156 w 157"/>
                <a:gd name="T3" fmla="*/ 240 h 241"/>
                <a:gd name="T4" fmla="*/ 25 w 157"/>
                <a:gd name="T5" fmla="*/ 240 h 241"/>
                <a:gd name="T6" fmla="*/ 61 w 157"/>
                <a:gd name="T7" fmla="*/ 167 h 241"/>
                <a:gd name="T8" fmla="*/ 18 w 157"/>
                <a:gd name="T9" fmla="*/ 117 h 241"/>
                <a:gd name="T10" fmla="*/ 86 w 157"/>
                <a:gd name="T11" fmla="*/ 78 h 241"/>
                <a:gd name="T12" fmla="*/ 0 w 157"/>
                <a:gd name="T13" fmla="*/ 0 h 241"/>
                <a:gd name="T14" fmla="*/ 156 w 157"/>
                <a:gd name="T15" fmla="*/ 33 h 241"/>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241"/>
                <a:gd name="T26" fmla="*/ 157 w 157"/>
                <a:gd name="T27" fmla="*/ 241 h 2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241">
                  <a:moveTo>
                    <a:pt x="156" y="33"/>
                  </a:moveTo>
                  <a:lnTo>
                    <a:pt x="156" y="240"/>
                  </a:lnTo>
                  <a:lnTo>
                    <a:pt x="25" y="240"/>
                  </a:lnTo>
                  <a:lnTo>
                    <a:pt x="61" y="167"/>
                  </a:lnTo>
                  <a:lnTo>
                    <a:pt x="18" y="117"/>
                  </a:lnTo>
                  <a:lnTo>
                    <a:pt x="86" y="78"/>
                  </a:lnTo>
                  <a:lnTo>
                    <a:pt x="0" y="0"/>
                  </a:lnTo>
                  <a:lnTo>
                    <a:pt x="156" y="33"/>
                  </a:lnTo>
                </a:path>
              </a:pathLst>
            </a:custGeom>
            <a:solidFill>
              <a:srgbClr val="0000D4"/>
            </a:solidFill>
            <a:ln w="127000" cap="rnd">
              <a:noFill/>
              <a:round/>
              <a:headEnd/>
              <a:tailEnd/>
            </a:ln>
          </p:spPr>
          <p:txBody>
            <a:bodyPr/>
            <a:lstStyle/>
            <a:p>
              <a:endParaRPr lang="tr-TR"/>
            </a:p>
          </p:txBody>
        </p:sp>
        <p:sp>
          <p:nvSpPr>
            <p:cNvPr id="21551" name="Freeform 26"/>
            <p:cNvSpPr>
              <a:spLocks/>
            </p:cNvSpPr>
            <p:nvPr/>
          </p:nvSpPr>
          <p:spPr bwMode="auto">
            <a:xfrm>
              <a:off x="402" y="1819"/>
              <a:ext cx="168" cy="247"/>
            </a:xfrm>
            <a:custGeom>
              <a:avLst/>
              <a:gdLst>
                <a:gd name="T0" fmla="*/ 167 w 168"/>
                <a:gd name="T1" fmla="*/ 34 h 247"/>
                <a:gd name="T2" fmla="*/ 167 w 168"/>
                <a:gd name="T3" fmla="*/ 246 h 247"/>
                <a:gd name="T4" fmla="*/ 27 w 168"/>
                <a:gd name="T5" fmla="*/ 246 h 247"/>
                <a:gd name="T6" fmla="*/ 65 w 168"/>
                <a:gd name="T7" fmla="*/ 172 h 247"/>
                <a:gd name="T8" fmla="*/ 19 w 168"/>
                <a:gd name="T9" fmla="*/ 120 h 247"/>
                <a:gd name="T10" fmla="*/ 92 w 168"/>
                <a:gd name="T11" fmla="*/ 80 h 247"/>
                <a:gd name="T12" fmla="*/ 0 w 168"/>
                <a:gd name="T13" fmla="*/ 0 h 247"/>
                <a:gd name="T14" fmla="*/ 167 w 168"/>
                <a:gd name="T15" fmla="*/ 34 h 247"/>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247"/>
                <a:gd name="T26" fmla="*/ 168 w 168"/>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247">
                  <a:moveTo>
                    <a:pt x="167" y="34"/>
                  </a:moveTo>
                  <a:lnTo>
                    <a:pt x="167" y="246"/>
                  </a:lnTo>
                  <a:lnTo>
                    <a:pt x="27" y="246"/>
                  </a:lnTo>
                  <a:lnTo>
                    <a:pt x="65" y="172"/>
                  </a:lnTo>
                  <a:lnTo>
                    <a:pt x="19" y="120"/>
                  </a:lnTo>
                  <a:lnTo>
                    <a:pt x="92" y="80"/>
                  </a:lnTo>
                  <a:lnTo>
                    <a:pt x="0" y="0"/>
                  </a:lnTo>
                  <a:lnTo>
                    <a:pt x="167" y="34"/>
                  </a:lnTo>
                </a:path>
              </a:pathLst>
            </a:custGeom>
            <a:noFill/>
            <a:ln w="12700" cap="rnd">
              <a:solidFill>
                <a:srgbClr val="000000"/>
              </a:solidFill>
              <a:round/>
              <a:headEnd/>
              <a:tailEnd/>
            </a:ln>
          </p:spPr>
          <p:txBody>
            <a:bodyPr/>
            <a:lstStyle/>
            <a:p>
              <a:endParaRPr lang="tr-TR"/>
            </a:p>
          </p:txBody>
        </p:sp>
        <p:sp>
          <p:nvSpPr>
            <p:cNvPr id="21552" name="Freeform 27"/>
            <p:cNvSpPr>
              <a:spLocks/>
            </p:cNvSpPr>
            <p:nvPr/>
          </p:nvSpPr>
          <p:spPr bwMode="auto">
            <a:xfrm>
              <a:off x="5061" y="2082"/>
              <a:ext cx="178" cy="247"/>
            </a:xfrm>
            <a:custGeom>
              <a:avLst/>
              <a:gdLst>
                <a:gd name="T0" fmla="*/ 29 w 178"/>
                <a:gd name="T1" fmla="*/ 0 h 247"/>
                <a:gd name="T2" fmla="*/ 177 w 178"/>
                <a:gd name="T3" fmla="*/ 0 h 247"/>
                <a:gd name="T4" fmla="*/ 103 w 178"/>
                <a:gd name="T5" fmla="*/ 85 h 247"/>
                <a:gd name="T6" fmla="*/ 177 w 178"/>
                <a:gd name="T7" fmla="*/ 137 h 247"/>
                <a:gd name="T8" fmla="*/ 103 w 178"/>
                <a:gd name="T9" fmla="*/ 177 h 247"/>
                <a:gd name="T10" fmla="*/ 169 w 178"/>
                <a:gd name="T11" fmla="*/ 246 h 247"/>
                <a:gd name="T12" fmla="*/ 0 w 178"/>
                <a:gd name="T13" fmla="*/ 229 h 247"/>
                <a:gd name="T14" fmla="*/ 29 w 178"/>
                <a:gd name="T15" fmla="*/ 0 h 247"/>
                <a:gd name="T16" fmla="*/ 0 60000 65536"/>
                <a:gd name="T17" fmla="*/ 0 60000 65536"/>
                <a:gd name="T18" fmla="*/ 0 60000 65536"/>
                <a:gd name="T19" fmla="*/ 0 60000 65536"/>
                <a:gd name="T20" fmla="*/ 0 60000 65536"/>
                <a:gd name="T21" fmla="*/ 0 60000 65536"/>
                <a:gd name="T22" fmla="*/ 0 60000 65536"/>
                <a:gd name="T23" fmla="*/ 0 60000 65536"/>
                <a:gd name="T24" fmla="*/ 0 w 178"/>
                <a:gd name="T25" fmla="*/ 0 h 247"/>
                <a:gd name="T26" fmla="*/ 178 w 178"/>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 h="247">
                  <a:moveTo>
                    <a:pt x="29" y="0"/>
                  </a:moveTo>
                  <a:lnTo>
                    <a:pt x="177" y="0"/>
                  </a:lnTo>
                  <a:lnTo>
                    <a:pt x="103" y="85"/>
                  </a:lnTo>
                  <a:lnTo>
                    <a:pt x="177" y="137"/>
                  </a:lnTo>
                  <a:lnTo>
                    <a:pt x="103" y="177"/>
                  </a:lnTo>
                  <a:lnTo>
                    <a:pt x="169" y="246"/>
                  </a:lnTo>
                  <a:lnTo>
                    <a:pt x="0" y="229"/>
                  </a:lnTo>
                  <a:lnTo>
                    <a:pt x="29" y="0"/>
                  </a:lnTo>
                </a:path>
              </a:pathLst>
            </a:custGeom>
            <a:solidFill>
              <a:srgbClr val="0000D4"/>
            </a:solidFill>
            <a:ln w="12700" cap="rnd">
              <a:solidFill>
                <a:srgbClr val="000000"/>
              </a:solidFill>
              <a:round/>
              <a:headEnd/>
              <a:tailEnd/>
            </a:ln>
          </p:spPr>
          <p:txBody>
            <a:bodyPr/>
            <a:lstStyle/>
            <a:p>
              <a:endParaRPr lang="tr-TR"/>
            </a:p>
          </p:txBody>
        </p:sp>
        <p:sp>
          <p:nvSpPr>
            <p:cNvPr id="21553" name="Freeform 28"/>
            <p:cNvSpPr>
              <a:spLocks/>
            </p:cNvSpPr>
            <p:nvPr/>
          </p:nvSpPr>
          <p:spPr bwMode="auto">
            <a:xfrm>
              <a:off x="2690" y="1165"/>
              <a:ext cx="141" cy="122"/>
            </a:xfrm>
            <a:custGeom>
              <a:avLst/>
              <a:gdLst>
                <a:gd name="T0" fmla="*/ 75 w 141"/>
                <a:gd name="T1" fmla="*/ 0 h 122"/>
                <a:gd name="T2" fmla="*/ 75 w 141"/>
                <a:gd name="T3" fmla="*/ 6 h 122"/>
                <a:gd name="T4" fmla="*/ 75 w 141"/>
                <a:gd name="T5" fmla="*/ 18 h 122"/>
                <a:gd name="T6" fmla="*/ 65 w 141"/>
                <a:gd name="T7" fmla="*/ 18 h 122"/>
                <a:gd name="T8" fmla="*/ 56 w 141"/>
                <a:gd name="T9" fmla="*/ 40 h 122"/>
                <a:gd name="T10" fmla="*/ 38 w 141"/>
                <a:gd name="T11" fmla="*/ 46 h 122"/>
                <a:gd name="T12" fmla="*/ 38 w 141"/>
                <a:gd name="T13" fmla="*/ 52 h 122"/>
                <a:gd name="T14" fmla="*/ 28 w 141"/>
                <a:gd name="T15" fmla="*/ 52 h 122"/>
                <a:gd name="T16" fmla="*/ 19 w 141"/>
                <a:gd name="T17" fmla="*/ 52 h 122"/>
                <a:gd name="T18" fmla="*/ 19 w 141"/>
                <a:gd name="T19" fmla="*/ 69 h 122"/>
                <a:gd name="T20" fmla="*/ 0 w 141"/>
                <a:gd name="T21" fmla="*/ 75 h 122"/>
                <a:gd name="T22" fmla="*/ 19 w 141"/>
                <a:gd name="T23" fmla="*/ 75 h 122"/>
                <a:gd name="T24" fmla="*/ 56 w 141"/>
                <a:gd name="T25" fmla="*/ 92 h 122"/>
                <a:gd name="T26" fmla="*/ 113 w 141"/>
                <a:gd name="T27" fmla="*/ 115 h 122"/>
                <a:gd name="T28" fmla="*/ 131 w 141"/>
                <a:gd name="T29" fmla="*/ 121 h 122"/>
                <a:gd name="T30" fmla="*/ 140 w 141"/>
                <a:gd name="T31" fmla="*/ 121 h 1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122"/>
                <a:gd name="T50" fmla="*/ 141 w 141"/>
                <a:gd name="T51" fmla="*/ 122 h 1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122">
                  <a:moveTo>
                    <a:pt x="75" y="0"/>
                  </a:moveTo>
                  <a:lnTo>
                    <a:pt x="75" y="6"/>
                  </a:lnTo>
                  <a:lnTo>
                    <a:pt x="75" y="18"/>
                  </a:lnTo>
                  <a:lnTo>
                    <a:pt x="65" y="18"/>
                  </a:lnTo>
                  <a:lnTo>
                    <a:pt x="56" y="40"/>
                  </a:lnTo>
                  <a:lnTo>
                    <a:pt x="38" y="46"/>
                  </a:lnTo>
                  <a:lnTo>
                    <a:pt x="38" y="52"/>
                  </a:lnTo>
                  <a:lnTo>
                    <a:pt x="28" y="52"/>
                  </a:lnTo>
                  <a:lnTo>
                    <a:pt x="19" y="52"/>
                  </a:lnTo>
                  <a:lnTo>
                    <a:pt x="19" y="69"/>
                  </a:lnTo>
                  <a:lnTo>
                    <a:pt x="0" y="75"/>
                  </a:lnTo>
                  <a:lnTo>
                    <a:pt x="19" y="75"/>
                  </a:lnTo>
                  <a:lnTo>
                    <a:pt x="56" y="92"/>
                  </a:lnTo>
                  <a:lnTo>
                    <a:pt x="113" y="115"/>
                  </a:lnTo>
                  <a:lnTo>
                    <a:pt x="131" y="121"/>
                  </a:lnTo>
                  <a:lnTo>
                    <a:pt x="140" y="121"/>
                  </a:lnTo>
                </a:path>
              </a:pathLst>
            </a:custGeom>
            <a:noFill/>
            <a:ln w="12700" cap="rnd">
              <a:solidFill>
                <a:srgbClr val="000000"/>
              </a:solidFill>
              <a:round/>
              <a:headEnd/>
              <a:tailEnd/>
            </a:ln>
          </p:spPr>
          <p:txBody>
            <a:bodyPr/>
            <a:lstStyle/>
            <a:p>
              <a:endParaRPr lang="tr-TR"/>
            </a:p>
          </p:txBody>
        </p:sp>
        <p:sp>
          <p:nvSpPr>
            <p:cNvPr id="21554" name="Oval 29"/>
            <p:cNvSpPr>
              <a:spLocks noChangeArrowheads="1"/>
            </p:cNvSpPr>
            <p:nvPr/>
          </p:nvSpPr>
          <p:spPr bwMode="auto">
            <a:xfrm>
              <a:off x="2806" y="1290"/>
              <a:ext cx="103" cy="60"/>
            </a:xfrm>
            <a:prstGeom prst="ellipse">
              <a:avLst/>
            </a:prstGeom>
            <a:solidFill>
              <a:srgbClr val="000000"/>
            </a:solidFill>
            <a:ln w="12700">
              <a:solidFill>
                <a:srgbClr val="000000"/>
              </a:solidFill>
              <a:round/>
              <a:headEnd/>
              <a:tailEnd/>
            </a:ln>
          </p:spPr>
          <p:txBody>
            <a:bodyPr wrap="none" anchor="ctr"/>
            <a:lstStyle/>
            <a:p>
              <a:endParaRPr lang="tr-TR"/>
            </a:p>
          </p:txBody>
        </p:sp>
        <p:sp>
          <p:nvSpPr>
            <p:cNvPr id="21555" name="Oval 30"/>
            <p:cNvSpPr>
              <a:spLocks noChangeArrowheads="1"/>
            </p:cNvSpPr>
            <p:nvPr/>
          </p:nvSpPr>
          <p:spPr bwMode="auto">
            <a:xfrm>
              <a:off x="4761" y="2183"/>
              <a:ext cx="103" cy="60"/>
            </a:xfrm>
            <a:prstGeom prst="ellipse">
              <a:avLst/>
            </a:prstGeom>
            <a:solidFill>
              <a:srgbClr val="000000"/>
            </a:solidFill>
            <a:ln w="12700">
              <a:solidFill>
                <a:srgbClr val="000000"/>
              </a:solidFill>
              <a:round/>
              <a:headEnd/>
              <a:tailEnd/>
            </a:ln>
          </p:spPr>
          <p:txBody>
            <a:bodyPr wrap="none" anchor="ctr"/>
            <a:lstStyle/>
            <a:p>
              <a:endParaRPr lang="tr-TR"/>
            </a:p>
          </p:txBody>
        </p:sp>
        <p:sp>
          <p:nvSpPr>
            <p:cNvPr id="21556" name="Oval 31"/>
            <p:cNvSpPr>
              <a:spLocks noChangeArrowheads="1"/>
            </p:cNvSpPr>
            <p:nvPr/>
          </p:nvSpPr>
          <p:spPr bwMode="auto">
            <a:xfrm>
              <a:off x="767" y="1925"/>
              <a:ext cx="103" cy="61"/>
            </a:xfrm>
            <a:prstGeom prst="ellipse">
              <a:avLst/>
            </a:prstGeom>
            <a:solidFill>
              <a:srgbClr val="000000"/>
            </a:solidFill>
            <a:ln w="12700">
              <a:solidFill>
                <a:srgbClr val="000000"/>
              </a:solidFill>
              <a:round/>
              <a:headEnd/>
              <a:tailEnd/>
            </a:ln>
          </p:spPr>
          <p:txBody>
            <a:bodyPr wrap="none" anchor="ctr"/>
            <a:lstStyle/>
            <a:p>
              <a:endParaRPr lang="tr-TR"/>
            </a:p>
          </p:txBody>
        </p:sp>
        <p:sp>
          <p:nvSpPr>
            <p:cNvPr id="21557" name="Freeform 32"/>
            <p:cNvSpPr>
              <a:spLocks/>
            </p:cNvSpPr>
            <p:nvPr/>
          </p:nvSpPr>
          <p:spPr bwMode="auto">
            <a:xfrm>
              <a:off x="597" y="1973"/>
              <a:ext cx="195" cy="41"/>
            </a:xfrm>
            <a:custGeom>
              <a:avLst/>
              <a:gdLst>
                <a:gd name="T0" fmla="*/ 0 w 195"/>
                <a:gd name="T1" fmla="*/ 0 h 41"/>
                <a:gd name="T2" fmla="*/ 9 w 195"/>
                <a:gd name="T3" fmla="*/ 11 h 41"/>
                <a:gd name="T4" fmla="*/ 18 w 195"/>
                <a:gd name="T5" fmla="*/ 11 h 41"/>
                <a:gd name="T6" fmla="*/ 36 w 195"/>
                <a:gd name="T7" fmla="*/ 17 h 41"/>
                <a:gd name="T8" fmla="*/ 46 w 195"/>
                <a:gd name="T9" fmla="*/ 17 h 41"/>
                <a:gd name="T10" fmla="*/ 92 w 195"/>
                <a:gd name="T11" fmla="*/ 35 h 41"/>
                <a:gd name="T12" fmla="*/ 120 w 195"/>
                <a:gd name="T13" fmla="*/ 40 h 41"/>
                <a:gd name="T14" fmla="*/ 120 w 195"/>
                <a:gd name="T15" fmla="*/ 35 h 41"/>
                <a:gd name="T16" fmla="*/ 129 w 195"/>
                <a:gd name="T17" fmla="*/ 23 h 41"/>
                <a:gd name="T18" fmla="*/ 147 w 195"/>
                <a:gd name="T19" fmla="*/ 17 h 41"/>
                <a:gd name="T20" fmla="*/ 156 w 195"/>
                <a:gd name="T21" fmla="*/ 11 h 41"/>
                <a:gd name="T22" fmla="*/ 166 w 195"/>
                <a:gd name="T23" fmla="*/ 11 h 41"/>
                <a:gd name="T24" fmla="*/ 185 w 195"/>
                <a:gd name="T25" fmla="*/ 0 h 41"/>
                <a:gd name="T26" fmla="*/ 194 w 195"/>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41"/>
                <a:gd name="T44" fmla="*/ 195 w 195"/>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41">
                  <a:moveTo>
                    <a:pt x="0" y="0"/>
                  </a:moveTo>
                  <a:lnTo>
                    <a:pt x="9" y="11"/>
                  </a:lnTo>
                  <a:lnTo>
                    <a:pt x="18" y="11"/>
                  </a:lnTo>
                  <a:lnTo>
                    <a:pt x="36" y="17"/>
                  </a:lnTo>
                  <a:lnTo>
                    <a:pt x="46" y="17"/>
                  </a:lnTo>
                  <a:lnTo>
                    <a:pt x="92" y="35"/>
                  </a:lnTo>
                  <a:lnTo>
                    <a:pt x="120" y="40"/>
                  </a:lnTo>
                  <a:lnTo>
                    <a:pt x="120" y="35"/>
                  </a:lnTo>
                  <a:lnTo>
                    <a:pt x="129" y="23"/>
                  </a:lnTo>
                  <a:lnTo>
                    <a:pt x="147" y="17"/>
                  </a:lnTo>
                  <a:lnTo>
                    <a:pt x="156" y="11"/>
                  </a:lnTo>
                  <a:lnTo>
                    <a:pt x="166" y="11"/>
                  </a:lnTo>
                  <a:lnTo>
                    <a:pt x="185" y="0"/>
                  </a:lnTo>
                  <a:lnTo>
                    <a:pt x="194" y="0"/>
                  </a:lnTo>
                </a:path>
              </a:pathLst>
            </a:custGeom>
            <a:noFill/>
            <a:ln w="12700" cap="rnd">
              <a:solidFill>
                <a:srgbClr val="000000"/>
              </a:solidFill>
              <a:round/>
              <a:headEnd/>
              <a:tailEnd/>
            </a:ln>
          </p:spPr>
          <p:txBody>
            <a:bodyPr/>
            <a:lstStyle/>
            <a:p>
              <a:endParaRPr lang="tr-TR"/>
            </a:p>
          </p:txBody>
        </p:sp>
        <p:sp>
          <p:nvSpPr>
            <p:cNvPr id="21558" name="Freeform 33"/>
            <p:cNvSpPr>
              <a:spLocks/>
            </p:cNvSpPr>
            <p:nvPr/>
          </p:nvSpPr>
          <p:spPr bwMode="auto">
            <a:xfrm>
              <a:off x="4859" y="2179"/>
              <a:ext cx="223" cy="47"/>
            </a:xfrm>
            <a:custGeom>
              <a:avLst/>
              <a:gdLst>
                <a:gd name="T0" fmla="*/ 222 w 223"/>
                <a:gd name="T1" fmla="*/ 0 h 47"/>
                <a:gd name="T2" fmla="*/ 203 w 223"/>
                <a:gd name="T3" fmla="*/ 0 h 47"/>
                <a:gd name="T4" fmla="*/ 203 w 223"/>
                <a:gd name="T5" fmla="*/ 12 h 47"/>
                <a:gd name="T6" fmla="*/ 167 w 223"/>
                <a:gd name="T7" fmla="*/ 18 h 47"/>
                <a:gd name="T8" fmla="*/ 111 w 223"/>
                <a:gd name="T9" fmla="*/ 34 h 47"/>
                <a:gd name="T10" fmla="*/ 73 w 223"/>
                <a:gd name="T11" fmla="*/ 40 h 47"/>
                <a:gd name="T12" fmla="*/ 56 w 223"/>
                <a:gd name="T13" fmla="*/ 40 h 47"/>
                <a:gd name="T14" fmla="*/ 46 w 223"/>
                <a:gd name="T15" fmla="*/ 46 h 47"/>
                <a:gd name="T16" fmla="*/ 37 w 223"/>
                <a:gd name="T17" fmla="*/ 46 h 47"/>
                <a:gd name="T18" fmla="*/ 18 w 223"/>
                <a:gd name="T19" fmla="*/ 40 h 47"/>
                <a:gd name="T20" fmla="*/ 9 w 223"/>
                <a:gd name="T21" fmla="*/ 40 h 47"/>
                <a:gd name="T22" fmla="*/ 0 w 223"/>
                <a:gd name="T23" fmla="*/ 34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3"/>
                <a:gd name="T37" fmla="*/ 0 h 47"/>
                <a:gd name="T38" fmla="*/ 223 w 223"/>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3" h="47">
                  <a:moveTo>
                    <a:pt x="222" y="0"/>
                  </a:moveTo>
                  <a:lnTo>
                    <a:pt x="203" y="0"/>
                  </a:lnTo>
                  <a:lnTo>
                    <a:pt x="203" y="12"/>
                  </a:lnTo>
                  <a:lnTo>
                    <a:pt x="167" y="18"/>
                  </a:lnTo>
                  <a:lnTo>
                    <a:pt x="111" y="34"/>
                  </a:lnTo>
                  <a:lnTo>
                    <a:pt x="73" y="40"/>
                  </a:lnTo>
                  <a:lnTo>
                    <a:pt x="56" y="40"/>
                  </a:lnTo>
                  <a:lnTo>
                    <a:pt x="46" y="46"/>
                  </a:lnTo>
                  <a:lnTo>
                    <a:pt x="37" y="46"/>
                  </a:lnTo>
                  <a:lnTo>
                    <a:pt x="18" y="40"/>
                  </a:lnTo>
                  <a:lnTo>
                    <a:pt x="9" y="40"/>
                  </a:lnTo>
                  <a:lnTo>
                    <a:pt x="0" y="34"/>
                  </a:lnTo>
                </a:path>
              </a:pathLst>
            </a:custGeom>
            <a:noFill/>
            <a:ln w="12700" cap="rnd">
              <a:solidFill>
                <a:srgbClr val="000000"/>
              </a:solidFill>
              <a:round/>
              <a:headEnd/>
              <a:tailEnd/>
            </a:ln>
          </p:spPr>
          <p:txBody>
            <a:bodyPr/>
            <a:lstStyle/>
            <a:p>
              <a:endParaRPr lang="tr-TR"/>
            </a:p>
          </p:txBody>
        </p:sp>
        <p:sp>
          <p:nvSpPr>
            <p:cNvPr id="21559" name="Rectangle 34"/>
            <p:cNvSpPr>
              <a:spLocks noChangeArrowheads="1"/>
            </p:cNvSpPr>
            <p:nvPr/>
          </p:nvSpPr>
          <p:spPr bwMode="auto">
            <a:xfrm>
              <a:off x="3597" y="1028"/>
              <a:ext cx="94" cy="207"/>
            </a:xfrm>
            <a:prstGeom prst="rect">
              <a:avLst/>
            </a:prstGeom>
            <a:solidFill>
              <a:srgbClr val="008011"/>
            </a:solidFill>
            <a:ln w="12700">
              <a:noFill/>
              <a:miter lim="800000"/>
              <a:headEnd/>
              <a:tailEnd/>
            </a:ln>
          </p:spPr>
          <p:txBody>
            <a:bodyPr wrap="none" anchor="ctr"/>
            <a:lstStyle/>
            <a:p>
              <a:endParaRPr lang="tr-TR"/>
            </a:p>
          </p:txBody>
        </p:sp>
        <p:sp>
          <p:nvSpPr>
            <p:cNvPr id="21560" name="Rectangle 35"/>
            <p:cNvSpPr>
              <a:spLocks noChangeArrowheads="1"/>
            </p:cNvSpPr>
            <p:nvPr/>
          </p:nvSpPr>
          <p:spPr bwMode="auto">
            <a:xfrm>
              <a:off x="3783" y="1039"/>
              <a:ext cx="93" cy="207"/>
            </a:xfrm>
            <a:prstGeom prst="rect">
              <a:avLst/>
            </a:prstGeom>
            <a:solidFill>
              <a:srgbClr val="008011"/>
            </a:solidFill>
            <a:ln w="12700">
              <a:noFill/>
              <a:miter lim="800000"/>
              <a:headEnd/>
              <a:tailEnd/>
            </a:ln>
          </p:spPr>
          <p:txBody>
            <a:bodyPr wrap="none" anchor="ctr"/>
            <a:lstStyle/>
            <a:p>
              <a:endParaRPr lang="tr-TR"/>
            </a:p>
          </p:txBody>
        </p:sp>
        <p:sp>
          <p:nvSpPr>
            <p:cNvPr id="21561" name="Rectangle 36"/>
            <p:cNvSpPr>
              <a:spLocks noChangeArrowheads="1"/>
            </p:cNvSpPr>
            <p:nvPr/>
          </p:nvSpPr>
          <p:spPr bwMode="auto">
            <a:xfrm>
              <a:off x="819" y="2455"/>
              <a:ext cx="92" cy="205"/>
            </a:xfrm>
            <a:prstGeom prst="rect">
              <a:avLst/>
            </a:prstGeom>
            <a:solidFill>
              <a:srgbClr val="008011"/>
            </a:solidFill>
            <a:ln w="12700">
              <a:noFill/>
              <a:miter lim="800000"/>
              <a:headEnd/>
              <a:tailEnd/>
            </a:ln>
          </p:spPr>
          <p:txBody>
            <a:bodyPr wrap="none" anchor="ctr"/>
            <a:lstStyle/>
            <a:p>
              <a:endParaRPr lang="tr-TR"/>
            </a:p>
          </p:txBody>
        </p:sp>
        <p:sp>
          <p:nvSpPr>
            <p:cNvPr id="21562" name="Rectangle 37"/>
            <p:cNvSpPr>
              <a:spLocks noChangeArrowheads="1"/>
            </p:cNvSpPr>
            <p:nvPr/>
          </p:nvSpPr>
          <p:spPr bwMode="auto">
            <a:xfrm>
              <a:off x="976" y="2461"/>
              <a:ext cx="93" cy="211"/>
            </a:xfrm>
            <a:prstGeom prst="rect">
              <a:avLst/>
            </a:prstGeom>
            <a:solidFill>
              <a:srgbClr val="008011"/>
            </a:solidFill>
            <a:ln w="12700">
              <a:noFill/>
              <a:miter lim="800000"/>
              <a:headEnd/>
              <a:tailEnd/>
            </a:ln>
          </p:spPr>
          <p:txBody>
            <a:bodyPr wrap="none" anchor="ctr"/>
            <a:lstStyle/>
            <a:p>
              <a:endParaRPr lang="tr-TR"/>
            </a:p>
          </p:txBody>
        </p:sp>
        <p:sp>
          <p:nvSpPr>
            <p:cNvPr id="21563" name="Oval 38"/>
            <p:cNvSpPr>
              <a:spLocks noChangeArrowheads="1"/>
            </p:cNvSpPr>
            <p:nvPr/>
          </p:nvSpPr>
          <p:spPr bwMode="auto">
            <a:xfrm>
              <a:off x="4241" y="2864"/>
              <a:ext cx="140" cy="83"/>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4" name="Oval 39"/>
            <p:cNvSpPr>
              <a:spLocks noChangeArrowheads="1"/>
            </p:cNvSpPr>
            <p:nvPr/>
          </p:nvSpPr>
          <p:spPr bwMode="auto">
            <a:xfrm>
              <a:off x="4317" y="2772"/>
              <a:ext cx="138" cy="84"/>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5" name="Oval 40"/>
            <p:cNvSpPr>
              <a:spLocks noChangeArrowheads="1"/>
            </p:cNvSpPr>
            <p:nvPr/>
          </p:nvSpPr>
          <p:spPr bwMode="auto">
            <a:xfrm>
              <a:off x="4102" y="2750"/>
              <a:ext cx="197" cy="146"/>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6" name="Oval 41"/>
            <p:cNvSpPr>
              <a:spLocks noChangeArrowheads="1"/>
            </p:cNvSpPr>
            <p:nvPr/>
          </p:nvSpPr>
          <p:spPr bwMode="auto">
            <a:xfrm>
              <a:off x="712" y="1381"/>
              <a:ext cx="139" cy="84"/>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7" name="Oval 42"/>
            <p:cNvSpPr>
              <a:spLocks noChangeArrowheads="1"/>
            </p:cNvSpPr>
            <p:nvPr/>
          </p:nvSpPr>
          <p:spPr bwMode="auto">
            <a:xfrm>
              <a:off x="786" y="1290"/>
              <a:ext cx="140" cy="83"/>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8" name="Oval 43"/>
            <p:cNvSpPr>
              <a:spLocks noChangeArrowheads="1"/>
            </p:cNvSpPr>
            <p:nvPr/>
          </p:nvSpPr>
          <p:spPr bwMode="auto">
            <a:xfrm>
              <a:off x="573" y="1267"/>
              <a:ext cx="195" cy="146"/>
            </a:xfrm>
            <a:prstGeom prst="ellipse">
              <a:avLst/>
            </a:prstGeom>
            <a:solidFill>
              <a:srgbClr val="F20884"/>
            </a:solidFill>
            <a:ln w="12700">
              <a:solidFill>
                <a:srgbClr val="000000"/>
              </a:solidFill>
              <a:round/>
              <a:headEnd/>
              <a:tailEnd/>
            </a:ln>
          </p:spPr>
          <p:txBody>
            <a:bodyPr wrap="none" anchor="ctr"/>
            <a:lstStyle/>
            <a:p>
              <a:endParaRPr lang="tr-TR"/>
            </a:p>
          </p:txBody>
        </p:sp>
        <p:sp>
          <p:nvSpPr>
            <p:cNvPr id="21569" name="Freeform 44"/>
            <p:cNvSpPr>
              <a:spLocks/>
            </p:cNvSpPr>
            <p:nvPr/>
          </p:nvSpPr>
          <p:spPr bwMode="auto">
            <a:xfrm>
              <a:off x="4062" y="2632"/>
              <a:ext cx="176" cy="121"/>
            </a:xfrm>
            <a:custGeom>
              <a:avLst/>
              <a:gdLst>
                <a:gd name="T0" fmla="*/ 147 w 176"/>
                <a:gd name="T1" fmla="*/ 120 h 121"/>
                <a:gd name="T2" fmla="*/ 147 w 176"/>
                <a:gd name="T3" fmla="*/ 114 h 121"/>
                <a:gd name="T4" fmla="*/ 166 w 176"/>
                <a:gd name="T5" fmla="*/ 97 h 121"/>
                <a:gd name="T6" fmla="*/ 175 w 176"/>
                <a:gd name="T7" fmla="*/ 68 h 121"/>
                <a:gd name="T8" fmla="*/ 175 w 176"/>
                <a:gd name="T9" fmla="*/ 63 h 121"/>
                <a:gd name="T10" fmla="*/ 175 w 176"/>
                <a:gd name="T11" fmla="*/ 46 h 121"/>
                <a:gd name="T12" fmla="*/ 166 w 176"/>
                <a:gd name="T13" fmla="*/ 46 h 121"/>
                <a:gd name="T14" fmla="*/ 139 w 176"/>
                <a:gd name="T15" fmla="*/ 52 h 121"/>
                <a:gd name="T16" fmla="*/ 110 w 176"/>
                <a:gd name="T17" fmla="*/ 63 h 121"/>
                <a:gd name="T18" fmla="*/ 101 w 176"/>
                <a:gd name="T19" fmla="*/ 63 h 121"/>
                <a:gd name="T20" fmla="*/ 101 w 176"/>
                <a:gd name="T21" fmla="*/ 52 h 121"/>
                <a:gd name="T22" fmla="*/ 101 w 176"/>
                <a:gd name="T23" fmla="*/ 46 h 121"/>
                <a:gd name="T24" fmla="*/ 92 w 176"/>
                <a:gd name="T25" fmla="*/ 28 h 121"/>
                <a:gd name="T26" fmla="*/ 92 w 176"/>
                <a:gd name="T27" fmla="*/ 23 h 121"/>
                <a:gd name="T28" fmla="*/ 92 w 176"/>
                <a:gd name="T29" fmla="*/ 6 h 121"/>
                <a:gd name="T30" fmla="*/ 74 w 176"/>
                <a:gd name="T31" fmla="*/ 17 h 121"/>
                <a:gd name="T32" fmla="*/ 55 w 176"/>
                <a:gd name="T33" fmla="*/ 23 h 121"/>
                <a:gd name="T34" fmla="*/ 27 w 176"/>
                <a:gd name="T35" fmla="*/ 23 h 121"/>
                <a:gd name="T36" fmla="*/ 18 w 176"/>
                <a:gd name="T37" fmla="*/ 23 h 121"/>
                <a:gd name="T38" fmla="*/ 18 w 176"/>
                <a:gd name="T39" fmla="*/ 6 h 121"/>
                <a:gd name="T40" fmla="*/ 18 w 176"/>
                <a:gd name="T41" fmla="*/ 0 h 121"/>
                <a:gd name="T42" fmla="*/ 0 w 176"/>
                <a:gd name="T43" fmla="*/ 0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
                <a:gd name="T67" fmla="*/ 0 h 121"/>
                <a:gd name="T68" fmla="*/ 176 w 176"/>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 h="121">
                  <a:moveTo>
                    <a:pt x="147" y="120"/>
                  </a:moveTo>
                  <a:lnTo>
                    <a:pt x="147" y="114"/>
                  </a:lnTo>
                  <a:lnTo>
                    <a:pt x="166" y="97"/>
                  </a:lnTo>
                  <a:lnTo>
                    <a:pt x="175" y="68"/>
                  </a:lnTo>
                  <a:lnTo>
                    <a:pt x="175" y="63"/>
                  </a:lnTo>
                  <a:lnTo>
                    <a:pt x="175" y="46"/>
                  </a:lnTo>
                  <a:lnTo>
                    <a:pt x="166" y="46"/>
                  </a:lnTo>
                  <a:lnTo>
                    <a:pt x="139" y="52"/>
                  </a:lnTo>
                  <a:lnTo>
                    <a:pt x="110" y="63"/>
                  </a:lnTo>
                  <a:lnTo>
                    <a:pt x="101" y="63"/>
                  </a:lnTo>
                  <a:lnTo>
                    <a:pt x="101" y="52"/>
                  </a:lnTo>
                  <a:lnTo>
                    <a:pt x="101" y="46"/>
                  </a:lnTo>
                  <a:lnTo>
                    <a:pt x="92" y="28"/>
                  </a:lnTo>
                  <a:lnTo>
                    <a:pt x="92" y="23"/>
                  </a:lnTo>
                  <a:lnTo>
                    <a:pt x="92" y="6"/>
                  </a:lnTo>
                  <a:lnTo>
                    <a:pt x="74" y="17"/>
                  </a:lnTo>
                  <a:lnTo>
                    <a:pt x="55" y="23"/>
                  </a:lnTo>
                  <a:lnTo>
                    <a:pt x="27" y="23"/>
                  </a:lnTo>
                  <a:lnTo>
                    <a:pt x="18" y="23"/>
                  </a:lnTo>
                  <a:lnTo>
                    <a:pt x="18" y="6"/>
                  </a:lnTo>
                  <a:lnTo>
                    <a:pt x="18" y="0"/>
                  </a:lnTo>
                  <a:lnTo>
                    <a:pt x="0" y="0"/>
                  </a:lnTo>
                </a:path>
              </a:pathLst>
            </a:custGeom>
            <a:noFill/>
            <a:ln w="12700" cap="rnd">
              <a:solidFill>
                <a:srgbClr val="000000"/>
              </a:solidFill>
              <a:round/>
              <a:headEnd/>
              <a:tailEnd/>
            </a:ln>
          </p:spPr>
          <p:txBody>
            <a:bodyPr/>
            <a:lstStyle/>
            <a:p>
              <a:endParaRPr lang="tr-TR"/>
            </a:p>
          </p:txBody>
        </p:sp>
        <p:sp>
          <p:nvSpPr>
            <p:cNvPr id="21570" name="Freeform 45"/>
            <p:cNvSpPr>
              <a:spLocks/>
            </p:cNvSpPr>
            <p:nvPr/>
          </p:nvSpPr>
          <p:spPr bwMode="auto">
            <a:xfrm>
              <a:off x="837" y="1458"/>
              <a:ext cx="214" cy="81"/>
            </a:xfrm>
            <a:custGeom>
              <a:avLst/>
              <a:gdLst>
                <a:gd name="T0" fmla="*/ 0 w 214"/>
                <a:gd name="T1" fmla="*/ 0 h 81"/>
                <a:gd name="T2" fmla="*/ 0 w 214"/>
                <a:gd name="T3" fmla="*/ 6 h 81"/>
                <a:gd name="T4" fmla="*/ 0 w 214"/>
                <a:gd name="T5" fmla="*/ 12 h 81"/>
                <a:gd name="T6" fmla="*/ 0 w 214"/>
                <a:gd name="T7" fmla="*/ 23 h 81"/>
                <a:gd name="T8" fmla="*/ 0 w 214"/>
                <a:gd name="T9" fmla="*/ 34 h 81"/>
                <a:gd name="T10" fmla="*/ 0 w 214"/>
                <a:gd name="T11" fmla="*/ 46 h 81"/>
                <a:gd name="T12" fmla="*/ 18 w 214"/>
                <a:gd name="T13" fmla="*/ 46 h 81"/>
                <a:gd name="T14" fmla="*/ 37 w 214"/>
                <a:gd name="T15" fmla="*/ 46 h 81"/>
                <a:gd name="T16" fmla="*/ 130 w 214"/>
                <a:gd name="T17" fmla="*/ 28 h 81"/>
                <a:gd name="T18" fmla="*/ 167 w 214"/>
                <a:gd name="T19" fmla="*/ 28 h 81"/>
                <a:gd name="T20" fmla="*/ 167 w 214"/>
                <a:gd name="T21" fmla="*/ 34 h 81"/>
                <a:gd name="T22" fmla="*/ 148 w 214"/>
                <a:gd name="T23" fmla="*/ 34 h 81"/>
                <a:gd name="T24" fmla="*/ 130 w 214"/>
                <a:gd name="T25" fmla="*/ 57 h 81"/>
                <a:gd name="T26" fmla="*/ 111 w 214"/>
                <a:gd name="T27" fmla="*/ 74 h 81"/>
                <a:gd name="T28" fmla="*/ 111 w 214"/>
                <a:gd name="T29" fmla="*/ 80 h 81"/>
                <a:gd name="T30" fmla="*/ 130 w 214"/>
                <a:gd name="T31" fmla="*/ 80 h 81"/>
                <a:gd name="T32" fmla="*/ 138 w 214"/>
                <a:gd name="T33" fmla="*/ 80 h 81"/>
                <a:gd name="T34" fmla="*/ 186 w 214"/>
                <a:gd name="T35" fmla="*/ 80 h 81"/>
                <a:gd name="T36" fmla="*/ 204 w 214"/>
                <a:gd name="T37" fmla="*/ 80 h 81"/>
                <a:gd name="T38" fmla="*/ 213 w 214"/>
                <a:gd name="T39" fmla="*/ 80 h 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4"/>
                <a:gd name="T61" fmla="*/ 0 h 81"/>
                <a:gd name="T62" fmla="*/ 214 w 214"/>
                <a:gd name="T63" fmla="*/ 81 h 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4" h="81">
                  <a:moveTo>
                    <a:pt x="0" y="0"/>
                  </a:moveTo>
                  <a:lnTo>
                    <a:pt x="0" y="6"/>
                  </a:lnTo>
                  <a:lnTo>
                    <a:pt x="0" y="12"/>
                  </a:lnTo>
                  <a:lnTo>
                    <a:pt x="0" y="23"/>
                  </a:lnTo>
                  <a:lnTo>
                    <a:pt x="0" y="34"/>
                  </a:lnTo>
                  <a:lnTo>
                    <a:pt x="0" y="46"/>
                  </a:lnTo>
                  <a:lnTo>
                    <a:pt x="18" y="46"/>
                  </a:lnTo>
                  <a:lnTo>
                    <a:pt x="37" y="46"/>
                  </a:lnTo>
                  <a:lnTo>
                    <a:pt x="130" y="28"/>
                  </a:lnTo>
                  <a:lnTo>
                    <a:pt x="167" y="28"/>
                  </a:lnTo>
                  <a:lnTo>
                    <a:pt x="167" y="34"/>
                  </a:lnTo>
                  <a:lnTo>
                    <a:pt x="148" y="34"/>
                  </a:lnTo>
                  <a:lnTo>
                    <a:pt x="130" y="57"/>
                  </a:lnTo>
                  <a:lnTo>
                    <a:pt x="111" y="74"/>
                  </a:lnTo>
                  <a:lnTo>
                    <a:pt x="111" y="80"/>
                  </a:lnTo>
                  <a:lnTo>
                    <a:pt x="130" y="80"/>
                  </a:lnTo>
                  <a:lnTo>
                    <a:pt x="138" y="80"/>
                  </a:lnTo>
                  <a:lnTo>
                    <a:pt x="186" y="80"/>
                  </a:lnTo>
                  <a:lnTo>
                    <a:pt x="204" y="80"/>
                  </a:lnTo>
                  <a:lnTo>
                    <a:pt x="213" y="80"/>
                  </a:lnTo>
                </a:path>
              </a:pathLst>
            </a:custGeom>
            <a:noFill/>
            <a:ln w="12700" cap="rnd">
              <a:solidFill>
                <a:srgbClr val="000000"/>
              </a:solidFill>
              <a:round/>
              <a:headEnd/>
              <a:tailEnd/>
            </a:ln>
          </p:spPr>
          <p:txBody>
            <a:bodyPr/>
            <a:lstStyle/>
            <a:p>
              <a:endParaRPr lang="tr-TR"/>
            </a:p>
          </p:txBody>
        </p:sp>
        <p:sp>
          <p:nvSpPr>
            <p:cNvPr id="21571" name="Freeform 46"/>
            <p:cNvSpPr>
              <a:spLocks/>
            </p:cNvSpPr>
            <p:nvPr/>
          </p:nvSpPr>
          <p:spPr bwMode="auto">
            <a:xfrm>
              <a:off x="3116" y="2906"/>
              <a:ext cx="187" cy="93"/>
            </a:xfrm>
            <a:custGeom>
              <a:avLst/>
              <a:gdLst>
                <a:gd name="T0" fmla="*/ 186 w 187"/>
                <a:gd name="T1" fmla="*/ 0 h 93"/>
                <a:gd name="T2" fmla="*/ 0 w 187"/>
                <a:gd name="T3" fmla="*/ 6 h 93"/>
                <a:gd name="T4" fmla="*/ 106 w 187"/>
                <a:gd name="T5" fmla="*/ 92 h 93"/>
                <a:gd name="T6" fmla="*/ 186 w 187"/>
                <a:gd name="T7" fmla="*/ 0 h 93"/>
                <a:gd name="T8" fmla="*/ 0 60000 65536"/>
                <a:gd name="T9" fmla="*/ 0 60000 65536"/>
                <a:gd name="T10" fmla="*/ 0 60000 65536"/>
                <a:gd name="T11" fmla="*/ 0 60000 65536"/>
                <a:gd name="T12" fmla="*/ 0 w 187"/>
                <a:gd name="T13" fmla="*/ 0 h 93"/>
                <a:gd name="T14" fmla="*/ 187 w 187"/>
                <a:gd name="T15" fmla="*/ 93 h 93"/>
              </a:gdLst>
              <a:ahLst/>
              <a:cxnLst>
                <a:cxn ang="T8">
                  <a:pos x="T0" y="T1"/>
                </a:cxn>
                <a:cxn ang="T9">
                  <a:pos x="T2" y="T3"/>
                </a:cxn>
                <a:cxn ang="T10">
                  <a:pos x="T4" y="T5"/>
                </a:cxn>
                <a:cxn ang="T11">
                  <a:pos x="T6" y="T7"/>
                </a:cxn>
              </a:cxnLst>
              <a:rect l="T12" t="T13" r="T14" b="T15"/>
              <a:pathLst>
                <a:path w="187" h="93">
                  <a:moveTo>
                    <a:pt x="186" y="0"/>
                  </a:moveTo>
                  <a:lnTo>
                    <a:pt x="0" y="6"/>
                  </a:lnTo>
                  <a:lnTo>
                    <a:pt x="106" y="92"/>
                  </a:lnTo>
                  <a:lnTo>
                    <a:pt x="186" y="0"/>
                  </a:lnTo>
                </a:path>
              </a:pathLst>
            </a:custGeom>
            <a:solidFill>
              <a:srgbClr val="DD0806"/>
            </a:solidFill>
            <a:ln w="127000" cap="rnd">
              <a:noFill/>
              <a:round/>
              <a:headEnd/>
              <a:tailEnd/>
            </a:ln>
          </p:spPr>
          <p:txBody>
            <a:bodyPr/>
            <a:lstStyle/>
            <a:p>
              <a:endParaRPr lang="tr-TR"/>
            </a:p>
          </p:txBody>
        </p:sp>
        <p:sp>
          <p:nvSpPr>
            <p:cNvPr id="21572" name="Freeform 47"/>
            <p:cNvSpPr>
              <a:spLocks/>
            </p:cNvSpPr>
            <p:nvPr/>
          </p:nvSpPr>
          <p:spPr bwMode="auto">
            <a:xfrm>
              <a:off x="3116" y="2906"/>
              <a:ext cx="196" cy="99"/>
            </a:xfrm>
            <a:custGeom>
              <a:avLst/>
              <a:gdLst>
                <a:gd name="T0" fmla="*/ 195 w 196"/>
                <a:gd name="T1" fmla="*/ 0 h 99"/>
                <a:gd name="T2" fmla="*/ 0 w 196"/>
                <a:gd name="T3" fmla="*/ 6 h 99"/>
                <a:gd name="T4" fmla="*/ 111 w 196"/>
                <a:gd name="T5" fmla="*/ 98 h 99"/>
                <a:gd name="T6" fmla="*/ 195 w 196"/>
                <a:gd name="T7" fmla="*/ 0 h 99"/>
                <a:gd name="T8" fmla="*/ 0 60000 65536"/>
                <a:gd name="T9" fmla="*/ 0 60000 65536"/>
                <a:gd name="T10" fmla="*/ 0 60000 65536"/>
                <a:gd name="T11" fmla="*/ 0 60000 65536"/>
                <a:gd name="T12" fmla="*/ 0 w 196"/>
                <a:gd name="T13" fmla="*/ 0 h 99"/>
                <a:gd name="T14" fmla="*/ 196 w 196"/>
                <a:gd name="T15" fmla="*/ 99 h 99"/>
              </a:gdLst>
              <a:ahLst/>
              <a:cxnLst>
                <a:cxn ang="T8">
                  <a:pos x="T0" y="T1"/>
                </a:cxn>
                <a:cxn ang="T9">
                  <a:pos x="T2" y="T3"/>
                </a:cxn>
                <a:cxn ang="T10">
                  <a:pos x="T4" y="T5"/>
                </a:cxn>
                <a:cxn ang="T11">
                  <a:pos x="T6" y="T7"/>
                </a:cxn>
              </a:cxnLst>
              <a:rect l="T12" t="T13" r="T14" b="T15"/>
              <a:pathLst>
                <a:path w="196" h="99">
                  <a:moveTo>
                    <a:pt x="195" y="0"/>
                  </a:moveTo>
                  <a:lnTo>
                    <a:pt x="0" y="6"/>
                  </a:lnTo>
                  <a:lnTo>
                    <a:pt x="111" y="98"/>
                  </a:lnTo>
                  <a:lnTo>
                    <a:pt x="195" y="0"/>
                  </a:lnTo>
                </a:path>
              </a:pathLst>
            </a:custGeom>
            <a:noFill/>
            <a:ln w="12700" cap="rnd">
              <a:solidFill>
                <a:srgbClr val="000000"/>
              </a:solidFill>
              <a:round/>
              <a:headEnd/>
              <a:tailEnd/>
            </a:ln>
          </p:spPr>
          <p:txBody>
            <a:bodyPr/>
            <a:lstStyle/>
            <a:p>
              <a:endParaRPr lang="tr-TR"/>
            </a:p>
          </p:txBody>
        </p:sp>
        <p:sp>
          <p:nvSpPr>
            <p:cNvPr id="21573" name="Freeform 48"/>
            <p:cNvSpPr>
              <a:spLocks/>
            </p:cNvSpPr>
            <p:nvPr/>
          </p:nvSpPr>
          <p:spPr bwMode="auto">
            <a:xfrm>
              <a:off x="3219" y="2305"/>
              <a:ext cx="186" cy="93"/>
            </a:xfrm>
            <a:custGeom>
              <a:avLst/>
              <a:gdLst>
                <a:gd name="T0" fmla="*/ 185 w 186"/>
                <a:gd name="T1" fmla="*/ 0 h 93"/>
                <a:gd name="T2" fmla="*/ 0 w 186"/>
                <a:gd name="T3" fmla="*/ 6 h 93"/>
                <a:gd name="T4" fmla="*/ 106 w 186"/>
                <a:gd name="T5" fmla="*/ 92 h 93"/>
                <a:gd name="T6" fmla="*/ 185 w 186"/>
                <a:gd name="T7" fmla="*/ 0 h 93"/>
                <a:gd name="T8" fmla="*/ 0 60000 65536"/>
                <a:gd name="T9" fmla="*/ 0 60000 65536"/>
                <a:gd name="T10" fmla="*/ 0 60000 65536"/>
                <a:gd name="T11" fmla="*/ 0 60000 65536"/>
                <a:gd name="T12" fmla="*/ 0 w 186"/>
                <a:gd name="T13" fmla="*/ 0 h 93"/>
                <a:gd name="T14" fmla="*/ 186 w 186"/>
                <a:gd name="T15" fmla="*/ 93 h 93"/>
              </a:gdLst>
              <a:ahLst/>
              <a:cxnLst>
                <a:cxn ang="T8">
                  <a:pos x="T0" y="T1"/>
                </a:cxn>
                <a:cxn ang="T9">
                  <a:pos x="T2" y="T3"/>
                </a:cxn>
                <a:cxn ang="T10">
                  <a:pos x="T4" y="T5"/>
                </a:cxn>
                <a:cxn ang="T11">
                  <a:pos x="T6" y="T7"/>
                </a:cxn>
              </a:cxnLst>
              <a:rect l="T12" t="T13" r="T14" b="T15"/>
              <a:pathLst>
                <a:path w="186" h="93">
                  <a:moveTo>
                    <a:pt x="185" y="0"/>
                  </a:moveTo>
                  <a:lnTo>
                    <a:pt x="0" y="6"/>
                  </a:lnTo>
                  <a:lnTo>
                    <a:pt x="106" y="92"/>
                  </a:lnTo>
                  <a:lnTo>
                    <a:pt x="185" y="0"/>
                  </a:lnTo>
                </a:path>
              </a:pathLst>
            </a:custGeom>
            <a:solidFill>
              <a:srgbClr val="DD0806"/>
            </a:solidFill>
            <a:ln w="127000" cap="rnd">
              <a:noFill/>
              <a:round/>
              <a:headEnd/>
              <a:tailEnd/>
            </a:ln>
          </p:spPr>
          <p:txBody>
            <a:bodyPr/>
            <a:lstStyle/>
            <a:p>
              <a:endParaRPr lang="tr-TR"/>
            </a:p>
          </p:txBody>
        </p:sp>
        <p:sp>
          <p:nvSpPr>
            <p:cNvPr id="21574" name="Freeform 49"/>
            <p:cNvSpPr>
              <a:spLocks/>
            </p:cNvSpPr>
            <p:nvPr/>
          </p:nvSpPr>
          <p:spPr bwMode="auto">
            <a:xfrm>
              <a:off x="3219" y="2305"/>
              <a:ext cx="195" cy="99"/>
            </a:xfrm>
            <a:custGeom>
              <a:avLst/>
              <a:gdLst>
                <a:gd name="T0" fmla="*/ 194 w 195"/>
                <a:gd name="T1" fmla="*/ 0 h 99"/>
                <a:gd name="T2" fmla="*/ 0 w 195"/>
                <a:gd name="T3" fmla="*/ 6 h 99"/>
                <a:gd name="T4" fmla="*/ 111 w 195"/>
                <a:gd name="T5" fmla="*/ 98 h 99"/>
                <a:gd name="T6" fmla="*/ 194 w 195"/>
                <a:gd name="T7" fmla="*/ 0 h 99"/>
                <a:gd name="T8" fmla="*/ 0 60000 65536"/>
                <a:gd name="T9" fmla="*/ 0 60000 65536"/>
                <a:gd name="T10" fmla="*/ 0 60000 65536"/>
                <a:gd name="T11" fmla="*/ 0 60000 65536"/>
                <a:gd name="T12" fmla="*/ 0 w 195"/>
                <a:gd name="T13" fmla="*/ 0 h 99"/>
                <a:gd name="T14" fmla="*/ 195 w 195"/>
                <a:gd name="T15" fmla="*/ 99 h 99"/>
              </a:gdLst>
              <a:ahLst/>
              <a:cxnLst>
                <a:cxn ang="T8">
                  <a:pos x="T0" y="T1"/>
                </a:cxn>
                <a:cxn ang="T9">
                  <a:pos x="T2" y="T3"/>
                </a:cxn>
                <a:cxn ang="T10">
                  <a:pos x="T4" y="T5"/>
                </a:cxn>
                <a:cxn ang="T11">
                  <a:pos x="T6" y="T7"/>
                </a:cxn>
              </a:cxnLst>
              <a:rect l="T12" t="T13" r="T14" b="T15"/>
              <a:pathLst>
                <a:path w="195" h="99">
                  <a:moveTo>
                    <a:pt x="194" y="0"/>
                  </a:moveTo>
                  <a:lnTo>
                    <a:pt x="0" y="6"/>
                  </a:lnTo>
                  <a:lnTo>
                    <a:pt x="111" y="98"/>
                  </a:lnTo>
                  <a:lnTo>
                    <a:pt x="194" y="0"/>
                  </a:lnTo>
                </a:path>
              </a:pathLst>
            </a:custGeom>
            <a:noFill/>
            <a:ln w="12700" cap="rnd">
              <a:solidFill>
                <a:srgbClr val="000000"/>
              </a:solidFill>
              <a:round/>
              <a:headEnd/>
              <a:tailEnd/>
            </a:ln>
          </p:spPr>
          <p:txBody>
            <a:bodyPr/>
            <a:lstStyle/>
            <a:p>
              <a:endParaRPr lang="tr-TR"/>
            </a:p>
          </p:txBody>
        </p:sp>
        <p:sp>
          <p:nvSpPr>
            <p:cNvPr id="21575" name="Freeform 50"/>
            <p:cNvSpPr>
              <a:spLocks/>
            </p:cNvSpPr>
            <p:nvPr/>
          </p:nvSpPr>
          <p:spPr bwMode="auto">
            <a:xfrm>
              <a:off x="3302" y="2420"/>
              <a:ext cx="185" cy="91"/>
            </a:xfrm>
            <a:custGeom>
              <a:avLst/>
              <a:gdLst>
                <a:gd name="T0" fmla="*/ 184 w 185"/>
                <a:gd name="T1" fmla="*/ 0 h 91"/>
                <a:gd name="T2" fmla="*/ 0 w 185"/>
                <a:gd name="T3" fmla="*/ 5 h 91"/>
                <a:gd name="T4" fmla="*/ 105 w 185"/>
                <a:gd name="T5" fmla="*/ 90 h 91"/>
                <a:gd name="T6" fmla="*/ 184 w 185"/>
                <a:gd name="T7" fmla="*/ 0 h 91"/>
                <a:gd name="T8" fmla="*/ 0 60000 65536"/>
                <a:gd name="T9" fmla="*/ 0 60000 65536"/>
                <a:gd name="T10" fmla="*/ 0 60000 65536"/>
                <a:gd name="T11" fmla="*/ 0 60000 65536"/>
                <a:gd name="T12" fmla="*/ 0 w 185"/>
                <a:gd name="T13" fmla="*/ 0 h 91"/>
                <a:gd name="T14" fmla="*/ 185 w 185"/>
                <a:gd name="T15" fmla="*/ 91 h 91"/>
              </a:gdLst>
              <a:ahLst/>
              <a:cxnLst>
                <a:cxn ang="T8">
                  <a:pos x="T0" y="T1"/>
                </a:cxn>
                <a:cxn ang="T9">
                  <a:pos x="T2" y="T3"/>
                </a:cxn>
                <a:cxn ang="T10">
                  <a:pos x="T4" y="T5"/>
                </a:cxn>
                <a:cxn ang="T11">
                  <a:pos x="T6" y="T7"/>
                </a:cxn>
              </a:cxnLst>
              <a:rect l="T12" t="T13" r="T14" b="T15"/>
              <a:pathLst>
                <a:path w="185" h="91">
                  <a:moveTo>
                    <a:pt x="184" y="0"/>
                  </a:moveTo>
                  <a:lnTo>
                    <a:pt x="0" y="5"/>
                  </a:lnTo>
                  <a:lnTo>
                    <a:pt x="105" y="90"/>
                  </a:lnTo>
                  <a:lnTo>
                    <a:pt x="184" y="0"/>
                  </a:lnTo>
                </a:path>
              </a:pathLst>
            </a:custGeom>
            <a:solidFill>
              <a:srgbClr val="DD0806"/>
            </a:solidFill>
            <a:ln w="127000" cap="rnd">
              <a:noFill/>
              <a:round/>
              <a:headEnd/>
              <a:tailEnd/>
            </a:ln>
          </p:spPr>
          <p:txBody>
            <a:bodyPr/>
            <a:lstStyle/>
            <a:p>
              <a:endParaRPr lang="tr-TR"/>
            </a:p>
          </p:txBody>
        </p:sp>
        <p:sp>
          <p:nvSpPr>
            <p:cNvPr id="21576" name="Freeform 51"/>
            <p:cNvSpPr>
              <a:spLocks/>
            </p:cNvSpPr>
            <p:nvPr/>
          </p:nvSpPr>
          <p:spPr bwMode="auto">
            <a:xfrm>
              <a:off x="3302" y="2420"/>
              <a:ext cx="195" cy="97"/>
            </a:xfrm>
            <a:custGeom>
              <a:avLst/>
              <a:gdLst>
                <a:gd name="T0" fmla="*/ 194 w 195"/>
                <a:gd name="T1" fmla="*/ 0 h 97"/>
                <a:gd name="T2" fmla="*/ 0 w 195"/>
                <a:gd name="T3" fmla="*/ 6 h 97"/>
                <a:gd name="T4" fmla="*/ 111 w 195"/>
                <a:gd name="T5" fmla="*/ 96 h 97"/>
                <a:gd name="T6" fmla="*/ 194 w 195"/>
                <a:gd name="T7" fmla="*/ 0 h 97"/>
                <a:gd name="T8" fmla="*/ 0 60000 65536"/>
                <a:gd name="T9" fmla="*/ 0 60000 65536"/>
                <a:gd name="T10" fmla="*/ 0 60000 65536"/>
                <a:gd name="T11" fmla="*/ 0 60000 65536"/>
                <a:gd name="T12" fmla="*/ 0 w 195"/>
                <a:gd name="T13" fmla="*/ 0 h 97"/>
                <a:gd name="T14" fmla="*/ 195 w 195"/>
                <a:gd name="T15" fmla="*/ 97 h 97"/>
              </a:gdLst>
              <a:ahLst/>
              <a:cxnLst>
                <a:cxn ang="T8">
                  <a:pos x="T0" y="T1"/>
                </a:cxn>
                <a:cxn ang="T9">
                  <a:pos x="T2" y="T3"/>
                </a:cxn>
                <a:cxn ang="T10">
                  <a:pos x="T4" y="T5"/>
                </a:cxn>
                <a:cxn ang="T11">
                  <a:pos x="T6" y="T7"/>
                </a:cxn>
              </a:cxnLst>
              <a:rect l="T12" t="T13" r="T14" b="T15"/>
              <a:pathLst>
                <a:path w="195" h="97">
                  <a:moveTo>
                    <a:pt x="194" y="0"/>
                  </a:moveTo>
                  <a:lnTo>
                    <a:pt x="0" y="6"/>
                  </a:lnTo>
                  <a:lnTo>
                    <a:pt x="111" y="96"/>
                  </a:lnTo>
                  <a:lnTo>
                    <a:pt x="194" y="0"/>
                  </a:lnTo>
                </a:path>
              </a:pathLst>
            </a:custGeom>
            <a:noFill/>
            <a:ln w="12700" cap="rnd">
              <a:solidFill>
                <a:srgbClr val="000000"/>
              </a:solidFill>
              <a:round/>
              <a:headEnd/>
              <a:tailEnd/>
            </a:ln>
          </p:spPr>
          <p:txBody>
            <a:bodyPr/>
            <a:lstStyle/>
            <a:p>
              <a:endParaRPr lang="tr-TR"/>
            </a:p>
          </p:txBody>
        </p:sp>
        <p:sp>
          <p:nvSpPr>
            <p:cNvPr id="21577" name="Freeform 52"/>
            <p:cNvSpPr>
              <a:spLocks/>
            </p:cNvSpPr>
            <p:nvPr/>
          </p:nvSpPr>
          <p:spPr bwMode="auto">
            <a:xfrm>
              <a:off x="3486" y="2288"/>
              <a:ext cx="187" cy="92"/>
            </a:xfrm>
            <a:custGeom>
              <a:avLst/>
              <a:gdLst>
                <a:gd name="T0" fmla="*/ 186 w 187"/>
                <a:gd name="T1" fmla="*/ 0 h 92"/>
                <a:gd name="T2" fmla="*/ 0 w 187"/>
                <a:gd name="T3" fmla="*/ 5 h 92"/>
                <a:gd name="T4" fmla="*/ 106 w 187"/>
                <a:gd name="T5" fmla="*/ 91 h 92"/>
                <a:gd name="T6" fmla="*/ 186 w 187"/>
                <a:gd name="T7" fmla="*/ 0 h 92"/>
                <a:gd name="T8" fmla="*/ 0 60000 65536"/>
                <a:gd name="T9" fmla="*/ 0 60000 65536"/>
                <a:gd name="T10" fmla="*/ 0 60000 65536"/>
                <a:gd name="T11" fmla="*/ 0 60000 65536"/>
                <a:gd name="T12" fmla="*/ 0 w 187"/>
                <a:gd name="T13" fmla="*/ 0 h 92"/>
                <a:gd name="T14" fmla="*/ 187 w 187"/>
                <a:gd name="T15" fmla="*/ 92 h 92"/>
              </a:gdLst>
              <a:ahLst/>
              <a:cxnLst>
                <a:cxn ang="T8">
                  <a:pos x="T0" y="T1"/>
                </a:cxn>
                <a:cxn ang="T9">
                  <a:pos x="T2" y="T3"/>
                </a:cxn>
                <a:cxn ang="T10">
                  <a:pos x="T4" y="T5"/>
                </a:cxn>
                <a:cxn ang="T11">
                  <a:pos x="T6" y="T7"/>
                </a:cxn>
              </a:cxnLst>
              <a:rect l="T12" t="T13" r="T14" b="T15"/>
              <a:pathLst>
                <a:path w="187" h="92">
                  <a:moveTo>
                    <a:pt x="186" y="0"/>
                  </a:moveTo>
                  <a:lnTo>
                    <a:pt x="0" y="5"/>
                  </a:lnTo>
                  <a:lnTo>
                    <a:pt x="106" y="91"/>
                  </a:lnTo>
                  <a:lnTo>
                    <a:pt x="186" y="0"/>
                  </a:lnTo>
                </a:path>
              </a:pathLst>
            </a:custGeom>
            <a:solidFill>
              <a:srgbClr val="DD0806"/>
            </a:solidFill>
            <a:ln w="127000" cap="rnd">
              <a:noFill/>
              <a:round/>
              <a:headEnd/>
              <a:tailEnd/>
            </a:ln>
          </p:spPr>
          <p:txBody>
            <a:bodyPr/>
            <a:lstStyle/>
            <a:p>
              <a:endParaRPr lang="tr-TR"/>
            </a:p>
          </p:txBody>
        </p:sp>
        <p:sp>
          <p:nvSpPr>
            <p:cNvPr id="21578" name="Freeform 53"/>
            <p:cNvSpPr>
              <a:spLocks/>
            </p:cNvSpPr>
            <p:nvPr/>
          </p:nvSpPr>
          <p:spPr bwMode="auto">
            <a:xfrm>
              <a:off x="3486" y="2288"/>
              <a:ext cx="197" cy="98"/>
            </a:xfrm>
            <a:custGeom>
              <a:avLst/>
              <a:gdLst>
                <a:gd name="T0" fmla="*/ 196 w 197"/>
                <a:gd name="T1" fmla="*/ 0 h 98"/>
                <a:gd name="T2" fmla="*/ 0 w 197"/>
                <a:gd name="T3" fmla="*/ 6 h 98"/>
                <a:gd name="T4" fmla="*/ 112 w 197"/>
                <a:gd name="T5" fmla="*/ 97 h 98"/>
                <a:gd name="T6" fmla="*/ 196 w 197"/>
                <a:gd name="T7" fmla="*/ 0 h 98"/>
                <a:gd name="T8" fmla="*/ 0 60000 65536"/>
                <a:gd name="T9" fmla="*/ 0 60000 65536"/>
                <a:gd name="T10" fmla="*/ 0 60000 65536"/>
                <a:gd name="T11" fmla="*/ 0 60000 65536"/>
                <a:gd name="T12" fmla="*/ 0 w 197"/>
                <a:gd name="T13" fmla="*/ 0 h 98"/>
                <a:gd name="T14" fmla="*/ 197 w 197"/>
                <a:gd name="T15" fmla="*/ 98 h 98"/>
              </a:gdLst>
              <a:ahLst/>
              <a:cxnLst>
                <a:cxn ang="T8">
                  <a:pos x="T0" y="T1"/>
                </a:cxn>
                <a:cxn ang="T9">
                  <a:pos x="T2" y="T3"/>
                </a:cxn>
                <a:cxn ang="T10">
                  <a:pos x="T4" y="T5"/>
                </a:cxn>
                <a:cxn ang="T11">
                  <a:pos x="T6" y="T7"/>
                </a:cxn>
              </a:cxnLst>
              <a:rect l="T12" t="T13" r="T14" b="T15"/>
              <a:pathLst>
                <a:path w="197" h="98">
                  <a:moveTo>
                    <a:pt x="196" y="0"/>
                  </a:moveTo>
                  <a:lnTo>
                    <a:pt x="0" y="6"/>
                  </a:lnTo>
                  <a:lnTo>
                    <a:pt x="112" y="97"/>
                  </a:lnTo>
                  <a:lnTo>
                    <a:pt x="196" y="0"/>
                  </a:lnTo>
                </a:path>
              </a:pathLst>
            </a:custGeom>
            <a:noFill/>
            <a:ln w="12700" cap="rnd">
              <a:solidFill>
                <a:srgbClr val="000000"/>
              </a:solidFill>
              <a:round/>
              <a:headEnd/>
              <a:tailEnd/>
            </a:ln>
          </p:spPr>
          <p:txBody>
            <a:bodyPr/>
            <a:lstStyle/>
            <a:p>
              <a:endParaRPr lang="tr-TR"/>
            </a:p>
          </p:txBody>
        </p:sp>
        <p:sp>
          <p:nvSpPr>
            <p:cNvPr id="21579" name="Freeform 54"/>
            <p:cNvSpPr>
              <a:spLocks/>
            </p:cNvSpPr>
            <p:nvPr/>
          </p:nvSpPr>
          <p:spPr bwMode="auto">
            <a:xfrm>
              <a:off x="3356" y="2167"/>
              <a:ext cx="188" cy="93"/>
            </a:xfrm>
            <a:custGeom>
              <a:avLst/>
              <a:gdLst>
                <a:gd name="T0" fmla="*/ 187 w 188"/>
                <a:gd name="T1" fmla="*/ 0 h 93"/>
                <a:gd name="T2" fmla="*/ 0 w 188"/>
                <a:gd name="T3" fmla="*/ 5 h 93"/>
                <a:gd name="T4" fmla="*/ 108 w 188"/>
                <a:gd name="T5" fmla="*/ 92 h 93"/>
                <a:gd name="T6" fmla="*/ 187 w 188"/>
                <a:gd name="T7" fmla="*/ 0 h 93"/>
                <a:gd name="T8" fmla="*/ 0 60000 65536"/>
                <a:gd name="T9" fmla="*/ 0 60000 65536"/>
                <a:gd name="T10" fmla="*/ 0 60000 65536"/>
                <a:gd name="T11" fmla="*/ 0 60000 65536"/>
                <a:gd name="T12" fmla="*/ 0 w 188"/>
                <a:gd name="T13" fmla="*/ 0 h 93"/>
                <a:gd name="T14" fmla="*/ 188 w 188"/>
                <a:gd name="T15" fmla="*/ 93 h 93"/>
              </a:gdLst>
              <a:ahLst/>
              <a:cxnLst>
                <a:cxn ang="T8">
                  <a:pos x="T0" y="T1"/>
                </a:cxn>
                <a:cxn ang="T9">
                  <a:pos x="T2" y="T3"/>
                </a:cxn>
                <a:cxn ang="T10">
                  <a:pos x="T4" y="T5"/>
                </a:cxn>
                <a:cxn ang="T11">
                  <a:pos x="T6" y="T7"/>
                </a:cxn>
              </a:cxnLst>
              <a:rect l="T12" t="T13" r="T14" b="T15"/>
              <a:pathLst>
                <a:path w="188" h="93">
                  <a:moveTo>
                    <a:pt x="187" y="0"/>
                  </a:moveTo>
                  <a:lnTo>
                    <a:pt x="0" y="5"/>
                  </a:lnTo>
                  <a:lnTo>
                    <a:pt x="108" y="92"/>
                  </a:lnTo>
                  <a:lnTo>
                    <a:pt x="187" y="0"/>
                  </a:lnTo>
                </a:path>
              </a:pathLst>
            </a:custGeom>
            <a:solidFill>
              <a:srgbClr val="DD0806"/>
            </a:solidFill>
            <a:ln w="127000" cap="rnd">
              <a:noFill/>
              <a:round/>
              <a:headEnd/>
              <a:tailEnd/>
            </a:ln>
          </p:spPr>
          <p:txBody>
            <a:bodyPr/>
            <a:lstStyle/>
            <a:p>
              <a:endParaRPr lang="tr-TR"/>
            </a:p>
          </p:txBody>
        </p:sp>
        <p:sp>
          <p:nvSpPr>
            <p:cNvPr id="21580" name="Freeform 55"/>
            <p:cNvSpPr>
              <a:spLocks/>
            </p:cNvSpPr>
            <p:nvPr/>
          </p:nvSpPr>
          <p:spPr bwMode="auto">
            <a:xfrm>
              <a:off x="3356" y="2167"/>
              <a:ext cx="197" cy="99"/>
            </a:xfrm>
            <a:custGeom>
              <a:avLst/>
              <a:gdLst>
                <a:gd name="T0" fmla="*/ 196 w 197"/>
                <a:gd name="T1" fmla="*/ 0 h 99"/>
                <a:gd name="T2" fmla="*/ 0 w 197"/>
                <a:gd name="T3" fmla="*/ 6 h 99"/>
                <a:gd name="T4" fmla="*/ 113 w 197"/>
                <a:gd name="T5" fmla="*/ 98 h 99"/>
                <a:gd name="T6" fmla="*/ 196 w 197"/>
                <a:gd name="T7" fmla="*/ 0 h 99"/>
                <a:gd name="T8" fmla="*/ 0 60000 65536"/>
                <a:gd name="T9" fmla="*/ 0 60000 65536"/>
                <a:gd name="T10" fmla="*/ 0 60000 65536"/>
                <a:gd name="T11" fmla="*/ 0 60000 65536"/>
                <a:gd name="T12" fmla="*/ 0 w 197"/>
                <a:gd name="T13" fmla="*/ 0 h 99"/>
                <a:gd name="T14" fmla="*/ 197 w 197"/>
                <a:gd name="T15" fmla="*/ 99 h 99"/>
              </a:gdLst>
              <a:ahLst/>
              <a:cxnLst>
                <a:cxn ang="T8">
                  <a:pos x="T0" y="T1"/>
                </a:cxn>
                <a:cxn ang="T9">
                  <a:pos x="T2" y="T3"/>
                </a:cxn>
                <a:cxn ang="T10">
                  <a:pos x="T4" y="T5"/>
                </a:cxn>
                <a:cxn ang="T11">
                  <a:pos x="T6" y="T7"/>
                </a:cxn>
              </a:cxnLst>
              <a:rect l="T12" t="T13" r="T14" b="T15"/>
              <a:pathLst>
                <a:path w="197" h="99">
                  <a:moveTo>
                    <a:pt x="196" y="0"/>
                  </a:moveTo>
                  <a:lnTo>
                    <a:pt x="0" y="6"/>
                  </a:lnTo>
                  <a:lnTo>
                    <a:pt x="113" y="98"/>
                  </a:lnTo>
                  <a:lnTo>
                    <a:pt x="196" y="0"/>
                  </a:lnTo>
                </a:path>
              </a:pathLst>
            </a:custGeom>
            <a:noFill/>
            <a:ln w="12700" cap="rnd">
              <a:solidFill>
                <a:srgbClr val="000000"/>
              </a:solidFill>
              <a:round/>
              <a:headEnd/>
              <a:tailEnd/>
            </a:ln>
          </p:spPr>
          <p:txBody>
            <a:bodyPr/>
            <a:lstStyle/>
            <a:p>
              <a:endParaRPr lang="tr-TR"/>
            </a:p>
          </p:txBody>
        </p:sp>
        <p:sp>
          <p:nvSpPr>
            <p:cNvPr id="21581" name="Freeform 56"/>
            <p:cNvSpPr>
              <a:spLocks/>
            </p:cNvSpPr>
            <p:nvPr/>
          </p:nvSpPr>
          <p:spPr bwMode="auto">
            <a:xfrm>
              <a:off x="3061" y="2391"/>
              <a:ext cx="195" cy="99"/>
            </a:xfrm>
            <a:custGeom>
              <a:avLst/>
              <a:gdLst>
                <a:gd name="T0" fmla="*/ 194 w 195"/>
                <a:gd name="T1" fmla="*/ 0 h 99"/>
                <a:gd name="T2" fmla="*/ 0 w 195"/>
                <a:gd name="T3" fmla="*/ 6 h 99"/>
                <a:gd name="T4" fmla="*/ 111 w 195"/>
                <a:gd name="T5" fmla="*/ 98 h 99"/>
                <a:gd name="T6" fmla="*/ 194 w 195"/>
                <a:gd name="T7" fmla="*/ 0 h 99"/>
                <a:gd name="T8" fmla="*/ 0 60000 65536"/>
                <a:gd name="T9" fmla="*/ 0 60000 65536"/>
                <a:gd name="T10" fmla="*/ 0 60000 65536"/>
                <a:gd name="T11" fmla="*/ 0 60000 65536"/>
                <a:gd name="T12" fmla="*/ 0 w 195"/>
                <a:gd name="T13" fmla="*/ 0 h 99"/>
                <a:gd name="T14" fmla="*/ 195 w 195"/>
                <a:gd name="T15" fmla="*/ 99 h 99"/>
              </a:gdLst>
              <a:ahLst/>
              <a:cxnLst>
                <a:cxn ang="T8">
                  <a:pos x="T0" y="T1"/>
                </a:cxn>
                <a:cxn ang="T9">
                  <a:pos x="T2" y="T3"/>
                </a:cxn>
                <a:cxn ang="T10">
                  <a:pos x="T4" y="T5"/>
                </a:cxn>
                <a:cxn ang="T11">
                  <a:pos x="T6" y="T7"/>
                </a:cxn>
              </a:cxnLst>
              <a:rect l="T12" t="T13" r="T14" b="T15"/>
              <a:pathLst>
                <a:path w="195" h="99">
                  <a:moveTo>
                    <a:pt x="194" y="0"/>
                  </a:moveTo>
                  <a:lnTo>
                    <a:pt x="0" y="6"/>
                  </a:lnTo>
                  <a:lnTo>
                    <a:pt x="111" y="98"/>
                  </a:lnTo>
                  <a:lnTo>
                    <a:pt x="194" y="0"/>
                  </a:lnTo>
                </a:path>
              </a:pathLst>
            </a:custGeom>
            <a:solidFill>
              <a:srgbClr val="DD0806"/>
            </a:solidFill>
            <a:ln w="12700" cap="rnd">
              <a:solidFill>
                <a:srgbClr val="000000"/>
              </a:solidFill>
              <a:round/>
              <a:headEnd/>
              <a:tailEnd/>
            </a:ln>
          </p:spPr>
          <p:txBody>
            <a:bodyPr/>
            <a:lstStyle/>
            <a:p>
              <a:endParaRPr lang="tr-TR"/>
            </a:p>
          </p:txBody>
        </p:sp>
      </p:grpSp>
      <p:sp>
        <p:nvSpPr>
          <p:cNvPr id="21510" name="Rectangle 57"/>
          <p:cNvSpPr>
            <a:spLocks noChangeArrowheads="1"/>
          </p:cNvSpPr>
          <p:nvPr/>
        </p:nvSpPr>
        <p:spPr bwMode="auto">
          <a:xfrm>
            <a:off x="2932113" y="5156200"/>
            <a:ext cx="2493962" cy="515938"/>
          </a:xfrm>
          <a:prstGeom prst="rect">
            <a:avLst/>
          </a:prstGeom>
          <a:noFill/>
          <a:ln w="12700">
            <a:noFill/>
            <a:miter lim="800000"/>
            <a:headEnd/>
            <a:tailEnd/>
          </a:ln>
        </p:spPr>
        <p:txBody>
          <a:bodyPr lIns="90488" tIns="44450" rIns="90488" bIns="44450">
            <a:spAutoFit/>
          </a:bodyPr>
          <a:lstStyle/>
          <a:p>
            <a:pPr eaLnBrk="0" hangingPunct="0"/>
            <a:r>
              <a:rPr lang="tr-TR" sz="2800" b="1">
                <a:solidFill>
                  <a:srgbClr val="43C004"/>
                </a:solidFill>
                <a:latin typeface="Garamond" charset="-94"/>
              </a:rPr>
              <a:t>Metabolik</a:t>
            </a:r>
            <a:endParaRPr lang="en-US" sz="2800" b="1">
              <a:solidFill>
                <a:srgbClr val="43C004"/>
              </a:solidFill>
              <a:latin typeface="Garamond" charset="-94"/>
            </a:endParaRPr>
          </a:p>
        </p:txBody>
      </p:sp>
      <p:grpSp>
        <p:nvGrpSpPr>
          <p:cNvPr id="21511" name="Group 58"/>
          <p:cNvGrpSpPr>
            <a:grpSpLocks/>
          </p:cNvGrpSpPr>
          <p:nvPr/>
        </p:nvGrpSpPr>
        <p:grpSpPr bwMode="auto">
          <a:xfrm>
            <a:off x="5391150" y="2436813"/>
            <a:ext cx="1617663" cy="693737"/>
            <a:chOff x="3396" y="1535"/>
            <a:chExt cx="1019" cy="437"/>
          </a:xfrm>
        </p:grpSpPr>
        <p:sp>
          <p:nvSpPr>
            <p:cNvPr id="21527" name="Oval 59"/>
            <p:cNvSpPr>
              <a:spLocks noChangeArrowheads="1"/>
            </p:cNvSpPr>
            <p:nvPr/>
          </p:nvSpPr>
          <p:spPr bwMode="auto">
            <a:xfrm>
              <a:off x="3396" y="1556"/>
              <a:ext cx="109" cy="99"/>
            </a:xfrm>
            <a:prstGeom prst="ellipse">
              <a:avLst/>
            </a:prstGeom>
            <a:solidFill>
              <a:schemeClr val="hlink"/>
            </a:solidFill>
            <a:ln w="12700">
              <a:solidFill>
                <a:schemeClr val="tx1"/>
              </a:solidFill>
              <a:round/>
              <a:headEnd/>
              <a:tailEnd/>
            </a:ln>
          </p:spPr>
          <p:txBody>
            <a:bodyPr wrap="none" anchor="ctr"/>
            <a:lstStyle/>
            <a:p>
              <a:endParaRPr lang="tr-TR"/>
            </a:p>
          </p:txBody>
        </p:sp>
        <p:sp>
          <p:nvSpPr>
            <p:cNvPr id="21528" name="Oval 60"/>
            <p:cNvSpPr>
              <a:spLocks noChangeArrowheads="1"/>
            </p:cNvSpPr>
            <p:nvPr/>
          </p:nvSpPr>
          <p:spPr bwMode="auto">
            <a:xfrm>
              <a:off x="3492" y="1652"/>
              <a:ext cx="109" cy="99"/>
            </a:xfrm>
            <a:prstGeom prst="ellipse">
              <a:avLst/>
            </a:prstGeom>
            <a:solidFill>
              <a:schemeClr val="hlink"/>
            </a:solidFill>
            <a:ln w="12700">
              <a:solidFill>
                <a:schemeClr val="tx1"/>
              </a:solidFill>
              <a:round/>
              <a:headEnd/>
              <a:tailEnd/>
            </a:ln>
          </p:spPr>
          <p:txBody>
            <a:bodyPr wrap="none" anchor="ctr"/>
            <a:lstStyle/>
            <a:p>
              <a:endParaRPr lang="tr-TR"/>
            </a:p>
          </p:txBody>
        </p:sp>
        <p:sp>
          <p:nvSpPr>
            <p:cNvPr id="21529" name="Oval 61"/>
            <p:cNvSpPr>
              <a:spLocks noChangeArrowheads="1"/>
            </p:cNvSpPr>
            <p:nvPr/>
          </p:nvSpPr>
          <p:spPr bwMode="auto">
            <a:xfrm>
              <a:off x="3588" y="1535"/>
              <a:ext cx="109" cy="99"/>
            </a:xfrm>
            <a:prstGeom prst="ellipse">
              <a:avLst/>
            </a:prstGeom>
            <a:solidFill>
              <a:schemeClr val="hlink"/>
            </a:solidFill>
            <a:ln w="12700">
              <a:solidFill>
                <a:schemeClr val="tx1"/>
              </a:solidFill>
              <a:round/>
              <a:headEnd/>
              <a:tailEnd/>
            </a:ln>
          </p:spPr>
          <p:txBody>
            <a:bodyPr wrap="none" anchor="ctr"/>
            <a:lstStyle/>
            <a:p>
              <a:endParaRPr lang="tr-TR"/>
            </a:p>
          </p:txBody>
        </p:sp>
        <p:sp>
          <p:nvSpPr>
            <p:cNvPr id="21530" name="Rectangle 62"/>
            <p:cNvSpPr>
              <a:spLocks noChangeArrowheads="1"/>
            </p:cNvSpPr>
            <p:nvPr/>
          </p:nvSpPr>
          <p:spPr bwMode="auto">
            <a:xfrm>
              <a:off x="3542" y="1724"/>
              <a:ext cx="873" cy="248"/>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a:solidFill>
                    <a:schemeClr val="bg2"/>
                  </a:solidFill>
                  <a:latin typeface="Garamond" charset="-94"/>
                </a:rPr>
                <a:t>S</a:t>
              </a:r>
              <a:r>
                <a:rPr lang="tr-TR" sz="2000" b="1">
                  <a:solidFill>
                    <a:schemeClr val="bg2"/>
                  </a:solidFill>
                  <a:latin typeface="Garamond" charset="-94"/>
                </a:rPr>
                <a:t>itokinler</a:t>
              </a:r>
              <a:endParaRPr lang="en-US" sz="2000" b="1">
                <a:solidFill>
                  <a:schemeClr val="bg2"/>
                </a:solidFill>
                <a:latin typeface="Garamond" charset="-94"/>
              </a:endParaRPr>
            </a:p>
          </p:txBody>
        </p:sp>
      </p:grpSp>
      <p:grpSp>
        <p:nvGrpSpPr>
          <p:cNvPr id="21512" name="Group 63"/>
          <p:cNvGrpSpPr>
            <a:grpSpLocks/>
          </p:cNvGrpSpPr>
          <p:nvPr/>
        </p:nvGrpSpPr>
        <p:grpSpPr bwMode="auto">
          <a:xfrm>
            <a:off x="1930400" y="2395538"/>
            <a:ext cx="1708150" cy="1751012"/>
            <a:chOff x="1216" y="1509"/>
            <a:chExt cx="1076" cy="1103"/>
          </a:xfrm>
        </p:grpSpPr>
        <p:sp>
          <p:nvSpPr>
            <p:cNvPr id="21523" name="Freeform 64"/>
            <p:cNvSpPr>
              <a:spLocks/>
            </p:cNvSpPr>
            <p:nvPr/>
          </p:nvSpPr>
          <p:spPr bwMode="auto">
            <a:xfrm>
              <a:off x="1216" y="1552"/>
              <a:ext cx="161" cy="556"/>
            </a:xfrm>
            <a:custGeom>
              <a:avLst/>
              <a:gdLst>
                <a:gd name="T0" fmla="*/ 75 w 161"/>
                <a:gd name="T1" fmla="*/ 555 h 556"/>
                <a:gd name="T2" fmla="*/ 139 w 161"/>
                <a:gd name="T3" fmla="*/ 501 h 556"/>
                <a:gd name="T4" fmla="*/ 160 w 161"/>
                <a:gd name="T5" fmla="*/ 416 h 556"/>
                <a:gd name="T6" fmla="*/ 85 w 161"/>
                <a:gd name="T7" fmla="*/ 256 h 556"/>
                <a:gd name="T8" fmla="*/ 0 w 161"/>
                <a:gd name="T9" fmla="*/ 128 h 556"/>
                <a:gd name="T10" fmla="*/ 0 w 161"/>
                <a:gd name="T11" fmla="*/ 64 h 556"/>
                <a:gd name="T12" fmla="*/ 43 w 161"/>
                <a:gd name="T13" fmla="*/ 21 h 556"/>
                <a:gd name="T14" fmla="*/ 96 w 161"/>
                <a:gd name="T15" fmla="*/ 0 h 556"/>
                <a:gd name="T16" fmla="*/ 0 60000 65536"/>
                <a:gd name="T17" fmla="*/ 0 60000 65536"/>
                <a:gd name="T18" fmla="*/ 0 60000 65536"/>
                <a:gd name="T19" fmla="*/ 0 60000 65536"/>
                <a:gd name="T20" fmla="*/ 0 60000 65536"/>
                <a:gd name="T21" fmla="*/ 0 60000 65536"/>
                <a:gd name="T22" fmla="*/ 0 60000 65536"/>
                <a:gd name="T23" fmla="*/ 0 60000 65536"/>
                <a:gd name="T24" fmla="*/ 0 w 161"/>
                <a:gd name="T25" fmla="*/ 0 h 556"/>
                <a:gd name="T26" fmla="*/ 161 w 161"/>
                <a:gd name="T27" fmla="*/ 556 h 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1" h="556">
                  <a:moveTo>
                    <a:pt x="75" y="555"/>
                  </a:moveTo>
                  <a:lnTo>
                    <a:pt x="139" y="501"/>
                  </a:lnTo>
                  <a:lnTo>
                    <a:pt x="160" y="416"/>
                  </a:lnTo>
                  <a:lnTo>
                    <a:pt x="85" y="256"/>
                  </a:lnTo>
                  <a:lnTo>
                    <a:pt x="0" y="128"/>
                  </a:lnTo>
                  <a:lnTo>
                    <a:pt x="0" y="64"/>
                  </a:lnTo>
                  <a:lnTo>
                    <a:pt x="43" y="21"/>
                  </a:lnTo>
                  <a:lnTo>
                    <a:pt x="96" y="0"/>
                  </a:lnTo>
                </a:path>
              </a:pathLst>
            </a:custGeom>
            <a:noFill/>
            <a:ln w="12700" cap="rnd">
              <a:solidFill>
                <a:schemeClr val="tx1"/>
              </a:solidFill>
              <a:round/>
              <a:headEnd/>
              <a:tailEnd/>
            </a:ln>
          </p:spPr>
          <p:txBody>
            <a:bodyPr/>
            <a:lstStyle/>
            <a:p>
              <a:endParaRPr lang="tr-TR"/>
            </a:p>
          </p:txBody>
        </p:sp>
        <p:sp>
          <p:nvSpPr>
            <p:cNvPr id="21524" name="Freeform 65"/>
            <p:cNvSpPr>
              <a:spLocks/>
            </p:cNvSpPr>
            <p:nvPr/>
          </p:nvSpPr>
          <p:spPr bwMode="auto">
            <a:xfrm>
              <a:off x="1323" y="1509"/>
              <a:ext cx="395" cy="321"/>
            </a:xfrm>
            <a:custGeom>
              <a:avLst/>
              <a:gdLst>
                <a:gd name="T0" fmla="*/ 0 w 395"/>
                <a:gd name="T1" fmla="*/ 320 h 321"/>
                <a:gd name="T2" fmla="*/ 64 w 395"/>
                <a:gd name="T3" fmla="*/ 310 h 321"/>
                <a:gd name="T4" fmla="*/ 138 w 395"/>
                <a:gd name="T5" fmla="*/ 235 h 321"/>
                <a:gd name="T6" fmla="*/ 149 w 395"/>
                <a:gd name="T7" fmla="*/ 182 h 321"/>
                <a:gd name="T8" fmla="*/ 181 w 395"/>
                <a:gd name="T9" fmla="*/ 160 h 321"/>
                <a:gd name="T10" fmla="*/ 309 w 395"/>
                <a:gd name="T11" fmla="*/ 150 h 321"/>
                <a:gd name="T12" fmla="*/ 362 w 395"/>
                <a:gd name="T13" fmla="*/ 86 h 321"/>
                <a:gd name="T14" fmla="*/ 394 w 395"/>
                <a:gd name="T15" fmla="*/ 0 h 321"/>
                <a:gd name="T16" fmla="*/ 0 60000 65536"/>
                <a:gd name="T17" fmla="*/ 0 60000 65536"/>
                <a:gd name="T18" fmla="*/ 0 60000 65536"/>
                <a:gd name="T19" fmla="*/ 0 60000 65536"/>
                <a:gd name="T20" fmla="*/ 0 60000 65536"/>
                <a:gd name="T21" fmla="*/ 0 60000 65536"/>
                <a:gd name="T22" fmla="*/ 0 60000 65536"/>
                <a:gd name="T23" fmla="*/ 0 60000 65536"/>
                <a:gd name="T24" fmla="*/ 0 w 395"/>
                <a:gd name="T25" fmla="*/ 0 h 321"/>
                <a:gd name="T26" fmla="*/ 395 w 395"/>
                <a:gd name="T27" fmla="*/ 321 h 3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 h="321">
                  <a:moveTo>
                    <a:pt x="0" y="320"/>
                  </a:moveTo>
                  <a:lnTo>
                    <a:pt x="64" y="310"/>
                  </a:lnTo>
                  <a:lnTo>
                    <a:pt x="138" y="235"/>
                  </a:lnTo>
                  <a:lnTo>
                    <a:pt x="149" y="182"/>
                  </a:lnTo>
                  <a:lnTo>
                    <a:pt x="181" y="160"/>
                  </a:lnTo>
                  <a:lnTo>
                    <a:pt x="309" y="150"/>
                  </a:lnTo>
                  <a:lnTo>
                    <a:pt x="362" y="86"/>
                  </a:lnTo>
                  <a:lnTo>
                    <a:pt x="394" y="0"/>
                  </a:lnTo>
                </a:path>
              </a:pathLst>
            </a:custGeom>
            <a:noFill/>
            <a:ln w="12700" cap="rnd">
              <a:solidFill>
                <a:schemeClr val="tx1"/>
              </a:solidFill>
              <a:round/>
              <a:headEnd/>
              <a:tailEnd/>
            </a:ln>
          </p:spPr>
          <p:txBody>
            <a:bodyPr/>
            <a:lstStyle/>
            <a:p>
              <a:endParaRPr lang="tr-TR"/>
            </a:p>
          </p:txBody>
        </p:sp>
        <p:sp>
          <p:nvSpPr>
            <p:cNvPr id="21525" name="Freeform 66"/>
            <p:cNvSpPr>
              <a:spLocks/>
            </p:cNvSpPr>
            <p:nvPr/>
          </p:nvSpPr>
          <p:spPr bwMode="auto">
            <a:xfrm>
              <a:off x="1376" y="1968"/>
              <a:ext cx="268" cy="172"/>
            </a:xfrm>
            <a:custGeom>
              <a:avLst/>
              <a:gdLst>
                <a:gd name="T0" fmla="*/ 0 w 268"/>
                <a:gd name="T1" fmla="*/ 0 h 172"/>
                <a:gd name="T2" fmla="*/ 53 w 268"/>
                <a:gd name="T3" fmla="*/ 0 h 172"/>
                <a:gd name="T4" fmla="*/ 85 w 268"/>
                <a:gd name="T5" fmla="*/ 32 h 172"/>
                <a:gd name="T6" fmla="*/ 171 w 268"/>
                <a:gd name="T7" fmla="*/ 75 h 172"/>
                <a:gd name="T8" fmla="*/ 224 w 268"/>
                <a:gd name="T9" fmla="*/ 128 h 172"/>
                <a:gd name="T10" fmla="*/ 267 w 268"/>
                <a:gd name="T11" fmla="*/ 171 h 172"/>
                <a:gd name="T12" fmla="*/ 0 60000 65536"/>
                <a:gd name="T13" fmla="*/ 0 60000 65536"/>
                <a:gd name="T14" fmla="*/ 0 60000 65536"/>
                <a:gd name="T15" fmla="*/ 0 60000 65536"/>
                <a:gd name="T16" fmla="*/ 0 60000 65536"/>
                <a:gd name="T17" fmla="*/ 0 60000 65536"/>
                <a:gd name="T18" fmla="*/ 0 w 268"/>
                <a:gd name="T19" fmla="*/ 0 h 172"/>
                <a:gd name="T20" fmla="*/ 268 w 268"/>
                <a:gd name="T21" fmla="*/ 172 h 172"/>
              </a:gdLst>
              <a:ahLst/>
              <a:cxnLst>
                <a:cxn ang="T12">
                  <a:pos x="T0" y="T1"/>
                </a:cxn>
                <a:cxn ang="T13">
                  <a:pos x="T2" y="T3"/>
                </a:cxn>
                <a:cxn ang="T14">
                  <a:pos x="T4" y="T5"/>
                </a:cxn>
                <a:cxn ang="T15">
                  <a:pos x="T6" y="T7"/>
                </a:cxn>
                <a:cxn ang="T16">
                  <a:pos x="T8" y="T9"/>
                </a:cxn>
                <a:cxn ang="T17">
                  <a:pos x="T10" y="T11"/>
                </a:cxn>
              </a:cxnLst>
              <a:rect l="T18" t="T19" r="T20" b="T21"/>
              <a:pathLst>
                <a:path w="268" h="172">
                  <a:moveTo>
                    <a:pt x="0" y="0"/>
                  </a:moveTo>
                  <a:lnTo>
                    <a:pt x="53" y="0"/>
                  </a:lnTo>
                  <a:lnTo>
                    <a:pt x="85" y="32"/>
                  </a:lnTo>
                  <a:lnTo>
                    <a:pt x="171" y="75"/>
                  </a:lnTo>
                  <a:lnTo>
                    <a:pt x="224" y="128"/>
                  </a:lnTo>
                  <a:lnTo>
                    <a:pt x="267" y="171"/>
                  </a:lnTo>
                </a:path>
              </a:pathLst>
            </a:custGeom>
            <a:noFill/>
            <a:ln w="12700" cap="rnd">
              <a:solidFill>
                <a:schemeClr val="tx1"/>
              </a:solidFill>
              <a:round/>
              <a:headEnd/>
              <a:tailEnd/>
            </a:ln>
          </p:spPr>
          <p:txBody>
            <a:bodyPr/>
            <a:lstStyle/>
            <a:p>
              <a:endParaRPr lang="tr-TR"/>
            </a:p>
          </p:txBody>
        </p:sp>
        <p:sp>
          <p:nvSpPr>
            <p:cNvPr id="21526" name="Rectangle 67"/>
            <p:cNvSpPr>
              <a:spLocks noChangeArrowheads="1"/>
            </p:cNvSpPr>
            <p:nvPr/>
          </p:nvSpPr>
          <p:spPr bwMode="auto">
            <a:xfrm>
              <a:off x="1398" y="2172"/>
              <a:ext cx="894" cy="44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tr-TR" sz="2000" b="1">
                  <a:solidFill>
                    <a:schemeClr val="bg2"/>
                  </a:solidFill>
                  <a:latin typeface="Garamond" charset="-94"/>
                </a:rPr>
                <a:t>Yapısal </a:t>
              </a:r>
              <a:r>
                <a:rPr lang="en-US" sz="2000" b="1">
                  <a:solidFill>
                    <a:schemeClr val="bg2"/>
                  </a:solidFill>
                  <a:latin typeface="Garamond" charset="-94"/>
                </a:rPr>
                <a:t>E</a:t>
              </a:r>
              <a:r>
                <a:rPr lang="tr-TR" sz="2000" b="1">
                  <a:solidFill>
                    <a:schemeClr val="bg2"/>
                  </a:solidFill>
                  <a:latin typeface="Garamond" charset="-94"/>
                </a:rPr>
                <a:t>lemanlar</a:t>
              </a:r>
              <a:endParaRPr lang="en-US" sz="2000" b="1">
                <a:solidFill>
                  <a:schemeClr val="bg2"/>
                </a:solidFill>
                <a:latin typeface="Garamond" charset="-94"/>
              </a:endParaRPr>
            </a:p>
          </p:txBody>
        </p:sp>
      </p:grpSp>
      <p:sp>
        <p:nvSpPr>
          <p:cNvPr id="21513" name="Rectangle 68"/>
          <p:cNvSpPr>
            <a:spLocks noChangeArrowheads="1"/>
          </p:cNvSpPr>
          <p:nvPr/>
        </p:nvSpPr>
        <p:spPr bwMode="auto">
          <a:xfrm>
            <a:off x="5927725" y="3717925"/>
            <a:ext cx="1454150" cy="393700"/>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2000" b="1">
                <a:solidFill>
                  <a:schemeClr val="bg2"/>
                </a:solidFill>
                <a:latin typeface="Garamond" charset="-94"/>
              </a:rPr>
              <a:t>E</a:t>
            </a:r>
            <a:r>
              <a:rPr lang="tr-TR" sz="2000" b="1">
                <a:solidFill>
                  <a:schemeClr val="bg2"/>
                </a:solidFill>
                <a:latin typeface="Garamond" charset="-94"/>
              </a:rPr>
              <a:t>nzimler</a:t>
            </a:r>
            <a:endParaRPr lang="en-US" sz="2000" b="1">
              <a:solidFill>
                <a:schemeClr val="bg2"/>
              </a:solidFill>
              <a:latin typeface="Garamond" charset="-94"/>
            </a:endParaRPr>
          </a:p>
        </p:txBody>
      </p:sp>
      <p:grpSp>
        <p:nvGrpSpPr>
          <p:cNvPr id="21514" name="Group 70"/>
          <p:cNvGrpSpPr>
            <a:grpSpLocks/>
          </p:cNvGrpSpPr>
          <p:nvPr/>
        </p:nvGrpSpPr>
        <p:grpSpPr bwMode="auto">
          <a:xfrm>
            <a:off x="220663" y="6064250"/>
            <a:ext cx="1485900" cy="779463"/>
            <a:chOff x="139" y="3820"/>
            <a:chExt cx="936" cy="491"/>
          </a:xfrm>
        </p:grpSpPr>
        <p:sp>
          <p:nvSpPr>
            <p:cNvPr id="21517" name="Rectangle 71"/>
            <p:cNvSpPr>
              <a:spLocks noChangeArrowheads="1"/>
            </p:cNvSpPr>
            <p:nvPr/>
          </p:nvSpPr>
          <p:spPr bwMode="auto">
            <a:xfrm>
              <a:off x="139" y="3826"/>
              <a:ext cx="458" cy="229"/>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3333CC"/>
                  </a:solidFill>
                  <a:latin typeface="Garamond" charset="-94"/>
                </a:rPr>
                <a:t>RPCI</a:t>
              </a:r>
              <a:endParaRPr lang="en-US" sz="1800" b="1">
                <a:solidFill>
                  <a:srgbClr val="FAFD00"/>
                </a:solidFill>
                <a:latin typeface="Garamond" charset="-94"/>
              </a:endParaRPr>
            </a:p>
          </p:txBody>
        </p:sp>
        <p:sp>
          <p:nvSpPr>
            <p:cNvPr id="21518" name="Rectangle 72"/>
            <p:cNvSpPr>
              <a:spLocks noChangeArrowheads="1"/>
            </p:cNvSpPr>
            <p:nvPr/>
          </p:nvSpPr>
          <p:spPr bwMode="auto">
            <a:xfrm>
              <a:off x="683" y="4082"/>
              <a:ext cx="392" cy="229"/>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3333CC"/>
                  </a:solidFill>
                  <a:latin typeface="Garamond" charset="-94"/>
                </a:rPr>
                <a:t>LFC</a:t>
              </a:r>
              <a:endParaRPr lang="en-US" sz="1800" b="1">
                <a:solidFill>
                  <a:srgbClr val="FAFD00"/>
                </a:solidFill>
                <a:latin typeface="Garamond" charset="-94"/>
              </a:endParaRPr>
            </a:p>
          </p:txBody>
        </p:sp>
        <p:sp>
          <p:nvSpPr>
            <p:cNvPr id="21519" name="Line 73"/>
            <p:cNvSpPr>
              <a:spLocks noChangeShapeType="1"/>
            </p:cNvSpPr>
            <p:nvPr/>
          </p:nvSpPr>
          <p:spPr bwMode="auto">
            <a:xfrm>
              <a:off x="428" y="4060"/>
              <a:ext cx="480" cy="0"/>
            </a:xfrm>
            <a:prstGeom prst="line">
              <a:avLst/>
            </a:prstGeom>
            <a:noFill/>
            <a:ln w="50800">
              <a:solidFill>
                <a:srgbClr val="DD0806"/>
              </a:solidFill>
              <a:round/>
              <a:headEnd/>
              <a:tailEnd/>
            </a:ln>
          </p:spPr>
          <p:txBody>
            <a:bodyPr wrap="none" anchor="ctr"/>
            <a:lstStyle/>
            <a:p>
              <a:endParaRPr lang="tr-TR"/>
            </a:p>
          </p:txBody>
        </p:sp>
        <p:sp>
          <p:nvSpPr>
            <p:cNvPr id="21520" name="Line 74"/>
            <p:cNvSpPr>
              <a:spLocks noChangeShapeType="1"/>
            </p:cNvSpPr>
            <p:nvPr/>
          </p:nvSpPr>
          <p:spPr bwMode="auto">
            <a:xfrm>
              <a:off x="668" y="3820"/>
              <a:ext cx="0" cy="424"/>
            </a:xfrm>
            <a:prstGeom prst="line">
              <a:avLst/>
            </a:prstGeom>
            <a:noFill/>
            <a:ln w="50800">
              <a:solidFill>
                <a:srgbClr val="008011"/>
              </a:solidFill>
              <a:round/>
              <a:headEnd/>
              <a:tailEnd/>
            </a:ln>
          </p:spPr>
          <p:txBody>
            <a:bodyPr wrap="none" anchor="ctr"/>
            <a:lstStyle/>
            <a:p>
              <a:endParaRPr lang="tr-TR"/>
            </a:p>
          </p:txBody>
        </p:sp>
        <p:sp>
          <p:nvSpPr>
            <p:cNvPr id="21521" name="Oval 75"/>
            <p:cNvSpPr>
              <a:spLocks noChangeArrowheads="1"/>
            </p:cNvSpPr>
            <p:nvPr/>
          </p:nvSpPr>
          <p:spPr bwMode="auto">
            <a:xfrm>
              <a:off x="612" y="4004"/>
              <a:ext cx="96" cy="88"/>
            </a:xfrm>
            <a:prstGeom prst="ellipse">
              <a:avLst/>
            </a:prstGeom>
            <a:solidFill>
              <a:srgbClr val="FCF305"/>
            </a:solidFill>
            <a:ln w="12700">
              <a:noFill/>
              <a:round/>
              <a:headEnd/>
              <a:tailEnd/>
            </a:ln>
          </p:spPr>
          <p:txBody>
            <a:bodyPr wrap="none" anchor="ctr"/>
            <a:lstStyle/>
            <a:p>
              <a:endParaRPr lang="tr-TR"/>
            </a:p>
          </p:txBody>
        </p:sp>
        <p:sp>
          <p:nvSpPr>
            <p:cNvPr id="21522" name="Line 76"/>
            <p:cNvSpPr>
              <a:spLocks noChangeShapeType="1"/>
            </p:cNvSpPr>
            <p:nvPr/>
          </p:nvSpPr>
          <p:spPr bwMode="auto">
            <a:xfrm flipV="1">
              <a:off x="658" y="3902"/>
              <a:ext cx="155" cy="156"/>
            </a:xfrm>
            <a:prstGeom prst="line">
              <a:avLst/>
            </a:prstGeom>
            <a:noFill/>
            <a:ln w="50800">
              <a:solidFill>
                <a:srgbClr val="FCF305"/>
              </a:solidFill>
              <a:round/>
              <a:headEnd/>
              <a:tailEnd/>
            </a:ln>
          </p:spPr>
          <p:txBody>
            <a:bodyPr wrap="none" anchor="ctr"/>
            <a:lstStyle/>
            <a:p>
              <a:endParaRPr lang="tr-TR"/>
            </a:p>
          </p:txBody>
        </p:sp>
      </p:grpSp>
      <p:sp>
        <p:nvSpPr>
          <p:cNvPr id="21515" name="Text Box 77"/>
          <p:cNvSpPr txBox="1">
            <a:spLocks noChangeArrowheads="1"/>
          </p:cNvSpPr>
          <p:nvPr/>
        </p:nvSpPr>
        <p:spPr bwMode="auto">
          <a:xfrm>
            <a:off x="3244850" y="2795588"/>
            <a:ext cx="735013" cy="366712"/>
          </a:xfrm>
          <a:prstGeom prst="rect">
            <a:avLst/>
          </a:prstGeom>
          <a:noFill/>
          <a:ln w="9525">
            <a:noFill/>
            <a:miter lim="800000"/>
            <a:headEnd/>
            <a:tailEnd/>
          </a:ln>
        </p:spPr>
        <p:txBody>
          <a:bodyPr wrap="none">
            <a:spAutoFit/>
          </a:bodyPr>
          <a:lstStyle/>
          <a:p>
            <a:pPr algn="ctr"/>
            <a:r>
              <a:rPr lang="tr-TR" sz="1800" b="1">
                <a:solidFill>
                  <a:schemeClr val="accent1"/>
                </a:solidFill>
                <a:latin typeface="Verdana" charset="-94"/>
              </a:rPr>
              <a:t>RNA</a:t>
            </a:r>
          </a:p>
        </p:txBody>
      </p:sp>
      <p:sp>
        <p:nvSpPr>
          <p:cNvPr id="21516" name="Rectangle 78"/>
          <p:cNvSpPr>
            <a:spLocks noChangeArrowheads="1"/>
          </p:cNvSpPr>
          <p:nvPr/>
        </p:nvSpPr>
        <p:spPr bwMode="auto">
          <a:xfrm>
            <a:off x="4911725" y="6440488"/>
            <a:ext cx="4197350" cy="301625"/>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tr-TR" sz="1400">
                <a:solidFill>
                  <a:schemeClr val="bg1"/>
                </a:solidFill>
                <a:latin typeface="Arial" charset="0"/>
              </a:rPr>
              <a:t>Çizim:</a:t>
            </a:r>
            <a:r>
              <a:rPr lang="en-US" sz="1400">
                <a:solidFill>
                  <a:schemeClr val="bg1"/>
                </a:solidFill>
                <a:latin typeface="Arial" charset="0"/>
              </a:rPr>
              <a:t> Jim Bender </a:t>
            </a:r>
            <a:r>
              <a:rPr lang="tr-TR" sz="1400">
                <a:solidFill>
                  <a:schemeClr val="bg1"/>
                </a:solidFill>
                <a:latin typeface="Arial" charset="0"/>
              </a:rPr>
              <a:t>(Türkçeleştirerek) </a:t>
            </a:r>
            <a:endParaRPr lang="en-US" sz="1400">
              <a:solidFill>
                <a:schemeClr val="bg1"/>
              </a:solidFill>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8"/>
          <p:cNvSpPr>
            <a:spLocks noGrp="1"/>
          </p:cNvSpPr>
          <p:nvPr>
            <p:ph type="title" idx="4294967295"/>
          </p:nvPr>
        </p:nvSpPr>
        <p:spPr bwMode="auto">
          <a:xfrm>
            <a:off x="533400" y="0"/>
            <a:ext cx="8229600" cy="1398587"/>
          </a:xfrm>
          <a:noFill/>
        </p:spPr>
        <p:txBody>
          <a:bodyPr/>
          <a:lstStyle/>
          <a:p>
            <a:pPr algn="ctr" eaLnBrk="1" hangingPunct="1"/>
            <a:r>
              <a:rPr lang="tr-TR" dirty="0" smtClean="0">
                <a:ln>
                  <a:noFill/>
                </a:ln>
                <a:effectLst/>
              </a:rPr>
              <a:t>Verilerin Analizi</a:t>
            </a:r>
            <a:br>
              <a:rPr lang="tr-TR" dirty="0" smtClean="0">
                <a:ln>
                  <a:noFill/>
                </a:ln>
                <a:effectLst/>
              </a:rPr>
            </a:br>
            <a:r>
              <a:rPr lang="tr-TR" dirty="0" smtClean="0">
                <a:ln>
                  <a:noFill/>
                </a:ln>
                <a:effectLst/>
              </a:rPr>
              <a:t>Nokta Grafikler</a:t>
            </a:r>
          </a:p>
        </p:txBody>
      </p:sp>
      <p:pic>
        <p:nvPicPr>
          <p:cNvPr id="60419" name="Picture 2"/>
          <p:cNvPicPr>
            <a:picLocks noGrp="1" noChangeAspect="1" noChangeArrowheads="1"/>
          </p:cNvPicPr>
          <p:nvPr>
            <p:ph idx="1"/>
          </p:nvPr>
        </p:nvPicPr>
        <p:blipFill>
          <a:blip r:embed="rId2" cstate="print"/>
          <a:srcRect/>
          <a:stretch>
            <a:fillRect/>
          </a:stretch>
        </p:blipFill>
        <p:spPr>
          <a:xfrm>
            <a:off x="0" y="2071688"/>
            <a:ext cx="6300788" cy="3043237"/>
          </a:xfrm>
          <a:noFill/>
        </p:spPr>
      </p:pic>
      <p:pic>
        <p:nvPicPr>
          <p:cNvPr id="60420" name="Picture 2"/>
          <p:cNvPicPr>
            <a:picLocks noChangeAspect="1" noChangeArrowheads="1"/>
          </p:cNvPicPr>
          <p:nvPr/>
        </p:nvPicPr>
        <p:blipFill>
          <a:blip r:embed="rId3" cstate="print"/>
          <a:srcRect/>
          <a:stretch>
            <a:fillRect/>
          </a:stretch>
        </p:blipFill>
        <p:spPr bwMode="auto">
          <a:xfrm>
            <a:off x="6115050" y="2079625"/>
            <a:ext cx="3028950" cy="299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042988" y="1916113"/>
            <a:ext cx="7000875" cy="3905250"/>
          </a:xfrm>
          <a:prstGeom prst="rect">
            <a:avLst/>
          </a:prstGeom>
          <a:noFill/>
          <a:ln w="9525">
            <a:noFill/>
            <a:miter lim="800000"/>
            <a:headEnd/>
            <a:tailEnd/>
          </a:ln>
        </p:spPr>
      </p:pic>
      <p:sp>
        <p:nvSpPr>
          <p:cNvPr id="61443" name="Rectangle 5"/>
          <p:cNvSpPr>
            <a:spLocks noGrp="1"/>
          </p:cNvSpPr>
          <p:nvPr>
            <p:ph type="title" idx="4294967295"/>
          </p:nvPr>
        </p:nvSpPr>
        <p:spPr bwMode="auto">
          <a:noFill/>
        </p:spPr>
        <p:txBody>
          <a:bodyPr/>
          <a:lstStyle/>
          <a:p>
            <a:pPr algn="ctr" eaLnBrk="1" hangingPunct="1"/>
            <a:r>
              <a:rPr lang="tr-TR" smtClean="0">
                <a:ln>
                  <a:noFill/>
                </a:ln>
                <a:effectLst/>
              </a:rPr>
              <a:t>Verilerin Analizi</a:t>
            </a:r>
            <a:br>
              <a:rPr lang="tr-TR" smtClean="0">
                <a:ln>
                  <a:noFill/>
                </a:ln>
                <a:effectLst/>
              </a:rPr>
            </a:br>
            <a:r>
              <a:rPr lang="tr-TR" smtClean="0">
                <a:ln>
                  <a:noFill/>
                </a:ln>
                <a:effectLst/>
              </a:rPr>
              <a:t>  Nokta Grafikler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685800" y="1773238"/>
            <a:ext cx="8458200" cy="2228850"/>
          </a:xfrm>
          <a:prstGeom prst="rect">
            <a:avLst/>
          </a:prstGeom>
          <a:noFill/>
          <a:ln w="9525">
            <a:noFill/>
            <a:miter lim="800000"/>
            <a:headEnd/>
            <a:tailEnd/>
          </a:ln>
          <a:effectLst/>
        </p:spPr>
        <p:txBody>
          <a:bodyPr>
            <a:spAutoFit/>
          </a:bodyPr>
          <a:lstStyle/>
          <a:p>
            <a:pPr eaLnBrk="0" hangingPunct="0">
              <a:spcBef>
                <a:spcPct val="50000"/>
              </a:spcBef>
              <a:buSzPct val="80000"/>
            </a:pPr>
            <a:r>
              <a:rPr lang="en-US" sz="2800" b="1">
                <a:latin typeface="Garamond" charset="-94"/>
              </a:rPr>
              <a:t>% </a:t>
            </a:r>
            <a:r>
              <a:rPr lang="tr-TR" sz="2800" b="1">
                <a:latin typeface="Garamond" charset="-94"/>
              </a:rPr>
              <a:t>Negatif</a:t>
            </a:r>
            <a:r>
              <a:rPr lang="en-US" sz="2800" b="1">
                <a:latin typeface="Garamond" charset="-94"/>
              </a:rPr>
              <a:t> &amp; % Po</a:t>
            </a:r>
            <a:r>
              <a:rPr lang="tr-TR" sz="2800" b="1">
                <a:latin typeface="Garamond" charset="-94"/>
              </a:rPr>
              <a:t>z</a:t>
            </a:r>
            <a:r>
              <a:rPr lang="en-US" sz="2800" b="1">
                <a:latin typeface="Garamond" charset="-94"/>
              </a:rPr>
              <a:t>iti</a:t>
            </a:r>
            <a:r>
              <a:rPr lang="tr-TR" sz="2800" b="1">
                <a:latin typeface="Garamond" charset="-94"/>
              </a:rPr>
              <a:t>f hücreler</a:t>
            </a:r>
            <a:endParaRPr lang="en-US" sz="2800" b="1">
              <a:latin typeface="Garamond" charset="-94"/>
            </a:endParaRPr>
          </a:p>
          <a:p>
            <a:pPr eaLnBrk="0" hangingPunct="0">
              <a:spcBef>
                <a:spcPct val="50000"/>
              </a:spcBef>
              <a:buSzPct val="80000"/>
            </a:pPr>
            <a:r>
              <a:rPr lang="en-US" sz="2800" b="1">
                <a:latin typeface="Garamond" charset="-94"/>
              </a:rPr>
              <a:t>Anti</a:t>
            </a:r>
            <a:r>
              <a:rPr lang="tr-TR" sz="2800" b="1">
                <a:latin typeface="Garamond" charset="-94"/>
              </a:rPr>
              <a:t>j</a:t>
            </a:r>
            <a:r>
              <a:rPr lang="en-US" sz="2800" b="1">
                <a:latin typeface="Garamond" charset="-94"/>
              </a:rPr>
              <a:t>en </a:t>
            </a:r>
            <a:r>
              <a:rPr lang="tr-TR" sz="2800" b="1">
                <a:latin typeface="Garamond" charset="-94"/>
              </a:rPr>
              <a:t>yoğunluğu</a:t>
            </a:r>
            <a:r>
              <a:rPr lang="en-US" sz="2800" b="1">
                <a:latin typeface="Garamond" charset="-94"/>
              </a:rPr>
              <a:t> ~ </a:t>
            </a:r>
            <a:r>
              <a:rPr lang="tr-TR" sz="2800" b="1">
                <a:latin typeface="Garamond" charset="-94"/>
              </a:rPr>
              <a:t>“</a:t>
            </a:r>
            <a:r>
              <a:rPr lang="en-US" sz="2800" b="1">
                <a:latin typeface="Garamond" charset="-94"/>
              </a:rPr>
              <a:t>Mean Fluorescence Intensity</a:t>
            </a:r>
            <a:r>
              <a:rPr lang="tr-TR" sz="2800" b="1">
                <a:latin typeface="Garamond" charset="-94"/>
              </a:rPr>
              <a:t>”</a:t>
            </a:r>
            <a:r>
              <a:rPr lang="en-US" sz="2800" b="1">
                <a:latin typeface="Garamond" charset="-94"/>
              </a:rPr>
              <a:t>  ~</a:t>
            </a:r>
            <a:endParaRPr lang="tr-TR" sz="2800" b="1">
              <a:latin typeface="Garamond" charset="-94"/>
            </a:endParaRPr>
          </a:p>
          <a:p>
            <a:pPr eaLnBrk="0" hangingPunct="0">
              <a:spcBef>
                <a:spcPct val="50000"/>
              </a:spcBef>
              <a:buSzPct val="80000"/>
            </a:pPr>
            <a:endParaRPr lang="en-US" sz="2800" b="1">
              <a:solidFill>
                <a:srgbClr val="666699"/>
              </a:solidFill>
              <a:effectLst>
                <a:outerShdw blurRad="38100" dist="38100" dir="2700000" algn="tl">
                  <a:srgbClr val="000000"/>
                </a:outerShdw>
              </a:effectLst>
              <a:latin typeface="Garamond" charset="-94"/>
            </a:endParaRPr>
          </a:p>
        </p:txBody>
      </p:sp>
      <p:sp>
        <p:nvSpPr>
          <p:cNvPr id="62467" name="Line 3"/>
          <p:cNvSpPr>
            <a:spLocks noChangeShapeType="1"/>
          </p:cNvSpPr>
          <p:nvPr/>
        </p:nvSpPr>
        <p:spPr bwMode="auto">
          <a:xfrm>
            <a:off x="808038" y="5283200"/>
            <a:ext cx="3522662" cy="0"/>
          </a:xfrm>
          <a:prstGeom prst="line">
            <a:avLst/>
          </a:prstGeom>
          <a:noFill/>
          <a:ln w="28575">
            <a:solidFill>
              <a:schemeClr val="tx1"/>
            </a:solidFill>
            <a:round/>
            <a:headEnd/>
            <a:tailEnd type="triangle" w="med" len="med"/>
          </a:ln>
        </p:spPr>
        <p:txBody>
          <a:bodyPr wrap="none" anchor="ctr"/>
          <a:lstStyle/>
          <a:p>
            <a:endParaRPr lang="tr-TR"/>
          </a:p>
        </p:txBody>
      </p:sp>
      <p:sp>
        <p:nvSpPr>
          <p:cNvPr id="62468" name="Text Box 4"/>
          <p:cNvSpPr txBox="1">
            <a:spLocks noChangeArrowheads="1"/>
          </p:cNvSpPr>
          <p:nvPr/>
        </p:nvSpPr>
        <p:spPr bwMode="auto">
          <a:xfrm>
            <a:off x="812800" y="5353050"/>
            <a:ext cx="4294188" cy="274638"/>
          </a:xfrm>
          <a:prstGeom prst="rect">
            <a:avLst/>
          </a:prstGeom>
          <a:noFill/>
          <a:ln w="12700">
            <a:noFill/>
            <a:miter lim="800000"/>
            <a:headEnd/>
            <a:tailEnd/>
          </a:ln>
        </p:spPr>
        <p:txBody>
          <a:bodyPr>
            <a:spAutoFit/>
          </a:bodyPr>
          <a:lstStyle/>
          <a:p>
            <a:pPr eaLnBrk="0" hangingPunct="0"/>
            <a:r>
              <a:rPr lang="en-US" sz="1200">
                <a:latin typeface="Garamond" charset="-94"/>
              </a:rPr>
              <a:t>0                      Channel Number                1024</a:t>
            </a:r>
          </a:p>
        </p:txBody>
      </p:sp>
      <p:sp>
        <p:nvSpPr>
          <p:cNvPr id="62469" name="Rectangle 5" descr="Light vertical"/>
          <p:cNvSpPr>
            <a:spLocks noChangeArrowheads="1"/>
          </p:cNvSpPr>
          <p:nvPr/>
        </p:nvSpPr>
        <p:spPr bwMode="auto">
          <a:xfrm>
            <a:off x="879475" y="3298825"/>
            <a:ext cx="3362325" cy="1971675"/>
          </a:xfrm>
          <a:prstGeom prst="rect">
            <a:avLst/>
          </a:prstGeom>
          <a:pattFill prst="ltVert">
            <a:fgClr>
              <a:schemeClr val="hlink"/>
            </a:fgClr>
            <a:bgClr>
              <a:srgbClr val="333399"/>
            </a:bgClr>
          </a:pattFill>
          <a:ln w="12700">
            <a:noFill/>
            <a:miter lim="800000"/>
            <a:headEnd/>
            <a:tailEnd/>
          </a:ln>
        </p:spPr>
        <p:txBody>
          <a:bodyPr wrap="none" anchor="ctr"/>
          <a:lstStyle/>
          <a:p>
            <a:endParaRPr lang="tr-TR"/>
          </a:p>
        </p:txBody>
      </p:sp>
      <p:sp>
        <p:nvSpPr>
          <p:cNvPr id="62470" name="Line 6"/>
          <p:cNvSpPr>
            <a:spLocks noChangeShapeType="1"/>
          </p:cNvSpPr>
          <p:nvPr/>
        </p:nvSpPr>
        <p:spPr bwMode="auto">
          <a:xfrm>
            <a:off x="808038" y="3148013"/>
            <a:ext cx="0" cy="2135187"/>
          </a:xfrm>
          <a:prstGeom prst="line">
            <a:avLst/>
          </a:prstGeom>
          <a:noFill/>
          <a:ln w="28575">
            <a:solidFill>
              <a:schemeClr val="tx1"/>
            </a:solidFill>
            <a:round/>
            <a:headEnd type="triangle" w="med" len="med"/>
            <a:tailEnd/>
          </a:ln>
        </p:spPr>
        <p:txBody>
          <a:bodyPr wrap="none" anchor="ctr"/>
          <a:lstStyle/>
          <a:p>
            <a:endParaRPr lang="tr-TR"/>
          </a:p>
        </p:txBody>
      </p:sp>
      <p:sp>
        <p:nvSpPr>
          <p:cNvPr id="62471" name="Text Box 7"/>
          <p:cNvSpPr txBox="1">
            <a:spLocks noChangeArrowheads="1"/>
          </p:cNvSpPr>
          <p:nvPr/>
        </p:nvSpPr>
        <p:spPr bwMode="auto">
          <a:xfrm rot="-5423039">
            <a:off x="-112712" y="4117975"/>
            <a:ext cx="1301750" cy="304800"/>
          </a:xfrm>
          <a:prstGeom prst="rect">
            <a:avLst/>
          </a:prstGeom>
          <a:noFill/>
          <a:ln w="12700">
            <a:noFill/>
            <a:miter lim="800000"/>
            <a:headEnd/>
            <a:tailEnd/>
          </a:ln>
        </p:spPr>
        <p:txBody>
          <a:bodyPr wrap="none">
            <a:spAutoFit/>
          </a:bodyPr>
          <a:lstStyle/>
          <a:p>
            <a:pPr algn="ctr" eaLnBrk="0" hangingPunct="0"/>
            <a:r>
              <a:rPr lang="en-US" sz="1400">
                <a:latin typeface="Garamond" charset="-94"/>
              </a:rPr>
              <a:t>Number of cells</a:t>
            </a:r>
            <a:endParaRPr lang="en-US" sz="1600">
              <a:latin typeface="Garamond" charset="-94"/>
            </a:endParaRPr>
          </a:p>
        </p:txBody>
      </p:sp>
      <p:sp>
        <p:nvSpPr>
          <p:cNvPr id="62472" name="Text Box 8"/>
          <p:cNvSpPr txBox="1">
            <a:spLocks noChangeArrowheads="1"/>
          </p:cNvSpPr>
          <p:nvPr/>
        </p:nvSpPr>
        <p:spPr bwMode="auto">
          <a:xfrm>
            <a:off x="2052638" y="3886200"/>
            <a:ext cx="1760537" cy="1558925"/>
          </a:xfrm>
          <a:prstGeom prst="rect">
            <a:avLst/>
          </a:prstGeom>
          <a:noFill/>
          <a:ln w="12700">
            <a:noFill/>
            <a:miter lim="800000"/>
            <a:headEnd/>
            <a:tailEnd/>
          </a:ln>
        </p:spPr>
        <p:txBody>
          <a:bodyPr>
            <a:spAutoFit/>
          </a:bodyPr>
          <a:lstStyle/>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algn="ctr" eaLnBrk="0" hangingPunct="0"/>
            <a:r>
              <a:rPr lang="en-US" sz="800" dirty="0" err="1">
                <a:solidFill>
                  <a:schemeClr val="bg1"/>
                </a:solidFill>
                <a:latin typeface="Garamond" charset="-94"/>
                <a:sym typeface="ITC Zapf Dingbats SWA" pitchFamily="18" charset="-94"/>
              </a:rPr>
              <a:t></a:t>
            </a:r>
            <a:endParaRPr lang="en-US" sz="800" dirty="0">
              <a:solidFill>
                <a:schemeClr val="bg1"/>
              </a:solidFill>
              <a:latin typeface="Garamond" charset="-94"/>
              <a:sym typeface="ITC Zapf Dingbats SWA" pitchFamily="18" charset="-94"/>
            </a:endParaRPr>
          </a:p>
          <a:p>
            <a:pPr eaLnBrk="0" hangingPunct="0"/>
            <a:endParaRPr lang="en-US" sz="800" dirty="0">
              <a:solidFill>
                <a:schemeClr val="bg1"/>
              </a:solidFill>
              <a:latin typeface="Garamond" charset="-94"/>
              <a:sym typeface="ITC Zapf Dingbats SWA" pitchFamily="18" charset="-94"/>
            </a:endParaRPr>
          </a:p>
          <a:p>
            <a:pPr eaLnBrk="0" hangingPunct="0"/>
            <a:endParaRPr lang="en-US" sz="800" dirty="0">
              <a:solidFill>
                <a:schemeClr val="bg1"/>
              </a:solidFill>
              <a:latin typeface="Garamond" charset="-94"/>
              <a:sym typeface="ITC Zapf Dingbats SWA" pitchFamily="18" charset="-94"/>
            </a:endParaRPr>
          </a:p>
          <a:p>
            <a:pPr algn="ctr" eaLnBrk="0" hangingPunct="0"/>
            <a:endParaRPr lang="en-US" sz="800" dirty="0">
              <a:solidFill>
                <a:schemeClr val="bg1"/>
              </a:solidFill>
              <a:latin typeface="Garamond" charset="-94"/>
            </a:endParaRPr>
          </a:p>
        </p:txBody>
      </p:sp>
      <p:sp>
        <p:nvSpPr>
          <p:cNvPr id="62473" name="Text Box 9"/>
          <p:cNvSpPr txBox="1">
            <a:spLocks noChangeArrowheads="1"/>
          </p:cNvSpPr>
          <p:nvPr/>
        </p:nvSpPr>
        <p:spPr bwMode="auto">
          <a:xfrm>
            <a:off x="407988" y="4637088"/>
            <a:ext cx="1719262" cy="703262"/>
          </a:xfrm>
          <a:prstGeom prst="rect">
            <a:avLst/>
          </a:prstGeom>
          <a:noFill/>
          <a:ln w="12700">
            <a:noFill/>
            <a:miter lim="800000"/>
            <a:headEnd/>
            <a:tailEnd/>
          </a:ln>
        </p:spPr>
        <p:txBody>
          <a:bodyPr>
            <a:spAutoFit/>
          </a:bodyPr>
          <a:lstStyle/>
          <a:p>
            <a:pPr algn="ctr" eaLnBrk="0" hangingPunct="0"/>
            <a:r>
              <a:rPr lang="en-US" sz="800">
                <a:solidFill>
                  <a:schemeClr val="bg1"/>
                </a:solidFill>
                <a:latin typeface="Garamond" charset="-94"/>
                <a:sym typeface="ITC Zapf Dingbats SWA" pitchFamily="18" charset="-94"/>
              </a:rPr>
              <a:t></a:t>
            </a:r>
          </a:p>
          <a:p>
            <a:pPr algn="ctr" eaLnBrk="0" hangingPunct="0"/>
            <a:r>
              <a:rPr lang="en-US" sz="800">
                <a:solidFill>
                  <a:schemeClr val="bg1"/>
                </a:solidFill>
                <a:latin typeface="Garamond" charset="-94"/>
                <a:sym typeface="ITC Zapf Dingbats SWA" pitchFamily="18" charset="-94"/>
              </a:rPr>
              <a:t></a:t>
            </a:r>
          </a:p>
          <a:p>
            <a:pPr algn="ctr" eaLnBrk="0" hangingPunct="0"/>
            <a:r>
              <a:rPr lang="en-US" sz="800">
                <a:solidFill>
                  <a:schemeClr val="bg1"/>
                </a:solidFill>
                <a:latin typeface="Garamond" charset="-94"/>
                <a:sym typeface="ITC Zapf Dingbats SWA" pitchFamily="18" charset="-94"/>
              </a:rPr>
              <a:t></a:t>
            </a:r>
          </a:p>
          <a:p>
            <a:pPr algn="ctr" eaLnBrk="0" hangingPunct="0"/>
            <a:r>
              <a:rPr lang="en-US" sz="800">
                <a:solidFill>
                  <a:schemeClr val="bg1"/>
                </a:solidFill>
                <a:latin typeface="Garamond" charset="-94"/>
                <a:sym typeface="ITC Zapf Dingbats SWA" pitchFamily="18" charset="-94"/>
              </a:rPr>
              <a:t></a:t>
            </a:r>
          </a:p>
          <a:p>
            <a:pPr algn="ctr" eaLnBrk="0" hangingPunct="0"/>
            <a:r>
              <a:rPr lang="en-US" sz="800">
                <a:solidFill>
                  <a:schemeClr val="bg1"/>
                </a:solidFill>
                <a:latin typeface="Garamond" charset="-94"/>
                <a:sym typeface="ITC Zapf Dingbats SWA" pitchFamily="18" charset="-94"/>
              </a:rPr>
              <a:t></a:t>
            </a:r>
          </a:p>
        </p:txBody>
      </p:sp>
      <p:sp>
        <p:nvSpPr>
          <p:cNvPr id="62474" name="Freeform 10"/>
          <p:cNvSpPr>
            <a:spLocks/>
          </p:cNvSpPr>
          <p:nvPr/>
        </p:nvSpPr>
        <p:spPr bwMode="auto">
          <a:xfrm>
            <a:off x="885825" y="4149725"/>
            <a:ext cx="3057525" cy="1120775"/>
          </a:xfrm>
          <a:custGeom>
            <a:avLst/>
            <a:gdLst>
              <a:gd name="T0" fmla="*/ 0 w 1932"/>
              <a:gd name="T1" fmla="*/ 707 h 718"/>
              <a:gd name="T2" fmla="*/ 96 w 1932"/>
              <a:gd name="T3" fmla="*/ 560 h 718"/>
              <a:gd name="T4" fmla="*/ 228 w 1932"/>
              <a:gd name="T5" fmla="*/ 320 h 718"/>
              <a:gd name="T6" fmla="*/ 288 w 1932"/>
              <a:gd name="T7" fmla="*/ 401 h 718"/>
              <a:gd name="T8" fmla="*/ 399 w 1932"/>
              <a:gd name="T9" fmla="*/ 575 h 718"/>
              <a:gd name="T10" fmla="*/ 519 w 1932"/>
              <a:gd name="T11" fmla="*/ 698 h 718"/>
              <a:gd name="T12" fmla="*/ 759 w 1932"/>
              <a:gd name="T13" fmla="*/ 695 h 718"/>
              <a:gd name="T14" fmla="*/ 900 w 1932"/>
              <a:gd name="T15" fmla="*/ 569 h 718"/>
              <a:gd name="T16" fmla="*/ 1035 w 1932"/>
              <a:gd name="T17" fmla="*/ 365 h 718"/>
              <a:gd name="T18" fmla="*/ 1140 w 1932"/>
              <a:gd name="T19" fmla="*/ 167 h 718"/>
              <a:gd name="T20" fmla="*/ 1284 w 1932"/>
              <a:gd name="T21" fmla="*/ 11 h 718"/>
              <a:gd name="T22" fmla="*/ 1473 w 1932"/>
              <a:gd name="T23" fmla="*/ 233 h 718"/>
              <a:gd name="T24" fmla="*/ 1617 w 1932"/>
              <a:gd name="T25" fmla="*/ 470 h 718"/>
              <a:gd name="T26" fmla="*/ 1764 w 1932"/>
              <a:gd name="T27" fmla="*/ 623 h 718"/>
              <a:gd name="T28" fmla="*/ 1866 w 1932"/>
              <a:gd name="T29" fmla="*/ 692 h 718"/>
              <a:gd name="T30" fmla="*/ 1932 w 1932"/>
              <a:gd name="T31" fmla="*/ 701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2"/>
              <a:gd name="T49" fmla="*/ 0 h 718"/>
              <a:gd name="T50" fmla="*/ 1932 w 193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2" h="718">
                <a:moveTo>
                  <a:pt x="0" y="707"/>
                </a:moveTo>
                <a:cubicBezTo>
                  <a:pt x="29" y="665"/>
                  <a:pt x="58" y="624"/>
                  <a:pt x="96" y="560"/>
                </a:cubicBezTo>
                <a:cubicBezTo>
                  <a:pt x="134" y="496"/>
                  <a:pt x="196" y="346"/>
                  <a:pt x="228" y="320"/>
                </a:cubicBezTo>
                <a:cubicBezTo>
                  <a:pt x="260" y="294"/>
                  <a:pt x="260" y="359"/>
                  <a:pt x="288" y="401"/>
                </a:cubicBezTo>
                <a:cubicBezTo>
                  <a:pt x="316" y="443"/>
                  <a:pt x="360" y="526"/>
                  <a:pt x="399" y="575"/>
                </a:cubicBezTo>
                <a:cubicBezTo>
                  <a:pt x="438" y="624"/>
                  <a:pt x="459" y="678"/>
                  <a:pt x="519" y="698"/>
                </a:cubicBezTo>
                <a:cubicBezTo>
                  <a:pt x="579" y="718"/>
                  <a:pt x="696" y="716"/>
                  <a:pt x="759" y="695"/>
                </a:cubicBezTo>
                <a:cubicBezTo>
                  <a:pt x="822" y="674"/>
                  <a:pt x="854" y="624"/>
                  <a:pt x="900" y="569"/>
                </a:cubicBezTo>
                <a:cubicBezTo>
                  <a:pt x="946" y="514"/>
                  <a:pt x="995" y="432"/>
                  <a:pt x="1035" y="365"/>
                </a:cubicBezTo>
                <a:cubicBezTo>
                  <a:pt x="1075" y="298"/>
                  <a:pt x="1099" y="226"/>
                  <a:pt x="1140" y="167"/>
                </a:cubicBezTo>
                <a:cubicBezTo>
                  <a:pt x="1181" y="108"/>
                  <a:pt x="1229" y="0"/>
                  <a:pt x="1284" y="11"/>
                </a:cubicBezTo>
                <a:cubicBezTo>
                  <a:pt x="1339" y="22"/>
                  <a:pt x="1417" y="156"/>
                  <a:pt x="1473" y="233"/>
                </a:cubicBezTo>
                <a:cubicBezTo>
                  <a:pt x="1529" y="310"/>
                  <a:pt x="1569" y="405"/>
                  <a:pt x="1617" y="470"/>
                </a:cubicBezTo>
                <a:cubicBezTo>
                  <a:pt x="1665" y="535"/>
                  <a:pt x="1723" y="586"/>
                  <a:pt x="1764" y="623"/>
                </a:cubicBezTo>
                <a:cubicBezTo>
                  <a:pt x="1805" y="660"/>
                  <a:pt x="1838" y="679"/>
                  <a:pt x="1866" y="692"/>
                </a:cubicBezTo>
                <a:cubicBezTo>
                  <a:pt x="1894" y="705"/>
                  <a:pt x="1922" y="700"/>
                  <a:pt x="1932" y="701"/>
                </a:cubicBezTo>
              </a:path>
            </a:pathLst>
          </a:custGeom>
          <a:noFill/>
          <a:ln w="12700">
            <a:solidFill>
              <a:srgbClr val="FF9900"/>
            </a:solidFill>
            <a:round/>
            <a:headEnd/>
            <a:tailEnd/>
          </a:ln>
        </p:spPr>
        <p:txBody>
          <a:bodyPr wrap="none" anchor="ctr"/>
          <a:lstStyle/>
          <a:p>
            <a:endParaRPr lang="tr-TR"/>
          </a:p>
        </p:txBody>
      </p:sp>
      <p:sp>
        <p:nvSpPr>
          <p:cNvPr id="62475" name="Line 11"/>
          <p:cNvSpPr>
            <a:spLocks noChangeShapeType="1"/>
          </p:cNvSpPr>
          <p:nvPr/>
        </p:nvSpPr>
        <p:spPr bwMode="auto">
          <a:xfrm>
            <a:off x="4856163" y="3171825"/>
            <a:ext cx="0" cy="2135188"/>
          </a:xfrm>
          <a:prstGeom prst="line">
            <a:avLst/>
          </a:prstGeom>
          <a:noFill/>
          <a:ln w="28575">
            <a:solidFill>
              <a:schemeClr val="tx1"/>
            </a:solidFill>
            <a:round/>
            <a:headEnd type="triangle" w="med" len="med"/>
            <a:tailEnd/>
          </a:ln>
        </p:spPr>
        <p:txBody>
          <a:bodyPr wrap="none" anchor="ctr"/>
          <a:lstStyle/>
          <a:p>
            <a:endParaRPr lang="tr-TR"/>
          </a:p>
        </p:txBody>
      </p:sp>
      <p:sp>
        <p:nvSpPr>
          <p:cNvPr id="62476" name="Line 12"/>
          <p:cNvSpPr>
            <a:spLocks noChangeShapeType="1"/>
          </p:cNvSpPr>
          <p:nvPr/>
        </p:nvSpPr>
        <p:spPr bwMode="auto">
          <a:xfrm>
            <a:off x="4856163" y="5307013"/>
            <a:ext cx="3640137" cy="0"/>
          </a:xfrm>
          <a:prstGeom prst="line">
            <a:avLst/>
          </a:prstGeom>
          <a:noFill/>
          <a:ln w="28575">
            <a:solidFill>
              <a:schemeClr val="tx1"/>
            </a:solidFill>
            <a:round/>
            <a:headEnd/>
            <a:tailEnd type="triangle" w="med" len="med"/>
          </a:ln>
        </p:spPr>
        <p:txBody>
          <a:bodyPr wrap="none" anchor="ctr"/>
          <a:lstStyle/>
          <a:p>
            <a:endParaRPr lang="tr-TR"/>
          </a:p>
        </p:txBody>
      </p:sp>
      <p:sp>
        <p:nvSpPr>
          <p:cNvPr id="62477" name="Freeform 13"/>
          <p:cNvSpPr>
            <a:spLocks/>
          </p:cNvSpPr>
          <p:nvPr/>
        </p:nvSpPr>
        <p:spPr bwMode="auto">
          <a:xfrm>
            <a:off x="4906963" y="4157663"/>
            <a:ext cx="3057525" cy="1120775"/>
          </a:xfrm>
          <a:custGeom>
            <a:avLst/>
            <a:gdLst>
              <a:gd name="T0" fmla="*/ 0 w 1932"/>
              <a:gd name="T1" fmla="*/ 707 h 718"/>
              <a:gd name="T2" fmla="*/ 96 w 1932"/>
              <a:gd name="T3" fmla="*/ 560 h 718"/>
              <a:gd name="T4" fmla="*/ 228 w 1932"/>
              <a:gd name="T5" fmla="*/ 320 h 718"/>
              <a:gd name="T6" fmla="*/ 288 w 1932"/>
              <a:gd name="T7" fmla="*/ 401 h 718"/>
              <a:gd name="T8" fmla="*/ 399 w 1932"/>
              <a:gd name="T9" fmla="*/ 575 h 718"/>
              <a:gd name="T10" fmla="*/ 519 w 1932"/>
              <a:gd name="T11" fmla="*/ 698 h 718"/>
              <a:gd name="T12" fmla="*/ 759 w 1932"/>
              <a:gd name="T13" fmla="*/ 695 h 718"/>
              <a:gd name="T14" fmla="*/ 900 w 1932"/>
              <a:gd name="T15" fmla="*/ 569 h 718"/>
              <a:gd name="T16" fmla="*/ 1035 w 1932"/>
              <a:gd name="T17" fmla="*/ 365 h 718"/>
              <a:gd name="T18" fmla="*/ 1140 w 1932"/>
              <a:gd name="T19" fmla="*/ 167 h 718"/>
              <a:gd name="T20" fmla="*/ 1284 w 1932"/>
              <a:gd name="T21" fmla="*/ 11 h 718"/>
              <a:gd name="T22" fmla="*/ 1473 w 1932"/>
              <a:gd name="T23" fmla="*/ 233 h 718"/>
              <a:gd name="T24" fmla="*/ 1617 w 1932"/>
              <a:gd name="T25" fmla="*/ 470 h 718"/>
              <a:gd name="T26" fmla="*/ 1764 w 1932"/>
              <a:gd name="T27" fmla="*/ 623 h 718"/>
              <a:gd name="T28" fmla="*/ 1866 w 1932"/>
              <a:gd name="T29" fmla="*/ 692 h 718"/>
              <a:gd name="T30" fmla="*/ 1932 w 1932"/>
              <a:gd name="T31" fmla="*/ 701 h 7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2"/>
              <a:gd name="T49" fmla="*/ 0 h 718"/>
              <a:gd name="T50" fmla="*/ 1932 w 1932"/>
              <a:gd name="T51" fmla="*/ 718 h 7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2" h="718">
                <a:moveTo>
                  <a:pt x="0" y="707"/>
                </a:moveTo>
                <a:cubicBezTo>
                  <a:pt x="29" y="665"/>
                  <a:pt x="58" y="624"/>
                  <a:pt x="96" y="560"/>
                </a:cubicBezTo>
                <a:cubicBezTo>
                  <a:pt x="134" y="496"/>
                  <a:pt x="196" y="346"/>
                  <a:pt x="228" y="320"/>
                </a:cubicBezTo>
                <a:cubicBezTo>
                  <a:pt x="260" y="294"/>
                  <a:pt x="260" y="359"/>
                  <a:pt x="288" y="401"/>
                </a:cubicBezTo>
                <a:cubicBezTo>
                  <a:pt x="316" y="443"/>
                  <a:pt x="360" y="526"/>
                  <a:pt x="399" y="575"/>
                </a:cubicBezTo>
                <a:cubicBezTo>
                  <a:pt x="438" y="624"/>
                  <a:pt x="459" y="678"/>
                  <a:pt x="519" y="698"/>
                </a:cubicBezTo>
                <a:cubicBezTo>
                  <a:pt x="579" y="718"/>
                  <a:pt x="696" y="716"/>
                  <a:pt x="759" y="695"/>
                </a:cubicBezTo>
                <a:cubicBezTo>
                  <a:pt x="822" y="674"/>
                  <a:pt x="854" y="624"/>
                  <a:pt x="900" y="569"/>
                </a:cubicBezTo>
                <a:cubicBezTo>
                  <a:pt x="946" y="514"/>
                  <a:pt x="995" y="432"/>
                  <a:pt x="1035" y="365"/>
                </a:cubicBezTo>
                <a:cubicBezTo>
                  <a:pt x="1075" y="298"/>
                  <a:pt x="1099" y="226"/>
                  <a:pt x="1140" y="167"/>
                </a:cubicBezTo>
                <a:cubicBezTo>
                  <a:pt x="1181" y="108"/>
                  <a:pt x="1229" y="0"/>
                  <a:pt x="1284" y="11"/>
                </a:cubicBezTo>
                <a:cubicBezTo>
                  <a:pt x="1339" y="22"/>
                  <a:pt x="1417" y="156"/>
                  <a:pt x="1473" y="233"/>
                </a:cubicBezTo>
                <a:cubicBezTo>
                  <a:pt x="1529" y="310"/>
                  <a:pt x="1569" y="405"/>
                  <a:pt x="1617" y="470"/>
                </a:cubicBezTo>
                <a:cubicBezTo>
                  <a:pt x="1665" y="535"/>
                  <a:pt x="1723" y="586"/>
                  <a:pt x="1764" y="623"/>
                </a:cubicBezTo>
                <a:cubicBezTo>
                  <a:pt x="1805" y="660"/>
                  <a:pt x="1838" y="679"/>
                  <a:pt x="1866" y="692"/>
                </a:cubicBezTo>
                <a:cubicBezTo>
                  <a:pt x="1894" y="705"/>
                  <a:pt x="1922" y="700"/>
                  <a:pt x="1932" y="701"/>
                </a:cubicBezTo>
              </a:path>
            </a:pathLst>
          </a:custGeom>
          <a:noFill/>
          <a:ln w="28575">
            <a:solidFill>
              <a:srgbClr val="FF9900"/>
            </a:solidFill>
            <a:round/>
            <a:headEnd/>
            <a:tailEnd/>
          </a:ln>
        </p:spPr>
        <p:txBody>
          <a:bodyPr wrap="none" anchor="ctr"/>
          <a:lstStyle/>
          <a:p>
            <a:endParaRPr lang="tr-TR"/>
          </a:p>
        </p:txBody>
      </p:sp>
      <p:sp>
        <p:nvSpPr>
          <p:cNvPr id="62478" name="Text Box 14"/>
          <p:cNvSpPr txBox="1">
            <a:spLocks noChangeArrowheads="1"/>
          </p:cNvSpPr>
          <p:nvPr/>
        </p:nvSpPr>
        <p:spPr bwMode="auto">
          <a:xfrm rot="-5423039">
            <a:off x="4148138" y="4125913"/>
            <a:ext cx="958850" cy="304800"/>
          </a:xfrm>
          <a:prstGeom prst="rect">
            <a:avLst/>
          </a:prstGeom>
          <a:noFill/>
          <a:ln w="12700">
            <a:noFill/>
            <a:miter lim="800000"/>
            <a:headEnd/>
            <a:tailEnd/>
          </a:ln>
        </p:spPr>
        <p:txBody>
          <a:bodyPr wrap="none">
            <a:spAutoFit/>
          </a:bodyPr>
          <a:lstStyle/>
          <a:p>
            <a:pPr algn="ctr" eaLnBrk="0" hangingPunct="0"/>
            <a:r>
              <a:rPr lang="en-US" sz="1400">
                <a:latin typeface="Garamond" charset="-94"/>
              </a:rPr>
              <a:t>Cell counts</a:t>
            </a:r>
            <a:endParaRPr lang="en-US" sz="1600">
              <a:latin typeface="Garamond" charset="-94"/>
            </a:endParaRPr>
          </a:p>
        </p:txBody>
      </p:sp>
      <p:sp>
        <p:nvSpPr>
          <p:cNvPr id="62479" name="Line 15"/>
          <p:cNvSpPr>
            <a:spLocks noChangeShapeType="1"/>
          </p:cNvSpPr>
          <p:nvPr/>
        </p:nvSpPr>
        <p:spPr bwMode="auto">
          <a:xfrm>
            <a:off x="6942138" y="3362325"/>
            <a:ext cx="0" cy="1976438"/>
          </a:xfrm>
          <a:prstGeom prst="line">
            <a:avLst/>
          </a:prstGeom>
          <a:noFill/>
          <a:ln w="28575">
            <a:solidFill>
              <a:srgbClr val="FF0066"/>
            </a:solidFill>
            <a:round/>
            <a:headEnd/>
            <a:tailEnd/>
          </a:ln>
        </p:spPr>
        <p:txBody>
          <a:bodyPr wrap="none" anchor="ctr"/>
          <a:lstStyle/>
          <a:p>
            <a:endParaRPr lang="tr-TR"/>
          </a:p>
        </p:txBody>
      </p:sp>
      <p:sp>
        <p:nvSpPr>
          <p:cNvPr id="62480" name="Text Box 16"/>
          <p:cNvSpPr txBox="1">
            <a:spLocks noChangeArrowheads="1"/>
          </p:cNvSpPr>
          <p:nvPr/>
        </p:nvSpPr>
        <p:spPr bwMode="auto">
          <a:xfrm>
            <a:off x="7078663" y="3246438"/>
            <a:ext cx="1525587" cy="1190625"/>
          </a:xfrm>
          <a:prstGeom prst="rect">
            <a:avLst/>
          </a:prstGeom>
          <a:noFill/>
          <a:ln w="12700">
            <a:noFill/>
            <a:miter lim="800000"/>
            <a:headEnd/>
            <a:tailEnd/>
          </a:ln>
        </p:spPr>
        <p:txBody>
          <a:bodyPr>
            <a:spAutoFit/>
          </a:bodyPr>
          <a:lstStyle/>
          <a:p>
            <a:pPr eaLnBrk="0" hangingPunct="0"/>
            <a:r>
              <a:rPr lang="en-US" sz="1800" b="1">
                <a:solidFill>
                  <a:srgbClr val="FF0066"/>
                </a:solidFill>
                <a:latin typeface="Garamond" charset="-94"/>
              </a:rPr>
              <a:t>mean fluorescenc</a:t>
            </a:r>
            <a:r>
              <a:rPr lang="tr-TR" sz="1800" b="1">
                <a:solidFill>
                  <a:srgbClr val="FF0066"/>
                </a:solidFill>
                <a:latin typeface="Garamond" charset="-94"/>
              </a:rPr>
              <a:t>e</a:t>
            </a:r>
            <a:r>
              <a:rPr lang="en-US" sz="1800" b="1">
                <a:solidFill>
                  <a:srgbClr val="FF0066"/>
                </a:solidFill>
                <a:latin typeface="Garamond" charset="-94"/>
              </a:rPr>
              <a:t> intensity</a:t>
            </a:r>
            <a:r>
              <a:rPr lang="tr-TR" sz="1800" b="1">
                <a:solidFill>
                  <a:srgbClr val="FF0066"/>
                </a:solidFill>
                <a:latin typeface="Garamond" charset="-94"/>
              </a:rPr>
              <a:t> (MFI)</a:t>
            </a:r>
            <a:endParaRPr lang="en-US" sz="1800" b="1">
              <a:solidFill>
                <a:srgbClr val="FF0066"/>
              </a:solidFill>
              <a:latin typeface="Garamond" charset="-94"/>
            </a:endParaRPr>
          </a:p>
        </p:txBody>
      </p:sp>
      <p:grpSp>
        <p:nvGrpSpPr>
          <p:cNvPr id="62481" name="Group 17"/>
          <p:cNvGrpSpPr>
            <a:grpSpLocks/>
          </p:cNvGrpSpPr>
          <p:nvPr/>
        </p:nvGrpSpPr>
        <p:grpSpPr bwMode="auto">
          <a:xfrm>
            <a:off x="6164263" y="4479925"/>
            <a:ext cx="2919412" cy="384175"/>
            <a:chOff x="3883" y="2822"/>
            <a:chExt cx="1839" cy="242"/>
          </a:xfrm>
        </p:grpSpPr>
        <p:sp>
          <p:nvSpPr>
            <p:cNvPr id="62487" name="Line 18"/>
            <p:cNvSpPr>
              <a:spLocks noChangeShapeType="1"/>
            </p:cNvSpPr>
            <p:nvPr/>
          </p:nvSpPr>
          <p:spPr bwMode="auto">
            <a:xfrm>
              <a:off x="3883" y="3064"/>
              <a:ext cx="1299" cy="0"/>
            </a:xfrm>
            <a:prstGeom prst="line">
              <a:avLst/>
            </a:prstGeom>
            <a:noFill/>
            <a:ln w="28575">
              <a:solidFill>
                <a:srgbClr val="6600CC"/>
              </a:solidFill>
              <a:round/>
              <a:headEnd/>
              <a:tailEnd/>
            </a:ln>
          </p:spPr>
          <p:txBody>
            <a:bodyPr wrap="none" anchor="ctr"/>
            <a:lstStyle/>
            <a:p>
              <a:endParaRPr lang="tr-TR"/>
            </a:p>
          </p:txBody>
        </p:sp>
        <p:sp>
          <p:nvSpPr>
            <p:cNvPr id="62488" name="Text Box 19"/>
            <p:cNvSpPr txBox="1">
              <a:spLocks noChangeArrowheads="1"/>
            </p:cNvSpPr>
            <p:nvPr/>
          </p:nvSpPr>
          <p:spPr bwMode="auto">
            <a:xfrm>
              <a:off x="4601" y="2822"/>
              <a:ext cx="1121" cy="231"/>
            </a:xfrm>
            <a:prstGeom prst="rect">
              <a:avLst/>
            </a:prstGeom>
            <a:noFill/>
            <a:ln w="12700">
              <a:noFill/>
              <a:miter lim="800000"/>
              <a:headEnd/>
              <a:tailEnd/>
            </a:ln>
          </p:spPr>
          <p:txBody>
            <a:bodyPr wrap="none">
              <a:spAutoFit/>
            </a:bodyPr>
            <a:lstStyle/>
            <a:p>
              <a:pPr algn="ctr" eaLnBrk="0" hangingPunct="0"/>
              <a:r>
                <a:rPr lang="en-US" sz="1800">
                  <a:solidFill>
                    <a:srgbClr val="6600CC"/>
                  </a:solidFill>
                  <a:latin typeface="Garamond" charset="-94"/>
                </a:rPr>
                <a:t>% </a:t>
              </a:r>
              <a:r>
                <a:rPr lang="tr-TR" sz="1800">
                  <a:solidFill>
                    <a:srgbClr val="6600CC"/>
                  </a:solidFill>
                  <a:latin typeface="Garamond" charset="-94"/>
                </a:rPr>
                <a:t>pozitif hücreler</a:t>
              </a:r>
              <a:endParaRPr lang="en-US" sz="1800">
                <a:solidFill>
                  <a:srgbClr val="6600CC"/>
                </a:solidFill>
                <a:latin typeface="Garamond" charset="-94"/>
              </a:endParaRPr>
            </a:p>
          </p:txBody>
        </p:sp>
      </p:grpSp>
      <p:grpSp>
        <p:nvGrpSpPr>
          <p:cNvPr id="62482" name="Group 20"/>
          <p:cNvGrpSpPr>
            <a:grpSpLocks/>
          </p:cNvGrpSpPr>
          <p:nvPr/>
        </p:nvGrpSpPr>
        <p:grpSpPr bwMode="auto">
          <a:xfrm>
            <a:off x="4489450" y="3875088"/>
            <a:ext cx="2187575" cy="1003300"/>
            <a:chOff x="2882" y="2494"/>
            <a:chExt cx="1378" cy="561"/>
          </a:xfrm>
        </p:grpSpPr>
        <p:sp>
          <p:nvSpPr>
            <p:cNvPr id="62485" name="Line 21"/>
            <p:cNvSpPr>
              <a:spLocks noChangeShapeType="1"/>
            </p:cNvSpPr>
            <p:nvPr/>
          </p:nvSpPr>
          <p:spPr bwMode="auto">
            <a:xfrm flipH="1">
              <a:off x="3137" y="3055"/>
              <a:ext cx="846" cy="0"/>
            </a:xfrm>
            <a:prstGeom prst="line">
              <a:avLst/>
            </a:prstGeom>
            <a:noFill/>
            <a:ln w="28575">
              <a:solidFill>
                <a:srgbClr val="800000"/>
              </a:solidFill>
              <a:round/>
              <a:headEnd/>
              <a:tailEnd/>
            </a:ln>
          </p:spPr>
          <p:txBody>
            <a:bodyPr wrap="none" anchor="ctr"/>
            <a:lstStyle/>
            <a:p>
              <a:endParaRPr lang="tr-TR"/>
            </a:p>
          </p:txBody>
        </p:sp>
        <p:sp>
          <p:nvSpPr>
            <p:cNvPr id="62486" name="Text Box 22"/>
            <p:cNvSpPr txBox="1">
              <a:spLocks noChangeArrowheads="1"/>
            </p:cNvSpPr>
            <p:nvPr/>
          </p:nvSpPr>
          <p:spPr bwMode="auto">
            <a:xfrm>
              <a:off x="2882" y="2494"/>
              <a:ext cx="1378" cy="205"/>
            </a:xfrm>
            <a:prstGeom prst="rect">
              <a:avLst/>
            </a:prstGeom>
            <a:noFill/>
            <a:ln w="12700">
              <a:noFill/>
              <a:miter lim="800000"/>
              <a:headEnd/>
              <a:tailEnd/>
            </a:ln>
          </p:spPr>
          <p:txBody>
            <a:bodyPr wrap="none">
              <a:spAutoFit/>
            </a:bodyPr>
            <a:lstStyle/>
            <a:p>
              <a:pPr algn="ctr" eaLnBrk="0" hangingPunct="0"/>
              <a:r>
                <a:rPr lang="en-US" sz="1800">
                  <a:solidFill>
                    <a:srgbClr val="800000"/>
                  </a:solidFill>
                  <a:latin typeface="Garamond" charset="-94"/>
                </a:rPr>
                <a:t>    </a:t>
              </a:r>
              <a:r>
                <a:rPr lang="en-US" sz="1800" b="1">
                  <a:solidFill>
                    <a:srgbClr val="800000"/>
                  </a:solidFill>
                  <a:latin typeface="Garamond" charset="-94"/>
                </a:rPr>
                <a:t>% </a:t>
              </a:r>
              <a:r>
                <a:rPr lang="tr-TR" sz="1800" b="1">
                  <a:solidFill>
                    <a:srgbClr val="800000"/>
                  </a:solidFill>
                  <a:latin typeface="Garamond" charset="-94"/>
                </a:rPr>
                <a:t>negatif hücreler</a:t>
              </a:r>
              <a:endParaRPr lang="en-US" sz="1800" b="1">
                <a:solidFill>
                  <a:srgbClr val="800000"/>
                </a:solidFill>
                <a:latin typeface="Garamond" charset="-94"/>
              </a:endParaRPr>
            </a:p>
          </p:txBody>
        </p:sp>
      </p:grpSp>
      <p:sp>
        <p:nvSpPr>
          <p:cNvPr id="62483" name="Rectangle 23"/>
          <p:cNvSpPr>
            <a:spLocks noChangeArrowheads="1"/>
          </p:cNvSpPr>
          <p:nvPr/>
        </p:nvSpPr>
        <p:spPr bwMode="auto">
          <a:xfrm>
            <a:off x="5486400" y="5419725"/>
            <a:ext cx="2147888" cy="274638"/>
          </a:xfrm>
          <a:prstGeom prst="rect">
            <a:avLst/>
          </a:prstGeom>
          <a:noFill/>
          <a:ln w="9525">
            <a:noFill/>
            <a:miter lim="800000"/>
            <a:headEnd/>
            <a:tailEnd/>
          </a:ln>
        </p:spPr>
        <p:txBody>
          <a:bodyPr wrap="none">
            <a:spAutoFit/>
          </a:bodyPr>
          <a:lstStyle/>
          <a:p>
            <a:pPr eaLnBrk="0" hangingPunct="0"/>
            <a:r>
              <a:rPr lang="en-US" sz="1200">
                <a:latin typeface="Garamond" charset="-94"/>
              </a:rPr>
              <a:t>Channel Number                 1024</a:t>
            </a:r>
          </a:p>
        </p:txBody>
      </p:sp>
      <p:sp>
        <p:nvSpPr>
          <p:cNvPr id="147480" name="Rectangle 24"/>
          <p:cNvSpPr>
            <a:spLocks noGrp="1"/>
          </p:cNvSpPr>
          <p:nvPr>
            <p:ph type="title" idx="4294967295"/>
          </p:nvPr>
        </p:nvSpPr>
        <p:spPr bwMode="auto">
          <a:xfrm>
            <a:off x="468313" y="284163"/>
            <a:ext cx="8077200" cy="1111250"/>
          </a:xfrm>
        </p:spPr>
        <p:txBody>
          <a:bodyPr>
            <a:normAutofit fontScale="90000"/>
          </a:bodyPr>
          <a:lstStyle/>
          <a:p>
            <a:pPr algn="ctr" eaLnBrk="1" hangingPunct="1">
              <a:defRPr/>
            </a:pPr>
            <a:r>
              <a:rPr lang="tr-TR" sz="3800">
                <a:ln>
                  <a:noFill/>
                </a:ln>
                <a:effectLst/>
                <a:ea typeface="+mj-ea"/>
              </a:rPr>
              <a:t>Verilerin Analizi</a:t>
            </a:r>
            <a:br>
              <a:rPr lang="tr-TR" sz="3800">
                <a:ln>
                  <a:noFill/>
                </a:ln>
                <a:effectLst/>
                <a:ea typeface="+mj-ea"/>
              </a:rPr>
            </a:br>
            <a:r>
              <a:rPr lang="tr-TR" sz="3800">
                <a:ln>
                  <a:noFill/>
                </a:ln>
                <a:effectLst/>
                <a:ea typeface="+mj-ea"/>
              </a:rPr>
              <a:t> Histogram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0" y="500063"/>
            <a:ext cx="5311775" cy="762000"/>
          </a:xfrm>
          <a:prstGeom prst="rect">
            <a:avLst/>
          </a:prstGeom>
          <a:noFill/>
          <a:ln w="9525">
            <a:noFill/>
            <a:miter lim="800000"/>
            <a:headEnd/>
            <a:tailEnd/>
          </a:ln>
        </p:spPr>
        <p:txBody>
          <a:bodyPr wrap="none">
            <a:spAutoFit/>
          </a:bodyPr>
          <a:lstStyle/>
          <a:p>
            <a:pPr eaLnBrk="0" hangingPunct="0"/>
            <a:r>
              <a:rPr lang="tr-TR" sz="4400">
                <a:solidFill>
                  <a:schemeClr val="accent1"/>
                </a:solidFill>
              </a:rPr>
              <a:t>FCM Kullanım Alanları </a:t>
            </a:r>
            <a:endParaRPr lang="en-US" sz="4400">
              <a:solidFill>
                <a:schemeClr val="accent1"/>
              </a:solidFill>
            </a:endParaRPr>
          </a:p>
        </p:txBody>
      </p:sp>
      <p:sp>
        <p:nvSpPr>
          <p:cNvPr id="63491" name="Text Box 3"/>
          <p:cNvSpPr txBox="1">
            <a:spLocks noChangeArrowheads="1"/>
          </p:cNvSpPr>
          <p:nvPr/>
        </p:nvSpPr>
        <p:spPr bwMode="auto">
          <a:xfrm>
            <a:off x="714375" y="2776538"/>
            <a:ext cx="2970213" cy="2654300"/>
          </a:xfrm>
          <a:prstGeom prst="rect">
            <a:avLst/>
          </a:prstGeom>
          <a:noFill/>
          <a:ln w="9525">
            <a:noFill/>
            <a:miter lim="800000"/>
            <a:headEnd/>
            <a:tailEnd/>
          </a:ln>
        </p:spPr>
        <p:txBody>
          <a:bodyPr>
            <a:spAutoFit/>
          </a:bodyPr>
          <a:lstStyle/>
          <a:p>
            <a:pPr eaLnBrk="0" hangingPunct="0">
              <a:buFontTx/>
              <a:buChar char="•"/>
            </a:pPr>
            <a:r>
              <a:rPr lang="tr-TR" sz="2800">
                <a:latin typeface="Century Gothic" charset="-94"/>
              </a:rPr>
              <a:t>İmmunoloji</a:t>
            </a:r>
            <a:endParaRPr lang="en-US" sz="2800">
              <a:latin typeface="Century Gothic" charset="-94"/>
            </a:endParaRPr>
          </a:p>
          <a:p>
            <a:pPr eaLnBrk="0" hangingPunct="0">
              <a:buFontTx/>
              <a:buChar char="•"/>
            </a:pPr>
            <a:r>
              <a:rPr lang="en-US" sz="2800">
                <a:latin typeface="Century Gothic" charset="-94"/>
              </a:rPr>
              <a:t>H</a:t>
            </a:r>
            <a:r>
              <a:rPr lang="tr-TR" sz="2800">
                <a:latin typeface="Century Gothic" charset="-94"/>
              </a:rPr>
              <a:t>ematoloji</a:t>
            </a:r>
            <a:endParaRPr lang="en-US" sz="2800">
              <a:latin typeface="Century Gothic" charset="-94"/>
            </a:endParaRPr>
          </a:p>
          <a:p>
            <a:pPr eaLnBrk="0" hangingPunct="0">
              <a:buFontTx/>
              <a:buChar char="•"/>
            </a:pPr>
            <a:r>
              <a:rPr lang="en-US" sz="2800">
                <a:latin typeface="Century Gothic" charset="-94"/>
              </a:rPr>
              <a:t>P</a:t>
            </a:r>
            <a:r>
              <a:rPr lang="tr-TR" sz="2800">
                <a:latin typeface="Century Gothic" charset="-94"/>
              </a:rPr>
              <a:t>atoloji</a:t>
            </a:r>
          </a:p>
          <a:p>
            <a:pPr eaLnBrk="0" hangingPunct="0">
              <a:buFontTx/>
              <a:buChar char="•"/>
            </a:pPr>
            <a:endParaRPr lang="en-US" sz="2800">
              <a:latin typeface="Century Gothic" charset="-94"/>
            </a:endParaRPr>
          </a:p>
          <a:p>
            <a:pPr eaLnBrk="0" hangingPunct="0">
              <a:buFontTx/>
              <a:buChar char="•"/>
            </a:pPr>
            <a:r>
              <a:rPr lang="en-US" sz="2800">
                <a:latin typeface="Century Gothic" charset="-94"/>
              </a:rPr>
              <a:t>Mi</a:t>
            </a:r>
            <a:r>
              <a:rPr lang="tr-TR" sz="2800">
                <a:latin typeface="Century Gothic" charset="-94"/>
              </a:rPr>
              <a:t>krobiyoloji</a:t>
            </a:r>
            <a:endParaRPr lang="en-US" sz="2800">
              <a:latin typeface="Century Gothic" charset="-94"/>
            </a:endParaRPr>
          </a:p>
          <a:p>
            <a:pPr eaLnBrk="0" hangingPunct="0">
              <a:buFontTx/>
              <a:buChar char="•"/>
            </a:pPr>
            <a:r>
              <a:rPr lang="en-US" sz="2800">
                <a:latin typeface="Century Gothic" charset="-94"/>
              </a:rPr>
              <a:t>G</a:t>
            </a:r>
            <a:r>
              <a:rPr lang="tr-TR" sz="2800">
                <a:latin typeface="Century Gothic" charset="-94"/>
              </a:rPr>
              <a:t>enetik</a:t>
            </a:r>
            <a:endParaRPr lang="en-US" sz="2800">
              <a:latin typeface="Century Gothic" charset="-94"/>
            </a:endParaRPr>
          </a:p>
        </p:txBody>
      </p:sp>
      <p:sp>
        <p:nvSpPr>
          <p:cNvPr id="63492" name="Text Box 4"/>
          <p:cNvSpPr txBox="1">
            <a:spLocks noChangeArrowheads="1"/>
          </p:cNvSpPr>
          <p:nvPr/>
        </p:nvSpPr>
        <p:spPr bwMode="auto">
          <a:xfrm>
            <a:off x="4500563" y="2714625"/>
            <a:ext cx="4427537" cy="2227263"/>
          </a:xfrm>
          <a:prstGeom prst="rect">
            <a:avLst/>
          </a:prstGeom>
          <a:noFill/>
          <a:ln w="9525">
            <a:noFill/>
            <a:miter lim="800000"/>
            <a:headEnd/>
            <a:tailEnd/>
          </a:ln>
        </p:spPr>
        <p:txBody>
          <a:bodyPr>
            <a:spAutoFit/>
          </a:bodyPr>
          <a:lstStyle/>
          <a:p>
            <a:pPr eaLnBrk="0" hangingPunct="0">
              <a:buFontTx/>
              <a:buChar char="•"/>
            </a:pPr>
            <a:r>
              <a:rPr lang="tr-TR" sz="2800">
                <a:latin typeface="Century Gothic" charset="-94"/>
              </a:rPr>
              <a:t>İlaç araştırmaları</a:t>
            </a:r>
            <a:endParaRPr lang="en-US" sz="2800">
              <a:latin typeface="Century Gothic" charset="-94"/>
            </a:endParaRPr>
          </a:p>
          <a:p>
            <a:pPr eaLnBrk="0" hangingPunct="0">
              <a:buFontTx/>
              <a:buChar char="•"/>
            </a:pPr>
            <a:r>
              <a:rPr lang="tr-TR" sz="2800">
                <a:latin typeface="Century Gothic" charset="-94"/>
              </a:rPr>
              <a:t>Toksite testleri</a:t>
            </a:r>
            <a:endParaRPr lang="en-US" sz="2800">
              <a:latin typeface="Century Gothic" charset="-94"/>
            </a:endParaRPr>
          </a:p>
          <a:p>
            <a:pPr eaLnBrk="0" hangingPunct="0">
              <a:buFontTx/>
              <a:buChar char="•"/>
            </a:pPr>
            <a:r>
              <a:rPr lang="tr-TR" sz="2800">
                <a:latin typeface="Century Gothic" charset="-94"/>
              </a:rPr>
              <a:t>Hücre kültür çalışmaları</a:t>
            </a:r>
            <a:endParaRPr lang="en-US" sz="2800">
              <a:latin typeface="Century Gothic" charset="-94"/>
            </a:endParaRPr>
          </a:p>
          <a:p>
            <a:pPr eaLnBrk="0" hangingPunct="0">
              <a:buFontTx/>
              <a:buChar char="•"/>
            </a:pPr>
            <a:r>
              <a:rPr lang="tr-TR" sz="2800">
                <a:latin typeface="Century Gothic" charset="-94"/>
              </a:rPr>
              <a:t>Fonksiyonel testler</a:t>
            </a:r>
            <a:endParaRPr lang="en-US" sz="2800">
              <a:latin typeface="Century Gothic" charset="-94"/>
            </a:endParaRPr>
          </a:p>
          <a:p>
            <a:pPr eaLnBrk="0" hangingPunct="0">
              <a:buFontTx/>
              <a:buChar char="•"/>
            </a:pPr>
            <a:endParaRPr lang="en-US" sz="2800">
              <a:latin typeface="Century Gothic" charset="-94"/>
            </a:endParaRPr>
          </a:p>
        </p:txBody>
      </p:sp>
      <p:sp>
        <p:nvSpPr>
          <p:cNvPr id="63493" name="Text Box 5"/>
          <p:cNvSpPr txBox="1">
            <a:spLocks noChangeArrowheads="1"/>
          </p:cNvSpPr>
          <p:nvPr/>
        </p:nvSpPr>
        <p:spPr bwMode="auto">
          <a:xfrm>
            <a:off x="142875" y="1500188"/>
            <a:ext cx="9001125" cy="519112"/>
          </a:xfrm>
          <a:prstGeom prst="rect">
            <a:avLst/>
          </a:prstGeom>
          <a:noFill/>
          <a:ln w="9525">
            <a:noFill/>
            <a:miter lim="800000"/>
            <a:headEnd/>
            <a:tailEnd/>
          </a:ln>
        </p:spPr>
        <p:txBody>
          <a:bodyPr>
            <a:spAutoFit/>
          </a:bodyPr>
          <a:lstStyle/>
          <a:p>
            <a:pPr algn="ctr" eaLnBrk="0" hangingPunct="0"/>
            <a:r>
              <a:rPr lang="tr-TR" sz="2800">
                <a:latin typeface="Century Gothic" charset="-94"/>
              </a:rPr>
              <a:t>Klinik Çalışmalar  ve Araştırma Amaçlı Çalışmalar</a:t>
            </a:r>
            <a:endParaRPr lang="en-US" sz="2800">
              <a:latin typeface="Century Gothic" charset="-9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468313" y="0"/>
            <a:ext cx="8229600" cy="720725"/>
          </a:xfrm>
          <a:noFill/>
        </p:spPr>
        <p:txBody>
          <a:bodyPr/>
          <a:lstStyle/>
          <a:p>
            <a:pPr algn="ctr" eaLnBrk="1" hangingPunct="1"/>
            <a:r>
              <a:rPr lang="tr-TR" sz="3800" smtClean="0">
                <a:ln>
                  <a:noFill/>
                </a:ln>
                <a:effectLst/>
              </a:rPr>
              <a:t>FCM: Bazı Klinik Uygulamalar</a:t>
            </a:r>
          </a:p>
        </p:txBody>
      </p:sp>
      <p:sp>
        <p:nvSpPr>
          <p:cNvPr id="64515" name="Rectangle 3"/>
          <p:cNvSpPr>
            <a:spLocks noGrp="1"/>
          </p:cNvSpPr>
          <p:nvPr>
            <p:ph type="body" idx="1"/>
          </p:nvPr>
        </p:nvSpPr>
        <p:spPr>
          <a:xfrm>
            <a:off x="-180975" y="981075"/>
            <a:ext cx="9577388" cy="5761038"/>
          </a:xfrm>
        </p:spPr>
        <p:txBody>
          <a:bodyPr/>
          <a:lstStyle/>
          <a:p>
            <a:pPr eaLnBrk="1" hangingPunct="1">
              <a:lnSpc>
                <a:spcPct val="80000"/>
              </a:lnSpc>
            </a:pPr>
            <a:r>
              <a:rPr lang="tr-TR" sz="2400" smtClean="0">
                <a:solidFill>
                  <a:schemeClr val="accent1"/>
                </a:solidFill>
                <a:latin typeface="Calibri" charset="-94"/>
              </a:rPr>
              <a:t>İmmunfenotiplendirme</a:t>
            </a:r>
            <a:r>
              <a:rPr lang="tr-TR" sz="2400" smtClean="0">
                <a:solidFill>
                  <a:srgbClr val="FFFF00"/>
                </a:solidFill>
                <a:latin typeface="Calibri" charset="-94"/>
              </a:rPr>
              <a:t> </a:t>
            </a:r>
          </a:p>
          <a:p>
            <a:pPr lvl="1" eaLnBrk="1" hangingPunct="1">
              <a:lnSpc>
                <a:spcPct val="80000"/>
              </a:lnSpc>
            </a:pPr>
            <a:r>
              <a:rPr lang="tr-TR" sz="2000" smtClean="0">
                <a:solidFill>
                  <a:srgbClr val="CCFF33"/>
                </a:solidFill>
                <a:latin typeface="Calibri" charset="-94"/>
              </a:rPr>
              <a:t>Lösemi-lenfoma olgularının tanısı/sınıflamasında morfoloji ile beraber</a:t>
            </a:r>
          </a:p>
          <a:p>
            <a:pPr lvl="1" eaLnBrk="1" hangingPunct="1">
              <a:lnSpc>
                <a:spcPct val="80000"/>
              </a:lnSpc>
            </a:pPr>
            <a:r>
              <a:rPr lang="tr-TR" sz="2000" smtClean="0">
                <a:solidFill>
                  <a:srgbClr val="CCFF33"/>
                </a:solidFill>
                <a:latin typeface="Calibri" charset="-94"/>
              </a:rPr>
              <a:t>Minimal rezidüel Hastalık tespiti</a:t>
            </a:r>
          </a:p>
          <a:p>
            <a:pPr lvl="1" eaLnBrk="1" hangingPunct="1">
              <a:lnSpc>
                <a:spcPct val="80000"/>
              </a:lnSpc>
            </a:pPr>
            <a:r>
              <a:rPr lang="tr-TR" sz="2000" smtClean="0">
                <a:solidFill>
                  <a:srgbClr val="CCFF33"/>
                </a:solidFill>
                <a:latin typeface="Calibri" charset="-94"/>
              </a:rPr>
              <a:t>Kök Hücre sayımı</a:t>
            </a:r>
          </a:p>
          <a:p>
            <a:pPr lvl="1" eaLnBrk="1" hangingPunct="1">
              <a:lnSpc>
                <a:spcPct val="80000"/>
              </a:lnSpc>
            </a:pPr>
            <a:r>
              <a:rPr lang="tr-TR" sz="2000" smtClean="0">
                <a:solidFill>
                  <a:srgbClr val="CCFF33"/>
                </a:solidFill>
                <a:latin typeface="Calibri" charset="-94"/>
              </a:rPr>
              <a:t>Paroksismal Nokturnal Hemoglobinüri tanısı</a:t>
            </a:r>
          </a:p>
          <a:p>
            <a:pPr lvl="1" eaLnBrk="1" hangingPunct="1">
              <a:lnSpc>
                <a:spcPct val="80000"/>
              </a:lnSpc>
            </a:pPr>
            <a:r>
              <a:rPr lang="tr-TR" sz="2000" smtClean="0">
                <a:latin typeface="Calibri" charset="-94"/>
              </a:rPr>
              <a:t>Retikulosit, Retikule trombosit sayımı</a:t>
            </a:r>
          </a:p>
          <a:p>
            <a:pPr lvl="1" eaLnBrk="1" hangingPunct="1">
              <a:lnSpc>
                <a:spcPct val="80000"/>
              </a:lnSpc>
            </a:pPr>
            <a:r>
              <a:rPr lang="tr-TR" sz="2000" smtClean="0">
                <a:solidFill>
                  <a:srgbClr val="CCFF33"/>
                </a:solidFill>
                <a:latin typeface="Calibri" charset="-94"/>
              </a:rPr>
              <a:t>Trombosit Antijenlerinin tesbiti(Kalıtsal eksiklikler, Aktivasyon tesbiti)</a:t>
            </a:r>
          </a:p>
          <a:p>
            <a:pPr lvl="1" eaLnBrk="1" hangingPunct="1">
              <a:lnSpc>
                <a:spcPct val="80000"/>
              </a:lnSpc>
            </a:pPr>
            <a:r>
              <a:rPr lang="tr-TR" sz="2000" smtClean="0">
                <a:solidFill>
                  <a:srgbClr val="CCFF33"/>
                </a:solidFill>
                <a:latin typeface="Calibri" charset="-94"/>
              </a:rPr>
              <a:t>Transfüzyon ürünlerinde  kontamine lökositlerin tesbiti</a:t>
            </a:r>
          </a:p>
          <a:p>
            <a:pPr lvl="1" eaLnBrk="1" hangingPunct="1">
              <a:lnSpc>
                <a:spcPct val="80000"/>
              </a:lnSpc>
            </a:pPr>
            <a:r>
              <a:rPr lang="tr-TR" sz="2000" smtClean="0">
                <a:latin typeface="Calibri" charset="-94"/>
              </a:rPr>
              <a:t>İmmun yetmezliklerin tanısı</a:t>
            </a:r>
          </a:p>
          <a:p>
            <a:pPr lvl="1" eaLnBrk="1" hangingPunct="1">
              <a:lnSpc>
                <a:spcPct val="80000"/>
              </a:lnSpc>
            </a:pPr>
            <a:r>
              <a:rPr lang="tr-TR" sz="2000" smtClean="0">
                <a:latin typeface="Calibri" charset="-94"/>
              </a:rPr>
              <a:t>Solid organ nakli sonrası takipler (T hücre sayımı, enfeksiyon-rejeksiyon ayırımı…)</a:t>
            </a:r>
          </a:p>
          <a:p>
            <a:pPr lvl="1" eaLnBrk="1" hangingPunct="1">
              <a:lnSpc>
                <a:spcPct val="80000"/>
              </a:lnSpc>
            </a:pPr>
            <a:r>
              <a:rPr lang="tr-TR" sz="2000" smtClean="0">
                <a:latin typeface="Calibri" charset="-94"/>
              </a:rPr>
              <a:t>Dolaşımdaki tm hücrelerinin tesbiti</a:t>
            </a:r>
          </a:p>
          <a:p>
            <a:pPr eaLnBrk="1" hangingPunct="1">
              <a:lnSpc>
                <a:spcPct val="80000"/>
              </a:lnSpc>
            </a:pPr>
            <a:r>
              <a:rPr lang="tr-TR" sz="2400" smtClean="0">
                <a:solidFill>
                  <a:schemeClr val="accent1"/>
                </a:solidFill>
                <a:latin typeface="Calibri" charset="-94"/>
              </a:rPr>
              <a:t>Diğer Uygulamalar</a:t>
            </a:r>
          </a:p>
          <a:p>
            <a:pPr lvl="1" eaLnBrk="1" hangingPunct="1">
              <a:lnSpc>
                <a:spcPct val="80000"/>
              </a:lnSpc>
            </a:pPr>
            <a:r>
              <a:rPr lang="tr-TR" sz="2000" smtClean="0">
                <a:latin typeface="Calibri" charset="-94"/>
              </a:rPr>
              <a:t>Solid Organ Nakillerinde Cross-Match , PRA testi</a:t>
            </a:r>
          </a:p>
          <a:p>
            <a:pPr lvl="1" eaLnBrk="1" hangingPunct="1">
              <a:lnSpc>
                <a:spcPct val="80000"/>
              </a:lnSpc>
            </a:pPr>
            <a:r>
              <a:rPr lang="tr-TR" sz="2000" smtClean="0">
                <a:latin typeface="Calibri" charset="-94"/>
              </a:rPr>
              <a:t>Oto antikorların tesbiti</a:t>
            </a:r>
          </a:p>
          <a:p>
            <a:pPr lvl="1" eaLnBrk="1" hangingPunct="1">
              <a:lnSpc>
                <a:spcPct val="80000"/>
              </a:lnSpc>
            </a:pPr>
            <a:r>
              <a:rPr lang="tr-TR" sz="2000" smtClean="0">
                <a:latin typeface="Calibri" charset="-94"/>
              </a:rPr>
              <a:t>Anti Trombosit Antikorların tesbiti</a:t>
            </a:r>
          </a:p>
          <a:p>
            <a:pPr lvl="1" eaLnBrk="1" hangingPunct="1">
              <a:lnSpc>
                <a:spcPct val="80000"/>
              </a:lnSpc>
            </a:pPr>
            <a:r>
              <a:rPr lang="tr-TR" sz="2000" smtClean="0">
                <a:latin typeface="Calibri" charset="-94"/>
              </a:rPr>
              <a:t>Feto-Maternal Kanamanın tesbiti (antiHbF, anti D)</a:t>
            </a:r>
          </a:p>
          <a:p>
            <a:pPr lvl="1" eaLnBrk="1" hangingPunct="1">
              <a:lnSpc>
                <a:spcPct val="80000"/>
              </a:lnSpc>
            </a:pPr>
            <a:r>
              <a:rPr lang="tr-TR" sz="2000" smtClean="0">
                <a:solidFill>
                  <a:srgbClr val="CCFF33"/>
                </a:solidFill>
                <a:latin typeface="Calibri" charset="-94"/>
              </a:rPr>
              <a:t>Hücre Saflaştırma</a:t>
            </a:r>
          </a:p>
          <a:p>
            <a:pPr lvl="1" eaLnBrk="1" hangingPunct="1">
              <a:lnSpc>
                <a:spcPct val="80000"/>
              </a:lnSpc>
            </a:pPr>
            <a:endParaRPr lang="tr-TR" sz="2000" smtClean="0">
              <a:solidFill>
                <a:srgbClr val="CCFF33"/>
              </a:solidFill>
              <a:latin typeface="Calibri" charset="-94"/>
            </a:endParaRPr>
          </a:p>
          <a:p>
            <a:pPr lvl="1" eaLnBrk="1" hangingPunct="1">
              <a:lnSpc>
                <a:spcPct val="80000"/>
              </a:lnSpc>
            </a:pPr>
            <a:endParaRPr lang="tr-TR" sz="1500" smtClean="0">
              <a:latin typeface="Calibri" charset="-94"/>
            </a:endParaRPr>
          </a:p>
          <a:p>
            <a:pPr lvl="1" eaLnBrk="1" hangingPunct="1">
              <a:lnSpc>
                <a:spcPct val="80000"/>
              </a:lnSpc>
            </a:pPr>
            <a:endParaRPr lang="tr-TR" sz="1500" smtClean="0">
              <a:latin typeface="Calibri" charset="-94"/>
            </a:endParaRPr>
          </a:p>
          <a:p>
            <a:pPr lvl="1" eaLnBrk="1" hangingPunct="1">
              <a:lnSpc>
                <a:spcPct val="80000"/>
              </a:lnSpc>
            </a:pPr>
            <a:endParaRPr lang="tr-TR" sz="1500" smtClean="0">
              <a:latin typeface="Calibri" charset="-94"/>
            </a:endParaRPr>
          </a:p>
          <a:p>
            <a:pPr lvl="1" eaLnBrk="1" hangingPunct="1">
              <a:lnSpc>
                <a:spcPct val="80000"/>
              </a:lnSpc>
            </a:pPr>
            <a:endParaRPr lang="tr-TR" sz="1500" smtClean="0">
              <a:latin typeface="Calibri" charset="-94"/>
            </a:endParaRPr>
          </a:p>
          <a:p>
            <a:pPr lvl="1" eaLnBrk="1" hangingPunct="1">
              <a:lnSpc>
                <a:spcPct val="80000"/>
              </a:lnSpc>
            </a:pPr>
            <a:endParaRPr lang="tr-TR" sz="1500" smtClean="0">
              <a:latin typeface="Calibri" charset="-94"/>
            </a:endParaRPr>
          </a:p>
          <a:p>
            <a:pPr lvl="1" eaLnBrk="1" hangingPunct="1">
              <a:lnSpc>
                <a:spcPct val="80000"/>
              </a:lnSpc>
            </a:pPr>
            <a:endParaRPr lang="tr-TR" sz="1500" smtClean="0">
              <a:latin typeface="Calibri" charset="-94"/>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228600"/>
            <a:ext cx="7772400" cy="838200"/>
          </a:xfrm>
          <a:ln>
            <a:miter lim="800000"/>
            <a:headEnd/>
            <a:tailEnd/>
          </a:ln>
        </p:spPr>
        <p:txBody>
          <a:bodyPr anchor="t">
            <a:normAutofit fontScale="90000"/>
          </a:bodyPr>
          <a:lstStyle/>
          <a:p>
            <a:pPr eaLnBrk="1" hangingPunct="1">
              <a:defRPr/>
            </a:pPr>
            <a:r>
              <a:rPr lang="en-US" u="sng" dirty="0" err="1" smtClean="0">
                <a:ea typeface="+mj-ea"/>
              </a:rPr>
              <a:t>İmmun</a:t>
            </a:r>
            <a:r>
              <a:rPr lang="en-US" u="sng" dirty="0" smtClean="0">
                <a:ea typeface="+mj-ea"/>
              </a:rPr>
              <a:t> </a:t>
            </a:r>
            <a:r>
              <a:rPr lang="en-US" u="sng" dirty="0" err="1" smtClean="0">
                <a:ea typeface="+mj-ea"/>
              </a:rPr>
              <a:t>fenotipleme</a:t>
            </a:r>
            <a:r>
              <a:rPr lang="en-US" u="sng" dirty="0" smtClean="0">
                <a:ea typeface="+mj-ea"/>
              </a:rPr>
              <a:t/>
            </a:r>
            <a:br>
              <a:rPr lang="en-US" u="sng" dirty="0" smtClean="0">
                <a:ea typeface="+mj-ea"/>
              </a:rPr>
            </a:br>
            <a:r>
              <a:rPr lang="en-US" u="sng" dirty="0" smtClean="0">
                <a:ea typeface="+mj-ea"/>
              </a:rPr>
              <a:t/>
            </a:r>
            <a:br>
              <a:rPr lang="en-US" u="sng" dirty="0" smtClean="0">
                <a:ea typeface="+mj-ea"/>
              </a:rPr>
            </a:br>
            <a:endParaRPr lang="en-US" sz="2800" dirty="0">
              <a:solidFill>
                <a:schemeClr val="tx1"/>
              </a:solidFill>
              <a:ea typeface="+mj-ea"/>
            </a:endParaRPr>
          </a:p>
        </p:txBody>
      </p:sp>
      <p:sp>
        <p:nvSpPr>
          <p:cNvPr id="65539" name="Freeform 3"/>
          <p:cNvSpPr>
            <a:spLocks/>
          </p:cNvSpPr>
          <p:nvPr/>
        </p:nvSpPr>
        <p:spPr bwMode="auto">
          <a:xfrm>
            <a:off x="2076450" y="2247900"/>
            <a:ext cx="3792538" cy="3830638"/>
          </a:xfrm>
          <a:custGeom>
            <a:avLst/>
            <a:gdLst>
              <a:gd name="T0" fmla="*/ 1140 w 2389"/>
              <a:gd name="T1" fmla="*/ 0 h 2413"/>
              <a:gd name="T2" fmla="*/ 768 w 2389"/>
              <a:gd name="T3" fmla="*/ 84 h 2413"/>
              <a:gd name="T4" fmla="*/ 396 w 2389"/>
              <a:gd name="T5" fmla="*/ 312 h 2413"/>
              <a:gd name="T6" fmla="*/ 240 w 2389"/>
              <a:gd name="T7" fmla="*/ 480 h 2413"/>
              <a:gd name="T8" fmla="*/ 144 w 2389"/>
              <a:gd name="T9" fmla="*/ 636 h 2413"/>
              <a:gd name="T10" fmla="*/ 84 w 2389"/>
              <a:gd name="T11" fmla="*/ 768 h 2413"/>
              <a:gd name="T12" fmla="*/ 24 w 2389"/>
              <a:gd name="T13" fmla="*/ 948 h 2413"/>
              <a:gd name="T14" fmla="*/ 0 w 2389"/>
              <a:gd name="T15" fmla="*/ 1152 h 2413"/>
              <a:gd name="T16" fmla="*/ 36 w 2389"/>
              <a:gd name="T17" fmla="*/ 1380 h 2413"/>
              <a:gd name="T18" fmla="*/ 48 w 2389"/>
              <a:gd name="T19" fmla="*/ 1584 h 2413"/>
              <a:gd name="T20" fmla="*/ 192 w 2389"/>
              <a:gd name="T21" fmla="*/ 1764 h 2413"/>
              <a:gd name="T22" fmla="*/ 300 w 2389"/>
              <a:gd name="T23" fmla="*/ 1920 h 2413"/>
              <a:gd name="T24" fmla="*/ 504 w 2389"/>
              <a:gd name="T25" fmla="*/ 2052 h 2413"/>
              <a:gd name="T26" fmla="*/ 660 w 2389"/>
              <a:gd name="T27" fmla="*/ 2160 h 2413"/>
              <a:gd name="T28" fmla="*/ 864 w 2389"/>
              <a:gd name="T29" fmla="*/ 2292 h 2413"/>
              <a:gd name="T30" fmla="*/ 1248 w 2389"/>
              <a:gd name="T31" fmla="*/ 2388 h 2413"/>
              <a:gd name="T32" fmla="*/ 1632 w 2389"/>
              <a:gd name="T33" fmla="*/ 2412 h 2413"/>
              <a:gd name="T34" fmla="*/ 1860 w 2389"/>
              <a:gd name="T35" fmla="*/ 2352 h 2413"/>
              <a:gd name="T36" fmla="*/ 1968 w 2389"/>
              <a:gd name="T37" fmla="*/ 2256 h 2413"/>
              <a:gd name="T38" fmla="*/ 2136 w 2389"/>
              <a:gd name="T39" fmla="*/ 2160 h 2413"/>
              <a:gd name="T40" fmla="*/ 2304 w 2389"/>
              <a:gd name="T41" fmla="*/ 2004 h 2413"/>
              <a:gd name="T42" fmla="*/ 2340 w 2389"/>
              <a:gd name="T43" fmla="*/ 1884 h 2413"/>
              <a:gd name="T44" fmla="*/ 2364 w 2389"/>
              <a:gd name="T45" fmla="*/ 1716 h 2413"/>
              <a:gd name="T46" fmla="*/ 2388 w 2389"/>
              <a:gd name="T47" fmla="*/ 1536 h 2413"/>
              <a:gd name="T48" fmla="*/ 2352 w 2389"/>
              <a:gd name="T49" fmla="*/ 1356 h 2413"/>
              <a:gd name="T50" fmla="*/ 2352 w 2389"/>
              <a:gd name="T51" fmla="*/ 1068 h 2413"/>
              <a:gd name="T52" fmla="*/ 2316 w 2389"/>
              <a:gd name="T53" fmla="*/ 780 h 2413"/>
              <a:gd name="T54" fmla="*/ 2208 w 2389"/>
              <a:gd name="T55" fmla="*/ 432 h 2413"/>
              <a:gd name="T56" fmla="*/ 2088 w 2389"/>
              <a:gd name="T57" fmla="*/ 252 h 2413"/>
              <a:gd name="T58" fmla="*/ 1992 w 2389"/>
              <a:gd name="T59" fmla="*/ 156 h 2413"/>
              <a:gd name="T60" fmla="*/ 1788 w 2389"/>
              <a:gd name="T61" fmla="*/ 60 h 2413"/>
              <a:gd name="T62" fmla="*/ 1476 w 2389"/>
              <a:gd name="T63" fmla="*/ 0 h 24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89"/>
              <a:gd name="T97" fmla="*/ 0 h 2413"/>
              <a:gd name="T98" fmla="*/ 2389 w 2389"/>
              <a:gd name="T99" fmla="*/ 2413 h 24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89" h="2413">
                <a:moveTo>
                  <a:pt x="1140" y="0"/>
                </a:moveTo>
                <a:lnTo>
                  <a:pt x="768" y="84"/>
                </a:lnTo>
                <a:lnTo>
                  <a:pt x="396" y="312"/>
                </a:lnTo>
                <a:lnTo>
                  <a:pt x="240" y="480"/>
                </a:lnTo>
                <a:lnTo>
                  <a:pt x="144" y="636"/>
                </a:lnTo>
                <a:lnTo>
                  <a:pt x="84" y="768"/>
                </a:lnTo>
                <a:lnTo>
                  <a:pt x="24" y="948"/>
                </a:lnTo>
                <a:lnTo>
                  <a:pt x="0" y="1152"/>
                </a:lnTo>
                <a:lnTo>
                  <a:pt x="36" y="1380"/>
                </a:lnTo>
                <a:lnTo>
                  <a:pt x="48" y="1584"/>
                </a:lnTo>
                <a:lnTo>
                  <a:pt x="192" y="1764"/>
                </a:lnTo>
                <a:lnTo>
                  <a:pt x="300" y="1920"/>
                </a:lnTo>
                <a:lnTo>
                  <a:pt x="504" y="2052"/>
                </a:lnTo>
                <a:lnTo>
                  <a:pt x="660" y="2160"/>
                </a:lnTo>
                <a:lnTo>
                  <a:pt x="864" y="2292"/>
                </a:lnTo>
                <a:lnTo>
                  <a:pt x="1248" y="2388"/>
                </a:lnTo>
                <a:lnTo>
                  <a:pt x="1632" y="2412"/>
                </a:lnTo>
                <a:lnTo>
                  <a:pt x="1860" y="2352"/>
                </a:lnTo>
                <a:lnTo>
                  <a:pt x="1968" y="2256"/>
                </a:lnTo>
                <a:lnTo>
                  <a:pt x="2136" y="2160"/>
                </a:lnTo>
                <a:lnTo>
                  <a:pt x="2304" y="2004"/>
                </a:lnTo>
                <a:lnTo>
                  <a:pt x="2340" y="1884"/>
                </a:lnTo>
                <a:lnTo>
                  <a:pt x="2364" y="1716"/>
                </a:lnTo>
                <a:lnTo>
                  <a:pt x="2388" y="1536"/>
                </a:lnTo>
                <a:lnTo>
                  <a:pt x="2352" y="1356"/>
                </a:lnTo>
                <a:lnTo>
                  <a:pt x="2352" y="1068"/>
                </a:lnTo>
                <a:lnTo>
                  <a:pt x="2316" y="780"/>
                </a:lnTo>
                <a:lnTo>
                  <a:pt x="2208" y="432"/>
                </a:lnTo>
                <a:lnTo>
                  <a:pt x="2088" y="252"/>
                </a:lnTo>
                <a:lnTo>
                  <a:pt x="1992" y="156"/>
                </a:lnTo>
                <a:lnTo>
                  <a:pt x="1788" y="60"/>
                </a:lnTo>
                <a:lnTo>
                  <a:pt x="1476" y="0"/>
                </a:lnTo>
              </a:path>
            </a:pathLst>
          </a:custGeom>
          <a:gradFill rotWithShape="0">
            <a:gsLst>
              <a:gs pos="0">
                <a:srgbClr val="C1CEFF"/>
              </a:gs>
              <a:gs pos="100000">
                <a:srgbClr val="ADB9E5"/>
              </a:gs>
            </a:gsLst>
            <a:path path="rect">
              <a:fillToRect r="100000" b="100000"/>
            </a:path>
          </a:gradFill>
          <a:ln w="25400" cap="rnd">
            <a:solidFill>
              <a:schemeClr val="bg2"/>
            </a:solidFill>
            <a:round/>
            <a:headEnd type="triangle" w="med" len="med"/>
            <a:tailEnd/>
          </a:ln>
        </p:spPr>
        <p:txBody>
          <a:bodyPr/>
          <a:lstStyle/>
          <a:p>
            <a:endParaRPr lang="tr-TR"/>
          </a:p>
        </p:txBody>
      </p:sp>
      <p:sp>
        <p:nvSpPr>
          <p:cNvPr id="65540" name="Freeform 4"/>
          <p:cNvSpPr>
            <a:spLocks/>
          </p:cNvSpPr>
          <p:nvPr/>
        </p:nvSpPr>
        <p:spPr bwMode="auto">
          <a:xfrm>
            <a:off x="2368550" y="2644775"/>
            <a:ext cx="2987675" cy="3106738"/>
          </a:xfrm>
          <a:custGeom>
            <a:avLst/>
            <a:gdLst>
              <a:gd name="T0" fmla="*/ 1154 w 1882"/>
              <a:gd name="T1" fmla="*/ 1946 h 1957"/>
              <a:gd name="T2" fmla="*/ 1396 w 1882"/>
              <a:gd name="T3" fmla="*/ 1830 h 1957"/>
              <a:gd name="T4" fmla="*/ 1625 w 1882"/>
              <a:gd name="T5" fmla="*/ 1702 h 1957"/>
              <a:gd name="T6" fmla="*/ 1781 w 1882"/>
              <a:gd name="T7" fmla="*/ 1471 h 1957"/>
              <a:gd name="T8" fmla="*/ 1881 w 1882"/>
              <a:gd name="T9" fmla="*/ 1210 h 1957"/>
              <a:gd name="T10" fmla="*/ 1826 w 1882"/>
              <a:gd name="T11" fmla="*/ 849 h 1957"/>
              <a:gd name="T12" fmla="*/ 1716 w 1882"/>
              <a:gd name="T13" fmla="*/ 606 h 1957"/>
              <a:gd name="T14" fmla="*/ 1645 w 1882"/>
              <a:gd name="T15" fmla="*/ 404 h 1957"/>
              <a:gd name="T16" fmla="*/ 1501 w 1882"/>
              <a:gd name="T17" fmla="*/ 165 h 1957"/>
              <a:gd name="T18" fmla="*/ 1371 w 1882"/>
              <a:gd name="T19" fmla="*/ 39 h 1957"/>
              <a:gd name="T20" fmla="*/ 1240 w 1882"/>
              <a:gd name="T21" fmla="*/ 0 h 1957"/>
              <a:gd name="T22" fmla="*/ 1074 w 1882"/>
              <a:gd name="T23" fmla="*/ 6 h 1957"/>
              <a:gd name="T24" fmla="*/ 858 w 1882"/>
              <a:gd name="T25" fmla="*/ 30 h 1957"/>
              <a:gd name="T26" fmla="*/ 738 w 1882"/>
              <a:gd name="T27" fmla="*/ 92 h 1957"/>
              <a:gd name="T28" fmla="*/ 606 w 1882"/>
              <a:gd name="T29" fmla="*/ 144 h 1957"/>
              <a:gd name="T30" fmla="*/ 521 w 1882"/>
              <a:gd name="T31" fmla="*/ 218 h 1957"/>
              <a:gd name="T32" fmla="*/ 400 w 1882"/>
              <a:gd name="T33" fmla="*/ 280 h 1957"/>
              <a:gd name="T34" fmla="*/ 307 w 1882"/>
              <a:gd name="T35" fmla="*/ 346 h 1957"/>
              <a:gd name="T36" fmla="*/ 239 w 1882"/>
              <a:gd name="T37" fmla="*/ 439 h 1957"/>
              <a:gd name="T38" fmla="*/ 163 w 1882"/>
              <a:gd name="T39" fmla="*/ 511 h 1957"/>
              <a:gd name="T40" fmla="*/ 83 w 1882"/>
              <a:gd name="T41" fmla="*/ 659 h 1957"/>
              <a:gd name="T42" fmla="*/ 25 w 1882"/>
              <a:gd name="T43" fmla="*/ 840 h 1957"/>
              <a:gd name="T44" fmla="*/ 0 w 1882"/>
              <a:gd name="T45" fmla="*/ 1004 h 1957"/>
              <a:gd name="T46" fmla="*/ 20 w 1882"/>
              <a:gd name="T47" fmla="*/ 1301 h 1957"/>
              <a:gd name="T48" fmla="*/ 92 w 1882"/>
              <a:gd name="T49" fmla="*/ 1408 h 1957"/>
              <a:gd name="T50" fmla="*/ 175 w 1882"/>
              <a:gd name="T51" fmla="*/ 1514 h 1957"/>
              <a:gd name="T52" fmla="*/ 248 w 1882"/>
              <a:gd name="T53" fmla="*/ 1592 h 1957"/>
              <a:gd name="T54" fmla="*/ 405 w 1882"/>
              <a:gd name="T55" fmla="*/ 1719 h 1957"/>
              <a:gd name="T56" fmla="*/ 530 w 1882"/>
              <a:gd name="T57" fmla="*/ 1771 h 1957"/>
              <a:gd name="T58" fmla="*/ 628 w 1882"/>
              <a:gd name="T59" fmla="*/ 1877 h 1957"/>
              <a:gd name="T60" fmla="*/ 755 w 1882"/>
              <a:gd name="T61" fmla="*/ 1932 h 1957"/>
              <a:gd name="T62" fmla="*/ 947 w 1882"/>
              <a:gd name="T63" fmla="*/ 1956 h 1957"/>
              <a:gd name="T64" fmla="*/ 1154 w 1882"/>
              <a:gd name="T65" fmla="*/ 1946 h 19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2"/>
              <a:gd name="T100" fmla="*/ 0 h 1957"/>
              <a:gd name="T101" fmla="*/ 1882 w 1882"/>
              <a:gd name="T102" fmla="*/ 1957 h 19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2" h="1957">
                <a:moveTo>
                  <a:pt x="1154" y="1946"/>
                </a:moveTo>
                <a:lnTo>
                  <a:pt x="1396" y="1830"/>
                </a:lnTo>
                <a:lnTo>
                  <a:pt x="1625" y="1702"/>
                </a:lnTo>
                <a:lnTo>
                  <a:pt x="1781" y="1471"/>
                </a:lnTo>
                <a:lnTo>
                  <a:pt x="1881" y="1210"/>
                </a:lnTo>
                <a:lnTo>
                  <a:pt x="1826" y="849"/>
                </a:lnTo>
                <a:lnTo>
                  <a:pt x="1716" y="606"/>
                </a:lnTo>
                <a:lnTo>
                  <a:pt x="1645" y="404"/>
                </a:lnTo>
                <a:lnTo>
                  <a:pt x="1501" y="165"/>
                </a:lnTo>
                <a:lnTo>
                  <a:pt x="1371" y="39"/>
                </a:lnTo>
                <a:lnTo>
                  <a:pt x="1240" y="0"/>
                </a:lnTo>
                <a:lnTo>
                  <a:pt x="1074" y="6"/>
                </a:lnTo>
                <a:lnTo>
                  <a:pt x="858" y="30"/>
                </a:lnTo>
                <a:lnTo>
                  <a:pt x="738" y="92"/>
                </a:lnTo>
                <a:lnTo>
                  <a:pt x="606" y="144"/>
                </a:lnTo>
                <a:lnTo>
                  <a:pt x="521" y="218"/>
                </a:lnTo>
                <a:lnTo>
                  <a:pt x="400" y="280"/>
                </a:lnTo>
                <a:lnTo>
                  <a:pt x="307" y="346"/>
                </a:lnTo>
                <a:lnTo>
                  <a:pt x="239" y="439"/>
                </a:lnTo>
                <a:lnTo>
                  <a:pt x="163" y="511"/>
                </a:lnTo>
                <a:lnTo>
                  <a:pt x="83" y="659"/>
                </a:lnTo>
                <a:lnTo>
                  <a:pt x="25" y="840"/>
                </a:lnTo>
                <a:lnTo>
                  <a:pt x="0" y="1004"/>
                </a:lnTo>
                <a:lnTo>
                  <a:pt x="20" y="1301"/>
                </a:lnTo>
                <a:lnTo>
                  <a:pt x="92" y="1408"/>
                </a:lnTo>
                <a:lnTo>
                  <a:pt x="175" y="1514"/>
                </a:lnTo>
                <a:lnTo>
                  <a:pt x="248" y="1592"/>
                </a:lnTo>
                <a:lnTo>
                  <a:pt x="405" y="1719"/>
                </a:lnTo>
                <a:lnTo>
                  <a:pt x="530" y="1771"/>
                </a:lnTo>
                <a:lnTo>
                  <a:pt x="628" y="1877"/>
                </a:lnTo>
                <a:lnTo>
                  <a:pt x="755" y="1932"/>
                </a:lnTo>
                <a:lnTo>
                  <a:pt x="947" y="1956"/>
                </a:lnTo>
                <a:lnTo>
                  <a:pt x="1154" y="1946"/>
                </a:lnTo>
              </a:path>
            </a:pathLst>
          </a:custGeom>
          <a:gradFill rotWithShape="0">
            <a:gsLst>
              <a:gs pos="0">
                <a:srgbClr val="A8A8A8"/>
              </a:gs>
              <a:gs pos="100000">
                <a:srgbClr val="434343"/>
              </a:gs>
            </a:gsLst>
            <a:path path="rect">
              <a:fillToRect r="100000" b="100000"/>
            </a:path>
          </a:gradFill>
          <a:ln w="12700" cap="rnd">
            <a:noFill/>
            <a:round/>
            <a:headEnd/>
            <a:tailEnd/>
          </a:ln>
        </p:spPr>
        <p:txBody>
          <a:bodyPr/>
          <a:lstStyle/>
          <a:p>
            <a:endParaRPr lang="tr-TR"/>
          </a:p>
        </p:txBody>
      </p:sp>
      <p:sp>
        <p:nvSpPr>
          <p:cNvPr id="65541" name="Freeform 6"/>
          <p:cNvSpPr>
            <a:spLocks/>
          </p:cNvSpPr>
          <p:nvPr/>
        </p:nvSpPr>
        <p:spPr bwMode="auto">
          <a:xfrm>
            <a:off x="3257550" y="4457700"/>
            <a:ext cx="649288" cy="534988"/>
          </a:xfrm>
          <a:custGeom>
            <a:avLst/>
            <a:gdLst>
              <a:gd name="T0" fmla="*/ 108 w 409"/>
              <a:gd name="T1" fmla="*/ 276 h 337"/>
              <a:gd name="T2" fmla="*/ 144 w 409"/>
              <a:gd name="T3" fmla="*/ 312 h 337"/>
              <a:gd name="T4" fmla="*/ 180 w 409"/>
              <a:gd name="T5" fmla="*/ 336 h 337"/>
              <a:gd name="T6" fmla="*/ 228 w 409"/>
              <a:gd name="T7" fmla="*/ 336 h 337"/>
              <a:gd name="T8" fmla="*/ 264 w 409"/>
              <a:gd name="T9" fmla="*/ 336 h 337"/>
              <a:gd name="T10" fmla="*/ 300 w 409"/>
              <a:gd name="T11" fmla="*/ 336 h 337"/>
              <a:gd name="T12" fmla="*/ 336 w 409"/>
              <a:gd name="T13" fmla="*/ 324 h 337"/>
              <a:gd name="T14" fmla="*/ 372 w 409"/>
              <a:gd name="T15" fmla="*/ 300 h 337"/>
              <a:gd name="T16" fmla="*/ 408 w 409"/>
              <a:gd name="T17" fmla="*/ 276 h 337"/>
              <a:gd name="T18" fmla="*/ 408 w 409"/>
              <a:gd name="T19" fmla="*/ 240 h 337"/>
              <a:gd name="T20" fmla="*/ 408 w 409"/>
              <a:gd name="T21" fmla="*/ 204 h 337"/>
              <a:gd name="T22" fmla="*/ 408 w 409"/>
              <a:gd name="T23" fmla="*/ 168 h 337"/>
              <a:gd name="T24" fmla="*/ 408 w 409"/>
              <a:gd name="T25" fmla="*/ 132 h 337"/>
              <a:gd name="T26" fmla="*/ 372 w 409"/>
              <a:gd name="T27" fmla="*/ 108 h 337"/>
              <a:gd name="T28" fmla="*/ 372 w 409"/>
              <a:gd name="T29" fmla="*/ 84 h 337"/>
              <a:gd name="T30" fmla="*/ 336 w 409"/>
              <a:gd name="T31" fmla="*/ 72 h 337"/>
              <a:gd name="T32" fmla="*/ 312 w 409"/>
              <a:gd name="T33" fmla="*/ 36 h 337"/>
              <a:gd name="T34" fmla="*/ 276 w 409"/>
              <a:gd name="T35" fmla="*/ 12 h 337"/>
              <a:gd name="T36" fmla="*/ 240 w 409"/>
              <a:gd name="T37" fmla="*/ 0 h 337"/>
              <a:gd name="T38" fmla="*/ 204 w 409"/>
              <a:gd name="T39" fmla="*/ 0 h 337"/>
              <a:gd name="T40" fmla="*/ 168 w 409"/>
              <a:gd name="T41" fmla="*/ 0 h 337"/>
              <a:gd name="T42" fmla="*/ 132 w 409"/>
              <a:gd name="T43" fmla="*/ 12 h 337"/>
              <a:gd name="T44" fmla="*/ 96 w 409"/>
              <a:gd name="T45" fmla="*/ 36 h 337"/>
              <a:gd name="T46" fmla="*/ 60 w 409"/>
              <a:gd name="T47" fmla="*/ 60 h 337"/>
              <a:gd name="T48" fmla="*/ 48 w 409"/>
              <a:gd name="T49" fmla="*/ 96 h 337"/>
              <a:gd name="T50" fmla="*/ 24 w 409"/>
              <a:gd name="T51" fmla="*/ 132 h 337"/>
              <a:gd name="T52" fmla="*/ 12 w 409"/>
              <a:gd name="T53" fmla="*/ 168 h 337"/>
              <a:gd name="T54" fmla="*/ 0 w 409"/>
              <a:gd name="T55" fmla="*/ 204 h 337"/>
              <a:gd name="T56" fmla="*/ 0 w 409"/>
              <a:gd name="T57" fmla="*/ 240 h 337"/>
              <a:gd name="T58" fmla="*/ 24 w 409"/>
              <a:gd name="T59" fmla="*/ 276 h 337"/>
              <a:gd name="T60" fmla="*/ 60 w 409"/>
              <a:gd name="T61" fmla="*/ 300 h 337"/>
              <a:gd name="T62" fmla="*/ 96 w 409"/>
              <a:gd name="T63" fmla="*/ 312 h 337"/>
              <a:gd name="T64" fmla="*/ 132 w 409"/>
              <a:gd name="T65" fmla="*/ 312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9"/>
              <a:gd name="T100" fmla="*/ 0 h 337"/>
              <a:gd name="T101" fmla="*/ 409 w 409"/>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9" h="337">
                <a:moveTo>
                  <a:pt x="108" y="276"/>
                </a:moveTo>
                <a:lnTo>
                  <a:pt x="144" y="312"/>
                </a:lnTo>
                <a:lnTo>
                  <a:pt x="180" y="336"/>
                </a:lnTo>
                <a:lnTo>
                  <a:pt x="228" y="336"/>
                </a:lnTo>
                <a:lnTo>
                  <a:pt x="264" y="336"/>
                </a:lnTo>
                <a:lnTo>
                  <a:pt x="300" y="336"/>
                </a:lnTo>
                <a:lnTo>
                  <a:pt x="336" y="324"/>
                </a:lnTo>
                <a:lnTo>
                  <a:pt x="372" y="300"/>
                </a:lnTo>
                <a:lnTo>
                  <a:pt x="408" y="276"/>
                </a:lnTo>
                <a:lnTo>
                  <a:pt x="408" y="240"/>
                </a:lnTo>
                <a:lnTo>
                  <a:pt x="408" y="204"/>
                </a:lnTo>
                <a:lnTo>
                  <a:pt x="408" y="168"/>
                </a:lnTo>
                <a:lnTo>
                  <a:pt x="408" y="132"/>
                </a:lnTo>
                <a:lnTo>
                  <a:pt x="372" y="108"/>
                </a:lnTo>
                <a:lnTo>
                  <a:pt x="372" y="84"/>
                </a:lnTo>
                <a:lnTo>
                  <a:pt x="336" y="72"/>
                </a:lnTo>
                <a:lnTo>
                  <a:pt x="312" y="36"/>
                </a:lnTo>
                <a:lnTo>
                  <a:pt x="276" y="12"/>
                </a:lnTo>
                <a:lnTo>
                  <a:pt x="240" y="0"/>
                </a:lnTo>
                <a:lnTo>
                  <a:pt x="204" y="0"/>
                </a:lnTo>
                <a:lnTo>
                  <a:pt x="168" y="0"/>
                </a:lnTo>
                <a:lnTo>
                  <a:pt x="132" y="12"/>
                </a:lnTo>
                <a:lnTo>
                  <a:pt x="96" y="36"/>
                </a:lnTo>
                <a:lnTo>
                  <a:pt x="60" y="60"/>
                </a:lnTo>
                <a:lnTo>
                  <a:pt x="48" y="96"/>
                </a:lnTo>
                <a:lnTo>
                  <a:pt x="24" y="132"/>
                </a:lnTo>
                <a:lnTo>
                  <a:pt x="12" y="168"/>
                </a:lnTo>
                <a:lnTo>
                  <a:pt x="0" y="204"/>
                </a:lnTo>
                <a:lnTo>
                  <a:pt x="0" y="240"/>
                </a:lnTo>
                <a:lnTo>
                  <a:pt x="24" y="276"/>
                </a:lnTo>
                <a:lnTo>
                  <a:pt x="60" y="300"/>
                </a:lnTo>
                <a:lnTo>
                  <a:pt x="96" y="312"/>
                </a:lnTo>
                <a:lnTo>
                  <a:pt x="132" y="312"/>
                </a:lnTo>
              </a:path>
            </a:pathLst>
          </a:custGeom>
          <a:gradFill rotWithShape="0">
            <a:gsLst>
              <a:gs pos="0">
                <a:srgbClr val="2B2B2B"/>
              </a:gs>
              <a:gs pos="100000">
                <a:srgbClr val="909090"/>
              </a:gs>
            </a:gsLst>
            <a:path path="rect">
              <a:fillToRect l="50000" t="50000" r="50000" b="50000"/>
            </a:path>
          </a:gradFill>
          <a:ln w="12700" cap="rnd">
            <a:noFill/>
            <a:round/>
            <a:headEnd/>
            <a:tailEnd/>
          </a:ln>
        </p:spPr>
        <p:txBody>
          <a:bodyPr/>
          <a:lstStyle/>
          <a:p>
            <a:endParaRPr lang="tr-TR"/>
          </a:p>
        </p:txBody>
      </p:sp>
      <p:sp>
        <p:nvSpPr>
          <p:cNvPr id="65542" name="Freeform 7"/>
          <p:cNvSpPr>
            <a:spLocks/>
          </p:cNvSpPr>
          <p:nvPr/>
        </p:nvSpPr>
        <p:spPr bwMode="auto">
          <a:xfrm>
            <a:off x="5141913" y="2520950"/>
            <a:ext cx="504825" cy="531813"/>
          </a:xfrm>
          <a:custGeom>
            <a:avLst/>
            <a:gdLst>
              <a:gd name="T0" fmla="*/ 0 w 318"/>
              <a:gd name="T1" fmla="*/ 16 h 335"/>
              <a:gd name="T2" fmla="*/ 233 w 318"/>
              <a:gd name="T3" fmla="*/ 334 h 335"/>
              <a:gd name="T4" fmla="*/ 317 w 318"/>
              <a:gd name="T5" fmla="*/ 237 h 335"/>
              <a:gd name="T6" fmla="*/ 142 w 318"/>
              <a:gd name="T7" fmla="*/ 0 h 335"/>
              <a:gd name="T8" fmla="*/ 0 w 318"/>
              <a:gd name="T9" fmla="*/ 16 h 335"/>
              <a:gd name="T10" fmla="*/ 0 60000 65536"/>
              <a:gd name="T11" fmla="*/ 0 60000 65536"/>
              <a:gd name="T12" fmla="*/ 0 60000 65536"/>
              <a:gd name="T13" fmla="*/ 0 60000 65536"/>
              <a:gd name="T14" fmla="*/ 0 60000 65536"/>
              <a:gd name="T15" fmla="*/ 0 w 318"/>
              <a:gd name="T16" fmla="*/ 0 h 335"/>
              <a:gd name="T17" fmla="*/ 318 w 318"/>
              <a:gd name="T18" fmla="*/ 335 h 335"/>
            </a:gdLst>
            <a:ahLst/>
            <a:cxnLst>
              <a:cxn ang="T10">
                <a:pos x="T0" y="T1"/>
              </a:cxn>
              <a:cxn ang="T11">
                <a:pos x="T2" y="T3"/>
              </a:cxn>
              <a:cxn ang="T12">
                <a:pos x="T4" y="T5"/>
              </a:cxn>
              <a:cxn ang="T13">
                <a:pos x="T6" y="T7"/>
              </a:cxn>
              <a:cxn ang="T14">
                <a:pos x="T8" y="T9"/>
              </a:cxn>
            </a:cxnLst>
            <a:rect l="T15" t="T16" r="T17" b="T18"/>
            <a:pathLst>
              <a:path w="318" h="335">
                <a:moveTo>
                  <a:pt x="0" y="16"/>
                </a:moveTo>
                <a:lnTo>
                  <a:pt x="233" y="334"/>
                </a:lnTo>
                <a:lnTo>
                  <a:pt x="317" y="237"/>
                </a:lnTo>
                <a:lnTo>
                  <a:pt x="142" y="0"/>
                </a:lnTo>
                <a:lnTo>
                  <a:pt x="0" y="16"/>
                </a:lnTo>
              </a:path>
            </a:pathLst>
          </a:custGeom>
          <a:solidFill>
            <a:srgbClr val="FF0000"/>
          </a:solidFill>
          <a:ln w="12700" cap="rnd">
            <a:solidFill>
              <a:srgbClr val="000000"/>
            </a:solidFill>
            <a:round/>
            <a:headEnd/>
            <a:tailEnd/>
          </a:ln>
        </p:spPr>
        <p:txBody>
          <a:bodyPr/>
          <a:lstStyle/>
          <a:p>
            <a:endParaRPr lang="tr-TR"/>
          </a:p>
        </p:txBody>
      </p:sp>
      <p:sp>
        <p:nvSpPr>
          <p:cNvPr id="20488" name="Rectangle 8"/>
          <p:cNvSpPr>
            <a:spLocks noChangeArrowheads="1"/>
          </p:cNvSpPr>
          <p:nvPr/>
        </p:nvSpPr>
        <p:spPr bwMode="auto">
          <a:xfrm>
            <a:off x="5365750" y="2360613"/>
            <a:ext cx="792163" cy="454025"/>
          </a:xfrm>
          <a:prstGeom prst="rect">
            <a:avLst/>
          </a:prstGeom>
          <a:noFill/>
          <a:ln w="50800">
            <a:noFill/>
            <a:miter lim="800000"/>
            <a:headEnd/>
            <a:tailEnd/>
          </a:ln>
          <a:effectLst/>
        </p:spPr>
        <p:txBody>
          <a:bodyPr wrap="none" lIns="90488" tIns="44450" rIns="90488" bIns="44450">
            <a:spAutoFit/>
          </a:bodyPr>
          <a:lstStyle/>
          <a:p>
            <a:pPr defTabSz="1316038">
              <a:defRPr/>
            </a:pPr>
            <a:r>
              <a:rPr lang="en-US" b="1">
                <a:effectLst>
                  <a:outerShdw blurRad="38100" dist="38100" dir="2700000" algn="tl">
                    <a:srgbClr val="FFFFFF"/>
                  </a:outerShdw>
                </a:effectLst>
                <a:latin typeface="Arial" charset="-94"/>
                <a:ea typeface="Arial" charset="-94"/>
                <a:cs typeface="Arial" charset="-94"/>
              </a:rPr>
              <a:t>CD3</a:t>
            </a:r>
          </a:p>
        </p:txBody>
      </p:sp>
      <p:sp>
        <p:nvSpPr>
          <p:cNvPr id="65544" name="Freeform 9"/>
          <p:cNvSpPr>
            <a:spLocks/>
          </p:cNvSpPr>
          <p:nvPr/>
        </p:nvSpPr>
        <p:spPr bwMode="auto">
          <a:xfrm>
            <a:off x="2198688" y="2697163"/>
            <a:ext cx="503237" cy="538162"/>
          </a:xfrm>
          <a:custGeom>
            <a:avLst/>
            <a:gdLst>
              <a:gd name="T0" fmla="*/ 316 w 317"/>
              <a:gd name="T1" fmla="*/ 92 h 339"/>
              <a:gd name="T2" fmla="*/ 132 w 317"/>
              <a:gd name="T3" fmla="*/ 338 h 339"/>
              <a:gd name="T4" fmla="*/ 0 w 317"/>
              <a:gd name="T5" fmla="*/ 202 h 339"/>
              <a:gd name="T6" fmla="*/ 131 w 317"/>
              <a:gd name="T7" fmla="*/ 137 h 339"/>
              <a:gd name="T8" fmla="*/ 162 w 317"/>
              <a:gd name="T9" fmla="*/ 0 h 339"/>
              <a:gd name="T10" fmla="*/ 316 w 317"/>
              <a:gd name="T11" fmla="*/ 92 h 339"/>
              <a:gd name="T12" fmla="*/ 0 60000 65536"/>
              <a:gd name="T13" fmla="*/ 0 60000 65536"/>
              <a:gd name="T14" fmla="*/ 0 60000 65536"/>
              <a:gd name="T15" fmla="*/ 0 60000 65536"/>
              <a:gd name="T16" fmla="*/ 0 60000 65536"/>
              <a:gd name="T17" fmla="*/ 0 60000 65536"/>
              <a:gd name="T18" fmla="*/ 0 w 317"/>
              <a:gd name="T19" fmla="*/ 0 h 339"/>
              <a:gd name="T20" fmla="*/ 317 w 317"/>
              <a:gd name="T21" fmla="*/ 339 h 339"/>
            </a:gdLst>
            <a:ahLst/>
            <a:cxnLst>
              <a:cxn ang="T12">
                <a:pos x="T0" y="T1"/>
              </a:cxn>
              <a:cxn ang="T13">
                <a:pos x="T2" y="T3"/>
              </a:cxn>
              <a:cxn ang="T14">
                <a:pos x="T4" y="T5"/>
              </a:cxn>
              <a:cxn ang="T15">
                <a:pos x="T6" y="T7"/>
              </a:cxn>
              <a:cxn ang="T16">
                <a:pos x="T8" y="T9"/>
              </a:cxn>
              <a:cxn ang="T17">
                <a:pos x="T10" y="T11"/>
              </a:cxn>
            </a:cxnLst>
            <a:rect l="T18" t="T19" r="T20" b="T21"/>
            <a:pathLst>
              <a:path w="317" h="339">
                <a:moveTo>
                  <a:pt x="316" y="92"/>
                </a:moveTo>
                <a:lnTo>
                  <a:pt x="132" y="338"/>
                </a:lnTo>
                <a:lnTo>
                  <a:pt x="0" y="202"/>
                </a:lnTo>
                <a:lnTo>
                  <a:pt x="131" y="137"/>
                </a:lnTo>
                <a:lnTo>
                  <a:pt x="162" y="0"/>
                </a:lnTo>
                <a:lnTo>
                  <a:pt x="316" y="92"/>
                </a:lnTo>
              </a:path>
            </a:pathLst>
          </a:custGeom>
          <a:solidFill>
            <a:srgbClr val="00FF00"/>
          </a:solidFill>
          <a:ln w="12700" cap="rnd">
            <a:solidFill>
              <a:srgbClr val="000000"/>
            </a:solidFill>
            <a:round/>
            <a:headEnd/>
            <a:tailEnd/>
          </a:ln>
        </p:spPr>
        <p:txBody>
          <a:bodyPr/>
          <a:lstStyle/>
          <a:p>
            <a:endParaRPr lang="tr-TR"/>
          </a:p>
        </p:txBody>
      </p:sp>
      <p:sp>
        <p:nvSpPr>
          <p:cNvPr id="20490" name="Rectangle 10"/>
          <p:cNvSpPr>
            <a:spLocks noChangeArrowheads="1"/>
          </p:cNvSpPr>
          <p:nvPr/>
        </p:nvSpPr>
        <p:spPr bwMode="auto">
          <a:xfrm>
            <a:off x="1600200" y="2582863"/>
            <a:ext cx="792162" cy="454025"/>
          </a:xfrm>
          <a:prstGeom prst="rect">
            <a:avLst/>
          </a:prstGeom>
          <a:noFill/>
          <a:ln w="50800">
            <a:noFill/>
            <a:miter lim="800000"/>
            <a:headEnd/>
            <a:tailEnd/>
          </a:ln>
          <a:effectLst/>
        </p:spPr>
        <p:txBody>
          <a:bodyPr wrap="none" lIns="90488" tIns="44450" rIns="90488" bIns="44450">
            <a:spAutoFit/>
          </a:bodyPr>
          <a:lstStyle/>
          <a:p>
            <a:pPr defTabSz="1316038">
              <a:defRPr/>
            </a:pPr>
            <a:r>
              <a:rPr lang="en-US" b="1" dirty="0">
                <a:effectLst>
                  <a:outerShdw blurRad="38100" dist="38100" dir="2700000" algn="tl">
                    <a:srgbClr val="FFFFFF"/>
                  </a:outerShdw>
                </a:effectLst>
                <a:latin typeface="Arial" charset="-94"/>
                <a:ea typeface="Arial" charset="-94"/>
                <a:cs typeface="Arial" charset="-94"/>
              </a:rPr>
              <a:t>CD4</a:t>
            </a:r>
          </a:p>
        </p:txBody>
      </p:sp>
      <p:grpSp>
        <p:nvGrpSpPr>
          <p:cNvPr id="65546" name="Group 11"/>
          <p:cNvGrpSpPr>
            <a:grpSpLocks/>
          </p:cNvGrpSpPr>
          <p:nvPr/>
        </p:nvGrpSpPr>
        <p:grpSpPr bwMode="auto">
          <a:xfrm>
            <a:off x="2209800" y="6172200"/>
            <a:ext cx="4537077" cy="396875"/>
            <a:chOff x="112" y="2208"/>
            <a:chExt cx="2858" cy="250"/>
          </a:xfrm>
        </p:grpSpPr>
        <p:sp>
          <p:nvSpPr>
            <p:cNvPr id="20492" name="AutoShape 12"/>
            <p:cNvSpPr>
              <a:spLocks noChangeArrowheads="1"/>
            </p:cNvSpPr>
            <p:nvPr/>
          </p:nvSpPr>
          <p:spPr bwMode="auto">
            <a:xfrm>
              <a:off x="112" y="2210"/>
              <a:ext cx="2782" cy="240"/>
            </a:xfrm>
            <a:prstGeom prst="roundRect">
              <a:avLst>
                <a:gd name="adj" fmla="val 12495"/>
              </a:avLst>
            </a:prstGeom>
            <a:solidFill>
              <a:srgbClr val="00279F"/>
            </a:solidFill>
            <a:ln w="127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ea typeface="Arial" charset="-94"/>
                <a:cs typeface="Arial" charset="-94"/>
              </a:endParaRPr>
            </a:p>
          </p:txBody>
        </p:sp>
        <p:sp>
          <p:nvSpPr>
            <p:cNvPr id="65549" name="Rectangle 13"/>
            <p:cNvSpPr>
              <a:spLocks noChangeArrowheads="1"/>
            </p:cNvSpPr>
            <p:nvPr/>
          </p:nvSpPr>
          <p:spPr bwMode="auto">
            <a:xfrm>
              <a:off x="121" y="2208"/>
              <a:ext cx="2849" cy="250"/>
            </a:xfrm>
            <a:prstGeom prst="rect">
              <a:avLst/>
            </a:prstGeom>
            <a:noFill/>
            <a:ln w="50800">
              <a:noFill/>
              <a:miter lim="800000"/>
              <a:headEnd/>
              <a:tailEnd/>
            </a:ln>
          </p:spPr>
          <p:txBody>
            <a:bodyPr wrap="none" lIns="90488" tIns="44450" rIns="90488" bIns="44450">
              <a:spAutoFit/>
            </a:bodyPr>
            <a:lstStyle/>
            <a:p>
              <a:pPr defTabSz="1316038"/>
              <a:r>
                <a:rPr lang="en-US" sz="2000" b="1" dirty="0">
                  <a:solidFill>
                    <a:srgbClr val="FAFD00"/>
                  </a:solidFill>
                  <a:latin typeface="Arial" charset="0"/>
                </a:rPr>
                <a:t>CD #  =</a:t>
              </a:r>
              <a:r>
                <a:rPr lang="en-US" sz="2000" b="1" dirty="0" smtClean="0">
                  <a:solidFill>
                    <a:srgbClr val="FAFD00"/>
                  </a:solidFill>
                  <a:latin typeface="Arial" charset="0"/>
                </a:rPr>
                <a:t> “cluster designation” </a:t>
              </a:r>
              <a:r>
                <a:rPr lang="en-US" sz="2000" b="1" dirty="0" err="1" smtClean="0">
                  <a:solidFill>
                    <a:srgbClr val="FAFD00"/>
                  </a:solidFill>
                  <a:latin typeface="Arial" charset="0"/>
                </a:rPr>
                <a:t>sayısı</a:t>
              </a:r>
              <a:r>
                <a:rPr lang="en-US" sz="2000" b="1" dirty="0" smtClean="0">
                  <a:solidFill>
                    <a:srgbClr val="FAFD00"/>
                  </a:solidFill>
                  <a:latin typeface="Arial" charset="0"/>
                </a:rPr>
                <a:t> </a:t>
              </a:r>
              <a:endParaRPr lang="en-US" sz="2000" b="1" dirty="0">
                <a:solidFill>
                  <a:srgbClr val="FAFD00"/>
                </a:solidFill>
                <a:latin typeface="Arial" charset="0"/>
              </a:endParaRPr>
            </a:p>
          </p:txBody>
        </p:sp>
      </p:grpSp>
      <p:sp>
        <p:nvSpPr>
          <p:cNvPr id="65547" name="Text Box 14"/>
          <p:cNvSpPr txBox="1">
            <a:spLocks noChangeArrowheads="1"/>
          </p:cNvSpPr>
          <p:nvPr/>
        </p:nvSpPr>
        <p:spPr bwMode="auto">
          <a:xfrm>
            <a:off x="6553200" y="2590800"/>
            <a:ext cx="2286000" cy="1004888"/>
          </a:xfrm>
          <a:prstGeom prst="rect">
            <a:avLst/>
          </a:prstGeom>
          <a:noFill/>
          <a:ln w="9525">
            <a:noFill/>
            <a:miter lim="800000"/>
            <a:headEnd/>
            <a:tailEnd/>
          </a:ln>
        </p:spPr>
        <p:txBody>
          <a:bodyPr>
            <a:spAutoFit/>
          </a:bodyPr>
          <a:lstStyle/>
          <a:p>
            <a:pPr>
              <a:spcBef>
                <a:spcPct val="50000"/>
              </a:spcBef>
            </a:pPr>
            <a:r>
              <a:rPr lang="en-US" dirty="0"/>
              <a:t>CD3-T-cell </a:t>
            </a:r>
          </a:p>
          <a:p>
            <a:pPr>
              <a:spcBef>
                <a:spcPct val="50000"/>
              </a:spcBef>
            </a:pPr>
            <a:r>
              <a:rPr lang="en-US" dirty="0"/>
              <a:t>CD4-T helper</a:t>
            </a:r>
          </a:p>
        </p:txBody>
      </p:sp>
      <p:sp>
        <p:nvSpPr>
          <p:cNvPr id="14" name="TextBox 13"/>
          <p:cNvSpPr txBox="1"/>
          <p:nvPr/>
        </p:nvSpPr>
        <p:spPr>
          <a:xfrm>
            <a:off x="75742" y="1295400"/>
            <a:ext cx="9068258" cy="461665"/>
          </a:xfrm>
          <a:prstGeom prst="rect">
            <a:avLst/>
          </a:prstGeom>
          <a:noFill/>
        </p:spPr>
        <p:txBody>
          <a:bodyPr wrap="none" rtlCol="0">
            <a:spAutoFit/>
          </a:bodyPr>
          <a:lstStyle/>
          <a:p>
            <a:r>
              <a:rPr lang="en-US" dirty="0" err="1" smtClean="0"/>
              <a:t>Hücreleri</a:t>
            </a:r>
            <a:r>
              <a:rPr lang="en-US" dirty="0" smtClean="0"/>
              <a:t>, </a:t>
            </a:r>
            <a:r>
              <a:rPr lang="en-US" dirty="0" err="1" smtClean="0"/>
              <a:t>yüzeylerinde</a:t>
            </a:r>
            <a:r>
              <a:rPr lang="en-US" dirty="0" smtClean="0"/>
              <a:t> </a:t>
            </a:r>
            <a:r>
              <a:rPr lang="en-US" dirty="0" err="1" smtClean="0"/>
              <a:t>bulunan</a:t>
            </a:r>
            <a:r>
              <a:rPr lang="en-US" dirty="0" smtClean="0"/>
              <a:t> </a:t>
            </a:r>
            <a:r>
              <a:rPr lang="en-US" dirty="0" err="1" smtClean="0"/>
              <a:t>antijenler</a:t>
            </a:r>
            <a:r>
              <a:rPr lang="en-US" dirty="0" smtClean="0"/>
              <a:t> </a:t>
            </a:r>
            <a:r>
              <a:rPr lang="en-US" dirty="0" err="1" smtClean="0"/>
              <a:t>aracılığı</a:t>
            </a:r>
            <a:r>
              <a:rPr lang="en-US" dirty="0" smtClean="0"/>
              <a:t> </a:t>
            </a:r>
            <a:r>
              <a:rPr lang="en-US" dirty="0" err="1" smtClean="0"/>
              <a:t>ile</a:t>
            </a:r>
            <a:r>
              <a:rPr lang="en-US" dirty="0" smtClean="0"/>
              <a:t> </a:t>
            </a:r>
            <a:r>
              <a:rPr lang="en-US" dirty="0" err="1" smtClean="0"/>
              <a:t>tanımamızı</a:t>
            </a:r>
            <a:r>
              <a:rPr lang="en-US" dirty="0" smtClean="0"/>
              <a:t> </a:t>
            </a:r>
            <a:r>
              <a:rPr lang="en-US" dirty="0" err="1" smtClean="0"/>
              <a:t>sağlar</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8305800" cy="1143000"/>
          </a:xfrm>
          <a:ln>
            <a:miter lim="800000"/>
            <a:headEnd/>
            <a:tailEnd/>
          </a:ln>
        </p:spPr>
        <p:txBody>
          <a:bodyPr anchor="t"/>
          <a:lstStyle/>
          <a:p>
            <a:pPr eaLnBrk="1" hangingPunct="1">
              <a:defRPr/>
            </a:pPr>
            <a:r>
              <a:rPr lang="en-US" u="sng" dirty="0" err="1" smtClean="0">
                <a:ea typeface="+mj-ea"/>
              </a:rPr>
              <a:t>IgG</a:t>
            </a:r>
            <a:r>
              <a:rPr lang="en-US" u="sng" dirty="0" smtClean="0">
                <a:ea typeface="+mj-ea"/>
              </a:rPr>
              <a:t>- </a:t>
            </a:r>
            <a:r>
              <a:rPr lang="en-US" u="sng" dirty="0" err="1" smtClean="0">
                <a:ea typeface="+mj-ea"/>
              </a:rPr>
              <a:t>Antikor</a:t>
            </a:r>
            <a:r>
              <a:rPr lang="en-US" u="sng" dirty="0" smtClean="0">
                <a:ea typeface="+mj-ea"/>
              </a:rPr>
              <a:t> </a:t>
            </a:r>
            <a:r>
              <a:rPr lang="en-US" u="sng" dirty="0" err="1" smtClean="0">
                <a:ea typeface="+mj-ea"/>
              </a:rPr>
              <a:t>Yapısı</a:t>
            </a:r>
            <a:endParaRPr lang="en-US" u="sng" dirty="0">
              <a:ea typeface="+mj-ea"/>
            </a:endParaRPr>
          </a:p>
        </p:txBody>
      </p:sp>
      <p:pic>
        <p:nvPicPr>
          <p:cNvPr id="66563" name="Picture 3" descr="igmol"/>
          <p:cNvPicPr>
            <a:picLocks noChangeAspect="1" noChangeArrowheads="1"/>
          </p:cNvPicPr>
          <p:nvPr/>
        </p:nvPicPr>
        <p:blipFill>
          <a:blip r:embed="rId2" cstate="print"/>
          <a:srcRect/>
          <a:stretch>
            <a:fillRect/>
          </a:stretch>
        </p:blipFill>
        <p:spPr bwMode="auto">
          <a:xfrm>
            <a:off x="2133600" y="1600200"/>
            <a:ext cx="4556125" cy="4383088"/>
          </a:xfrm>
          <a:prstGeom prst="rect">
            <a:avLst/>
          </a:prstGeom>
          <a:noFill/>
          <a:ln w="9525">
            <a:noFill/>
            <a:miter lim="800000"/>
            <a:headEnd/>
            <a:tailEnd/>
          </a:ln>
        </p:spPr>
      </p:pic>
      <p:sp>
        <p:nvSpPr>
          <p:cNvPr id="66564" name="Text Box 4"/>
          <p:cNvSpPr txBox="1">
            <a:spLocks noChangeArrowheads="1"/>
          </p:cNvSpPr>
          <p:nvPr/>
        </p:nvSpPr>
        <p:spPr bwMode="auto">
          <a:xfrm>
            <a:off x="1219200" y="1600200"/>
            <a:ext cx="1295400" cy="822325"/>
          </a:xfrm>
          <a:prstGeom prst="rect">
            <a:avLst/>
          </a:prstGeom>
          <a:noFill/>
          <a:ln w="9525">
            <a:noFill/>
            <a:miter lim="800000"/>
            <a:headEnd/>
            <a:tailEnd/>
          </a:ln>
        </p:spPr>
        <p:txBody>
          <a:bodyPr>
            <a:spAutoFit/>
          </a:bodyPr>
          <a:lstStyle/>
          <a:p>
            <a:pPr>
              <a:spcBef>
                <a:spcPct val="50000"/>
              </a:spcBef>
            </a:pPr>
            <a:r>
              <a:rPr lang="en-US"/>
              <a:t>Fab regions</a:t>
            </a:r>
          </a:p>
        </p:txBody>
      </p:sp>
      <p:sp>
        <p:nvSpPr>
          <p:cNvPr id="66565" name="Text Box 5"/>
          <p:cNvSpPr txBox="1">
            <a:spLocks noChangeArrowheads="1"/>
          </p:cNvSpPr>
          <p:nvPr/>
        </p:nvSpPr>
        <p:spPr bwMode="auto">
          <a:xfrm>
            <a:off x="6553200" y="1600200"/>
            <a:ext cx="1295400" cy="822325"/>
          </a:xfrm>
          <a:prstGeom prst="rect">
            <a:avLst/>
          </a:prstGeom>
          <a:noFill/>
          <a:ln w="9525">
            <a:noFill/>
            <a:miter lim="800000"/>
            <a:headEnd/>
            <a:tailEnd/>
          </a:ln>
        </p:spPr>
        <p:txBody>
          <a:bodyPr>
            <a:spAutoFit/>
          </a:bodyPr>
          <a:lstStyle/>
          <a:p>
            <a:pPr>
              <a:spcBef>
                <a:spcPct val="50000"/>
              </a:spcBef>
            </a:pPr>
            <a:r>
              <a:rPr lang="en-US"/>
              <a:t>Fab regions</a:t>
            </a:r>
          </a:p>
        </p:txBody>
      </p:sp>
      <p:sp>
        <p:nvSpPr>
          <p:cNvPr id="66566" name="Text Box 6"/>
          <p:cNvSpPr txBox="1">
            <a:spLocks noChangeArrowheads="1"/>
          </p:cNvSpPr>
          <p:nvPr/>
        </p:nvSpPr>
        <p:spPr bwMode="auto">
          <a:xfrm>
            <a:off x="3733800" y="6248400"/>
            <a:ext cx="1905000" cy="457200"/>
          </a:xfrm>
          <a:prstGeom prst="rect">
            <a:avLst/>
          </a:prstGeom>
          <a:noFill/>
          <a:ln w="9525">
            <a:noFill/>
            <a:miter lim="800000"/>
            <a:headEnd/>
            <a:tailEnd/>
          </a:ln>
        </p:spPr>
        <p:txBody>
          <a:bodyPr>
            <a:spAutoFit/>
          </a:bodyPr>
          <a:lstStyle/>
          <a:p>
            <a:pPr>
              <a:spcBef>
                <a:spcPct val="50000"/>
              </a:spcBef>
            </a:pPr>
            <a:r>
              <a:rPr lang="en-US"/>
              <a:t>Fc receptor</a:t>
            </a:r>
          </a:p>
        </p:txBody>
      </p:sp>
      <p:sp>
        <p:nvSpPr>
          <p:cNvPr id="66567" name="Line 7"/>
          <p:cNvSpPr>
            <a:spLocks noChangeShapeType="1"/>
          </p:cNvSpPr>
          <p:nvPr/>
        </p:nvSpPr>
        <p:spPr bwMode="auto">
          <a:xfrm>
            <a:off x="2133600" y="1905000"/>
            <a:ext cx="685800" cy="609600"/>
          </a:xfrm>
          <a:prstGeom prst="line">
            <a:avLst/>
          </a:prstGeom>
          <a:noFill/>
          <a:ln w="9525">
            <a:solidFill>
              <a:schemeClr val="tx1"/>
            </a:solidFill>
            <a:round/>
            <a:headEnd/>
            <a:tailEnd type="triangle" w="med" len="med"/>
          </a:ln>
        </p:spPr>
        <p:txBody>
          <a:bodyPr/>
          <a:lstStyle/>
          <a:p>
            <a:endParaRPr lang="tr-TR"/>
          </a:p>
        </p:txBody>
      </p:sp>
      <p:sp>
        <p:nvSpPr>
          <p:cNvPr id="66568" name="Line 8"/>
          <p:cNvSpPr>
            <a:spLocks noChangeShapeType="1"/>
          </p:cNvSpPr>
          <p:nvPr/>
        </p:nvSpPr>
        <p:spPr bwMode="auto">
          <a:xfrm flipH="1">
            <a:off x="6096000" y="2133600"/>
            <a:ext cx="304800" cy="304800"/>
          </a:xfrm>
          <a:prstGeom prst="line">
            <a:avLst/>
          </a:prstGeom>
          <a:noFill/>
          <a:ln w="9525">
            <a:solidFill>
              <a:schemeClr val="tx1"/>
            </a:solidFill>
            <a:round/>
            <a:headEnd/>
            <a:tailEnd type="triangle" w="med" len="med"/>
          </a:ln>
        </p:spPr>
        <p:txBody>
          <a:bodyPr/>
          <a:lstStyle/>
          <a:p>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09600" y="666750"/>
            <a:ext cx="7772400" cy="704850"/>
          </a:xfrm>
        </p:spPr>
        <p:txBody>
          <a:bodyPr lIns="90488" tIns="44450" rIns="90488" bIns="44450">
            <a:normAutofit fontScale="90000"/>
          </a:bodyPr>
          <a:lstStyle/>
          <a:p>
            <a:pPr eaLnBrk="1" hangingPunct="1">
              <a:defRPr/>
            </a:pPr>
            <a:r>
              <a:rPr lang="tr-TR" dirty="0" err="1" smtClean="0">
                <a:solidFill>
                  <a:srgbClr val="FFC000"/>
                </a:solidFill>
                <a:ea typeface="+mj-ea"/>
              </a:rPr>
              <a:t>İmmun</a:t>
            </a:r>
            <a:r>
              <a:rPr lang="tr-TR" dirty="0" smtClean="0">
                <a:solidFill>
                  <a:srgbClr val="FFC000"/>
                </a:solidFill>
                <a:ea typeface="+mj-ea"/>
              </a:rPr>
              <a:t> </a:t>
            </a:r>
            <a:r>
              <a:rPr lang="tr-TR" dirty="0" err="1" smtClean="0">
                <a:solidFill>
                  <a:srgbClr val="FFC000"/>
                </a:solidFill>
                <a:ea typeface="+mj-ea"/>
              </a:rPr>
              <a:t>Floresan</a:t>
            </a:r>
            <a:r>
              <a:rPr lang="tr-TR" dirty="0" smtClean="0">
                <a:solidFill>
                  <a:srgbClr val="FFC000"/>
                </a:solidFill>
                <a:ea typeface="+mj-ea"/>
              </a:rPr>
              <a:t> Boyanma </a:t>
            </a:r>
            <a:endParaRPr lang="en-US" dirty="0">
              <a:solidFill>
                <a:srgbClr val="FFC000"/>
              </a:solidFill>
              <a:ea typeface="+mj-ea"/>
            </a:endParaRPr>
          </a:p>
        </p:txBody>
      </p:sp>
      <p:sp>
        <p:nvSpPr>
          <p:cNvPr id="67587" name="Oval 3"/>
          <p:cNvSpPr>
            <a:spLocks noChangeArrowheads="1"/>
          </p:cNvSpPr>
          <p:nvPr/>
        </p:nvSpPr>
        <p:spPr bwMode="auto">
          <a:xfrm>
            <a:off x="1758950" y="2063750"/>
            <a:ext cx="2501900" cy="2578100"/>
          </a:xfrm>
          <a:prstGeom prst="ellipse">
            <a:avLst/>
          </a:prstGeom>
          <a:solidFill>
            <a:srgbClr val="FDC0E5"/>
          </a:solidFill>
          <a:ln w="12700">
            <a:solidFill>
              <a:schemeClr val="tx1"/>
            </a:solidFill>
            <a:round/>
            <a:headEnd/>
            <a:tailEnd/>
          </a:ln>
        </p:spPr>
        <p:txBody>
          <a:bodyPr wrap="none" anchor="ctr"/>
          <a:lstStyle/>
          <a:p>
            <a:endParaRPr lang="tr-TR"/>
          </a:p>
        </p:txBody>
      </p:sp>
      <p:sp>
        <p:nvSpPr>
          <p:cNvPr id="67588" name="AutoShape 4"/>
          <p:cNvSpPr>
            <a:spLocks noChangeArrowheads="1"/>
          </p:cNvSpPr>
          <p:nvPr/>
        </p:nvSpPr>
        <p:spPr bwMode="auto">
          <a:xfrm>
            <a:off x="4273550" y="3130550"/>
            <a:ext cx="368300" cy="520700"/>
          </a:xfrm>
          <a:prstGeom prst="homePlate">
            <a:avLst>
              <a:gd name="adj" fmla="val 33333"/>
            </a:avLst>
          </a:prstGeom>
          <a:solidFill>
            <a:schemeClr val="accent2"/>
          </a:solidFill>
          <a:ln w="12700">
            <a:solidFill>
              <a:srgbClr val="000000"/>
            </a:solidFill>
            <a:miter lim="800000"/>
            <a:headEnd/>
            <a:tailEnd/>
          </a:ln>
        </p:spPr>
        <p:txBody>
          <a:bodyPr wrap="none" anchor="ctr"/>
          <a:lstStyle/>
          <a:p>
            <a:endParaRPr lang="tr-TR"/>
          </a:p>
        </p:txBody>
      </p:sp>
      <p:sp>
        <p:nvSpPr>
          <p:cNvPr id="67589" name="AutoShape 5"/>
          <p:cNvSpPr>
            <a:spLocks noChangeArrowheads="1"/>
          </p:cNvSpPr>
          <p:nvPr/>
        </p:nvSpPr>
        <p:spPr bwMode="auto">
          <a:xfrm rot="480000">
            <a:off x="3816350" y="4044950"/>
            <a:ext cx="444500" cy="368300"/>
          </a:xfrm>
          <a:prstGeom prst="triangle">
            <a:avLst>
              <a:gd name="adj" fmla="val 49995"/>
            </a:avLst>
          </a:prstGeom>
          <a:solidFill>
            <a:schemeClr val="accent1"/>
          </a:solidFill>
          <a:ln w="12700">
            <a:solidFill>
              <a:srgbClr val="000000"/>
            </a:solidFill>
            <a:miter lim="800000"/>
            <a:headEnd/>
            <a:tailEnd/>
          </a:ln>
        </p:spPr>
        <p:txBody>
          <a:bodyPr wrap="none" anchor="ctr"/>
          <a:lstStyle/>
          <a:p>
            <a:endParaRPr lang="tr-TR"/>
          </a:p>
        </p:txBody>
      </p:sp>
      <p:sp>
        <p:nvSpPr>
          <p:cNvPr id="67590" name="Freeform 6"/>
          <p:cNvSpPr>
            <a:spLocks/>
          </p:cNvSpPr>
          <p:nvPr/>
        </p:nvSpPr>
        <p:spPr bwMode="auto">
          <a:xfrm>
            <a:off x="3271838" y="1822450"/>
            <a:ext cx="409575" cy="427038"/>
          </a:xfrm>
          <a:custGeom>
            <a:avLst/>
            <a:gdLst>
              <a:gd name="T0" fmla="*/ 0 w 258"/>
              <a:gd name="T1" fmla="*/ 155 h 269"/>
              <a:gd name="T2" fmla="*/ 77 w 258"/>
              <a:gd name="T3" fmla="*/ 0 h 269"/>
              <a:gd name="T4" fmla="*/ 138 w 258"/>
              <a:gd name="T5" fmla="*/ 89 h 269"/>
              <a:gd name="T6" fmla="*/ 226 w 258"/>
              <a:gd name="T7" fmla="*/ 31 h 269"/>
              <a:gd name="T8" fmla="*/ 257 w 258"/>
              <a:gd name="T9" fmla="*/ 268 h 269"/>
              <a:gd name="T10" fmla="*/ 0 60000 65536"/>
              <a:gd name="T11" fmla="*/ 0 60000 65536"/>
              <a:gd name="T12" fmla="*/ 0 60000 65536"/>
              <a:gd name="T13" fmla="*/ 0 60000 65536"/>
              <a:gd name="T14" fmla="*/ 0 60000 65536"/>
              <a:gd name="T15" fmla="*/ 0 w 258"/>
              <a:gd name="T16" fmla="*/ 0 h 269"/>
              <a:gd name="T17" fmla="*/ 258 w 258"/>
              <a:gd name="T18" fmla="*/ 269 h 269"/>
            </a:gdLst>
            <a:ahLst/>
            <a:cxnLst>
              <a:cxn ang="T10">
                <a:pos x="T0" y="T1"/>
              </a:cxn>
              <a:cxn ang="T11">
                <a:pos x="T2" y="T3"/>
              </a:cxn>
              <a:cxn ang="T12">
                <a:pos x="T4" y="T5"/>
              </a:cxn>
              <a:cxn ang="T13">
                <a:pos x="T6" y="T7"/>
              </a:cxn>
              <a:cxn ang="T14">
                <a:pos x="T8" y="T9"/>
              </a:cxn>
            </a:cxnLst>
            <a:rect l="T15" t="T16" r="T17" b="T18"/>
            <a:pathLst>
              <a:path w="258" h="269">
                <a:moveTo>
                  <a:pt x="0" y="155"/>
                </a:moveTo>
                <a:lnTo>
                  <a:pt x="77" y="0"/>
                </a:lnTo>
                <a:lnTo>
                  <a:pt x="138" y="89"/>
                </a:lnTo>
                <a:lnTo>
                  <a:pt x="226" y="31"/>
                </a:lnTo>
                <a:lnTo>
                  <a:pt x="257" y="268"/>
                </a:lnTo>
              </a:path>
            </a:pathLst>
          </a:custGeom>
          <a:solidFill>
            <a:schemeClr val="hlink"/>
          </a:solidFill>
          <a:ln w="12700" cap="rnd">
            <a:solidFill>
              <a:schemeClr val="tx1"/>
            </a:solidFill>
            <a:round/>
            <a:headEnd/>
            <a:tailEnd/>
          </a:ln>
        </p:spPr>
        <p:txBody>
          <a:bodyPr/>
          <a:lstStyle/>
          <a:p>
            <a:endParaRPr lang="tr-TR"/>
          </a:p>
        </p:txBody>
      </p:sp>
      <p:sp>
        <p:nvSpPr>
          <p:cNvPr id="67591" name="Freeform 7"/>
          <p:cNvSpPr>
            <a:spLocks/>
          </p:cNvSpPr>
          <p:nvPr/>
        </p:nvSpPr>
        <p:spPr bwMode="auto">
          <a:xfrm>
            <a:off x="4648200" y="3000375"/>
            <a:ext cx="1754188" cy="1220788"/>
          </a:xfrm>
          <a:custGeom>
            <a:avLst/>
            <a:gdLst>
              <a:gd name="T0" fmla="*/ 0 w 1105"/>
              <a:gd name="T1" fmla="*/ 240 h 769"/>
              <a:gd name="T2" fmla="*/ 576 w 1105"/>
              <a:gd name="T3" fmla="*/ 240 h 769"/>
              <a:gd name="T4" fmla="*/ 288 w 1105"/>
              <a:gd name="T5" fmla="*/ 768 h 769"/>
              <a:gd name="T6" fmla="*/ 576 w 1105"/>
              <a:gd name="T7" fmla="*/ 240 h 769"/>
              <a:gd name="T8" fmla="*/ 1104 w 1105"/>
              <a:gd name="T9" fmla="*/ 0 h 769"/>
              <a:gd name="T10" fmla="*/ 0 60000 65536"/>
              <a:gd name="T11" fmla="*/ 0 60000 65536"/>
              <a:gd name="T12" fmla="*/ 0 60000 65536"/>
              <a:gd name="T13" fmla="*/ 0 60000 65536"/>
              <a:gd name="T14" fmla="*/ 0 60000 65536"/>
              <a:gd name="T15" fmla="*/ 0 w 1105"/>
              <a:gd name="T16" fmla="*/ 0 h 769"/>
              <a:gd name="T17" fmla="*/ 1105 w 1105"/>
              <a:gd name="T18" fmla="*/ 769 h 769"/>
            </a:gdLst>
            <a:ahLst/>
            <a:cxnLst>
              <a:cxn ang="T10">
                <a:pos x="T0" y="T1"/>
              </a:cxn>
              <a:cxn ang="T11">
                <a:pos x="T2" y="T3"/>
              </a:cxn>
              <a:cxn ang="T12">
                <a:pos x="T4" y="T5"/>
              </a:cxn>
              <a:cxn ang="T13">
                <a:pos x="T6" y="T7"/>
              </a:cxn>
              <a:cxn ang="T14">
                <a:pos x="T8" y="T9"/>
              </a:cxn>
            </a:cxnLst>
            <a:rect l="T15" t="T16" r="T17" b="T18"/>
            <a:pathLst>
              <a:path w="1105" h="769">
                <a:moveTo>
                  <a:pt x="0" y="240"/>
                </a:moveTo>
                <a:lnTo>
                  <a:pt x="576" y="240"/>
                </a:lnTo>
                <a:lnTo>
                  <a:pt x="288" y="768"/>
                </a:lnTo>
                <a:lnTo>
                  <a:pt x="576" y="240"/>
                </a:lnTo>
                <a:lnTo>
                  <a:pt x="1104" y="0"/>
                </a:lnTo>
              </a:path>
            </a:pathLst>
          </a:custGeom>
          <a:noFill/>
          <a:ln w="12700" cap="rnd">
            <a:solidFill>
              <a:srgbClr val="000000"/>
            </a:solidFill>
            <a:round/>
            <a:headEnd/>
            <a:tailEnd/>
          </a:ln>
        </p:spPr>
        <p:txBody>
          <a:bodyPr/>
          <a:lstStyle/>
          <a:p>
            <a:endParaRPr lang="tr-TR"/>
          </a:p>
        </p:txBody>
      </p:sp>
      <p:sp>
        <p:nvSpPr>
          <p:cNvPr id="67592" name="Oval 8"/>
          <p:cNvSpPr>
            <a:spLocks noChangeArrowheads="1"/>
          </p:cNvSpPr>
          <p:nvPr/>
        </p:nvSpPr>
        <p:spPr bwMode="auto">
          <a:xfrm>
            <a:off x="5949950" y="31305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3" name="Oval 9"/>
          <p:cNvSpPr>
            <a:spLocks noChangeArrowheads="1"/>
          </p:cNvSpPr>
          <p:nvPr/>
        </p:nvSpPr>
        <p:spPr bwMode="auto">
          <a:xfrm>
            <a:off x="6102350" y="27495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4" name="Oval 10"/>
          <p:cNvSpPr>
            <a:spLocks noChangeArrowheads="1"/>
          </p:cNvSpPr>
          <p:nvPr/>
        </p:nvSpPr>
        <p:spPr bwMode="auto">
          <a:xfrm>
            <a:off x="6407150" y="28257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5" name="Freeform 11"/>
          <p:cNvSpPr>
            <a:spLocks/>
          </p:cNvSpPr>
          <p:nvPr/>
        </p:nvSpPr>
        <p:spPr bwMode="auto">
          <a:xfrm>
            <a:off x="4181475" y="4419600"/>
            <a:ext cx="1685925" cy="1370013"/>
          </a:xfrm>
          <a:custGeom>
            <a:avLst/>
            <a:gdLst>
              <a:gd name="T0" fmla="*/ 730 w 1062"/>
              <a:gd name="T1" fmla="*/ 862 h 863"/>
              <a:gd name="T2" fmla="*/ 460 w 1062"/>
              <a:gd name="T3" fmla="*/ 354 h 863"/>
              <a:gd name="T4" fmla="*/ 1061 w 1062"/>
              <a:gd name="T5" fmla="*/ 360 h 863"/>
              <a:gd name="T6" fmla="*/ 460 w 1062"/>
              <a:gd name="T7" fmla="*/ 354 h 863"/>
              <a:gd name="T8" fmla="*/ 0 w 1062"/>
              <a:gd name="T9" fmla="*/ 0 h 863"/>
              <a:gd name="T10" fmla="*/ 0 60000 65536"/>
              <a:gd name="T11" fmla="*/ 0 60000 65536"/>
              <a:gd name="T12" fmla="*/ 0 60000 65536"/>
              <a:gd name="T13" fmla="*/ 0 60000 65536"/>
              <a:gd name="T14" fmla="*/ 0 60000 65536"/>
              <a:gd name="T15" fmla="*/ 0 w 1062"/>
              <a:gd name="T16" fmla="*/ 0 h 863"/>
              <a:gd name="T17" fmla="*/ 1062 w 1062"/>
              <a:gd name="T18" fmla="*/ 863 h 863"/>
            </a:gdLst>
            <a:ahLst/>
            <a:cxnLst>
              <a:cxn ang="T10">
                <a:pos x="T0" y="T1"/>
              </a:cxn>
              <a:cxn ang="T11">
                <a:pos x="T2" y="T3"/>
              </a:cxn>
              <a:cxn ang="T12">
                <a:pos x="T4" y="T5"/>
              </a:cxn>
              <a:cxn ang="T13">
                <a:pos x="T6" y="T7"/>
              </a:cxn>
              <a:cxn ang="T14">
                <a:pos x="T8" y="T9"/>
              </a:cxn>
            </a:cxnLst>
            <a:rect l="T15" t="T16" r="T17" b="T18"/>
            <a:pathLst>
              <a:path w="1062" h="863">
                <a:moveTo>
                  <a:pt x="730" y="862"/>
                </a:moveTo>
                <a:lnTo>
                  <a:pt x="460" y="354"/>
                </a:lnTo>
                <a:lnTo>
                  <a:pt x="1061" y="360"/>
                </a:lnTo>
                <a:lnTo>
                  <a:pt x="460" y="354"/>
                </a:lnTo>
                <a:lnTo>
                  <a:pt x="0" y="0"/>
                </a:lnTo>
              </a:path>
            </a:pathLst>
          </a:custGeom>
          <a:noFill/>
          <a:ln w="12700" cap="rnd">
            <a:solidFill>
              <a:srgbClr val="000000"/>
            </a:solidFill>
            <a:round/>
            <a:headEnd/>
            <a:tailEnd/>
          </a:ln>
        </p:spPr>
        <p:txBody>
          <a:bodyPr/>
          <a:lstStyle/>
          <a:p>
            <a:endParaRPr lang="tr-TR"/>
          </a:p>
        </p:txBody>
      </p:sp>
      <p:sp>
        <p:nvSpPr>
          <p:cNvPr id="67596" name="Oval 12"/>
          <p:cNvSpPr>
            <a:spLocks noChangeArrowheads="1"/>
          </p:cNvSpPr>
          <p:nvPr/>
        </p:nvSpPr>
        <p:spPr bwMode="auto">
          <a:xfrm rot="-7080000">
            <a:off x="4349750" y="47307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7" name="Oval 13"/>
          <p:cNvSpPr>
            <a:spLocks noChangeArrowheads="1"/>
          </p:cNvSpPr>
          <p:nvPr/>
        </p:nvSpPr>
        <p:spPr bwMode="auto">
          <a:xfrm rot="-7080000">
            <a:off x="4197350" y="44259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8" name="Oval 14"/>
          <p:cNvSpPr>
            <a:spLocks noChangeArrowheads="1"/>
          </p:cNvSpPr>
          <p:nvPr/>
        </p:nvSpPr>
        <p:spPr bwMode="auto">
          <a:xfrm rot="-7080000">
            <a:off x="4502150" y="4502150"/>
            <a:ext cx="139700" cy="292100"/>
          </a:xfrm>
          <a:prstGeom prst="ellipse">
            <a:avLst/>
          </a:prstGeom>
          <a:solidFill>
            <a:srgbClr val="037C03"/>
          </a:solidFill>
          <a:ln w="12700">
            <a:solidFill>
              <a:srgbClr val="000000"/>
            </a:solidFill>
            <a:round/>
            <a:headEnd/>
            <a:tailEnd/>
          </a:ln>
        </p:spPr>
        <p:txBody>
          <a:bodyPr wrap="none" anchor="ctr"/>
          <a:lstStyle/>
          <a:p>
            <a:endParaRPr lang="tr-TR"/>
          </a:p>
        </p:txBody>
      </p:sp>
      <p:sp>
        <p:nvSpPr>
          <p:cNvPr id="67599" name="Rectangle 15"/>
          <p:cNvSpPr>
            <a:spLocks noChangeArrowheads="1"/>
          </p:cNvSpPr>
          <p:nvPr/>
        </p:nvSpPr>
        <p:spPr bwMode="auto">
          <a:xfrm>
            <a:off x="4802188" y="1982788"/>
            <a:ext cx="3121025" cy="45878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a:solidFill>
                  <a:srgbClr val="FFC000"/>
                </a:solidFill>
              </a:rPr>
              <a:t>Spesifik Bağlanma</a:t>
            </a:r>
            <a:endParaRPr lang="en-US">
              <a:solidFill>
                <a:srgbClr val="FFC000"/>
              </a:solidFill>
            </a:endParaRPr>
          </a:p>
        </p:txBody>
      </p:sp>
      <p:sp>
        <p:nvSpPr>
          <p:cNvPr id="67600" name="Rectangle 16"/>
          <p:cNvSpPr>
            <a:spLocks noChangeArrowheads="1"/>
          </p:cNvSpPr>
          <p:nvPr/>
        </p:nvSpPr>
        <p:spPr bwMode="auto">
          <a:xfrm>
            <a:off x="1752600" y="5410200"/>
            <a:ext cx="3197225" cy="8286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tr-TR">
                <a:solidFill>
                  <a:srgbClr val="FFC000"/>
                </a:solidFill>
              </a:rPr>
              <a:t>Spesifik olmayan Bağlanma  </a:t>
            </a:r>
            <a:endParaRPr lang="en-US">
              <a:solidFill>
                <a:srgbClr val="FFC000"/>
              </a:solidFill>
            </a:endParaRPr>
          </a:p>
        </p:txBody>
      </p:sp>
      <p:sp>
        <p:nvSpPr>
          <p:cNvPr id="67601" name="Text Box 17"/>
          <p:cNvSpPr txBox="1">
            <a:spLocks noChangeArrowheads="1"/>
          </p:cNvSpPr>
          <p:nvPr/>
        </p:nvSpPr>
        <p:spPr bwMode="auto">
          <a:xfrm>
            <a:off x="6084888" y="6511925"/>
            <a:ext cx="2625725" cy="338138"/>
          </a:xfrm>
          <a:prstGeom prst="rect">
            <a:avLst/>
          </a:prstGeom>
          <a:noFill/>
          <a:ln w="9525">
            <a:noFill/>
            <a:miter lim="800000"/>
            <a:headEnd/>
            <a:tailEnd/>
          </a:ln>
        </p:spPr>
        <p:txBody>
          <a:bodyPr wrap="none">
            <a:spAutoFit/>
          </a:bodyPr>
          <a:lstStyle/>
          <a:p>
            <a:pPr eaLnBrk="0" hangingPunct="0"/>
            <a:r>
              <a:rPr lang="tr-TR" sz="1600">
                <a:solidFill>
                  <a:srgbClr val="000000"/>
                </a:solidFill>
              </a:rPr>
              <a:t>Kaynak </a:t>
            </a:r>
            <a:r>
              <a:rPr lang="en-US" sz="1600">
                <a:solidFill>
                  <a:srgbClr val="000000"/>
                </a:solidFill>
              </a:rPr>
              <a:t>Dr. Carleton Stewart</a:t>
            </a:r>
            <a:r>
              <a:rPr lang="tr-TR" sz="1600">
                <a:solidFill>
                  <a:srgbClr val="000000"/>
                </a:solidFill>
              </a:rPr>
              <a:t> </a:t>
            </a:r>
            <a:endParaRPr lang="en-US" sz="1600">
              <a:solidFill>
                <a:srgbClr val="0000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lIns="90488" tIns="44450" rIns="90488" bIns="44450">
            <a:normAutofit/>
          </a:bodyPr>
          <a:lstStyle/>
          <a:p>
            <a:pPr eaLnBrk="1" hangingPunct="1">
              <a:defRPr/>
            </a:pPr>
            <a:r>
              <a:rPr lang="tr-TR" sz="4000" dirty="0" smtClean="0">
                <a:latin typeface="Calibri"/>
                <a:ea typeface="+mj-ea"/>
                <a:cs typeface="Calibri"/>
              </a:rPr>
              <a:t>Doğrudan İşaretleme</a:t>
            </a:r>
            <a:endParaRPr lang="en-US" sz="4000" dirty="0">
              <a:latin typeface="Calibri"/>
              <a:ea typeface="+mj-ea"/>
              <a:cs typeface="Calibri"/>
            </a:endParaRPr>
          </a:p>
        </p:txBody>
      </p:sp>
      <p:sp>
        <p:nvSpPr>
          <p:cNvPr id="68611" name="Rectangle 3"/>
          <p:cNvSpPr>
            <a:spLocks noGrp="1" noChangeArrowheads="1"/>
          </p:cNvSpPr>
          <p:nvPr>
            <p:ph type="body" sz="half" idx="2"/>
          </p:nvPr>
        </p:nvSpPr>
        <p:spPr>
          <a:xfrm>
            <a:off x="5638800" y="1981200"/>
            <a:ext cx="3200400" cy="2533650"/>
          </a:xfrm>
        </p:spPr>
        <p:txBody>
          <a:bodyPr lIns="90488" tIns="44450" rIns="90488" bIns="44450"/>
          <a:lstStyle/>
          <a:p>
            <a:pPr eaLnBrk="1" hangingPunct="1"/>
            <a:r>
              <a:rPr lang="tr-TR" sz="2400" smtClean="0"/>
              <a:t>Floresan prob antikora bağlıdır</a:t>
            </a:r>
            <a:endParaRPr lang="en-US" sz="2400" smtClean="0"/>
          </a:p>
          <a:p>
            <a:pPr eaLnBrk="1" hangingPunct="1"/>
            <a:r>
              <a:rPr lang="tr-TR" sz="2400" smtClean="0"/>
              <a:t>Özgün sinyal, </a:t>
            </a:r>
            <a:r>
              <a:rPr lang="en-US" sz="2400" smtClean="0"/>
              <a:t> </a:t>
            </a:r>
            <a:r>
              <a:rPr lang="tr-TR" sz="2400" smtClean="0"/>
              <a:t>zayıf</a:t>
            </a:r>
            <a:r>
              <a:rPr lang="en-US" sz="2400" smtClean="0"/>
              <a:t>, </a:t>
            </a:r>
          </a:p>
          <a:p>
            <a:pPr eaLnBrk="1" hangingPunct="1"/>
            <a:r>
              <a:rPr lang="tr-TR" sz="2400" smtClean="0"/>
              <a:t>Non Spesifik bağlanma: az</a:t>
            </a:r>
            <a:endParaRPr lang="en-US" sz="2400" smtClean="0"/>
          </a:p>
        </p:txBody>
      </p:sp>
      <p:sp>
        <p:nvSpPr>
          <p:cNvPr id="68612" name="Oval 4"/>
          <p:cNvSpPr>
            <a:spLocks noChangeArrowheads="1"/>
          </p:cNvSpPr>
          <p:nvPr/>
        </p:nvSpPr>
        <p:spPr bwMode="auto">
          <a:xfrm>
            <a:off x="539750" y="2292350"/>
            <a:ext cx="2501900" cy="2578100"/>
          </a:xfrm>
          <a:prstGeom prst="ellipse">
            <a:avLst/>
          </a:prstGeom>
          <a:solidFill>
            <a:srgbClr val="FDC0E5"/>
          </a:solidFill>
          <a:ln w="12700">
            <a:solidFill>
              <a:schemeClr val="tx1"/>
            </a:solidFill>
            <a:round/>
            <a:headEnd/>
            <a:tailEnd/>
          </a:ln>
        </p:spPr>
        <p:txBody>
          <a:bodyPr wrap="none" anchor="ctr"/>
          <a:lstStyle/>
          <a:p>
            <a:endParaRPr lang="tr-TR"/>
          </a:p>
        </p:txBody>
      </p:sp>
      <p:sp>
        <p:nvSpPr>
          <p:cNvPr id="68613" name="AutoShape 5"/>
          <p:cNvSpPr>
            <a:spLocks noChangeArrowheads="1"/>
          </p:cNvSpPr>
          <p:nvPr/>
        </p:nvSpPr>
        <p:spPr bwMode="auto">
          <a:xfrm>
            <a:off x="3054350" y="3359150"/>
            <a:ext cx="368300" cy="520700"/>
          </a:xfrm>
          <a:prstGeom prst="homePlate">
            <a:avLst>
              <a:gd name="adj" fmla="val 33333"/>
            </a:avLst>
          </a:prstGeom>
          <a:solidFill>
            <a:schemeClr val="accent2"/>
          </a:solidFill>
          <a:ln w="12700">
            <a:solidFill>
              <a:schemeClr val="tx1"/>
            </a:solidFill>
            <a:miter lim="800000"/>
            <a:headEnd/>
            <a:tailEnd/>
          </a:ln>
        </p:spPr>
        <p:txBody>
          <a:bodyPr wrap="none" anchor="ctr"/>
          <a:lstStyle/>
          <a:p>
            <a:endParaRPr lang="tr-TR"/>
          </a:p>
        </p:txBody>
      </p:sp>
      <p:sp>
        <p:nvSpPr>
          <p:cNvPr id="68614" name="AutoShape 6"/>
          <p:cNvSpPr>
            <a:spLocks noChangeArrowheads="1"/>
          </p:cNvSpPr>
          <p:nvPr/>
        </p:nvSpPr>
        <p:spPr bwMode="auto">
          <a:xfrm rot="480000">
            <a:off x="2673350" y="4273550"/>
            <a:ext cx="444500" cy="368300"/>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tr-TR"/>
          </a:p>
        </p:txBody>
      </p:sp>
      <p:sp>
        <p:nvSpPr>
          <p:cNvPr id="68615" name="Freeform 7"/>
          <p:cNvSpPr>
            <a:spLocks/>
          </p:cNvSpPr>
          <p:nvPr/>
        </p:nvSpPr>
        <p:spPr bwMode="auto">
          <a:xfrm>
            <a:off x="2052638" y="2051050"/>
            <a:ext cx="409575" cy="427038"/>
          </a:xfrm>
          <a:custGeom>
            <a:avLst/>
            <a:gdLst>
              <a:gd name="T0" fmla="*/ 0 w 258"/>
              <a:gd name="T1" fmla="*/ 155 h 269"/>
              <a:gd name="T2" fmla="*/ 77 w 258"/>
              <a:gd name="T3" fmla="*/ 0 h 269"/>
              <a:gd name="T4" fmla="*/ 138 w 258"/>
              <a:gd name="T5" fmla="*/ 89 h 269"/>
              <a:gd name="T6" fmla="*/ 226 w 258"/>
              <a:gd name="T7" fmla="*/ 31 h 269"/>
              <a:gd name="T8" fmla="*/ 257 w 258"/>
              <a:gd name="T9" fmla="*/ 268 h 269"/>
              <a:gd name="T10" fmla="*/ 0 60000 65536"/>
              <a:gd name="T11" fmla="*/ 0 60000 65536"/>
              <a:gd name="T12" fmla="*/ 0 60000 65536"/>
              <a:gd name="T13" fmla="*/ 0 60000 65536"/>
              <a:gd name="T14" fmla="*/ 0 60000 65536"/>
              <a:gd name="T15" fmla="*/ 0 w 258"/>
              <a:gd name="T16" fmla="*/ 0 h 269"/>
              <a:gd name="T17" fmla="*/ 258 w 258"/>
              <a:gd name="T18" fmla="*/ 269 h 269"/>
            </a:gdLst>
            <a:ahLst/>
            <a:cxnLst>
              <a:cxn ang="T10">
                <a:pos x="T0" y="T1"/>
              </a:cxn>
              <a:cxn ang="T11">
                <a:pos x="T2" y="T3"/>
              </a:cxn>
              <a:cxn ang="T12">
                <a:pos x="T4" y="T5"/>
              </a:cxn>
              <a:cxn ang="T13">
                <a:pos x="T6" y="T7"/>
              </a:cxn>
              <a:cxn ang="T14">
                <a:pos x="T8" y="T9"/>
              </a:cxn>
            </a:cxnLst>
            <a:rect l="T15" t="T16" r="T17" b="T18"/>
            <a:pathLst>
              <a:path w="258" h="269">
                <a:moveTo>
                  <a:pt x="0" y="155"/>
                </a:moveTo>
                <a:lnTo>
                  <a:pt x="77" y="0"/>
                </a:lnTo>
                <a:lnTo>
                  <a:pt x="138" y="89"/>
                </a:lnTo>
                <a:lnTo>
                  <a:pt x="226" y="31"/>
                </a:lnTo>
                <a:lnTo>
                  <a:pt x="257" y="268"/>
                </a:lnTo>
              </a:path>
            </a:pathLst>
          </a:custGeom>
          <a:solidFill>
            <a:schemeClr val="hlink"/>
          </a:solidFill>
          <a:ln w="12700" cap="rnd">
            <a:solidFill>
              <a:schemeClr val="tx1"/>
            </a:solidFill>
            <a:round/>
            <a:headEnd/>
            <a:tailEnd/>
          </a:ln>
        </p:spPr>
        <p:txBody>
          <a:bodyPr/>
          <a:lstStyle/>
          <a:p>
            <a:endParaRPr lang="tr-TR"/>
          </a:p>
        </p:txBody>
      </p:sp>
      <p:sp>
        <p:nvSpPr>
          <p:cNvPr id="68616" name="Freeform 8"/>
          <p:cNvSpPr>
            <a:spLocks/>
          </p:cNvSpPr>
          <p:nvPr/>
        </p:nvSpPr>
        <p:spPr bwMode="auto">
          <a:xfrm>
            <a:off x="3505200" y="3124200"/>
            <a:ext cx="1754188" cy="1220788"/>
          </a:xfrm>
          <a:custGeom>
            <a:avLst/>
            <a:gdLst>
              <a:gd name="T0" fmla="*/ 0 w 1105"/>
              <a:gd name="T1" fmla="*/ 240 h 769"/>
              <a:gd name="T2" fmla="*/ 576 w 1105"/>
              <a:gd name="T3" fmla="*/ 240 h 769"/>
              <a:gd name="T4" fmla="*/ 288 w 1105"/>
              <a:gd name="T5" fmla="*/ 768 h 769"/>
              <a:gd name="T6" fmla="*/ 576 w 1105"/>
              <a:gd name="T7" fmla="*/ 240 h 769"/>
              <a:gd name="T8" fmla="*/ 1104 w 1105"/>
              <a:gd name="T9" fmla="*/ 0 h 769"/>
              <a:gd name="T10" fmla="*/ 0 60000 65536"/>
              <a:gd name="T11" fmla="*/ 0 60000 65536"/>
              <a:gd name="T12" fmla="*/ 0 60000 65536"/>
              <a:gd name="T13" fmla="*/ 0 60000 65536"/>
              <a:gd name="T14" fmla="*/ 0 60000 65536"/>
              <a:gd name="T15" fmla="*/ 0 w 1105"/>
              <a:gd name="T16" fmla="*/ 0 h 769"/>
              <a:gd name="T17" fmla="*/ 1105 w 1105"/>
              <a:gd name="T18" fmla="*/ 769 h 769"/>
            </a:gdLst>
            <a:ahLst/>
            <a:cxnLst>
              <a:cxn ang="T10">
                <a:pos x="T0" y="T1"/>
              </a:cxn>
              <a:cxn ang="T11">
                <a:pos x="T2" y="T3"/>
              </a:cxn>
              <a:cxn ang="T12">
                <a:pos x="T4" y="T5"/>
              </a:cxn>
              <a:cxn ang="T13">
                <a:pos x="T6" y="T7"/>
              </a:cxn>
              <a:cxn ang="T14">
                <a:pos x="T8" y="T9"/>
              </a:cxn>
            </a:cxnLst>
            <a:rect l="T15" t="T16" r="T17" b="T18"/>
            <a:pathLst>
              <a:path w="1105" h="769">
                <a:moveTo>
                  <a:pt x="0" y="240"/>
                </a:moveTo>
                <a:lnTo>
                  <a:pt x="576" y="240"/>
                </a:lnTo>
                <a:lnTo>
                  <a:pt x="288" y="768"/>
                </a:lnTo>
                <a:lnTo>
                  <a:pt x="576" y="240"/>
                </a:lnTo>
                <a:lnTo>
                  <a:pt x="1104" y="0"/>
                </a:lnTo>
              </a:path>
            </a:pathLst>
          </a:custGeom>
          <a:noFill/>
          <a:ln w="12700" cap="rnd">
            <a:solidFill>
              <a:schemeClr val="tx1"/>
            </a:solidFill>
            <a:round/>
            <a:headEnd/>
            <a:tailEnd/>
          </a:ln>
        </p:spPr>
        <p:txBody>
          <a:bodyPr/>
          <a:lstStyle/>
          <a:p>
            <a:endParaRPr lang="tr-TR"/>
          </a:p>
        </p:txBody>
      </p:sp>
      <p:sp>
        <p:nvSpPr>
          <p:cNvPr id="68617" name="Oval 9"/>
          <p:cNvSpPr>
            <a:spLocks noChangeArrowheads="1"/>
          </p:cNvSpPr>
          <p:nvPr/>
        </p:nvSpPr>
        <p:spPr bwMode="auto">
          <a:xfrm>
            <a:off x="4730750" y="3359150"/>
            <a:ext cx="139700" cy="292100"/>
          </a:xfrm>
          <a:prstGeom prst="ellipse">
            <a:avLst/>
          </a:prstGeom>
          <a:solidFill>
            <a:srgbClr val="037C03"/>
          </a:solidFill>
          <a:ln w="12700">
            <a:solidFill>
              <a:schemeClr val="tx1"/>
            </a:solidFill>
            <a:round/>
            <a:headEnd/>
            <a:tailEnd/>
          </a:ln>
        </p:spPr>
        <p:txBody>
          <a:bodyPr wrap="none" anchor="ctr"/>
          <a:lstStyle/>
          <a:p>
            <a:endParaRPr lang="tr-TR"/>
          </a:p>
        </p:txBody>
      </p:sp>
      <p:sp>
        <p:nvSpPr>
          <p:cNvPr id="68618" name="Oval 10"/>
          <p:cNvSpPr>
            <a:spLocks noChangeArrowheads="1"/>
          </p:cNvSpPr>
          <p:nvPr/>
        </p:nvSpPr>
        <p:spPr bwMode="auto">
          <a:xfrm>
            <a:off x="4883150" y="2978150"/>
            <a:ext cx="139700" cy="292100"/>
          </a:xfrm>
          <a:prstGeom prst="ellipse">
            <a:avLst/>
          </a:prstGeom>
          <a:solidFill>
            <a:srgbClr val="037C03"/>
          </a:solidFill>
          <a:ln w="12700">
            <a:solidFill>
              <a:schemeClr val="tx1"/>
            </a:solidFill>
            <a:round/>
            <a:headEnd/>
            <a:tailEnd/>
          </a:ln>
        </p:spPr>
        <p:txBody>
          <a:bodyPr wrap="none" anchor="ctr"/>
          <a:lstStyle/>
          <a:p>
            <a:endParaRPr lang="tr-TR"/>
          </a:p>
        </p:txBody>
      </p:sp>
      <p:sp>
        <p:nvSpPr>
          <p:cNvPr id="68619" name="Oval 11"/>
          <p:cNvSpPr>
            <a:spLocks noChangeArrowheads="1"/>
          </p:cNvSpPr>
          <p:nvPr/>
        </p:nvSpPr>
        <p:spPr bwMode="auto">
          <a:xfrm>
            <a:off x="5187950" y="3054350"/>
            <a:ext cx="139700" cy="292100"/>
          </a:xfrm>
          <a:prstGeom prst="ellipse">
            <a:avLst/>
          </a:prstGeom>
          <a:solidFill>
            <a:srgbClr val="037C03"/>
          </a:solidFill>
          <a:ln w="12700">
            <a:solidFill>
              <a:schemeClr val="tx1"/>
            </a:solidFill>
            <a:round/>
            <a:headEnd/>
            <a:tailEnd/>
          </a:ln>
        </p:spPr>
        <p:txBody>
          <a:bodyPr wrap="none" anchor="ctr"/>
          <a:lstStyle/>
          <a:p>
            <a:endParaRPr lang="tr-TR"/>
          </a:p>
        </p:txBody>
      </p:sp>
      <p:sp>
        <p:nvSpPr>
          <p:cNvPr id="68620" name="Text Box 12"/>
          <p:cNvSpPr txBox="1">
            <a:spLocks noChangeArrowheads="1"/>
          </p:cNvSpPr>
          <p:nvPr/>
        </p:nvSpPr>
        <p:spPr bwMode="auto">
          <a:xfrm>
            <a:off x="6351588" y="6521450"/>
            <a:ext cx="2554287" cy="338138"/>
          </a:xfrm>
          <a:prstGeom prst="rect">
            <a:avLst/>
          </a:prstGeom>
          <a:noFill/>
          <a:ln w="9525">
            <a:noFill/>
            <a:miter lim="800000"/>
            <a:headEnd/>
            <a:tailEnd/>
          </a:ln>
        </p:spPr>
        <p:txBody>
          <a:bodyPr wrap="none">
            <a:spAutoFit/>
          </a:bodyPr>
          <a:lstStyle/>
          <a:p>
            <a:pPr eaLnBrk="0" hangingPunct="0"/>
            <a:r>
              <a:rPr lang="tr-TR" sz="1600"/>
              <a:t>Kaynak: </a:t>
            </a:r>
            <a:r>
              <a:rPr lang="en-US" sz="1600"/>
              <a:t>Dr. Carleton Stewart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lIns="90488" tIns="44450" rIns="90488" bIns="44450">
            <a:normAutofit/>
          </a:bodyPr>
          <a:lstStyle/>
          <a:p>
            <a:pPr eaLnBrk="1" hangingPunct="1">
              <a:defRPr/>
            </a:pPr>
            <a:r>
              <a:rPr lang="tr-TR" sz="4000" dirty="0" smtClean="0">
                <a:latin typeface="Calibri"/>
                <a:ea typeface="+mj-ea"/>
                <a:cs typeface="Calibri"/>
              </a:rPr>
              <a:t> Dolaylı(İndirect) İşaretleme:  </a:t>
            </a:r>
            <a:br>
              <a:rPr lang="tr-TR" sz="4000" dirty="0" smtClean="0">
                <a:latin typeface="Calibri"/>
                <a:ea typeface="+mj-ea"/>
                <a:cs typeface="Calibri"/>
              </a:rPr>
            </a:br>
            <a:r>
              <a:rPr lang="tr-TR" sz="4000" dirty="0" smtClean="0">
                <a:latin typeface="Calibri"/>
                <a:ea typeface="+mj-ea"/>
                <a:cs typeface="Calibri"/>
              </a:rPr>
              <a:t>ör: </a:t>
            </a:r>
            <a:r>
              <a:rPr lang="en-US" sz="4000" dirty="0" err="1" smtClean="0">
                <a:latin typeface="Calibri"/>
                <a:ea typeface="+mj-ea"/>
                <a:cs typeface="Calibri"/>
              </a:rPr>
              <a:t>Avidin</a:t>
            </a:r>
            <a:r>
              <a:rPr lang="en-US" sz="4000" dirty="0" smtClean="0">
                <a:latin typeface="Calibri"/>
                <a:ea typeface="+mj-ea"/>
                <a:cs typeface="Calibri"/>
              </a:rPr>
              <a:t>-Biotin </a:t>
            </a:r>
            <a:r>
              <a:rPr lang="tr-TR" sz="4000" dirty="0" smtClean="0">
                <a:latin typeface="Calibri"/>
                <a:ea typeface="+mj-ea"/>
                <a:cs typeface="Calibri"/>
              </a:rPr>
              <a:t>Yöntemi  </a:t>
            </a:r>
            <a:r>
              <a:rPr lang="en-US" sz="4000" dirty="0" smtClean="0">
                <a:latin typeface="Calibri"/>
                <a:ea typeface="+mj-ea"/>
                <a:cs typeface="Calibri"/>
              </a:rPr>
              <a:t> </a:t>
            </a:r>
            <a:endParaRPr lang="en-US" sz="4000" dirty="0">
              <a:latin typeface="Calibri"/>
              <a:ea typeface="+mj-ea"/>
              <a:cs typeface="Calibri"/>
            </a:endParaRPr>
          </a:p>
        </p:txBody>
      </p:sp>
      <p:sp>
        <p:nvSpPr>
          <p:cNvPr id="69635" name="Oval 3"/>
          <p:cNvSpPr>
            <a:spLocks noChangeArrowheads="1"/>
          </p:cNvSpPr>
          <p:nvPr/>
        </p:nvSpPr>
        <p:spPr bwMode="auto">
          <a:xfrm>
            <a:off x="539750" y="2673350"/>
            <a:ext cx="2273300" cy="2349500"/>
          </a:xfrm>
          <a:prstGeom prst="ellipse">
            <a:avLst/>
          </a:prstGeom>
          <a:solidFill>
            <a:srgbClr val="FDC0E5"/>
          </a:solidFill>
          <a:ln w="12700">
            <a:solidFill>
              <a:schemeClr val="tx1"/>
            </a:solidFill>
            <a:round/>
            <a:headEnd/>
            <a:tailEnd/>
          </a:ln>
        </p:spPr>
        <p:txBody>
          <a:bodyPr wrap="none" anchor="ctr"/>
          <a:lstStyle/>
          <a:p>
            <a:endParaRPr lang="tr-TR"/>
          </a:p>
        </p:txBody>
      </p:sp>
      <p:sp>
        <p:nvSpPr>
          <p:cNvPr id="69636" name="AutoShape 4"/>
          <p:cNvSpPr>
            <a:spLocks noChangeArrowheads="1"/>
          </p:cNvSpPr>
          <p:nvPr/>
        </p:nvSpPr>
        <p:spPr bwMode="auto">
          <a:xfrm>
            <a:off x="2825750" y="3740150"/>
            <a:ext cx="258763" cy="371475"/>
          </a:xfrm>
          <a:prstGeom prst="homePlate">
            <a:avLst>
              <a:gd name="adj" fmla="val 33333"/>
            </a:avLst>
          </a:prstGeom>
          <a:solidFill>
            <a:schemeClr val="accent2"/>
          </a:solidFill>
          <a:ln w="12700">
            <a:solidFill>
              <a:schemeClr val="tx1"/>
            </a:solidFill>
            <a:miter lim="800000"/>
            <a:headEnd/>
            <a:tailEnd/>
          </a:ln>
        </p:spPr>
        <p:txBody>
          <a:bodyPr wrap="none" anchor="ctr"/>
          <a:lstStyle/>
          <a:p>
            <a:endParaRPr lang="tr-TR"/>
          </a:p>
        </p:txBody>
      </p:sp>
      <p:sp>
        <p:nvSpPr>
          <p:cNvPr id="69637" name="AutoShape 5"/>
          <p:cNvSpPr>
            <a:spLocks noChangeArrowheads="1"/>
          </p:cNvSpPr>
          <p:nvPr/>
        </p:nvSpPr>
        <p:spPr bwMode="auto">
          <a:xfrm rot="480000">
            <a:off x="2527300" y="4418013"/>
            <a:ext cx="315913" cy="261937"/>
          </a:xfrm>
          <a:prstGeom prst="triangle">
            <a:avLst>
              <a:gd name="adj" fmla="val 49995"/>
            </a:avLst>
          </a:prstGeom>
          <a:solidFill>
            <a:schemeClr val="accent1"/>
          </a:solidFill>
          <a:ln w="12700">
            <a:solidFill>
              <a:schemeClr val="tx1"/>
            </a:solidFill>
            <a:miter lim="800000"/>
            <a:headEnd/>
            <a:tailEnd/>
          </a:ln>
        </p:spPr>
        <p:txBody>
          <a:bodyPr wrap="none" anchor="ctr"/>
          <a:lstStyle/>
          <a:p>
            <a:endParaRPr lang="tr-TR"/>
          </a:p>
        </p:txBody>
      </p:sp>
      <p:sp>
        <p:nvSpPr>
          <p:cNvPr id="69638" name="Freeform 6"/>
          <p:cNvSpPr>
            <a:spLocks/>
          </p:cNvSpPr>
          <p:nvPr/>
        </p:nvSpPr>
        <p:spPr bwMode="auto">
          <a:xfrm>
            <a:off x="2052638" y="2584450"/>
            <a:ext cx="293687" cy="307975"/>
          </a:xfrm>
          <a:custGeom>
            <a:avLst/>
            <a:gdLst>
              <a:gd name="T0" fmla="*/ 0 w 185"/>
              <a:gd name="T1" fmla="*/ 112 h 194"/>
              <a:gd name="T2" fmla="*/ 55 w 185"/>
              <a:gd name="T3" fmla="*/ 0 h 194"/>
              <a:gd name="T4" fmla="*/ 99 w 185"/>
              <a:gd name="T5" fmla="*/ 64 h 194"/>
              <a:gd name="T6" fmla="*/ 162 w 185"/>
              <a:gd name="T7" fmla="*/ 22 h 194"/>
              <a:gd name="T8" fmla="*/ 184 w 185"/>
              <a:gd name="T9" fmla="*/ 193 h 194"/>
              <a:gd name="T10" fmla="*/ 0 60000 65536"/>
              <a:gd name="T11" fmla="*/ 0 60000 65536"/>
              <a:gd name="T12" fmla="*/ 0 60000 65536"/>
              <a:gd name="T13" fmla="*/ 0 60000 65536"/>
              <a:gd name="T14" fmla="*/ 0 60000 65536"/>
              <a:gd name="T15" fmla="*/ 0 w 185"/>
              <a:gd name="T16" fmla="*/ 0 h 194"/>
              <a:gd name="T17" fmla="*/ 185 w 185"/>
              <a:gd name="T18" fmla="*/ 194 h 194"/>
            </a:gdLst>
            <a:ahLst/>
            <a:cxnLst>
              <a:cxn ang="T10">
                <a:pos x="T0" y="T1"/>
              </a:cxn>
              <a:cxn ang="T11">
                <a:pos x="T2" y="T3"/>
              </a:cxn>
              <a:cxn ang="T12">
                <a:pos x="T4" y="T5"/>
              </a:cxn>
              <a:cxn ang="T13">
                <a:pos x="T6" y="T7"/>
              </a:cxn>
              <a:cxn ang="T14">
                <a:pos x="T8" y="T9"/>
              </a:cxn>
            </a:cxnLst>
            <a:rect l="T15" t="T16" r="T17" b="T18"/>
            <a:pathLst>
              <a:path w="185" h="194">
                <a:moveTo>
                  <a:pt x="0" y="112"/>
                </a:moveTo>
                <a:lnTo>
                  <a:pt x="55" y="0"/>
                </a:lnTo>
                <a:lnTo>
                  <a:pt x="99" y="64"/>
                </a:lnTo>
                <a:lnTo>
                  <a:pt x="162" y="22"/>
                </a:lnTo>
                <a:lnTo>
                  <a:pt x="184" y="193"/>
                </a:lnTo>
              </a:path>
            </a:pathLst>
          </a:custGeom>
          <a:solidFill>
            <a:schemeClr val="hlink"/>
          </a:solidFill>
          <a:ln w="12700" cap="rnd">
            <a:solidFill>
              <a:schemeClr val="tx1"/>
            </a:solidFill>
            <a:round/>
            <a:headEnd/>
            <a:tailEnd/>
          </a:ln>
        </p:spPr>
        <p:txBody>
          <a:bodyPr/>
          <a:lstStyle/>
          <a:p>
            <a:endParaRPr lang="tr-TR"/>
          </a:p>
        </p:txBody>
      </p:sp>
      <p:sp>
        <p:nvSpPr>
          <p:cNvPr id="69639" name="Freeform 7"/>
          <p:cNvSpPr>
            <a:spLocks/>
          </p:cNvSpPr>
          <p:nvPr/>
        </p:nvSpPr>
        <p:spPr bwMode="auto">
          <a:xfrm>
            <a:off x="3124200" y="3581400"/>
            <a:ext cx="1254125" cy="881063"/>
          </a:xfrm>
          <a:custGeom>
            <a:avLst/>
            <a:gdLst>
              <a:gd name="T0" fmla="*/ 0 w 790"/>
              <a:gd name="T1" fmla="*/ 173 h 555"/>
              <a:gd name="T2" fmla="*/ 412 w 790"/>
              <a:gd name="T3" fmla="*/ 173 h 555"/>
              <a:gd name="T4" fmla="*/ 206 w 790"/>
              <a:gd name="T5" fmla="*/ 554 h 555"/>
              <a:gd name="T6" fmla="*/ 412 w 790"/>
              <a:gd name="T7" fmla="*/ 173 h 555"/>
              <a:gd name="T8" fmla="*/ 789 w 790"/>
              <a:gd name="T9" fmla="*/ 0 h 555"/>
              <a:gd name="T10" fmla="*/ 0 60000 65536"/>
              <a:gd name="T11" fmla="*/ 0 60000 65536"/>
              <a:gd name="T12" fmla="*/ 0 60000 65536"/>
              <a:gd name="T13" fmla="*/ 0 60000 65536"/>
              <a:gd name="T14" fmla="*/ 0 60000 65536"/>
              <a:gd name="T15" fmla="*/ 0 w 790"/>
              <a:gd name="T16" fmla="*/ 0 h 555"/>
              <a:gd name="T17" fmla="*/ 790 w 790"/>
              <a:gd name="T18" fmla="*/ 555 h 555"/>
            </a:gdLst>
            <a:ahLst/>
            <a:cxnLst>
              <a:cxn ang="T10">
                <a:pos x="T0" y="T1"/>
              </a:cxn>
              <a:cxn ang="T11">
                <a:pos x="T2" y="T3"/>
              </a:cxn>
              <a:cxn ang="T12">
                <a:pos x="T4" y="T5"/>
              </a:cxn>
              <a:cxn ang="T13">
                <a:pos x="T6" y="T7"/>
              </a:cxn>
              <a:cxn ang="T14">
                <a:pos x="T8" y="T9"/>
              </a:cxn>
            </a:cxnLst>
            <a:rect l="T15" t="T16" r="T17" b="T18"/>
            <a:pathLst>
              <a:path w="790" h="555">
                <a:moveTo>
                  <a:pt x="0" y="173"/>
                </a:moveTo>
                <a:lnTo>
                  <a:pt x="412" y="173"/>
                </a:lnTo>
                <a:lnTo>
                  <a:pt x="206" y="554"/>
                </a:lnTo>
                <a:lnTo>
                  <a:pt x="412" y="173"/>
                </a:lnTo>
                <a:lnTo>
                  <a:pt x="789" y="0"/>
                </a:lnTo>
              </a:path>
            </a:pathLst>
          </a:custGeom>
          <a:noFill/>
          <a:ln w="12700" cap="rnd">
            <a:solidFill>
              <a:schemeClr val="tx1"/>
            </a:solidFill>
            <a:round/>
            <a:headEnd/>
            <a:tailEnd/>
          </a:ln>
        </p:spPr>
        <p:txBody>
          <a:bodyPr/>
          <a:lstStyle/>
          <a:p>
            <a:endParaRPr lang="tr-TR"/>
          </a:p>
        </p:txBody>
      </p:sp>
      <p:sp>
        <p:nvSpPr>
          <p:cNvPr id="69640" name="AutoShape 8"/>
          <p:cNvSpPr>
            <a:spLocks noChangeArrowheads="1"/>
          </p:cNvSpPr>
          <p:nvPr/>
        </p:nvSpPr>
        <p:spPr bwMode="auto">
          <a:xfrm>
            <a:off x="4349750" y="34353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41" name="Rectangle 9"/>
          <p:cNvSpPr>
            <a:spLocks noChangeArrowheads="1"/>
          </p:cNvSpPr>
          <p:nvPr/>
        </p:nvSpPr>
        <p:spPr bwMode="auto">
          <a:xfrm>
            <a:off x="4273550" y="3130550"/>
            <a:ext cx="368300" cy="292100"/>
          </a:xfrm>
          <a:prstGeom prst="rect">
            <a:avLst/>
          </a:prstGeom>
          <a:solidFill>
            <a:schemeClr val="hlink"/>
          </a:solidFill>
          <a:ln w="12700">
            <a:solidFill>
              <a:schemeClr val="tx1"/>
            </a:solidFill>
            <a:miter lim="800000"/>
            <a:headEnd/>
            <a:tailEnd/>
          </a:ln>
        </p:spPr>
        <p:txBody>
          <a:bodyPr wrap="none" anchor="ctr"/>
          <a:lstStyle/>
          <a:p>
            <a:endParaRPr lang="tr-TR"/>
          </a:p>
        </p:txBody>
      </p:sp>
      <p:sp>
        <p:nvSpPr>
          <p:cNvPr id="69642" name="AutoShape 10"/>
          <p:cNvSpPr>
            <a:spLocks noChangeArrowheads="1"/>
          </p:cNvSpPr>
          <p:nvPr/>
        </p:nvSpPr>
        <p:spPr bwMode="auto">
          <a:xfrm>
            <a:off x="4121150" y="32067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3" name="AutoShape 11"/>
          <p:cNvSpPr>
            <a:spLocks noChangeArrowheads="1"/>
          </p:cNvSpPr>
          <p:nvPr/>
        </p:nvSpPr>
        <p:spPr bwMode="auto">
          <a:xfrm rot="3180000">
            <a:off x="4425950" y="29019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4" name="AutoShape 12"/>
          <p:cNvSpPr>
            <a:spLocks noChangeArrowheads="1"/>
          </p:cNvSpPr>
          <p:nvPr/>
        </p:nvSpPr>
        <p:spPr bwMode="auto">
          <a:xfrm>
            <a:off x="4654550" y="31305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45" name="Oval 13"/>
          <p:cNvSpPr>
            <a:spLocks noChangeArrowheads="1"/>
          </p:cNvSpPr>
          <p:nvPr/>
        </p:nvSpPr>
        <p:spPr bwMode="auto">
          <a:xfrm rot="6120000">
            <a:off x="3892550" y="31305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6" name="Oval 14"/>
          <p:cNvSpPr>
            <a:spLocks noChangeArrowheads="1"/>
          </p:cNvSpPr>
          <p:nvPr/>
        </p:nvSpPr>
        <p:spPr bwMode="auto">
          <a:xfrm rot="3240000">
            <a:off x="4654550" y="31305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7" name="Oval 15"/>
          <p:cNvSpPr>
            <a:spLocks noChangeArrowheads="1"/>
          </p:cNvSpPr>
          <p:nvPr/>
        </p:nvSpPr>
        <p:spPr bwMode="auto">
          <a:xfrm rot="-840000">
            <a:off x="4273550" y="28257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48" name="AutoShape 16"/>
          <p:cNvSpPr>
            <a:spLocks noChangeArrowheads="1"/>
          </p:cNvSpPr>
          <p:nvPr/>
        </p:nvSpPr>
        <p:spPr bwMode="auto">
          <a:xfrm>
            <a:off x="3816350" y="38163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49" name="AutoShape 17"/>
          <p:cNvSpPr>
            <a:spLocks noChangeArrowheads="1"/>
          </p:cNvSpPr>
          <p:nvPr/>
        </p:nvSpPr>
        <p:spPr bwMode="auto">
          <a:xfrm>
            <a:off x="3968750" y="35877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50" name="AutoShape 18"/>
          <p:cNvSpPr>
            <a:spLocks noChangeArrowheads="1"/>
          </p:cNvSpPr>
          <p:nvPr/>
        </p:nvSpPr>
        <p:spPr bwMode="auto">
          <a:xfrm>
            <a:off x="5949950" y="32067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51" name="Rectangle 19"/>
          <p:cNvSpPr>
            <a:spLocks noChangeArrowheads="1"/>
          </p:cNvSpPr>
          <p:nvPr/>
        </p:nvSpPr>
        <p:spPr bwMode="auto">
          <a:xfrm>
            <a:off x="5873750" y="3663950"/>
            <a:ext cx="368300" cy="292100"/>
          </a:xfrm>
          <a:prstGeom prst="rect">
            <a:avLst/>
          </a:prstGeom>
          <a:solidFill>
            <a:schemeClr val="hlink"/>
          </a:solidFill>
          <a:ln w="12700">
            <a:solidFill>
              <a:schemeClr val="tx1"/>
            </a:solidFill>
            <a:miter lim="800000"/>
            <a:headEnd/>
            <a:tailEnd/>
          </a:ln>
        </p:spPr>
        <p:txBody>
          <a:bodyPr wrap="none" anchor="ctr"/>
          <a:lstStyle/>
          <a:p>
            <a:endParaRPr lang="tr-TR"/>
          </a:p>
        </p:txBody>
      </p:sp>
      <p:sp>
        <p:nvSpPr>
          <p:cNvPr id="69652" name="AutoShape 20"/>
          <p:cNvSpPr>
            <a:spLocks noChangeArrowheads="1"/>
          </p:cNvSpPr>
          <p:nvPr/>
        </p:nvSpPr>
        <p:spPr bwMode="auto">
          <a:xfrm rot="3180000">
            <a:off x="6026150" y="4425950"/>
            <a:ext cx="139700" cy="139700"/>
          </a:xfrm>
          <a:prstGeom prst="triangle">
            <a:avLst>
              <a:gd name="adj" fmla="val 49995"/>
            </a:avLst>
          </a:prstGeom>
          <a:solidFill>
            <a:schemeClr val="tx2"/>
          </a:solidFill>
          <a:ln w="12700">
            <a:solidFill>
              <a:schemeClr val="tx1"/>
            </a:solidFill>
            <a:miter lim="800000"/>
            <a:headEnd/>
            <a:tailEnd/>
          </a:ln>
        </p:spPr>
        <p:txBody>
          <a:bodyPr wrap="none" anchor="ctr"/>
          <a:lstStyle/>
          <a:p>
            <a:endParaRPr lang="tr-TR"/>
          </a:p>
        </p:txBody>
      </p:sp>
      <p:sp>
        <p:nvSpPr>
          <p:cNvPr id="69653" name="Oval 21"/>
          <p:cNvSpPr>
            <a:spLocks noChangeArrowheads="1"/>
          </p:cNvSpPr>
          <p:nvPr/>
        </p:nvSpPr>
        <p:spPr bwMode="auto">
          <a:xfrm rot="-840000">
            <a:off x="5873750" y="4349750"/>
            <a:ext cx="368300" cy="139700"/>
          </a:xfrm>
          <a:prstGeom prst="ellipse">
            <a:avLst/>
          </a:prstGeom>
          <a:solidFill>
            <a:schemeClr val="accent1"/>
          </a:solidFill>
          <a:ln w="12700">
            <a:solidFill>
              <a:schemeClr val="tx1"/>
            </a:solidFill>
            <a:round/>
            <a:headEnd/>
            <a:tailEnd/>
          </a:ln>
        </p:spPr>
        <p:txBody>
          <a:bodyPr wrap="none" anchor="ctr"/>
          <a:lstStyle/>
          <a:p>
            <a:endParaRPr lang="tr-TR"/>
          </a:p>
        </p:txBody>
      </p:sp>
      <p:sp>
        <p:nvSpPr>
          <p:cNvPr id="69654" name="Rectangle 22"/>
          <p:cNvSpPr>
            <a:spLocks noChangeArrowheads="1"/>
          </p:cNvSpPr>
          <p:nvPr/>
        </p:nvSpPr>
        <p:spPr bwMode="auto">
          <a:xfrm>
            <a:off x="6935788" y="1830388"/>
            <a:ext cx="1825625" cy="82843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dirty="0" err="1" smtClean="0"/>
              <a:t>Biotinlenmiş</a:t>
            </a:r>
            <a:r>
              <a:rPr lang="en-US" dirty="0" smtClean="0"/>
              <a:t> Primer </a:t>
            </a:r>
            <a:r>
              <a:rPr lang="en-US" dirty="0" err="1" smtClean="0"/>
              <a:t>ab</a:t>
            </a:r>
            <a:r>
              <a:rPr lang="en-US" dirty="0" smtClean="0"/>
              <a:t> </a:t>
            </a:r>
            <a:endParaRPr lang="en-US" dirty="0"/>
          </a:p>
        </p:txBody>
      </p:sp>
      <p:sp>
        <p:nvSpPr>
          <p:cNvPr id="69655" name="Rectangle 23"/>
          <p:cNvSpPr>
            <a:spLocks noChangeArrowheads="1"/>
          </p:cNvSpPr>
          <p:nvPr/>
        </p:nvSpPr>
        <p:spPr bwMode="auto">
          <a:xfrm>
            <a:off x="6935788" y="2973388"/>
            <a:ext cx="15970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biotin</a:t>
            </a:r>
          </a:p>
        </p:txBody>
      </p:sp>
      <p:sp>
        <p:nvSpPr>
          <p:cNvPr id="69656" name="Rectangle 24"/>
          <p:cNvSpPr>
            <a:spLocks noChangeArrowheads="1"/>
          </p:cNvSpPr>
          <p:nvPr/>
        </p:nvSpPr>
        <p:spPr bwMode="auto">
          <a:xfrm>
            <a:off x="6935788" y="3582988"/>
            <a:ext cx="1520825" cy="45402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avidin</a:t>
            </a:r>
          </a:p>
        </p:txBody>
      </p:sp>
      <p:sp>
        <p:nvSpPr>
          <p:cNvPr id="69657" name="Rectangle 25"/>
          <p:cNvSpPr>
            <a:spLocks noChangeArrowheads="1"/>
          </p:cNvSpPr>
          <p:nvPr/>
        </p:nvSpPr>
        <p:spPr bwMode="auto">
          <a:xfrm>
            <a:off x="6630988" y="4268788"/>
            <a:ext cx="2206625" cy="82843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dirty="0" err="1" smtClean="0"/>
              <a:t>Biotinlenmiş</a:t>
            </a:r>
            <a:r>
              <a:rPr lang="en-US" dirty="0" smtClean="0"/>
              <a:t> </a:t>
            </a:r>
            <a:r>
              <a:rPr lang="en-US" dirty="0" err="1" smtClean="0"/>
              <a:t>boya</a:t>
            </a:r>
            <a:r>
              <a:rPr lang="en-US" dirty="0" smtClean="0"/>
              <a:t> </a:t>
            </a:r>
            <a:endParaRPr lang="en-US" dirty="0"/>
          </a:p>
        </p:txBody>
      </p:sp>
      <p:sp>
        <p:nvSpPr>
          <p:cNvPr id="69658" name="Freeform 26"/>
          <p:cNvSpPr>
            <a:spLocks/>
          </p:cNvSpPr>
          <p:nvPr/>
        </p:nvSpPr>
        <p:spPr bwMode="auto">
          <a:xfrm>
            <a:off x="5486400" y="2133600"/>
            <a:ext cx="1254125" cy="881063"/>
          </a:xfrm>
          <a:custGeom>
            <a:avLst/>
            <a:gdLst>
              <a:gd name="T0" fmla="*/ 0 w 790"/>
              <a:gd name="T1" fmla="*/ 173 h 555"/>
              <a:gd name="T2" fmla="*/ 412 w 790"/>
              <a:gd name="T3" fmla="*/ 173 h 555"/>
              <a:gd name="T4" fmla="*/ 206 w 790"/>
              <a:gd name="T5" fmla="*/ 554 h 555"/>
              <a:gd name="T6" fmla="*/ 412 w 790"/>
              <a:gd name="T7" fmla="*/ 173 h 555"/>
              <a:gd name="T8" fmla="*/ 789 w 790"/>
              <a:gd name="T9" fmla="*/ 0 h 555"/>
              <a:gd name="T10" fmla="*/ 0 60000 65536"/>
              <a:gd name="T11" fmla="*/ 0 60000 65536"/>
              <a:gd name="T12" fmla="*/ 0 60000 65536"/>
              <a:gd name="T13" fmla="*/ 0 60000 65536"/>
              <a:gd name="T14" fmla="*/ 0 60000 65536"/>
              <a:gd name="T15" fmla="*/ 0 w 790"/>
              <a:gd name="T16" fmla="*/ 0 h 555"/>
              <a:gd name="T17" fmla="*/ 790 w 790"/>
              <a:gd name="T18" fmla="*/ 555 h 555"/>
            </a:gdLst>
            <a:ahLst/>
            <a:cxnLst>
              <a:cxn ang="T10">
                <a:pos x="T0" y="T1"/>
              </a:cxn>
              <a:cxn ang="T11">
                <a:pos x="T2" y="T3"/>
              </a:cxn>
              <a:cxn ang="T12">
                <a:pos x="T4" y="T5"/>
              </a:cxn>
              <a:cxn ang="T13">
                <a:pos x="T6" y="T7"/>
              </a:cxn>
              <a:cxn ang="T14">
                <a:pos x="T8" y="T9"/>
              </a:cxn>
            </a:cxnLst>
            <a:rect l="T15" t="T16" r="T17" b="T18"/>
            <a:pathLst>
              <a:path w="790" h="555">
                <a:moveTo>
                  <a:pt x="0" y="173"/>
                </a:moveTo>
                <a:lnTo>
                  <a:pt x="412" y="173"/>
                </a:lnTo>
                <a:lnTo>
                  <a:pt x="206" y="554"/>
                </a:lnTo>
                <a:lnTo>
                  <a:pt x="412" y="173"/>
                </a:lnTo>
                <a:lnTo>
                  <a:pt x="789" y="0"/>
                </a:lnTo>
              </a:path>
            </a:pathLst>
          </a:custGeom>
          <a:noFill/>
          <a:ln w="12700" cap="rnd">
            <a:solidFill>
              <a:schemeClr val="tx1"/>
            </a:solidFill>
            <a:round/>
            <a:headEnd/>
            <a:tailEnd/>
          </a:ln>
        </p:spPr>
        <p:txBody>
          <a:bodyPr/>
          <a:lstStyle/>
          <a:p>
            <a:endParaRPr lang="tr-TR"/>
          </a:p>
        </p:txBody>
      </p:sp>
      <p:sp>
        <p:nvSpPr>
          <p:cNvPr id="69659" name="AutoShape 27"/>
          <p:cNvSpPr>
            <a:spLocks noChangeArrowheads="1"/>
          </p:cNvSpPr>
          <p:nvPr/>
        </p:nvSpPr>
        <p:spPr bwMode="auto">
          <a:xfrm>
            <a:off x="6711950" y="19875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0" name="AutoShape 28"/>
          <p:cNvSpPr>
            <a:spLocks noChangeArrowheads="1"/>
          </p:cNvSpPr>
          <p:nvPr/>
        </p:nvSpPr>
        <p:spPr bwMode="auto">
          <a:xfrm>
            <a:off x="6178550" y="23685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1" name="AutoShape 29"/>
          <p:cNvSpPr>
            <a:spLocks noChangeArrowheads="1"/>
          </p:cNvSpPr>
          <p:nvPr/>
        </p:nvSpPr>
        <p:spPr bwMode="auto">
          <a:xfrm>
            <a:off x="6330950" y="2139950"/>
            <a:ext cx="139700" cy="139700"/>
          </a:xfrm>
          <a:prstGeom prst="triangle">
            <a:avLst>
              <a:gd name="adj" fmla="val 49995"/>
            </a:avLst>
          </a:prstGeom>
          <a:solidFill>
            <a:srgbClr val="FAFD00"/>
          </a:solidFill>
          <a:ln w="12700">
            <a:solidFill>
              <a:schemeClr val="tx1"/>
            </a:solidFill>
            <a:miter lim="800000"/>
            <a:headEnd/>
            <a:tailEnd/>
          </a:ln>
        </p:spPr>
        <p:txBody>
          <a:bodyPr wrap="none" anchor="ctr"/>
          <a:lstStyle/>
          <a:p>
            <a:endParaRPr lang="tr-TR"/>
          </a:p>
        </p:txBody>
      </p:sp>
      <p:sp>
        <p:nvSpPr>
          <p:cNvPr id="69662" name="Text Box 12"/>
          <p:cNvSpPr txBox="1">
            <a:spLocks noChangeArrowheads="1"/>
          </p:cNvSpPr>
          <p:nvPr/>
        </p:nvSpPr>
        <p:spPr bwMode="auto">
          <a:xfrm>
            <a:off x="6351588" y="6521450"/>
            <a:ext cx="2554287" cy="338138"/>
          </a:xfrm>
          <a:prstGeom prst="rect">
            <a:avLst/>
          </a:prstGeom>
          <a:noFill/>
          <a:ln w="9525">
            <a:noFill/>
            <a:miter lim="800000"/>
            <a:headEnd/>
            <a:tailEnd/>
          </a:ln>
        </p:spPr>
        <p:txBody>
          <a:bodyPr wrap="none">
            <a:spAutoFit/>
          </a:bodyPr>
          <a:lstStyle/>
          <a:p>
            <a:pPr eaLnBrk="0" hangingPunct="0"/>
            <a:r>
              <a:rPr lang="tr-TR" sz="1600"/>
              <a:t>Kaynak: </a:t>
            </a:r>
            <a:r>
              <a:rPr lang="en-US" sz="1600"/>
              <a:t>Dr. Carleton Stewart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cstate="print"/>
          <a:srcRect/>
          <a:stretch>
            <a:fillRect/>
          </a:stretch>
        </p:blipFill>
        <p:spPr>
          <a:xfrm>
            <a:off x="2268538" y="765175"/>
            <a:ext cx="7837487" cy="5500688"/>
          </a:xfrm>
          <a:noFill/>
        </p:spPr>
      </p:pic>
      <p:pic>
        <p:nvPicPr>
          <p:cNvPr id="25603" name="Picture 6"/>
          <p:cNvPicPr>
            <a:picLocks noChangeAspect="1" noChangeArrowheads="1"/>
          </p:cNvPicPr>
          <p:nvPr/>
        </p:nvPicPr>
        <p:blipFill>
          <a:blip r:embed="rId3" cstate="print"/>
          <a:srcRect/>
          <a:stretch>
            <a:fillRect/>
          </a:stretch>
        </p:blipFill>
        <p:spPr bwMode="auto">
          <a:xfrm>
            <a:off x="142875" y="3786188"/>
            <a:ext cx="1247775" cy="904875"/>
          </a:xfrm>
          <a:prstGeom prst="rect">
            <a:avLst/>
          </a:prstGeom>
          <a:noFill/>
          <a:ln w="9525">
            <a:noFill/>
            <a:miter lim="800000"/>
            <a:headEnd/>
            <a:tailEnd/>
          </a:ln>
        </p:spPr>
      </p:pic>
      <p:sp>
        <p:nvSpPr>
          <p:cNvPr id="25604" name="9 Metin kutusu"/>
          <p:cNvSpPr txBox="1">
            <a:spLocks noChangeArrowheads="1"/>
          </p:cNvSpPr>
          <p:nvPr/>
        </p:nvSpPr>
        <p:spPr bwMode="auto">
          <a:xfrm>
            <a:off x="4214813" y="6340475"/>
            <a:ext cx="4929187" cy="304800"/>
          </a:xfrm>
          <a:prstGeom prst="rect">
            <a:avLst/>
          </a:prstGeom>
          <a:noFill/>
          <a:ln w="9525">
            <a:noFill/>
            <a:miter lim="800000"/>
            <a:headEnd/>
            <a:tailEnd/>
          </a:ln>
        </p:spPr>
        <p:txBody>
          <a:bodyPr>
            <a:spAutoFit/>
          </a:bodyPr>
          <a:lstStyle/>
          <a:p>
            <a:r>
              <a:rPr lang="tr-TR" sz="1400" b="1">
                <a:solidFill>
                  <a:schemeClr val="bg1"/>
                </a:solidFill>
                <a:latin typeface="Century Gothic" charset="-94"/>
              </a:rPr>
              <a:t>Kaynak:Misha Rahman, Introduction to Flow Cytometry</a:t>
            </a:r>
            <a:endParaRPr lang="tr-TR" sz="1400">
              <a:solidFill>
                <a:schemeClr val="bg1"/>
              </a:solidFill>
              <a:latin typeface="Century Gothic" charset="-94"/>
            </a:endParaRPr>
          </a:p>
        </p:txBody>
      </p:sp>
      <p:pic>
        <p:nvPicPr>
          <p:cNvPr id="25605" name="Picture 3"/>
          <p:cNvPicPr>
            <a:picLocks noChangeAspect="1" noChangeArrowheads="1"/>
          </p:cNvPicPr>
          <p:nvPr/>
        </p:nvPicPr>
        <p:blipFill>
          <a:blip r:embed="rId4" cstate="print"/>
          <a:srcRect/>
          <a:stretch>
            <a:fillRect/>
          </a:stretch>
        </p:blipFill>
        <p:spPr bwMode="auto">
          <a:xfrm>
            <a:off x="0" y="0"/>
            <a:ext cx="2566988" cy="2359025"/>
          </a:xfrm>
          <a:prstGeom prst="rect">
            <a:avLst/>
          </a:prstGeom>
          <a:noFill/>
          <a:ln w="9525">
            <a:noFill/>
            <a:miter lim="800000"/>
            <a:headEnd/>
            <a:tailEnd/>
          </a:ln>
        </p:spPr>
      </p:pic>
      <p:sp>
        <p:nvSpPr>
          <p:cNvPr id="25606" name="8 Metin kutusu"/>
          <p:cNvSpPr txBox="1">
            <a:spLocks noChangeArrowheads="1"/>
          </p:cNvSpPr>
          <p:nvPr/>
        </p:nvSpPr>
        <p:spPr bwMode="auto">
          <a:xfrm>
            <a:off x="142875" y="4786313"/>
            <a:ext cx="3890963" cy="2032000"/>
          </a:xfrm>
          <a:prstGeom prst="rect">
            <a:avLst/>
          </a:prstGeom>
          <a:noFill/>
          <a:ln w="9525">
            <a:noFill/>
            <a:miter lim="800000"/>
            <a:headEnd/>
            <a:tailEnd/>
          </a:ln>
        </p:spPr>
        <p:txBody>
          <a:bodyPr wrap="none">
            <a:spAutoFit/>
          </a:bodyPr>
          <a:lstStyle/>
          <a:p>
            <a:r>
              <a:rPr lang="tr-TR" sz="1800">
                <a:solidFill>
                  <a:srgbClr val="FF0000"/>
                </a:solidFill>
                <a:latin typeface="Century Gothic" charset="-94"/>
              </a:rPr>
              <a:t>Re= Reynold’s Sayısı</a:t>
            </a:r>
          </a:p>
          <a:p>
            <a:r>
              <a:rPr lang="tr-TR" sz="1800">
                <a:solidFill>
                  <a:srgbClr val="FF0000"/>
                </a:solidFill>
                <a:latin typeface="Century Gothic" charset="-94"/>
              </a:rPr>
              <a:t>D=Tübün çapı</a:t>
            </a:r>
          </a:p>
          <a:p>
            <a:r>
              <a:rPr lang="tr-TR" sz="1800">
                <a:solidFill>
                  <a:srgbClr val="FF0000"/>
                </a:solidFill>
                <a:latin typeface="Century Gothic" charset="-94"/>
              </a:rPr>
              <a:t>V=Sıvının akış hızı</a:t>
            </a:r>
          </a:p>
          <a:p>
            <a:r>
              <a:rPr lang="tr-TR" sz="1800">
                <a:solidFill>
                  <a:srgbClr val="FF0000"/>
                </a:solidFill>
                <a:latin typeface="Century Gothic" charset="-94"/>
              </a:rPr>
              <a:t>P= sıvının yoğunluğu</a:t>
            </a:r>
          </a:p>
          <a:p>
            <a:r>
              <a:rPr lang="tr-TR" sz="1800">
                <a:solidFill>
                  <a:srgbClr val="FF0000"/>
                </a:solidFill>
                <a:latin typeface="Symbol" charset="-94"/>
              </a:rPr>
              <a:t>m</a:t>
            </a:r>
            <a:r>
              <a:rPr lang="tr-TR" sz="1800">
                <a:solidFill>
                  <a:srgbClr val="FF0000"/>
                </a:solidFill>
                <a:latin typeface="Century Gothic" charset="-94"/>
              </a:rPr>
              <a:t>= sıvının akışkanlığı</a:t>
            </a:r>
          </a:p>
          <a:p>
            <a:r>
              <a:rPr lang="tr-TR" sz="1800">
                <a:solidFill>
                  <a:srgbClr val="FF0000"/>
                </a:solidFill>
                <a:latin typeface="Century Gothic" charset="-94"/>
              </a:rPr>
              <a:t>R</a:t>
            </a:r>
            <a:r>
              <a:rPr lang="tr-TR" sz="1800" baseline="-25000">
                <a:solidFill>
                  <a:srgbClr val="FF0000"/>
                </a:solidFill>
                <a:latin typeface="Century Gothic" charset="-94"/>
              </a:rPr>
              <a:t>e</a:t>
            </a:r>
            <a:r>
              <a:rPr lang="tr-TR" sz="1800">
                <a:solidFill>
                  <a:srgbClr val="FF0000"/>
                </a:solidFill>
                <a:latin typeface="Century Gothic" charset="-94"/>
              </a:rPr>
              <a:t>&lt;2300 iken akım daima laminar</a:t>
            </a:r>
          </a:p>
          <a:p>
            <a:r>
              <a:rPr lang="tr-TR" sz="1800">
                <a:solidFill>
                  <a:srgbClr val="FF0000"/>
                </a:solidFill>
                <a:latin typeface="Century Gothic" charset="-94"/>
              </a:rPr>
              <a:t>R</a:t>
            </a:r>
            <a:r>
              <a:rPr lang="tr-TR" sz="1800" baseline="-25000">
                <a:solidFill>
                  <a:srgbClr val="FF0000"/>
                </a:solidFill>
                <a:latin typeface="Century Gothic" charset="-94"/>
              </a:rPr>
              <a:t>e</a:t>
            </a:r>
            <a:r>
              <a:rPr lang="tr-TR" sz="1800">
                <a:solidFill>
                  <a:srgbClr val="FF0000"/>
                </a:solidFill>
                <a:latin typeface="Century Gothic" charset="-94"/>
              </a:rPr>
              <a:t>&gt;2300 ise turbulans olabilir</a:t>
            </a:r>
          </a:p>
        </p:txBody>
      </p:sp>
      <p:sp>
        <p:nvSpPr>
          <p:cNvPr id="25607" name="AutoShape 9"/>
          <p:cNvSpPr>
            <a:spLocks noChangeArrowheads="1"/>
          </p:cNvSpPr>
          <p:nvPr/>
        </p:nvSpPr>
        <p:spPr bwMode="auto">
          <a:xfrm>
            <a:off x="2771775" y="333375"/>
            <a:ext cx="5688013" cy="5473700"/>
          </a:xfrm>
          <a:prstGeom prst="plaque">
            <a:avLst>
              <a:gd name="adj" fmla="val 16667"/>
            </a:avLst>
          </a:prstGeom>
          <a:noFill/>
          <a:ln w="9525">
            <a:solidFill>
              <a:schemeClr val="tx1"/>
            </a:solidFill>
            <a:miter lim="800000"/>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1905000" y="1066800"/>
            <a:ext cx="5495925" cy="5016500"/>
          </a:xfrm>
          <a:prstGeom prst="rect">
            <a:avLst/>
          </a:prstGeom>
          <a:noFill/>
          <a:ln w="9525">
            <a:noFill/>
            <a:miter lim="800000"/>
            <a:headEnd/>
            <a:tailEnd/>
          </a:ln>
        </p:spPr>
      </p:pic>
      <p:sp>
        <p:nvSpPr>
          <p:cNvPr id="3" name="TextBox 2"/>
          <p:cNvSpPr txBox="1"/>
          <p:nvPr/>
        </p:nvSpPr>
        <p:spPr>
          <a:xfrm>
            <a:off x="4572000" y="1981201"/>
            <a:ext cx="228600" cy="228600"/>
          </a:xfrm>
          <a:prstGeom prst="rect">
            <a:avLst/>
          </a:prstGeom>
          <a:solidFill>
            <a:schemeClr val="tx1"/>
          </a:solidFill>
        </p:spPr>
        <p:txBody>
          <a:bodyPr wrap="square" rtlCol="0">
            <a:spAutoFit/>
          </a:bodyPr>
          <a:lstStyle/>
          <a:p>
            <a:endParaRPr lang="en-US" dirty="0"/>
          </a:p>
        </p:txBody>
      </p:sp>
      <p:sp>
        <p:nvSpPr>
          <p:cNvPr id="4" name="TextBox 3"/>
          <p:cNvSpPr txBox="1"/>
          <p:nvPr/>
        </p:nvSpPr>
        <p:spPr>
          <a:xfrm>
            <a:off x="4419600" y="5715000"/>
            <a:ext cx="152400" cy="152400"/>
          </a:xfrm>
          <a:prstGeom prst="rect">
            <a:avLst/>
          </a:prstGeom>
          <a:solidFill>
            <a:schemeClr val="tx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3"/>
          <p:cNvSpPr>
            <a:spLocks noGrp="1" noRot="1" noChangeArrowheads="1"/>
          </p:cNvSpPr>
          <p:nvPr>
            <p:ph idx="4294967295"/>
          </p:nvPr>
        </p:nvSpPr>
        <p:spPr>
          <a:xfrm>
            <a:off x="0" y="1412875"/>
            <a:ext cx="9144000" cy="4730750"/>
          </a:xfrm>
        </p:spPr>
        <p:txBody>
          <a:bodyPr/>
          <a:lstStyle/>
          <a:p>
            <a:pPr eaLnBrk="1" hangingPunct="1">
              <a:lnSpc>
                <a:spcPct val="90000"/>
              </a:lnSpc>
            </a:pPr>
            <a:r>
              <a:rPr lang="tr-TR" sz="2200" smtClean="0"/>
              <a:t> Bir serideki hücrelerin oransal artışı</a:t>
            </a:r>
          </a:p>
          <a:p>
            <a:pPr eaLnBrk="1" hangingPunct="1">
              <a:lnSpc>
                <a:spcPct val="90000"/>
              </a:lnSpc>
            </a:pPr>
            <a:r>
              <a:rPr lang="tr-TR" sz="2200" smtClean="0"/>
              <a:t>Artışa  olgunlaşmanın belli evresinde kalmış hücrelerdeki artışın  eşlik etmesi </a:t>
            </a:r>
          </a:p>
          <a:p>
            <a:pPr eaLnBrk="1" hangingPunct="1">
              <a:lnSpc>
                <a:spcPct val="90000"/>
              </a:lnSpc>
            </a:pPr>
            <a:r>
              <a:rPr lang="tr-TR" sz="2200" smtClean="0"/>
              <a:t>Hücre morfolojisi hakkında ipucu veren belirtiler (büyük hücreler, SSC sinyallerinde azalma/artma…, </a:t>
            </a:r>
          </a:p>
          <a:p>
            <a:pPr eaLnBrk="1" hangingPunct="1">
              <a:lnSpc>
                <a:spcPct val="90000"/>
              </a:lnSpc>
            </a:pPr>
            <a:r>
              <a:rPr lang="tr-TR" sz="2200" smtClean="0"/>
              <a:t>Bir serideki olgun hücre oranın azalıp, genç hücrelerin artması </a:t>
            </a:r>
          </a:p>
          <a:p>
            <a:pPr eaLnBrk="1" hangingPunct="1">
              <a:lnSpc>
                <a:spcPct val="90000"/>
              </a:lnSpc>
            </a:pPr>
            <a:r>
              <a:rPr lang="tr-TR" sz="2200" smtClean="0"/>
              <a:t>Klonalite gözlenmesi (kappa/lambda, TCRab/gd oranları…)</a:t>
            </a:r>
          </a:p>
          <a:p>
            <a:pPr eaLnBrk="1" hangingPunct="1">
              <a:lnSpc>
                <a:spcPct val="90000"/>
              </a:lnSpc>
            </a:pPr>
            <a:r>
              <a:rPr lang="tr-TR" sz="2200" smtClean="0"/>
              <a:t>Antijen ekspresyonundaki uyumun bozulması(Ör: CD19+, sIgG+, Tdt+,   CD15+,CD34+, CD33N (↑),CD24, CD11b, CD16↓</a:t>
            </a:r>
          </a:p>
          <a:p>
            <a:pPr eaLnBrk="1" hangingPunct="1">
              <a:lnSpc>
                <a:spcPct val="90000"/>
              </a:lnSpc>
            </a:pPr>
            <a:r>
              <a:rPr lang="tr-TR" sz="2200" smtClean="0"/>
              <a:t>Bir seride bulunması beklenmeyen antijenlerin  varlığı(Ör: Miyeloid hücrelerde CD19,CD7, B lenfoid hücrelerde CD33..)</a:t>
            </a:r>
          </a:p>
          <a:p>
            <a:pPr eaLnBrk="1" hangingPunct="1">
              <a:lnSpc>
                <a:spcPct val="90000"/>
              </a:lnSpc>
            </a:pPr>
            <a:r>
              <a:rPr lang="tr-TR" sz="2200" smtClean="0"/>
              <a:t>Ploidi analizinde farklı DNA içeriği olan hücre varlığı, S/G</a:t>
            </a:r>
            <a:r>
              <a:rPr lang="tr-TR" sz="1700" smtClean="0"/>
              <a:t>2</a:t>
            </a:r>
            <a:r>
              <a:rPr lang="tr-TR" sz="2200" smtClean="0"/>
              <a:t>M oranlarında artış, Apoptotik hücreler,    </a:t>
            </a:r>
          </a:p>
          <a:p>
            <a:pPr eaLnBrk="1" hangingPunct="1">
              <a:lnSpc>
                <a:spcPct val="90000"/>
              </a:lnSpc>
            </a:pPr>
            <a:endParaRPr lang="tr-TR" sz="2200" smtClean="0"/>
          </a:p>
          <a:p>
            <a:pPr eaLnBrk="1" hangingPunct="1">
              <a:lnSpc>
                <a:spcPct val="90000"/>
              </a:lnSpc>
            </a:pPr>
            <a:endParaRPr lang="tr-TR" sz="2200" smtClean="0"/>
          </a:p>
          <a:p>
            <a:pPr eaLnBrk="1" hangingPunct="1">
              <a:lnSpc>
                <a:spcPct val="90000"/>
              </a:lnSpc>
            </a:pPr>
            <a:endParaRPr lang="tr-TR" sz="2200" smtClean="0"/>
          </a:p>
          <a:p>
            <a:pPr eaLnBrk="1" hangingPunct="1">
              <a:lnSpc>
                <a:spcPct val="90000"/>
              </a:lnSpc>
            </a:pPr>
            <a:endParaRPr lang="tr-TR" sz="2200" smtClean="0"/>
          </a:p>
          <a:p>
            <a:pPr eaLnBrk="1" hangingPunct="1">
              <a:lnSpc>
                <a:spcPct val="90000"/>
              </a:lnSpc>
            </a:pPr>
            <a:endParaRPr lang="tr-TR" sz="2200" smtClean="0"/>
          </a:p>
          <a:p>
            <a:pPr eaLnBrk="1" hangingPunct="1">
              <a:lnSpc>
                <a:spcPct val="90000"/>
              </a:lnSpc>
            </a:pPr>
            <a:endParaRPr lang="tr-TR" sz="2200" smtClean="0"/>
          </a:p>
          <a:p>
            <a:pPr eaLnBrk="1" hangingPunct="1">
              <a:lnSpc>
                <a:spcPct val="90000"/>
              </a:lnSpc>
            </a:pPr>
            <a:endParaRPr lang="tr-TR" sz="2200" smtClean="0"/>
          </a:p>
        </p:txBody>
      </p:sp>
      <p:sp>
        <p:nvSpPr>
          <p:cNvPr id="132100" name="Rectangle 4"/>
          <p:cNvSpPr>
            <a:spLocks noGrp="1"/>
          </p:cNvSpPr>
          <p:nvPr>
            <p:ph type="title"/>
          </p:nvPr>
        </p:nvSpPr>
        <p:spPr bwMode="auto">
          <a:xfrm>
            <a:off x="457200" y="268288"/>
            <a:ext cx="8229600" cy="857250"/>
          </a:xfrm>
        </p:spPr>
        <p:txBody>
          <a:bodyPr>
            <a:normAutofit fontScale="90000"/>
          </a:bodyPr>
          <a:lstStyle/>
          <a:p>
            <a:pPr algn="ctr" eaLnBrk="1" hangingPunct="1"/>
            <a:r>
              <a:rPr lang="tr-TR" sz="2900" smtClean="0">
                <a:ln>
                  <a:noFill/>
                </a:ln>
                <a:effectLst/>
                <a:latin typeface="Calibri" charset="-94"/>
              </a:rPr>
              <a:t>      Tanıda İmmun Fenotiplendirme:</a:t>
            </a:r>
            <a:br>
              <a:rPr lang="tr-TR" sz="2900" smtClean="0">
                <a:ln>
                  <a:noFill/>
                </a:ln>
                <a:effectLst/>
                <a:latin typeface="Calibri" charset="-94"/>
              </a:rPr>
            </a:br>
            <a:r>
              <a:rPr lang="tr-TR" sz="2900" smtClean="0">
                <a:ln>
                  <a:noFill/>
                </a:ln>
                <a:effectLst/>
                <a:latin typeface="Calibri" charset="-94"/>
              </a:rPr>
              <a:t>Anormal Hücrelerin Tanımlanması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rtlCol="0">
            <a:noAutofit/>
            <a:scene3d>
              <a:camera prst="orthographicFront"/>
              <a:lightRig rig="threePt" dir="t">
                <a:rot lat="0" lon="0" rev="4800000"/>
              </a:lightRig>
            </a:scene3d>
            <a:sp3d prstMaterial="matte">
              <a:bevelT w="50800" h="10160"/>
            </a:sp3d>
          </a:bodyPr>
          <a:lstStyle/>
          <a:p>
            <a:pPr fontAlgn="auto">
              <a:spcAft>
                <a:spcPts val="0"/>
              </a:spcAft>
              <a:defRPr/>
            </a:pPr>
            <a:r>
              <a:rPr lang="en-US" sz="3600" dirty="0" smtClean="0">
                <a:solidFill>
                  <a:schemeClr val="accent1">
                    <a:satMod val="150000"/>
                  </a:schemeClr>
                </a:solidFill>
                <a:ea typeface="+mj-ea"/>
              </a:rPr>
              <a:t>Kan/KIA </a:t>
            </a:r>
            <a:r>
              <a:rPr lang="en-US" sz="3600" dirty="0" err="1" smtClean="0">
                <a:solidFill>
                  <a:schemeClr val="accent1">
                    <a:satMod val="150000"/>
                  </a:schemeClr>
                </a:solidFill>
                <a:ea typeface="+mj-ea"/>
              </a:rPr>
              <a:t>alırken</a:t>
            </a:r>
            <a:r>
              <a:rPr lang="en-US" sz="3600" dirty="0" smtClean="0">
                <a:solidFill>
                  <a:schemeClr val="accent1">
                    <a:satMod val="150000"/>
                  </a:schemeClr>
                </a:solidFill>
                <a:ea typeface="+mj-ea"/>
              </a:rPr>
              <a:t> </a:t>
            </a:r>
            <a:r>
              <a:rPr lang="en-US" sz="3600" dirty="0" err="1" smtClean="0">
                <a:solidFill>
                  <a:schemeClr val="accent1">
                    <a:satMod val="150000"/>
                  </a:schemeClr>
                </a:solidFill>
                <a:ea typeface="+mj-ea"/>
              </a:rPr>
              <a:t>kullanılan</a:t>
            </a:r>
            <a:r>
              <a:rPr lang="en-US" sz="3600" dirty="0" smtClean="0">
                <a:solidFill>
                  <a:schemeClr val="accent1">
                    <a:satMod val="150000"/>
                  </a:schemeClr>
                </a:solidFill>
                <a:ea typeface="+mj-ea"/>
              </a:rPr>
              <a:t> </a:t>
            </a:r>
            <a:r>
              <a:rPr lang="en-US" sz="3600" dirty="0" err="1" smtClean="0">
                <a:solidFill>
                  <a:schemeClr val="accent1">
                    <a:satMod val="150000"/>
                  </a:schemeClr>
                </a:solidFill>
                <a:ea typeface="+mj-ea"/>
              </a:rPr>
              <a:t>antikoagülanlar</a:t>
            </a:r>
            <a:r>
              <a:rPr lang="en-US" sz="3600" dirty="0" smtClean="0">
                <a:solidFill>
                  <a:schemeClr val="accent1">
                    <a:satMod val="150000"/>
                  </a:schemeClr>
                </a:solidFill>
                <a:ea typeface="+mj-ea"/>
              </a:rPr>
              <a:t> </a:t>
            </a:r>
            <a:r>
              <a:rPr lang="en-US" sz="3600" dirty="0" err="1" smtClean="0">
                <a:solidFill>
                  <a:schemeClr val="accent1">
                    <a:satMod val="150000"/>
                  </a:schemeClr>
                </a:solidFill>
                <a:ea typeface="+mj-ea"/>
              </a:rPr>
              <a:t>önem</a:t>
            </a:r>
            <a:r>
              <a:rPr lang="en-US" sz="3600" dirty="0" smtClean="0">
                <a:solidFill>
                  <a:schemeClr val="accent1">
                    <a:satMod val="150000"/>
                  </a:schemeClr>
                </a:solidFill>
                <a:ea typeface="+mj-ea"/>
              </a:rPr>
              <a:t> </a:t>
            </a:r>
            <a:r>
              <a:rPr lang="en-US" sz="3600" dirty="0" err="1" smtClean="0">
                <a:solidFill>
                  <a:schemeClr val="accent1">
                    <a:satMod val="150000"/>
                  </a:schemeClr>
                </a:solidFill>
                <a:ea typeface="+mj-ea"/>
              </a:rPr>
              <a:t>taşır</a:t>
            </a:r>
            <a:r>
              <a:rPr lang="en-US" sz="3600" dirty="0" smtClean="0">
                <a:solidFill>
                  <a:schemeClr val="accent1">
                    <a:satMod val="150000"/>
                  </a:schemeClr>
                </a:solidFill>
                <a:ea typeface="+mj-ea"/>
              </a:rPr>
              <a:t/>
            </a:r>
            <a:br>
              <a:rPr lang="en-US" sz="3600" dirty="0" smtClean="0">
                <a:solidFill>
                  <a:schemeClr val="accent1">
                    <a:satMod val="150000"/>
                  </a:schemeClr>
                </a:solidFill>
                <a:ea typeface="+mj-ea"/>
              </a:rPr>
            </a:br>
            <a:endParaRPr lang="en-US" sz="3600" dirty="0">
              <a:solidFill>
                <a:schemeClr val="accent1">
                  <a:satMod val="150000"/>
                </a:schemeClr>
              </a:solidFill>
              <a:ea typeface="+mj-ea"/>
            </a:endParaRPr>
          </a:p>
        </p:txBody>
      </p:sp>
      <p:sp>
        <p:nvSpPr>
          <p:cNvPr id="15363" name="Content Placeholder 2"/>
          <p:cNvSpPr>
            <a:spLocks noGrp="1"/>
          </p:cNvSpPr>
          <p:nvPr>
            <p:ph idx="1"/>
          </p:nvPr>
        </p:nvSpPr>
        <p:spPr/>
        <p:txBody>
          <a:bodyPr/>
          <a:lstStyle/>
          <a:p>
            <a:pPr>
              <a:buFont typeface="Wingdings 2" pitchFamily="-106" charset="2"/>
              <a:buNone/>
            </a:pPr>
            <a:endParaRPr lang="en-US" smtClean="0"/>
          </a:p>
          <a:p>
            <a:pPr lvl="1"/>
            <a:r>
              <a:rPr lang="en-US" smtClean="0"/>
              <a:t>Sitokin tayininde heparin önerilir</a:t>
            </a:r>
          </a:p>
          <a:p>
            <a:pPr lvl="1"/>
            <a:r>
              <a:rPr lang="en-US" smtClean="0"/>
              <a:t>Bazofil tespitinde /sayımında Heparin tercih edilir,</a:t>
            </a:r>
          </a:p>
          <a:p>
            <a:pPr lvl="1"/>
            <a:r>
              <a:rPr lang="en-US" smtClean="0"/>
              <a:t>Lösemi/lenfoma immunfenotiplemelerinde EDTA tercih edilebilir</a:t>
            </a:r>
          </a:p>
          <a:p>
            <a:pPr lvl="1"/>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67422" y="244475"/>
            <a:ext cx="8385175" cy="663575"/>
          </a:xfrm>
        </p:spPr>
        <p:txBody>
          <a:bodyPr rtlCol="0">
            <a:scene3d>
              <a:camera prst="orthographicFront"/>
              <a:lightRig rig="threePt" dir="t">
                <a:rot lat="0" lon="0" rev="4800000"/>
              </a:lightRig>
            </a:scene3d>
            <a:sp3d prstMaterial="matte">
              <a:bevelT w="50800" h="10160"/>
            </a:sp3d>
          </a:bodyPr>
          <a:lstStyle/>
          <a:p>
            <a:pPr fontAlgn="auto">
              <a:spcAft>
                <a:spcPts val="0"/>
              </a:spcAft>
              <a:defRPr/>
            </a:pPr>
            <a:r>
              <a:rPr lang="tr-TR" sz="3600" dirty="0">
                <a:solidFill>
                  <a:schemeClr val="accent1">
                    <a:satMod val="150000"/>
                  </a:schemeClr>
                </a:solidFill>
                <a:latin typeface="Calibri"/>
                <a:ea typeface="+mj-ea"/>
                <a:cs typeface="Calibri"/>
              </a:rPr>
              <a:t>Örnek Hazırlık</a:t>
            </a:r>
          </a:p>
        </p:txBody>
      </p:sp>
      <p:sp>
        <p:nvSpPr>
          <p:cNvPr id="14339" name="Rectangle 3"/>
          <p:cNvSpPr>
            <a:spLocks noGrp="1" noRot="1" noChangeArrowheads="1"/>
          </p:cNvSpPr>
          <p:nvPr>
            <p:ph idx="1"/>
          </p:nvPr>
        </p:nvSpPr>
        <p:spPr>
          <a:xfrm>
            <a:off x="0" y="908720"/>
            <a:ext cx="9144000" cy="5732462"/>
          </a:xfrm>
        </p:spPr>
        <p:txBody>
          <a:bodyPr/>
          <a:lstStyle/>
          <a:p>
            <a:r>
              <a:rPr lang="tr-TR" sz="2400" dirty="0" smtClean="0">
                <a:solidFill>
                  <a:srgbClr val="FF0000"/>
                </a:solidFill>
                <a:latin typeface="Calibri" pitchFamily="34" charset="0"/>
              </a:rPr>
              <a:t>Gözle değerlendirme</a:t>
            </a:r>
            <a:r>
              <a:rPr lang="tr-TR" sz="2400" dirty="0" smtClean="0">
                <a:latin typeface="Calibri" pitchFamily="34" charset="0"/>
              </a:rPr>
              <a:t>: anormal bir durum varsa kaydedilir, gerekirse örnek reddedilir</a:t>
            </a:r>
            <a:r>
              <a:rPr lang="tr-TR" dirty="0" smtClean="0">
                <a:latin typeface="Calibri" pitchFamily="34" charset="0"/>
              </a:rPr>
              <a:t> </a:t>
            </a:r>
          </a:p>
          <a:p>
            <a:pPr lvl="1">
              <a:buFont typeface="Wingdings" pitchFamily="-106" charset="2"/>
              <a:buNone/>
            </a:pPr>
            <a:r>
              <a:rPr lang="tr-TR" dirty="0" smtClean="0">
                <a:latin typeface="Calibri" pitchFamily="34" charset="0"/>
              </a:rPr>
              <a:t>	</a:t>
            </a:r>
            <a:r>
              <a:rPr lang="tr-TR" sz="2000" dirty="0" err="1" smtClean="0">
                <a:latin typeface="Calibri" pitchFamily="34" charset="0"/>
              </a:rPr>
              <a:t>Hemoliz</a:t>
            </a:r>
            <a:r>
              <a:rPr lang="tr-TR" sz="2000" dirty="0" smtClean="0">
                <a:latin typeface="Calibri" pitchFamily="34" charset="0"/>
              </a:rPr>
              <a:t>?, pıhtı?, miktar?, ısı? kimlik bilgileri?</a:t>
            </a:r>
          </a:p>
          <a:p>
            <a:r>
              <a:rPr lang="tr-TR" sz="2400" dirty="0" smtClean="0">
                <a:solidFill>
                  <a:srgbClr val="FF0000"/>
                </a:solidFill>
                <a:latin typeface="Calibri" pitchFamily="34" charset="0"/>
              </a:rPr>
              <a:t>Biyopsi materyallerinde dikkat edilecekler:  </a:t>
            </a:r>
            <a:r>
              <a:rPr lang="tr-TR" sz="2400" dirty="0" err="1" smtClean="0">
                <a:solidFill>
                  <a:srgbClr val="FF0000"/>
                </a:solidFill>
                <a:latin typeface="Calibri" pitchFamily="34" charset="0"/>
              </a:rPr>
              <a:t>T</a:t>
            </a:r>
            <a:r>
              <a:rPr lang="tr-TR" sz="2400" dirty="0" err="1" smtClean="0">
                <a:latin typeface="Calibri" pitchFamily="34" charset="0"/>
              </a:rPr>
              <a:t>esbit</a:t>
            </a:r>
            <a:r>
              <a:rPr lang="tr-TR" sz="2400" dirty="0" smtClean="0">
                <a:latin typeface="Calibri" pitchFamily="34" charset="0"/>
              </a:rPr>
              <a:t> edilmemiş olmalıdır, kurumamalı/besleyici bir ortama alınmalı, işlem öncesi yabancı dokular atılmalıdır, </a:t>
            </a:r>
          </a:p>
          <a:p>
            <a:pPr>
              <a:buFont typeface="Wingdings" pitchFamily="-106" charset="2"/>
              <a:buNone/>
            </a:pPr>
            <a:r>
              <a:rPr lang="tr-TR" sz="2400" dirty="0" smtClean="0">
                <a:solidFill>
                  <a:srgbClr val="993366"/>
                </a:solidFill>
                <a:latin typeface="Calibri" pitchFamily="34" charset="0"/>
              </a:rPr>
              <a:t>	Mekanik</a:t>
            </a:r>
            <a:r>
              <a:rPr lang="tr-TR" sz="2400" dirty="0" smtClean="0">
                <a:latin typeface="Calibri" pitchFamily="34" charset="0"/>
              </a:rPr>
              <a:t> yolla parçalanabilir, </a:t>
            </a:r>
            <a:r>
              <a:rPr lang="tr-TR" sz="2400" dirty="0" smtClean="0">
                <a:solidFill>
                  <a:srgbClr val="993366"/>
                </a:solidFill>
                <a:latin typeface="Calibri" pitchFamily="34" charset="0"/>
              </a:rPr>
              <a:t>Enzimler, </a:t>
            </a:r>
            <a:r>
              <a:rPr lang="tr-TR" sz="2400" dirty="0" smtClean="0">
                <a:latin typeface="Calibri" pitchFamily="34" charset="0"/>
              </a:rPr>
              <a:t>bazı </a:t>
            </a:r>
            <a:r>
              <a:rPr lang="tr-TR" sz="2400" dirty="0" err="1" smtClean="0">
                <a:latin typeface="Calibri" pitchFamily="34" charset="0"/>
              </a:rPr>
              <a:t>epitoplarda</a:t>
            </a:r>
            <a:r>
              <a:rPr lang="tr-TR" sz="2400" dirty="0" smtClean="0">
                <a:latin typeface="Calibri" pitchFamily="34" charset="0"/>
              </a:rPr>
              <a:t> bozulmalara sebep olabilir  </a:t>
            </a:r>
          </a:p>
          <a:p>
            <a:r>
              <a:rPr lang="tr-TR" sz="2400" dirty="0" smtClean="0">
                <a:solidFill>
                  <a:srgbClr val="FF0000"/>
                </a:solidFill>
                <a:latin typeface="Calibri" pitchFamily="34" charset="0"/>
              </a:rPr>
              <a:t>Varsa ve istenmiyorsa eritrositlerin uzaklaştırılması</a:t>
            </a:r>
          </a:p>
          <a:p>
            <a:r>
              <a:rPr lang="tr-TR" sz="2400" dirty="0" smtClean="0">
                <a:solidFill>
                  <a:srgbClr val="FF0000"/>
                </a:solidFill>
                <a:latin typeface="Calibri" pitchFamily="34" charset="0"/>
              </a:rPr>
              <a:t>Hücre  yoğunluğunun ayarlanması</a:t>
            </a:r>
          </a:p>
          <a:p>
            <a:pPr lvl="1">
              <a:buNone/>
            </a:pPr>
            <a:r>
              <a:rPr lang="tr-TR" sz="2000" dirty="0" smtClean="0">
                <a:latin typeface="Calibri" pitchFamily="34" charset="0"/>
              </a:rPr>
              <a:t>BK &lt;10</a:t>
            </a:r>
            <a:r>
              <a:rPr lang="tr-TR" sz="2000" baseline="30000" dirty="0" smtClean="0">
                <a:latin typeface="Calibri" pitchFamily="34" charset="0"/>
              </a:rPr>
              <a:t>9</a:t>
            </a:r>
            <a:r>
              <a:rPr lang="tr-TR" sz="2000" dirty="0" smtClean="0">
                <a:latin typeface="Calibri" pitchFamily="34" charset="0"/>
              </a:rPr>
              <a:t>/L:200mL, BK=1-10x10</a:t>
            </a:r>
            <a:r>
              <a:rPr lang="tr-TR" sz="2000" baseline="30000" dirty="0" smtClean="0">
                <a:latin typeface="Calibri" pitchFamily="34" charset="0"/>
              </a:rPr>
              <a:t>9</a:t>
            </a:r>
            <a:r>
              <a:rPr lang="tr-TR" sz="2000" dirty="0" smtClean="0">
                <a:latin typeface="Calibri" pitchFamily="34" charset="0"/>
              </a:rPr>
              <a:t>/L:100mL, BK &gt;10x10</a:t>
            </a:r>
            <a:r>
              <a:rPr lang="tr-TR" sz="2000" baseline="30000" dirty="0" smtClean="0">
                <a:latin typeface="Calibri" pitchFamily="34" charset="0"/>
              </a:rPr>
              <a:t>9</a:t>
            </a:r>
            <a:r>
              <a:rPr lang="tr-TR" sz="2000" dirty="0" smtClean="0">
                <a:latin typeface="Calibri" pitchFamily="34" charset="0"/>
              </a:rPr>
              <a:t>/L:50mL kan</a:t>
            </a:r>
          </a:p>
          <a:p>
            <a:r>
              <a:rPr lang="tr-TR" sz="2400" dirty="0" smtClean="0">
                <a:solidFill>
                  <a:srgbClr val="FF0000"/>
                </a:solidFill>
                <a:latin typeface="Calibri" pitchFamily="34" charset="0"/>
              </a:rPr>
              <a:t>Hücre Canlılığının kontrolü</a:t>
            </a:r>
            <a:r>
              <a:rPr lang="tr-TR" sz="2400" dirty="0" smtClean="0">
                <a:latin typeface="Calibri" pitchFamily="34" charset="0"/>
              </a:rPr>
              <a:t> (PI, 7AAD, </a:t>
            </a:r>
            <a:r>
              <a:rPr lang="tr-TR" sz="2400" dirty="0" err="1" smtClean="0">
                <a:latin typeface="Calibri" pitchFamily="34" charset="0"/>
              </a:rPr>
              <a:t>Tripan</a:t>
            </a:r>
            <a:r>
              <a:rPr lang="tr-TR" sz="2400" dirty="0" smtClean="0">
                <a:latin typeface="Calibri" pitchFamily="34" charset="0"/>
              </a:rPr>
              <a:t> mavisi…):</a:t>
            </a:r>
            <a:r>
              <a:rPr lang="tr-TR" sz="2400" dirty="0" smtClean="0">
                <a:solidFill>
                  <a:srgbClr val="993366"/>
                </a:solidFill>
                <a:latin typeface="Calibri" pitchFamily="34" charset="0"/>
              </a:rPr>
              <a:t> </a:t>
            </a:r>
          </a:p>
          <a:p>
            <a:pPr>
              <a:buFont typeface="Wingdings" pitchFamily="-106" charset="2"/>
              <a:buNone/>
            </a:pPr>
            <a:r>
              <a:rPr lang="tr-TR" sz="2400" dirty="0" smtClean="0">
                <a:latin typeface="Calibri" pitchFamily="34" charset="0"/>
              </a:rPr>
              <a:t> Ölü hücreler, spesifik olmayan boyanmalara sebep olur</a:t>
            </a:r>
          </a:p>
          <a:p>
            <a:r>
              <a:rPr lang="tr-TR" sz="2400" dirty="0" err="1" smtClean="0">
                <a:solidFill>
                  <a:srgbClr val="FF0000"/>
                </a:solidFill>
                <a:latin typeface="Calibri" pitchFamily="34" charset="0"/>
              </a:rPr>
              <a:t>Fc</a:t>
            </a:r>
            <a:r>
              <a:rPr lang="tr-TR" sz="2400" dirty="0" smtClean="0">
                <a:solidFill>
                  <a:srgbClr val="FF0000"/>
                </a:solidFill>
                <a:latin typeface="Calibri" pitchFamily="34" charset="0"/>
              </a:rPr>
              <a:t> reseptörlerin blokajı </a:t>
            </a:r>
            <a:r>
              <a:rPr lang="tr-TR" sz="2400" dirty="0" smtClean="0">
                <a:latin typeface="Calibri" pitchFamily="34" charset="0"/>
              </a:rPr>
              <a:t>(</a:t>
            </a:r>
            <a:r>
              <a:rPr lang="tr-TR" sz="2400" dirty="0" err="1" smtClean="0">
                <a:latin typeface="Calibri" pitchFamily="34" charset="0"/>
              </a:rPr>
              <a:t>murine</a:t>
            </a:r>
            <a:r>
              <a:rPr lang="tr-TR" sz="2400" dirty="0" smtClean="0">
                <a:latin typeface="Calibri" pitchFamily="34" charset="0"/>
              </a:rPr>
              <a:t> </a:t>
            </a:r>
            <a:r>
              <a:rPr lang="tr-TR" sz="2400" dirty="0" err="1" smtClean="0">
                <a:latin typeface="Calibri" pitchFamily="34" charset="0"/>
              </a:rPr>
              <a:t>IgG</a:t>
            </a:r>
            <a:r>
              <a:rPr lang="tr-TR" sz="2400" dirty="0" smtClean="0">
                <a:latin typeface="Calibri" pitchFamily="34" charset="0"/>
              </a:rPr>
              <a:t> ile) önemli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rtlCol="0">
            <a:scene3d>
              <a:camera prst="orthographicFront"/>
              <a:lightRig rig="threePt" dir="t">
                <a:rot lat="0" lon="0" rev="4800000"/>
              </a:lightRig>
            </a:scene3d>
            <a:sp3d prstMaterial="matte">
              <a:bevelT w="50800" h="10160"/>
            </a:sp3d>
          </a:bodyPr>
          <a:lstStyle/>
          <a:p>
            <a:pPr fontAlgn="auto">
              <a:spcAft>
                <a:spcPts val="0"/>
              </a:spcAft>
              <a:defRPr/>
            </a:pPr>
            <a:endParaRPr lang="en-US">
              <a:solidFill>
                <a:schemeClr val="accent1">
                  <a:satMod val="150000"/>
                </a:schemeClr>
              </a:solidFill>
              <a:ea typeface="+mj-ea"/>
            </a:endParaRPr>
          </a:p>
        </p:txBody>
      </p:sp>
      <p:sp>
        <p:nvSpPr>
          <p:cNvPr id="37891" name="Content Placeholder 2"/>
          <p:cNvSpPr>
            <a:spLocks noGrp="1"/>
          </p:cNvSpPr>
          <p:nvPr>
            <p:ph idx="1"/>
          </p:nvPr>
        </p:nvSpPr>
        <p:spPr/>
        <p:txBody>
          <a:bodyPr/>
          <a:lstStyle/>
          <a:p>
            <a:r>
              <a:rPr lang="en-US" smtClean="0"/>
              <a:t>Hücre süspansiyonundaki hücrelerin yoğunluğu ayarlanır</a:t>
            </a:r>
          </a:p>
          <a:p>
            <a:pPr lvl="1"/>
            <a:r>
              <a:rPr lang="en-US" smtClean="0"/>
              <a:t> En az 0,5-1 x 10</a:t>
            </a:r>
            <a:r>
              <a:rPr lang="en-US" baseline="30000" smtClean="0"/>
              <a:t>6</a:t>
            </a:r>
            <a:r>
              <a:rPr lang="en-US" smtClean="0"/>
              <a:t> hücre/ml konsantrasyonda olmalı ,  deneyde kullanılacak  tüp sayısına göre toplam gereken hücre sayısı hesaplanmalıdır</a:t>
            </a:r>
          </a:p>
          <a:p>
            <a:pPr lvl="1"/>
            <a:r>
              <a:rPr lang="en-US" smtClean="0"/>
              <a:t>Canlılıkları &gt; %90 olmalıdır.  Canlılık Tripan mavisi  ile önceden veya floresan veren boyalar ile FCM ile  belirlenebilir</a:t>
            </a:r>
          </a:p>
          <a:p>
            <a:pPr lvl="1"/>
            <a:r>
              <a:rPr lang="en-US" smtClean="0"/>
              <a:t> </a:t>
            </a:r>
          </a:p>
          <a:p>
            <a:pPr lvl="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sp3d prstMaterial="matte">
              <a:bevelT w="50800" h="10160"/>
            </a:sp3d>
          </a:bodyPr>
          <a:lstStyle/>
          <a:p>
            <a:pPr fontAlgn="auto">
              <a:spcAft>
                <a:spcPts val="0"/>
              </a:spcAft>
              <a:defRPr/>
            </a:pPr>
            <a:r>
              <a:rPr lang="en-US" dirty="0" err="1" smtClean="0">
                <a:solidFill>
                  <a:schemeClr val="accent1">
                    <a:satMod val="150000"/>
                  </a:schemeClr>
                </a:solidFill>
                <a:ea typeface="+mj-ea"/>
              </a:rPr>
              <a:t>Boyama</a:t>
            </a:r>
            <a:r>
              <a:rPr lang="en-US" dirty="0" smtClean="0">
                <a:solidFill>
                  <a:schemeClr val="accent1">
                    <a:satMod val="150000"/>
                  </a:schemeClr>
                </a:solidFill>
                <a:ea typeface="+mj-ea"/>
              </a:rPr>
              <a:t> </a:t>
            </a:r>
            <a:r>
              <a:rPr lang="en-US" dirty="0" err="1" smtClean="0">
                <a:solidFill>
                  <a:schemeClr val="accent1">
                    <a:satMod val="150000"/>
                  </a:schemeClr>
                </a:solidFill>
                <a:ea typeface="+mj-ea"/>
              </a:rPr>
              <a:t>işlemlerine</a:t>
            </a:r>
            <a:r>
              <a:rPr lang="en-US" dirty="0" smtClean="0">
                <a:solidFill>
                  <a:schemeClr val="accent1">
                    <a:satMod val="150000"/>
                  </a:schemeClr>
                </a:solidFill>
                <a:ea typeface="+mj-ea"/>
              </a:rPr>
              <a:t> </a:t>
            </a:r>
            <a:r>
              <a:rPr lang="en-US" dirty="0" err="1" smtClean="0">
                <a:solidFill>
                  <a:schemeClr val="accent1">
                    <a:satMod val="150000"/>
                  </a:schemeClr>
                </a:solidFill>
                <a:ea typeface="+mj-ea"/>
              </a:rPr>
              <a:t>geçilir</a:t>
            </a:r>
            <a:r>
              <a:rPr lang="en-US" dirty="0" smtClean="0">
                <a:solidFill>
                  <a:schemeClr val="accent1">
                    <a:satMod val="150000"/>
                  </a:schemeClr>
                </a:solidFill>
                <a:ea typeface="+mj-ea"/>
              </a:rPr>
              <a:t> </a:t>
            </a:r>
            <a:endParaRPr lang="en-US" dirty="0">
              <a:solidFill>
                <a:schemeClr val="accent1">
                  <a:satMod val="150000"/>
                </a:schemeClr>
              </a:solidFill>
              <a:ea typeface="+mj-ea"/>
            </a:endParaRPr>
          </a:p>
        </p:txBody>
      </p:sp>
      <p:sp>
        <p:nvSpPr>
          <p:cNvPr id="3" name="Content Placeholder 2"/>
          <p:cNvSpPr>
            <a:spLocks noGrp="1"/>
          </p:cNvSpPr>
          <p:nvPr>
            <p:ph idx="1"/>
          </p:nvPr>
        </p:nvSpPr>
        <p:spPr/>
        <p:txBody>
          <a:bodyPr>
            <a:normAutofit/>
          </a:bodyPr>
          <a:lstStyle/>
          <a:p>
            <a:r>
              <a:rPr lang="en-US" smtClean="0"/>
              <a:t>Doğrudan boyama </a:t>
            </a:r>
          </a:p>
          <a:p>
            <a:r>
              <a:rPr lang="en-US" smtClean="0"/>
              <a:t>İndirekt boyama </a:t>
            </a:r>
          </a:p>
          <a:p>
            <a:r>
              <a:rPr lang="en-US" smtClean="0"/>
              <a:t>Hücre içinde yapılacak boyamalar</a:t>
            </a:r>
          </a:p>
          <a:p>
            <a:r>
              <a:rPr lang="en-US" smtClean="0"/>
              <a:t>Hücre yüzeyinde  yapılacak boyamalar </a:t>
            </a:r>
          </a:p>
          <a:p>
            <a:r>
              <a:rPr lang="en-US" smtClean="0"/>
              <a:t>Plakta ya  da tüpte boyama işlemi </a:t>
            </a:r>
          </a:p>
          <a:p>
            <a:pPr>
              <a:buFont typeface="Wingdings 2" pitchFamily="-106" charset="2"/>
              <a:buNone/>
            </a:pPr>
            <a:r>
              <a:rPr lang="en-US" smtClean="0"/>
              <a:t>Farklılıklar gösterecektir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rtlCol="0">
            <a:scene3d>
              <a:camera prst="orthographicFront"/>
              <a:lightRig rig="threePt" dir="t">
                <a:rot lat="0" lon="0" rev="4800000"/>
              </a:lightRig>
            </a:scene3d>
            <a:sp3d prstMaterial="matte">
              <a:bevelT w="50800" h="10160"/>
            </a:sp3d>
          </a:bodyPr>
          <a:lstStyle/>
          <a:p>
            <a:pPr fontAlgn="auto">
              <a:spcAft>
                <a:spcPts val="0"/>
              </a:spcAft>
              <a:defRPr/>
            </a:pPr>
            <a:endParaRPr lang="en-US">
              <a:solidFill>
                <a:schemeClr val="accent1">
                  <a:satMod val="150000"/>
                </a:schemeClr>
              </a:solidFill>
              <a:ea typeface="+mj-ea"/>
            </a:endParaRPr>
          </a:p>
        </p:txBody>
      </p:sp>
      <p:sp>
        <p:nvSpPr>
          <p:cNvPr id="39939" name="Content Placeholder 2"/>
          <p:cNvSpPr>
            <a:spLocks noGrp="1"/>
          </p:cNvSpPr>
          <p:nvPr>
            <p:ph idx="1"/>
          </p:nvPr>
        </p:nvSpPr>
        <p:spPr/>
        <p:txBody>
          <a:bodyPr/>
          <a:lstStyle/>
          <a:p>
            <a:r>
              <a:rPr lang="en-US" smtClean="0"/>
              <a:t>Plakta boyama için  yıkamalar  genellikle 3dk 100g de  (8° C)   yapılır. Sıvı dökülünce hücreler hemen  boyama  tamponu içindeki 100 </a:t>
            </a:r>
            <a:r>
              <a:rPr lang="en-US" smtClean="0">
                <a:latin typeface="Symbol" pitchFamily="-106" charset="2"/>
              </a:rPr>
              <a:t>m</a:t>
            </a:r>
            <a:r>
              <a:rPr lang="en-US" smtClean="0"/>
              <a:t>L  ab ile resüspande edilip devem edilir</a:t>
            </a:r>
          </a:p>
          <a:p>
            <a:r>
              <a:rPr lang="en-US" smtClean="0"/>
              <a:t>Tüpte boyamalar için yıkamalar genelde 300g de 5 dk olarak yapılır. 2-3 yıkamadan sonra hücrelerin üzerine  boyama tamponundaki antikor(lar) eklenir</a:t>
            </a:r>
          </a:p>
          <a:p>
            <a:endParaRPr lang="en-US" smtClean="0"/>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scene3d>
              <a:camera prst="orthographicFront"/>
              <a:lightRig rig="threePt" dir="t">
                <a:rot lat="0" lon="0" rev="4800000"/>
              </a:lightRig>
            </a:scene3d>
            <a:sp3d prstMaterial="matte">
              <a:bevelT w="50800" h="10160"/>
            </a:sp3d>
          </a:bodyPr>
          <a:lstStyle/>
          <a:p>
            <a:pPr fontAlgn="auto">
              <a:spcAft>
                <a:spcPts val="0"/>
              </a:spcAft>
              <a:defRPr/>
            </a:pPr>
            <a:r>
              <a:rPr lang="en-US" dirty="0" err="1" smtClean="0">
                <a:solidFill>
                  <a:schemeClr val="accent1">
                    <a:satMod val="150000"/>
                  </a:schemeClr>
                </a:solidFill>
                <a:ea typeface="+mj-ea"/>
              </a:rPr>
              <a:t>Boyama</a:t>
            </a:r>
            <a:r>
              <a:rPr lang="en-US" dirty="0" smtClean="0">
                <a:solidFill>
                  <a:schemeClr val="accent1">
                    <a:satMod val="150000"/>
                  </a:schemeClr>
                </a:solidFill>
                <a:ea typeface="+mj-ea"/>
              </a:rPr>
              <a:t> </a:t>
            </a:r>
            <a:r>
              <a:rPr lang="en-US" dirty="0" err="1" smtClean="0">
                <a:solidFill>
                  <a:schemeClr val="accent1">
                    <a:satMod val="150000"/>
                  </a:schemeClr>
                </a:solidFill>
                <a:ea typeface="+mj-ea"/>
              </a:rPr>
              <a:t>işlemleri</a:t>
            </a:r>
            <a:endParaRPr lang="en-US" dirty="0">
              <a:solidFill>
                <a:schemeClr val="accent1">
                  <a:satMod val="150000"/>
                </a:schemeClr>
              </a:solidFill>
              <a:ea typeface="+mj-ea"/>
            </a:endParaRPr>
          </a:p>
        </p:txBody>
      </p:sp>
      <p:sp>
        <p:nvSpPr>
          <p:cNvPr id="3" name="Content Placeholder 2"/>
          <p:cNvSpPr>
            <a:spLocks noGrp="1"/>
          </p:cNvSpPr>
          <p:nvPr>
            <p:ph idx="1"/>
          </p:nvPr>
        </p:nvSpPr>
        <p:spPr>
          <a:xfrm>
            <a:off x="457200" y="1417638"/>
            <a:ext cx="8229600" cy="4525962"/>
          </a:xfrm>
        </p:spPr>
        <p:txBody>
          <a:bodyPr>
            <a:normAutofit lnSpcReduction="10000"/>
          </a:bodyPr>
          <a:lstStyle/>
          <a:p>
            <a:pPr>
              <a:lnSpc>
                <a:spcPct val="90000"/>
              </a:lnSpc>
            </a:pPr>
            <a:r>
              <a:rPr lang="en-US" sz="2200" smtClean="0"/>
              <a:t>Uygun hücre konsantrasyonu sağlanır</a:t>
            </a:r>
          </a:p>
          <a:p>
            <a:pPr>
              <a:lnSpc>
                <a:spcPct val="90000"/>
              </a:lnSpc>
            </a:pPr>
            <a:r>
              <a:rPr lang="en-US" sz="2200" smtClean="0"/>
              <a:t>Boyamalar genelde soğukta ve karanlıkta yapılır</a:t>
            </a:r>
          </a:p>
          <a:p>
            <a:pPr>
              <a:lnSpc>
                <a:spcPct val="90000"/>
              </a:lnSpc>
            </a:pPr>
            <a:r>
              <a:rPr lang="en-US" sz="2200" smtClean="0"/>
              <a:t>Hücrelerin non spepsifik bağlanmayı engelleyecek bir serum ile  işleme tutulması önerilir</a:t>
            </a:r>
          </a:p>
          <a:p>
            <a:pPr>
              <a:lnSpc>
                <a:spcPct val="90000"/>
              </a:lnSpc>
            </a:pPr>
            <a:r>
              <a:rPr lang="en-US" sz="2200" smtClean="0"/>
              <a:t>Zayıf ifade edilen parametreler için parlak olan antikorlar seçilmelidir</a:t>
            </a:r>
          </a:p>
          <a:p>
            <a:pPr>
              <a:lnSpc>
                <a:spcPct val="90000"/>
              </a:lnSpc>
            </a:pPr>
            <a:r>
              <a:rPr lang="en-US" sz="2200" smtClean="0"/>
              <a:t>Hücreler için   hedeflediğiniz hücrede bulunmayan bir marker  kullanmanız halinde bu “diğer” hücreler  negatif kontrol olarak işinize yarar </a:t>
            </a:r>
          </a:p>
          <a:p>
            <a:pPr>
              <a:lnSpc>
                <a:spcPct val="90000"/>
              </a:lnSpc>
            </a:pPr>
            <a:r>
              <a:rPr lang="en-US" sz="2200" smtClean="0"/>
              <a:t>Her fluorokrom için ayrı bir kontrol kullanılmalıdır  Her sefereinde bir florokromu eksik olan tüpler (FMO) ile kompanzasyon kontrol  edilmelidir</a:t>
            </a:r>
          </a:p>
          <a:p>
            <a:pPr>
              <a:lnSpc>
                <a:spcPct val="90000"/>
              </a:lnSpc>
            </a:pPr>
            <a:r>
              <a:rPr lang="en-US" sz="2200" smtClean="0"/>
              <a:t>Hücrelerin metanol içermeyen formaldehid içinde tespit edilmesi ve fazla bekletilmeden çalışmaların yapılması   önerilir </a:t>
            </a:r>
          </a:p>
          <a:p>
            <a:pPr>
              <a:lnSpc>
                <a:spcPct val="90000"/>
              </a:lnSpc>
            </a:pPr>
            <a:endParaRPr lang="en-US" sz="2200" smtClean="0"/>
          </a:p>
          <a:p>
            <a:pPr>
              <a:lnSpc>
                <a:spcPct val="90000"/>
              </a:lnSpc>
            </a:pPr>
            <a:endParaRPr lang="en-US" sz="220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5347" name="Picture 3"/>
          <p:cNvPicPr>
            <a:picLocks noGrp="1" noChangeAspect="1" noChangeArrowheads="1"/>
          </p:cNvPicPr>
          <p:nvPr>
            <p:ph idx="1"/>
          </p:nvPr>
        </p:nvPicPr>
        <p:blipFill>
          <a:blip r:embed="rId2" cstate="print"/>
          <a:srcRect/>
          <a:stretch>
            <a:fillRect/>
          </a:stretch>
        </p:blipFill>
        <p:spPr bwMode="auto">
          <a:xfrm>
            <a:off x="467544" y="476672"/>
            <a:ext cx="7771995" cy="569007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858375" cy="7172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250825" y="1844675"/>
            <a:ext cx="8435975" cy="4572000"/>
          </a:xfrm>
        </p:spPr>
        <p:txBody>
          <a:bodyPr/>
          <a:lstStyle/>
          <a:p>
            <a:pPr eaLnBrk="1" hangingPunct="1">
              <a:lnSpc>
                <a:spcPct val="70000"/>
              </a:lnSpc>
            </a:pPr>
            <a:r>
              <a:rPr lang="tr-TR" sz="2400" dirty="0" smtClean="0">
                <a:solidFill>
                  <a:srgbClr val="43C004"/>
                </a:solidFill>
              </a:rPr>
              <a:t>Süspansiyon halindeki hücreler kontrollü olarak hedefe doğru ilerler (Hidrodinamik Fokuslama)</a:t>
            </a:r>
          </a:p>
          <a:p>
            <a:pPr eaLnBrk="1" hangingPunct="1">
              <a:lnSpc>
                <a:spcPct val="70000"/>
              </a:lnSpc>
              <a:buFont typeface="Wingdings 2" charset="-94"/>
              <a:buNone/>
            </a:pPr>
            <a:endParaRPr lang="en-US" sz="2400" dirty="0" smtClean="0">
              <a:solidFill>
                <a:srgbClr val="43C004"/>
              </a:solidFill>
            </a:endParaRPr>
          </a:p>
          <a:p>
            <a:pPr eaLnBrk="1" hangingPunct="1">
              <a:lnSpc>
                <a:spcPct val="70000"/>
              </a:lnSpc>
            </a:pPr>
            <a:r>
              <a:rPr lang="tr-TR" sz="2400" dirty="0" smtClean="0">
                <a:solidFill>
                  <a:schemeClr val="tx2"/>
                </a:solidFill>
              </a:rPr>
              <a:t>Hücre belli bir odağa(Flow cell) yönlendirilmiş lazerin önünden geçerken  hücreden floresan  sinyaller yayılır. Dedektörler bu sinyalleri toplar</a:t>
            </a:r>
          </a:p>
          <a:p>
            <a:pPr eaLnBrk="1" hangingPunct="1">
              <a:lnSpc>
                <a:spcPct val="70000"/>
              </a:lnSpc>
            </a:pPr>
            <a:endParaRPr lang="en-US" sz="2400" dirty="0" smtClean="0"/>
          </a:p>
          <a:p>
            <a:pPr eaLnBrk="1" hangingPunct="1">
              <a:lnSpc>
                <a:spcPct val="70000"/>
              </a:lnSpc>
            </a:pPr>
            <a:r>
              <a:rPr lang="tr-TR" sz="2400" dirty="0" smtClean="0">
                <a:solidFill>
                  <a:srgbClr val="CCFF33"/>
                </a:solidFill>
              </a:rPr>
              <a:t>Toplanan bu  sinyaller, bir dosya olarak depolanmak üzere sayısal verilere dönüştürülür</a:t>
            </a:r>
          </a:p>
          <a:p>
            <a:pPr eaLnBrk="1" hangingPunct="1">
              <a:lnSpc>
                <a:spcPct val="70000"/>
              </a:lnSpc>
            </a:pPr>
            <a:endParaRPr lang="en-US" sz="2400" dirty="0" smtClean="0">
              <a:solidFill>
                <a:srgbClr val="CCFF33"/>
              </a:solidFill>
            </a:endParaRPr>
          </a:p>
          <a:p>
            <a:pPr eaLnBrk="1" hangingPunct="1">
              <a:lnSpc>
                <a:spcPct val="70000"/>
              </a:lnSpc>
            </a:pPr>
            <a:r>
              <a:rPr lang="tr-TR" sz="2400" dirty="0" smtClean="0">
                <a:solidFill>
                  <a:schemeClr val="accent1"/>
                </a:solidFill>
              </a:rPr>
              <a:t>Özel yazılımlar kullanılarak veriler analiz  edilir</a:t>
            </a:r>
            <a:endParaRPr lang="en-US" sz="2400" dirty="0" smtClean="0">
              <a:solidFill>
                <a:schemeClr val="accent1"/>
              </a:solidFill>
            </a:endParaRPr>
          </a:p>
        </p:txBody>
      </p:sp>
      <p:grpSp>
        <p:nvGrpSpPr>
          <p:cNvPr id="2" name="Group 18"/>
          <p:cNvGrpSpPr>
            <a:grpSpLocks/>
          </p:cNvGrpSpPr>
          <p:nvPr/>
        </p:nvGrpSpPr>
        <p:grpSpPr bwMode="auto">
          <a:xfrm>
            <a:off x="7508875" y="3429000"/>
            <a:ext cx="1863725" cy="466725"/>
            <a:chOff x="2667" y="3953"/>
            <a:chExt cx="1174" cy="294"/>
          </a:xfrm>
        </p:grpSpPr>
        <p:sp>
          <p:nvSpPr>
            <p:cNvPr id="26638" name="Text Box 10"/>
            <p:cNvSpPr txBox="1">
              <a:spLocks noChangeArrowheads="1"/>
            </p:cNvSpPr>
            <p:nvPr/>
          </p:nvSpPr>
          <p:spPr bwMode="auto">
            <a:xfrm>
              <a:off x="2757" y="3953"/>
              <a:ext cx="1084" cy="291"/>
            </a:xfrm>
            <a:prstGeom prst="rect">
              <a:avLst/>
            </a:prstGeom>
            <a:noFill/>
            <a:ln w="9525">
              <a:noFill/>
              <a:miter lim="800000"/>
              <a:headEnd/>
              <a:tailEnd/>
            </a:ln>
          </p:spPr>
          <p:txBody>
            <a:bodyPr wrap="square">
              <a:spAutoFit/>
            </a:bodyPr>
            <a:lstStyle/>
            <a:p>
              <a:r>
                <a:rPr lang="tr-TR" b="1" dirty="0">
                  <a:solidFill>
                    <a:schemeClr val="tx2"/>
                  </a:solidFill>
                </a:rPr>
                <a:t>İnceleme</a:t>
              </a:r>
              <a:endParaRPr lang="en-US" b="1" dirty="0">
                <a:solidFill>
                  <a:schemeClr val="tx2"/>
                </a:solidFill>
              </a:endParaRPr>
            </a:p>
          </p:txBody>
        </p:sp>
        <p:sp>
          <p:nvSpPr>
            <p:cNvPr id="26639" name="AutoShape 14"/>
            <p:cNvSpPr>
              <a:spLocks noChangeArrowheads="1"/>
            </p:cNvSpPr>
            <p:nvPr/>
          </p:nvSpPr>
          <p:spPr bwMode="auto">
            <a:xfrm>
              <a:off x="2667" y="3953"/>
              <a:ext cx="1030" cy="294"/>
            </a:xfrm>
            <a:prstGeom prst="leftArrow">
              <a:avLst>
                <a:gd name="adj1" fmla="val 100000"/>
                <a:gd name="adj2" fmla="val 36540"/>
              </a:avLst>
            </a:prstGeom>
            <a:noFill/>
            <a:ln w="9525">
              <a:solidFill>
                <a:schemeClr val="folHlink"/>
              </a:solidFill>
              <a:miter lim="800000"/>
              <a:headEnd/>
              <a:tailEnd/>
            </a:ln>
          </p:spPr>
          <p:txBody>
            <a:bodyPr wrap="square" anchor="ctr">
              <a:spAutoFit/>
            </a:bodyPr>
            <a:lstStyle/>
            <a:p>
              <a:endParaRPr lang="tr-TR"/>
            </a:p>
          </p:txBody>
        </p:sp>
      </p:grpSp>
      <p:grpSp>
        <p:nvGrpSpPr>
          <p:cNvPr id="3" name="Group 19"/>
          <p:cNvGrpSpPr>
            <a:grpSpLocks/>
          </p:cNvGrpSpPr>
          <p:nvPr/>
        </p:nvGrpSpPr>
        <p:grpSpPr bwMode="auto">
          <a:xfrm>
            <a:off x="7010211" y="2349502"/>
            <a:ext cx="2133788" cy="461963"/>
            <a:chOff x="4516" y="741"/>
            <a:chExt cx="1031" cy="291"/>
          </a:xfrm>
        </p:grpSpPr>
        <p:sp>
          <p:nvSpPr>
            <p:cNvPr id="26636" name="Text Box 6"/>
            <p:cNvSpPr txBox="1">
              <a:spLocks noChangeArrowheads="1"/>
            </p:cNvSpPr>
            <p:nvPr/>
          </p:nvSpPr>
          <p:spPr bwMode="auto">
            <a:xfrm>
              <a:off x="4700" y="741"/>
              <a:ext cx="847" cy="291"/>
            </a:xfrm>
            <a:prstGeom prst="rect">
              <a:avLst/>
            </a:prstGeom>
            <a:noFill/>
            <a:ln w="9525">
              <a:noFill/>
              <a:miter lim="800000"/>
              <a:headEnd/>
              <a:tailEnd/>
            </a:ln>
          </p:spPr>
          <p:txBody>
            <a:bodyPr wrap="square">
              <a:spAutoFit/>
            </a:bodyPr>
            <a:lstStyle/>
            <a:p>
              <a:r>
                <a:rPr lang="tr-TR" b="1" dirty="0">
                  <a:solidFill>
                    <a:srgbClr val="43C004"/>
                  </a:solidFill>
                </a:rPr>
                <a:t>Akışkanlar</a:t>
              </a:r>
              <a:endParaRPr lang="en-US" b="1" dirty="0">
                <a:solidFill>
                  <a:srgbClr val="43C004"/>
                </a:solidFill>
              </a:endParaRPr>
            </a:p>
          </p:txBody>
        </p:sp>
        <p:sp>
          <p:nvSpPr>
            <p:cNvPr id="26637" name="AutoShape 15"/>
            <p:cNvSpPr>
              <a:spLocks noChangeArrowheads="1"/>
            </p:cNvSpPr>
            <p:nvPr/>
          </p:nvSpPr>
          <p:spPr bwMode="auto">
            <a:xfrm>
              <a:off x="4516" y="770"/>
              <a:ext cx="1031" cy="219"/>
            </a:xfrm>
            <a:prstGeom prst="leftArrow">
              <a:avLst>
                <a:gd name="adj1" fmla="val 100000"/>
                <a:gd name="adj2" fmla="val 45309"/>
              </a:avLst>
            </a:prstGeom>
            <a:noFill/>
            <a:ln w="9525">
              <a:solidFill>
                <a:schemeClr val="folHlink"/>
              </a:solidFill>
              <a:miter lim="800000"/>
              <a:headEnd/>
              <a:tailEnd/>
            </a:ln>
          </p:spPr>
          <p:txBody>
            <a:bodyPr wrap="square" anchor="ctr">
              <a:spAutoFit/>
            </a:bodyPr>
            <a:lstStyle/>
            <a:p>
              <a:endParaRPr lang="tr-TR" sz="1800">
                <a:solidFill>
                  <a:srgbClr val="43C004"/>
                </a:solidFill>
                <a:latin typeface="Century Gothic" charset="-94"/>
              </a:endParaRPr>
            </a:p>
          </p:txBody>
        </p:sp>
      </p:grpSp>
      <p:grpSp>
        <p:nvGrpSpPr>
          <p:cNvPr id="4" name="Group 20"/>
          <p:cNvGrpSpPr>
            <a:grpSpLocks/>
          </p:cNvGrpSpPr>
          <p:nvPr/>
        </p:nvGrpSpPr>
        <p:grpSpPr bwMode="auto">
          <a:xfrm>
            <a:off x="6929438" y="4266868"/>
            <a:ext cx="2214562" cy="822325"/>
            <a:chOff x="4417" y="2073"/>
            <a:chExt cx="1395" cy="602"/>
          </a:xfrm>
        </p:grpSpPr>
        <p:sp>
          <p:nvSpPr>
            <p:cNvPr id="26634" name="Text Box 11"/>
            <p:cNvSpPr txBox="1">
              <a:spLocks noChangeArrowheads="1"/>
            </p:cNvSpPr>
            <p:nvPr/>
          </p:nvSpPr>
          <p:spPr bwMode="auto">
            <a:xfrm>
              <a:off x="4417" y="2073"/>
              <a:ext cx="1395" cy="602"/>
            </a:xfrm>
            <a:prstGeom prst="rect">
              <a:avLst/>
            </a:prstGeom>
            <a:noFill/>
            <a:ln w="9525">
              <a:noFill/>
              <a:miter lim="800000"/>
              <a:headEnd/>
              <a:tailEnd/>
            </a:ln>
          </p:spPr>
          <p:txBody>
            <a:bodyPr>
              <a:spAutoFit/>
            </a:bodyPr>
            <a:lstStyle/>
            <a:p>
              <a:r>
                <a:rPr lang="tr-TR" b="1" dirty="0">
                  <a:solidFill>
                    <a:srgbClr val="CCFF33"/>
                  </a:solidFill>
                </a:rPr>
                <a:t>   </a:t>
              </a:r>
              <a:r>
                <a:rPr lang="en-US" b="1" dirty="0" err="1">
                  <a:solidFill>
                    <a:srgbClr val="CCFF33"/>
                  </a:solidFill>
                </a:rPr>
                <a:t>Ele</a:t>
              </a:r>
              <a:r>
                <a:rPr lang="tr-TR" b="1" dirty="0">
                  <a:solidFill>
                    <a:srgbClr val="CCFF33"/>
                  </a:solidFill>
                </a:rPr>
                <a:t>k</a:t>
              </a:r>
              <a:r>
                <a:rPr lang="en-US" b="1" dirty="0" err="1">
                  <a:solidFill>
                    <a:srgbClr val="CCFF33"/>
                  </a:solidFill>
                </a:rPr>
                <a:t>troni</a:t>
              </a:r>
              <a:r>
                <a:rPr lang="tr-TR" b="1" dirty="0">
                  <a:solidFill>
                    <a:srgbClr val="CCFF33"/>
                  </a:solidFill>
                </a:rPr>
                <a:t>kler</a:t>
              </a:r>
              <a:endParaRPr lang="en-US" b="1" dirty="0">
                <a:solidFill>
                  <a:srgbClr val="CCFF33"/>
                </a:solidFill>
              </a:endParaRPr>
            </a:p>
            <a:p>
              <a:endParaRPr lang="en-US" dirty="0">
                <a:solidFill>
                  <a:srgbClr val="CCFF33"/>
                </a:solidFill>
                <a:latin typeface="Century Gothic" charset="-94"/>
              </a:endParaRPr>
            </a:p>
          </p:txBody>
        </p:sp>
        <p:sp>
          <p:nvSpPr>
            <p:cNvPr id="26635" name="AutoShape 16"/>
            <p:cNvSpPr>
              <a:spLocks noChangeArrowheads="1"/>
            </p:cNvSpPr>
            <p:nvPr/>
          </p:nvSpPr>
          <p:spPr bwMode="auto">
            <a:xfrm>
              <a:off x="4462" y="2132"/>
              <a:ext cx="1350" cy="276"/>
            </a:xfrm>
            <a:prstGeom prst="leftArrow">
              <a:avLst>
                <a:gd name="adj1" fmla="val 100000"/>
                <a:gd name="adj2" fmla="val 45086"/>
              </a:avLst>
            </a:prstGeom>
            <a:noFill/>
            <a:ln w="9525">
              <a:solidFill>
                <a:schemeClr val="folHlink"/>
              </a:solidFill>
              <a:miter lim="800000"/>
              <a:headEnd/>
              <a:tailEnd/>
            </a:ln>
          </p:spPr>
          <p:txBody>
            <a:bodyPr anchor="ctr">
              <a:spAutoFit/>
            </a:bodyPr>
            <a:lstStyle/>
            <a:p>
              <a:endParaRPr lang="tr-TR" sz="1800">
                <a:latin typeface="Century Gothic" charset="-94"/>
              </a:endParaRPr>
            </a:p>
          </p:txBody>
        </p:sp>
      </p:grpSp>
      <p:grpSp>
        <p:nvGrpSpPr>
          <p:cNvPr id="5" name="Group 21"/>
          <p:cNvGrpSpPr>
            <a:grpSpLocks/>
          </p:cNvGrpSpPr>
          <p:nvPr/>
        </p:nvGrpSpPr>
        <p:grpSpPr bwMode="auto">
          <a:xfrm>
            <a:off x="6429375" y="5334000"/>
            <a:ext cx="2714625" cy="457200"/>
            <a:chOff x="4529" y="3202"/>
            <a:chExt cx="1383" cy="288"/>
          </a:xfrm>
        </p:grpSpPr>
        <p:sp>
          <p:nvSpPr>
            <p:cNvPr id="26632" name="Text Box 12"/>
            <p:cNvSpPr txBox="1">
              <a:spLocks noChangeArrowheads="1"/>
            </p:cNvSpPr>
            <p:nvPr/>
          </p:nvSpPr>
          <p:spPr bwMode="auto">
            <a:xfrm>
              <a:off x="4529" y="3202"/>
              <a:ext cx="1383" cy="288"/>
            </a:xfrm>
            <a:prstGeom prst="rect">
              <a:avLst/>
            </a:prstGeom>
            <a:noFill/>
            <a:ln w="9525">
              <a:noFill/>
              <a:miter lim="800000"/>
              <a:headEnd/>
              <a:tailEnd/>
            </a:ln>
          </p:spPr>
          <p:txBody>
            <a:bodyPr>
              <a:spAutoFit/>
            </a:bodyPr>
            <a:lstStyle/>
            <a:p>
              <a:r>
                <a:rPr lang="tr-TR" b="1" dirty="0">
                  <a:solidFill>
                    <a:schemeClr val="accent1"/>
                  </a:solidFill>
                </a:rPr>
                <a:t>  Değerlendirme</a:t>
              </a:r>
              <a:endParaRPr lang="en-US" b="1" dirty="0">
                <a:solidFill>
                  <a:schemeClr val="accent1"/>
                </a:solidFill>
              </a:endParaRPr>
            </a:p>
          </p:txBody>
        </p:sp>
        <p:sp>
          <p:nvSpPr>
            <p:cNvPr id="26633" name="AutoShape 17"/>
            <p:cNvSpPr>
              <a:spLocks noChangeArrowheads="1"/>
            </p:cNvSpPr>
            <p:nvPr/>
          </p:nvSpPr>
          <p:spPr bwMode="auto">
            <a:xfrm>
              <a:off x="4574" y="3232"/>
              <a:ext cx="1338" cy="237"/>
            </a:xfrm>
            <a:prstGeom prst="leftArrow">
              <a:avLst>
                <a:gd name="adj1" fmla="val 100000"/>
                <a:gd name="adj2" fmla="val 45321"/>
              </a:avLst>
            </a:prstGeom>
            <a:noFill/>
            <a:ln w="9525">
              <a:solidFill>
                <a:schemeClr val="folHlink"/>
              </a:solidFill>
              <a:miter lim="800000"/>
              <a:headEnd/>
              <a:tailEnd/>
            </a:ln>
          </p:spPr>
          <p:txBody>
            <a:bodyPr anchor="ctr">
              <a:spAutoFit/>
            </a:bodyPr>
            <a:lstStyle/>
            <a:p>
              <a:endParaRPr lang="tr-TR" sz="1800">
                <a:latin typeface="Century Gothic" charset="-94"/>
              </a:endParaRPr>
            </a:p>
          </p:txBody>
        </p:sp>
      </p:grpSp>
      <p:sp>
        <p:nvSpPr>
          <p:cNvPr id="26631" name="Rectangle 18"/>
          <p:cNvSpPr>
            <a:spLocks noGrp="1"/>
          </p:cNvSpPr>
          <p:nvPr>
            <p:ph type="title" idx="4294967295"/>
          </p:nvPr>
        </p:nvSpPr>
        <p:spPr bwMode="auto">
          <a:xfrm>
            <a:off x="468313" y="158750"/>
            <a:ext cx="8229600" cy="1398588"/>
          </a:xfrm>
          <a:noFill/>
        </p:spPr>
        <p:txBody>
          <a:bodyPr/>
          <a:lstStyle/>
          <a:p>
            <a:pPr algn="ctr" eaLnBrk="1" hangingPunct="1"/>
            <a:r>
              <a:rPr lang="tr-TR" dirty="0" smtClean="0">
                <a:ln>
                  <a:noFill/>
                </a:ln>
                <a:effectLst/>
                <a:latin typeface="Calibri"/>
                <a:cs typeface="Calibri"/>
              </a:rPr>
              <a:t>FCM’de iş  Akışı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lide(fromBottom)">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1547664" y="104213"/>
            <a:ext cx="4981517" cy="675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6370" name="Picture 2"/>
          <p:cNvPicPr>
            <a:picLocks noGrp="1" noChangeAspect="1" noChangeArrowheads="1"/>
          </p:cNvPicPr>
          <p:nvPr>
            <p:ph idx="1"/>
          </p:nvPr>
        </p:nvPicPr>
        <p:blipFill>
          <a:blip r:embed="rId2" cstate="print"/>
          <a:srcRect/>
          <a:stretch>
            <a:fillRect/>
          </a:stretch>
        </p:blipFill>
        <p:spPr bwMode="auto">
          <a:xfrm>
            <a:off x="395536" y="404664"/>
            <a:ext cx="8231951" cy="583264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0063" y="428625"/>
            <a:ext cx="7772400" cy="1143000"/>
          </a:xfrm>
        </p:spPr>
        <p:txBody>
          <a:bodyPr/>
          <a:lstStyle/>
          <a:p>
            <a:r>
              <a:rPr lang="en-US"/>
              <a:t>Normal B </a:t>
            </a:r>
            <a:r>
              <a:rPr lang="tr-TR"/>
              <a:t>Hücre </a:t>
            </a:r>
            <a:r>
              <a:rPr lang="en-US"/>
              <a:t> </a:t>
            </a:r>
            <a:r>
              <a:rPr lang="tr-TR"/>
              <a:t>Gelişimi</a:t>
            </a:r>
            <a:endParaRPr lang="en-US"/>
          </a:p>
        </p:txBody>
      </p:sp>
      <p:sp>
        <p:nvSpPr>
          <p:cNvPr id="3075" name="Text Box 3"/>
          <p:cNvSpPr txBox="1">
            <a:spLocks noChangeArrowheads="1"/>
          </p:cNvSpPr>
          <p:nvPr/>
        </p:nvSpPr>
        <p:spPr bwMode="auto">
          <a:xfrm>
            <a:off x="3886200" y="6248400"/>
            <a:ext cx="4902200" cy="336550"/>
          </a:xfrm>
          <a:prstGeom prst="rect">
            <a:avLst/>
          </a:prstGeom>
          <a:noFill/>
          <a:ln w="9525">
            <a:noFill/>
            <a:miter lim="800000"/>
            <a:headEnd/>
            <a:tailEnd/>
          </a:ln>
        </p:spPr>
        <p:txBody>
          <a:bodyPr wrap="none">
            <a:spAutoFit/>
          </a:bodyPr>
          <a:lstStyle/>
          <a:p>
            <a:r>
              <a:rPr lang="en-US" sz="1600">
                <a:cs typeface="Arial" charset="0"/>
              </a:rPr>
              <a:t>Wood and Borowitz (2006) Henry’s Laboratory Medicine</a:t>
            </a:r>
          </a:p>
        </p:txBody>
      </p:sp>
      <p:pic>
        <p:nvPicPr>
          <p:cNvPr id="3076" name="Picture 4"/>
          <p:cNvPicPr>
            <a:picLocks noChangeAspect="1" noChangeArrowheads="1"/>
          </p:cNvPicPr>
          <p:nvPr/>
        </p:nvPicPr>
        <p:blipFill>
          <a:blip r:embed="rId2" cstate="print"/>
          <a:srcRect/>
          <a:stretch>
            <a:fillRect/>
          </a:stretch>
        </p:blipFill>
        <p:spPr bwMode="auto">
          <a:xfrm>
            <a:off x="914400" y="1657350"/>
            <a:ext cx="7315200" cy="3543300"/>
          </a:xfrm>
          <a:prstGeom prst="rect">
            <a:avLst/>
          </a:prstGeom>
          <a:noFill/>
          <a:ln w="9525">
            <a:noFill/>
            <a:miter lim="800000"/>
            <a:headEnd/>
            <a:tailEnd/>
          </a:ln>
        </p:spPr>
      </p:pic>
      <p:sp>
        <p:nvSpPr>
          <p:cNvPr id="9" name="6 Altbilgi Yer Tutucusu"/>
          <p:cNvSpPr txBox="1">
            <a:spLocks/>
          </p:cNvSpPr>
          <p:nvPr/>
        </p:nvSpPr>
        <p:spPr>
          <a:xfrm>
            <a:off x="6215063" y="6543675"/>
            <a:ext cx="2928937" cy="457200"/>
          </a:xfrm>
          <a:prstGeom prst="rect">
            <a:avLst/>
          </a:prstGeom>
        </p:spPr>
        <p:txBody>
          <a:bodyPr/>
          <a:lstStyle/>
          <a:p>
            <a:pPr algn="r" fontAlgn="auto">
              <a:spcBef>
                <a:spcPts val="0"/>
              </a:spcBef>
              <a:spcAft>
                <a:spcPts val="0"/>
              </a:spcAft>
              <a:defRPr/>
            </a:pPr>
            <a:r>
              <a:rPr lang="en-US" sz="1000">
                <a:solidFill>
                  <a:schemeClr val="accent2"/>
                </a:solidFill>
                <a:latin typeface="+mn-lt"/>
              </a:rPr>
              <a:t>XVI Uygulamalı FCM Eğitimi, Haziran 2010</a:t>
            </a:r>
            <a:endParaRPr lang="en-US" sz="1000" dirty="0">
              <a:solidFill>
                <a:schemeClr val="accent2"/>
              </a:solidFill>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714375"/>
            <a:ext cx="8229600" cy="785813"/>
          </a:xfrm>
        </p:spPr>
        <p:txBody>
          <a:bodyPr/>
          <a:lstStyle/>
          <a:p>
            <a:r>
              <a:rPr lang="en-US"/>
              <a:t>Normal </a:t>
            </a:r>
            <a:r>
              <a:rPr lang="tr-TR"/>
              <a:t>T</a:t>
            </a:r>
            <a:r>
              <a:rPr lang="en-US"/>
              <a:t> </a:t>
            </a:r>
            <a:r>
              <a:rPr lang="tr-TR"/>
              <a:t>Hücre </a:t>
            </a:r>
            <a:r>
              <a:rPr lang="en-US"/>
              <a:t> </a:t>
            </a:r>
            <a:r>
              <a:rPr lang="tr-TR"/>
              <a:t>Gelişimi</a:t>
            </a:r>
            <a:endParaRPr lang="en-US"/>
          </a:p>
        </p:txBody>
      </p:sp>
      <p:sp>
        <p:nvSpPr>
          <p:cNvPr id="4099" name="Text Box 3"/>
          <p:cNvSpPr txBox="1">
            <a:spLocks noChangeArrowheads="1"/>
          </p:cNvSpPr>
          <p:nvPr/>
        </p:nvSpPr>
        <p:spPr bwMode="auto">
          <a:xfrm>
            <a:off x="3886200" y="6324600"/>
            <a:ext cx="4902200" cy="336550"/>
          </a:xfrm>
          <a:prstGeom prst="rect">
            <a:avLst/>
          </a:prstGeom>
          <a:noFill/>
          <a:ln w="9525">
            <a:noFill/>
            <a:miter lim="800000"/>
            <a:headEnd/>
            <a:tailEnd/>
          </a:ln>
        </p:spPr>
        <p:txBody>
          <a:bodyPr wrap="none">
            <a:spAutoFit/>
          </a:bodyPr>
          <a:lstStyle/>
          <a:p>
            <a:r>
              <a:rPr lang="en-US" sz="1600">
                <a:cs typeface="Arial" charset="0"/>
              </a:rPr>
              <a:t>Wood and Borowitz (2006) Henry’s Laboratory Medicine</a:t>
            </a:r>
          </a:p>
        </p:txBody>
      </p:sp>
      <p:pic>
        <p:nvPicPr>
          <p:cNvPr id="4100" name="Picture 4"/>
          <p:cNvPicPr>
            <a:picLocks noChangeAspect="1" noChangeArrowheads="1"/>
          </p:cNvPicPr>
          <p:nvPr/>
        </p:nvPicPr>
        <p:blipFill>
          <a:blip r:embed="rId3" cstate="print"/>
          <a:srcRect/>
          <a:stretch>
            <a:fillRect/>
          </a:stretch>
        </p:blipFill>
        <p:spPr bwMode="auto">
          <a:xfrm>
            <a:off x="914400" y="1905000"/>
            <a:ext cx="7315200" cy="3429000"/>
          </a:xfrm>
          <a:prstGeom prst="rect">
            <a:avLst/>
          </a:prstGeom>
          <a:noFill/>
          <a:ln w="9525">
            <a:noFill/>
            <a:miter lim="800000"/>
            <a:headEnd/>
            <a:tailEnd/>
          </a:ln>
        </p:spPr>
      </p:pic>
      <p:sp>
        <p:nvSpPr>
          <p:cNvPr id="9" name="6 Altbilgi Yer Tutucusu"/>
          <p:cNvSpPr txBox="1">
            <a:spLocks/>
          </p:cNvSpPr>
          <p:nvPr/>
        </p:nvSpPr>
        <p:spPr>
          <a:xfrm>
            <a:off x="6215063" y="6543675"/>
            <a:ext cx="2928937" cy="457200"/>
          </a:xfrm>
          <a:prstGeom prst="rect">
            <a:avLst/>
          </a:prstGeom>
        </p:spPr>
        <p:txBody>
          <a:bodyPr/>
          <a:lstStyle/>
          <a:p>
            <a:pPr algn="r" fontAlgn="auto">
              <a:spcBef>
                <a:spcPts val="0"/>
              </a:spcBef>
              <a:spcAft>
                <a:spcPts val="0"/>
              </a:spcAft>
              <a:defRPr/>
            </a:pPr>
            <a:r>
              <a:rPr lang="en-US" sz="1000">
                <a:solidFill>
                  <a:schemeClr val="accent2"/>
                </a:solidFill>
                <a:latin typeface="+mn-lt"/>
              </a:rPr>
              <a:t>XVI Uygulamalı FCM Eğitimi, Haziran 2010</a:t>
            </a:r>
            <a:endParaRPr lang="en-US" sz="1000" dirty="0">
              <a:solidFill>
                <a:schemeClr val="accent2"/>
              </a:solidFill>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228600"/>
            <a:ext cx="7772400" cy="1143000"/>
          </a:xfrm>
        </p:spPr>
        <p:txBody>
          <a:bodyPr/>
          <a:lstStyle/>
          <a:p>
            <a:r>
              <a:rPr lang="en-US"/>
              <a:t>Normal Granulo</a:t>
            </a:r>
            <a:r>
              <a:rPr lang="tr-TR"/>
              <a:t>sit </a:t>
            </a:r>
            <a:r>
              <a:rPr lang="en-US"/>
              <a:t> </a:t>
            </a:r>
            <a:r>
              <a:rPr lang="tr-TR"/>
              <a:t>Gelişimi</a:t>
            </a:r>
            <a:endParaRPr lang="en-US"/>
          </a:p>
        </p:txBody>
      </p:sp>
      <p:pic>
        <p:nvPicPr>
          <p:cNvPr id="7171" name="Picture 3"/>
          <p:cNvPicPr>
            <a:picLocks noChangeAspect="1" noChangeArrowheads="1"/>
          </p:cNvPicPr>
          <p:nvPr/>
        </p:nvPicPr>
        <p:blipFill>
          <a:blip r:embed="rId3" cstate="print"/>
          <a:srcRect/>
          <a:stretch>
            <a:fillRect/>
          </a:stretch>
        </p:blipFill>
        <p:spPr bwMode="auto">
          <a:xfrm>
            <a:off x="785813" y="1643063"/>
            <a:ext cx="7315200" cy="4406900"/>
          </a:xfrm>
          <a:prstGeom prst="rect">
            <a:avLst/>
          </a:prstGeom>
          <a:noFill/>
          <a:ln w="9525">
            <a:noFill/>
            <a:miter lim="800000"/>
            <a:headEnd/>
            <a:tailEnd/>
          </a:ln>
        </p:spPr>
      </p:pic>
      <p:sp>
        <p:nvSpPr>
          <p:cNvPr id="7172" name="Text Box 4"/>
          <p:cNvSpPr txBox="1">
            <a:spLocks noChangeArrowheads="1"/>
          </p:cNvSpPr>
          <p:nvPr/>
        </p:nvSpPr>
        <p:spPr bwMode="auto">
          <a:xfrm>
            <a:off x="3886200" y="6324600"/>
            <a:ext cx="4845050" cy="336550"/>
          </a:xfrm>
          <a:prstGeom prst="rect">
            <a:avLst/>
          </a:prstGeom>
          <a:noFill/>
          <a:ln w="9525">
            <a:noFill/>
            <a:miter lim="800000"/>
            <a:headEnd/>
            <a:tailEnd/>
          </a:ln>
        </p:spPr>
        <p:txBody>
          <a:bodyPr wrap="none">
            <a:spAutoFit/>
          </a:bodyPr>
          <a:lstStyle/>
          <a:p>
            <a:r>
              <a:rPr lang="en-US" sz="1600">
                <a:cs typeface="Arial" charset="0"/>
              </a:rPr>
              <a:t>Wood and Borowitz (2006) Henry’s Laboratory Methods</a:t>
            </a:r>
          </a:p>
        </p:txBody>
      </p:sp>
      <p:sp>
        <p:nvSpPr>
          <p:cNvPr id="11" name="6 Altbilgi Yer Tutucusu"/>
          <p:cNvSpPr txBox="1">
            <a:spLocks/>
          </p:cNvSpPr>
          <p:nvPr/>
        </p:nvSpPr>
        <p:spPr>
          <a:xfrm>
            <a:off x="6215063" y="6543675"/>
            <a:ext cx="2928937" cy="457200"/>
          </a:xfrm>
          <a:prstGeom prst="rect">
            <a:avLst/>
          </a:prstGeom>
        </p:spPr>
        <p:txBody>
          <a:bodyPr/>
          <a:lstStyle/>
          <a:p>
            <a:pPr algn="r" fontAlgn="auto">
              <a:spcBef>
                <a:spcPts val="0"/>
              </a:spcBef>
              <a:spcAft>
                <a:spcPts val="0"/>
              </a:spcAft>
              <a:defRPr/>
            </a:pPr>
            <a:r>
              <a:rPr lang="en-US" sz="1000">
                <a:solidFill>
                  <a:schemeClr val="accent2"/>
                </a:solidFill>
                <a:latin typeface="+mn-lt"/>
              </a:rPr>
              <a:t>XVI Uygulamalı FCM Eğitimi, Haziran 2010</a:t>
            </a:r>
            <a:endParaRPr lang="en-US" sz="1000" dirty="0">
              <a:solidFill>
                <a:schemeClr val="accent2"/>
              </a:solidFill>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85800" y="285750"/>
            <a:ext cx="7772400" cy="1143000"/>
          </a:xfrm>
        </p:spPr>
        <p:txBody>
          <a:bodyPr/>
          <a:lstStyle/>
          <a:p>
            <a:r>
              <a:rPr lang="en-US"/>
              <a:t>Normal Mono</a:t>
            </a:r>
            <a:r>
              <a:rPr lang="tr-TR"/>
              <a:t>sit</a:t>
            </a:r>
            <a:r>
              <a:rPr lang="en-US"/>
              <a:t> </a:t>
            </a:r>
            <a:r>
              <a:rPr lang="tr-TR"/>
              <a:t>Gelişimi</a:t>
            </a:r>
            <a:endParaRPr lang="en-US"/>
          </a:p>
        </p:txBody>
      </p:sp>
      <p:pic>
        <p:nvPicPr>
          <p:cNvPr id="9219" name="Picture 3"/>
          <p:cNvPicPr>
            <a:picLocks noChangeAspect="1" noChangeArrowheads="1"/>
          </p:cNvPicPr>
          <p:nvPr/>
        </p:nvPicPr>
        <p:blipFill>
          <a:blip r:embed="rId3" cstate="print"/>
          <a:srcRect/>
          <a:stretch>
            <a:fillRect/>
          </a:stretch>
        </p:blipFill>
        <p:spPr bwMode="auto">
          <a:xfrm>
            <a:off x="920750" y="1143000"/>
            <a:ext cx="7302500" cy="4572000"/>
          </a:xfrm>
          <a:prstGeom prst="rect">
            <a:avLst/>
          </a:prstGeom>
          <a:noFill/>
          <a:ln w="9525">
            <a:noFill/>
            <a:miter lim="800000"/>
            <a:headEnd/>
            <a:tailEnd/>
          </a:ln>
        </p:spPr>
      </p:pic>
      <p:sp>
        <p:nvSpPr>
          <p:cNvPr id="9220" name="Text Box 4"/>
          <p:cNvSpPr txBox="1">
            <a:spLocks noChangeArrowheads="1"/>
          </p:cNvSpPr>
          <p:nvPr/>
        </p:nvSpPr>
        <p:spPr bwMode="auto">
          <a:xfrm>
            <a:off x="3886200" y="6324600"/>
            <a:ext cx="4845050" cy="336550"/>
          </a:xfrm>
          <a:prstGeom prst="rect">
            <a:avLst/>
          </a:prstGeom>
          <a:noFill/>
          <a:ln w="9525">
            <a:noFill/>
            <a:miter lim="800000"/>
            <a:headEnd/>
            <a:tailEnd/>
          </a:ln>
        </p:spPr>
        <p:txBody>
          <a:bodyPr wrap="none">
            <a:spAutoFit/>
          </a:bodyPr>
          <a:lstStyle/>
          <a:p>
            <a:r>
              <a:rPr lang="en-US" sz="1600">
                <a:cs typeface="Arial" charset="0"/>
              </a:rPr>
              <a:t>Wood and Borowitz (2006) Henry’s Laboratory Methods</a:t>
            </a:r>
          </a:p>
        </p:txBody>
      </p:sp>
      <p:sp>
        <p:nvSpPr>
          <p:cNvPr id="9" name="6 Altbilgi Yer Tutucusu"/>
          <p:cNvSpPr txBox="1">
            <a:spLocks/>
          </p:cNvSpPr>
          <p:nvPr/>
        </p:nvSpPr>
        <p:spPr>
          <a:xfrm>
            <a:off x="6215063" y="6615113"/>
            <a:ext cx="2928937" cy="457200"/>
          </a:xfrm>
          <a:prstGeom prst="rect">
            <a:avLst/>
          </a:prstGeom>
        </p:spPr>
        <p:txBody>
          <a:bodyPr/>
          <a:lstStyle/>
          <a:p>
            <a:pPr algn="r" fontAlgn="auto">
              <a:spcBef>
                <a:spcPts val="0"/>
              </a:spcBef>
              <a:spcAft>
                <a:spcPts val="0"/>
              </a:spcAft>
              <a:defRPr/>
            </a:pPr>
            <a:r>
              <a:rPr lang="en-US" sz="1000">
                <a:solidFill>
                  <a:schemeClr val="accent2"/>
                </a:solidFill>
                <a:latin typeface="+mn-lt"/>
              </a:rPr>
              <a:t>XVI Uygulamalı FCM Eğitimi, Haziran 2010</a:t>
            </a:r>
            <a:endParaRPr lang="en-US" sz="1000" dirty="0">
              <a:solidFill>
                <a:schemeClr val="accent2"/>
              </a:solidFill>
              <a:latin typeface="+mn-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a:t>Normal </a:t>
            </a:r>
            <a:r>
              <a:rPr lang="tr-TR"/>
              <a:t>Eritrosit Gelişimi</a:t>
            </a:r>
            <a:endParaRPr lang="en-US"/>
          </a:p>
        </p:txBody>
      </p:sp>
      <p:pic>
        <p:nvPicPr>
          <p:cNvPr id="11267" name="Picture 3"/>
          <p:cNvPicPr>
            <a:picLocks noChangeAspect="1" noChangeArrowheads="1"/>
          </p:cNvPicPr>
          <p:nvPr/>
        </p:nvPicPr>
        <p:blipFill>
          <a:blip r:embed="rId3" cstate="print"/>
          <a:srcRect/>
          <a:stretch>
            <a:fillRect/>
          </a:stretch>
        </p:blipFill>
        <p:spPr bwMode="auto">
          <a:xfrm>
            <a:off x="914400" y="2311400"/>
            <a:ext cx="7315200" cy="2235200"/>
          </a:xfrm>
          <a:prstGeom prst="rect">
            <a:avLst/>
          </a:prstGeom>
          <a:noFill/>
          <a:ln w="9525">
            <a:noFill/>
            <a:miter lim="800000"/>
            <a:headEnd/>
            <a:tailEnd/>
          </a:ln>
        </p:spPr>
      </p:pic>
      <p:sp>
        <p:nvSpPr>
          <p:cNvPr id="11268" name="Text Box 4"/>
          <p:cNvSpPr txBox="1">
            <a:spLocks noChangeArrowheads="1"/>
          </p:cNvSpPr>
          <p:nvPr/>
        </p:nvSpPr>
        <p:spPr bwMode="auto">
          <a:xfrm>
            <a:off x="3886200" y="6324600"/>
            <a:ext cx="4902200" cy="336550"/>
          </a:xfrm>
          <a:prstGeom prst="rect">
            <a:avLst/>
          </a:prstGeom>
          <a:noFill/>
          <a:ln w="9525">
            <a:noFill/>
            <a:miter lim="800000"/>
            <a:headEnd/>
            <a:tailEnd/>
          </a:ln>
        </p:spPr>
        <p:txBody>
          <a:bodyPr wrap="none">
            <a:spAutoFit/>
          </a:bodyPr>
          <a:lstStyle/>
          <a:p>
            <a:r>
              <a:rPr lang="en-US" sz="1600">
                <a:cs typeface="Arial" charset="0"/>
              </a:rPr>
              <a:t>Wood and Borowitz (2006) Henry’s Laboratory Medicine</a:t>
            </a:r>
          </a:p>
        </p:txBody>
      </p:sp>
      <p:sp>
        <p:nvSpPr>
          <p:cNvPr id="9" name="6 Altbilgi Yer Tutucusu"/>
          <p:cNvSpPr txBox="1">
            <a:spLocks/>
          </p:cNvSpPr>
          <p:nvPr/>
        </p:nvSpPr>
        <p:spPr>
          <a:xfrm>
            <a:off x="6215063" y="6615113"/>
            <a:ext cx="2928937" cy="457200"/>
          </a:xfrm>
          <a:prstGeom prst="rect">
            <a:avLst/>
          </a:prstGeom>
        </p:spPr>
        <p:txBody>
          <a:bodyPr/>
          <a:lstStyle/>
          <a:p>
            <a:pPr algn="r" fontAlgn="auto">
              <a:spcBef>
                <a:spcPts val="0"/>
              </a:spcBef>
              <a:spcAft>
                <a:spcPts val="0"/>
              </a:spcAft>
              <a:defRPr/>
            </a:pPr>
            <a:r>
              <a:rPr lang="en-US" sz="1000">
                <a:solidFill>
                  <a:schemeClr val="accent2"/>
                </a:solidFill>
                <a:latin typeface="+mn-lt"/>
              </a:rPr>
              <a:t>XVI Uygulamalı FCM Eğitimi, Haziran 2010</a:t>
            </a:r>
            <a:endParaRPr lang="en-US" sz="1000" dirty="0">
              <a:solidFill>
                <a:schemeClr val="accent2"/>
              </a:solidFill>
              <a:latin typeface="+mn-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cstate="print"/>
          <a:srcRect/>
          <a:stretch>
            <a:fillRect/>
          </a:stretch>
        </p:blipFill>
        <p:spPr bwMode="auto">
          <a:xfrm>
            <a:off x="971550" y="3573463"/>
            <a:ext cx="6550025" cy="3284537"/>
          </a:xfrm>
          <a:prstGeom prst="rect">
            <a:avLst/>
          </a:prstGeom>
          <a:noFill/>
          <a:ln w="9525">
            <a:noFill/>
            <a:miter lim="800000"/>
            <a:headEnd/>
            <a:tailEnd/>
          </a:ln>
        </p:spPr>
      </p:pic>
      <p:grpSp>
        <p:nvGrpSpPr>
          <p:cNvPr id="72707" name="7 Grup"/>
          <p:cNvGrpSpPr>
            <a:grpSpLocks/>
          </p:cNvGrpSpPr>
          <p:nvPr/>
        </p:nvGrpSpPr>
        <p:grpSpPr bwMode="auto">
          <a:xfrm>
            <a:off x="611188" y="114300"/>
            <a:ext cx="7931150" cy="3386138"/>
            <a:chOff x="427487" y="14647"/>
            <a:chExt cx="7931271" cy="3386969"/>
          </a:xfrm>
        </p:grpSpPr>
        <p:pic>
          <p:nvPicPr>
            <p:cNvPr id="72709" name="Picture 5"/>
            <p:cNvPicPr>
              <a:picLocks noChangeAspect="1" noChangeArrowheads="1"/>
            </p:cNvPicPr>
            <p:nvPr/>
          </p:nvPicPr>
          <p:blipFill>
            <a:blip r:embed="rId3" cstate="print"/>
            <a:srcRect/>
            <a:stretch>
              <a:fillRect/>
            </a:stretch>
          </p:blipFill>
          <p:spPr bwMode="auto">
            <a:xfrm>
              <a:off x="4355976" y="14647"/>
              <a:ext cx="4002782" cy="3386969"/>
            </a:xfrm>
            <a:prstGeom prst="rect">
              <a:avLst/>
            </a:prstGeom>
            <a:noFill/>
            <a:ln w="9525">
              <a:noFill/>
              <a:miter lim="800000"/>
              <a:headEnd/>
              <a:tailEnd/>
            </a:ln>
          </p:spPr>
        </p:pic>
        <p:pic>
          <p:nvPicPr>
            <p:cNvPr id="72710" name="Picture 6"/>
            <p:cNvPicPr>
              <a:picLocks noChangeAspect="1" noChangeArrowheads="1"/>
            </p:cNvPicPr>
            <p:nvPr/>
          </p:nvPicPr>
          <p:blipFill>
            <a:blip r:embed="rId4" cstate="print"/>
            <a:srcRect/>
            <a:stretch>
              <a:fillRect/>
            </a:stretch>
          </p:blipFill>
          <p:spPr bwMode="auto">
            <a:xfrm>
              <a:off x="427487" y="17240"/>
              <a:ext cx="3928489" cy="3384376"/>
            </a:xfrm>
            <a:prstGeom prst="rect">
              <a:avLst/>
            </a:prstGeom>
            <a:noFill/>
            <a:ln w="9525">
              <a:noFill/>
              <a:miter lim="800000"/>
              <a:headEnd/>
              <a:tailEnd/>
            </a:ln>
          </p:spPr>
        </p:pic>
      </p:grpSp>
      <p:sp>
        <p:nvSpPr>
          <p:cNvPr id="72708" name="8 Metin kutusu"/>
          <p:cNvSpPr txBox="1">
            <a:spLocks noChangeArrowheads="1"/>
          </p:cNvSpPr>
          <p:nvPr/>
        </p:nvSpPr>
        <p:spPr bwMode="auto">
          <a:xfrm>
            <a:off x="3635375" y="3141663"/>
            <a:ext cx="2520950" cy="460375"/>
          </a:xfrm>
          <a:prstGeom prst="rect">
            <a:avLst/>
          </a:prstGeom>
          <a:noFill/>
          <a:ln w="9525">
            <a:noFill/>
            <a:miter lim="800000"/>
            <a:headEnd/>
            <a:tailEnd/>
          </a:ln>
        </p:spPr>
        <p:txBody>
          <a:bodyPr>
            <a:spAutoFit/>
          </a:bodyPr>
          <a:lstStyle/>
          <a:p>
            <a:r>
              <a:rPr lang="tr-TR">
                <a:solidFill>
                  <a:schemeClr val="bg1"/>
                </a:solidFill>
              </a:rPr>
              <a:t>Çevre Kan Örneği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714500" y="571500"/>
            <a:ext cx="5786438" cy="3378200"/>
          </a:xfrm>
          <a:prstGeom prst="rect">
            <a:avLst/>
          </a:prstGeom>
          <a:noFill/>
          <a:ln w="9525">
            <a:noFill/>
            <a:miter lim="800000"/>
            <a:headEnd/>
            <a:tailEnd/>
          </a:ln>
        </p:spPr>
      </p:pic>
      <p:pic>
        <p:nvPicPr>
          <p:cNvPr id="26627" name="9 İçerik Yer Tutucusu" descr="hematogon2.png"/>
          <p:cNvPicPr>
            <a:picLocks noGrp="1" noChangeAspect="1"/>
          </p:cNvPicPr>
          <p:nvPr>
            <p:ph idx="1"/>
          </p:nvPr>
        </p:nvPicPr>
        <p:blipFill>
          <a:blip r:embed="rId4" cstate="print"/>
          <a:srcRect/>
          <a:stretch>
            <a:fillRect/>
          </a:stretch>
        </p:blipFill>
        <p:spPr>
          <a:xfrm>
            <a:off x="33338" y="3929063"/>
            <a:ext cx="9110662" cy="2481262"/>
          </a:xfrm>
        </p:spPr>
      </p:pic>
      <p:pic>
        <p:nvPicPr>
          <p:cNvPr id="26628" name="Picture 7"/>
          <p:cNvPicPr>
            <a:picLocks noChangeAspect="1" noChangeArrowheads="1"/>
          </p:cNvPicPr>
          <p:nvPr/>
        </p:nvPicPr>
        <p:blipFill>
          <a:blip r:embed="rId5" cstate="print"/>
          <a:srcRect/>
          <a:stretch>
            <a:fillRect/>
          </a:stretch>
        </p:blipFill>
        <p:spPr bwMode="auto">
          <a:xfrm>
            <a:off x="2414588" y="6429375"/>
            <a:ext cx="1800225" cy="295275"/>
          </a:xfrm>
          <a:prstGeom prst="rect">
            <a:avLst/>
          </a:prstGeom>
          <a:noFill/>
          <a:ln w="9525">
            <a:noFill/>
            <a:miter lim="800000"/>
            <a:headEnd/>
            <a:tailEnd/>
          </a:ln>
        </p:spPr>
      </p:pic>
      <p:pic>
        <p:nvPicPr>
          <p:cNvPr id="26629" name="Picture 8"/>
          <p:cNvPicPr>
            <a:picLocks noChangeAspect="1" noChangeArrowheads="1"/>
          </p:cNvPicPr>
          <p:nvPr/>
        </p:nvPicPr>
        <p:blipFill>
          <a:blip r:embed="rId6" cstate="print"/>
          <a:srcRect/>
          <a:stretch>
            <a:fillRect/>
          </a:stretch>
        </p:blipFill>
        <p:spPr bwMode="auto">
          <a:xfrm>
            <a:off x="4143375" y="6429375"/>
            <a:ext cx="4829175" cy="323850"/>
          </a:xfrm>
          <a:prstGeom prst="rect">
            <a:avLst/>
          </a:prstGeom>
          <a:noFill/>
          <a:ln w="9525">
            <a:noFill/>
            <a:miter lim="800000"/>
            <a:headEnd/>
            <a:tailEnd/>
          </a:ln>
        </p:spPr>
      </p:pic>
      <p:sp>
        <p:nvSpPr>
          <p:cNvPr id="26630" name="12 Dikdörtgen"/>
          <p:cNvSpPr>
            <a:spLocks noChangeArrowheads="1"/>
          </p:cNvSpPr>
          <p:nvPr/>
        </p:nvSpPr>
        <p:spPr bwMode="auto">
          <a:xfrm>
            <a:off x="3635896" y="620688"/>
            <a:ext cx="4000500" cy="523875"/>
          </a:xfrm>
          <a:prstGeom prst="rect">
            <a:avLst/>
          </a:prstGeom>
          <a:solidFill>
            <a:schemeClr val="bg1"/>
          </a:solidFill>
          <a:ln w="9525">
            <a:noFill/>
            <a:miter lim="800000"/>
            <a:headEnd/>
            <a:tailEnd/>
          </a:ln>
        </p:spPr>
        <p:txBody>
          <a:bodyPr>
            <a:spAutoFit/>
          </a:bodyPr>
          <a:lstStyle/>
          <a:p>
            <a:r>
              <a:rPr lang="tr-TR" sz="2800">
                <a:latin typeface="Calibri" pitchFamily="34" charset="0"/>
              </a:rPr>
              <a:t>Hematogon Tipleri</a:t>
            </a:r>
            <a:endParaRPr lang="en-US" sz="2800">
              <a:latin typeface="Calibri" pitchFamily="34" charset="0"/>
            </a:endParaRPr>
          </a:p>
        </p:txBody>
      </p:sp>
      <p:sp>
        <p:nvSpPr>
          <p:cNvPr id="11" name="6 Altbilgi Yer Tutucusu"/>
          <p:cNvSpPr txBox="1">
            <a:spLocks/>
          </p:cNvSpPr>
          <p:nvPr/>
        </p:nvSpPr>
        <p:spPr>
          <a:xfrm>
            <a:off x="6215063" y="6615113"/>
            <a:ext cx="2928937" cy="457200"/>
          </a:xfrm>
          <a:prstGeom prst="rect">
            <a:avLst/>
          </a:prstGeom>
        </p:spPr>
        <p:txBody>
          <a:bodyPr/>
          <a:lstStyle/>
          <a:p>
            <a:pPr algn="r" fontAlgn="auto">
              <a:spcBef>
                <a:spcPts val="0"/>
              </a:spcBef>
              <a:spcAft>
                <a:spcPts val="0"/>
              </a:spcAft>
              <a:defRPr/>
            </a:pPr>
            <a:r>
              <a:rPr lang="en-US" sz="1000" dirty="0">
                <a:solidFill>
                  <a:schemeClr val="accent2"/>
                </a:solidFill>
                <a:latin typeface="+mn-lt"/>
                <a:cs typeface="+mn-cs"/>
              </a:rPr>
              <a:t>XVI </a:t>
            </a:r>
            <a:r>
              <a:rPr lang="en-US" sz="1000" dirty="0" err="1">
                <a:solidFill>
                  <a:schemeClr val="accent2"/>
                </a:solidFill>
                <a:latin typeface="+mn-lt"/>
                <a:cs typeface="+mn-cs"/>
              </a:rPr>
              <a:t>Uygulamalı</a:t>
            </a:r>
            <a:r>
              <a:rPr lang="en-US" sz="1000" dirty="0">
                <a:solidFill>
                  <a:schemeClr val="accent2"/>
                </a:solidFill>
                <a:latin typeface="+mn-lt"/>
                <a:cs typeface="+mn-cs"/>
              </a:rPr>
              <a:t> FCM </a:t>
            </a:r>
            <a:r>
              <a:rPr lang="en-US" sz="1000" dirty="0" err="1">
                <a:solidFill>
                  <a:schemeClr val="accent2"/>
                </a:solidFill>
                <a:latin typeface="+mn-lt"/>
                <a:cs typeface="+mn-cs"/>
              </a:rPr>
              <a:t>Eğitimi</a:t>
            </a:r>
            <a:r>
              <a:rPr lang="en-US" sz="1000" dirty="0">
                <a:solidFill>
                  <a:schemeClr val="accent2"/>
                </a:solidFill>
                <a:latin typeface="+mn-lt"/>
                <a:cs typeface="+mn-cs"/>
              </a:rPr>
              <a:t>, </a:t>
            </a:r>
            <a:r>
              <a:rPr lang="en-US" sz="1000" dirty="0" err="1">
                <a:solidFill>
                  <a:schemeClr val="accent2"/>
                </a:solidFill>
                <a:latin typeface="+mn-lt"/>
                <a:cs typeface="+mn-cs"/>
              </a:rPr>
              <a:t>Haziran</a:t>
            </a:r>
            <a:r>
              <a:rPr lang="en-US" sz="1000" dirty="0">
                <a:solidFill>
                  <a:schemeClr val="accent2"/>
                </a:solidFill>
                <a:latin typeface="+mn-lt"/>
                <a:cs typeface="+mn-cs"/>
              </a:rPr>
              <a:t> 2010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285750" y="642938"/>
            <a:ext cx="7786688" cy="2805112"/>
          </a:xfrm>
          <a:prstGeom prst="rect">
            <a:avLst/>
          </a:prstGeom>
          <a:noFill/>
          <a:ln w="9525">
            <a:noFill/>
            <a:miter lim="800000"/>
            <a:headEnd/>
            <a:tailEnd/>
          </a:ln>
        </p:spPr>
      </p:pic>
      <p:pic>
        <p:nvPicPr>
          <p:cNvPr id="29699" name="Picture 4"/>
          <p:cNvPicPr>
            <a:picLocks noChangeAspect="1" noChangeArrowheads="1"/>
          </p:cNvPicPr>
          <p:nvPr/>
        </p:nvPicPr>
        <p:blipFill>
          <a:blip r:embed="rId3" cstate="print"/>
          <a:srcRect/>
          <a:stretch>
            <a:fillRect/>
          </a:stretch>
        </p:blipFill>
        <p:spPr bwMode="auto">
          <a:xfrm>
            <a:off x="6715125" y="5124450"/>
            <a:ext cx="2600325" cy="1733550"/>
          </a:xfrm>
          <a:prstGeom prst="rect">
            <a:avLst/>
          </a:prstGeom>
          <a:noFill/>
          <a:ln w="9525">
            <a:noFill/>
            <a:miter lim="800000"/>
            <a:headEnd/>
            <a:tailEnd/>
          </a:ln>
        </p:spPr>
      </p:pic>
      <p:pic>
        <p:nvPicPr>
          <p:cNvPr id="29700" name="Picture 3"/>
          <p:cNvPicPr>
            <a:picLocks noChangeAspect="1" noChangeArrowheads="1"/>
          </p:cNvPicPr>
          <p:nvPr/>
        </p:nvPicPr>
        <p:blipFill>
          <a:blip r:embed="rId4" cstate="print"/>
          <a:srcRect/>
          <a:stretch>
            <a:fillRect/>
          </a:stretch>
        </p:blipFill>
        <p:spPr bwMode="auto">
          <a:xfrm>
            <a:off x="142875" y="3500438"/>
            <a:ext cx="8143875" cy="2513012"/>
          </a:xfrm>
          <a:prstGeom prst="rect">
            <a:avLst/>
          </a:prstGeom>
          <a:noFill/>
          <a:ln w="9525">
            <a:noFill/>
            <a:miter lim="800000"/>
            <a:headEnd/>
            <a:tailEnd/>
          </a:ln>
        </p:spPr>
      </p:pic>
      <p:sp>
        <p:nvSpPr>
          <p:cNvPr id="11" name="6 Altbilgi Yer Tutucusu"/>
          <p:cNvSpPr txBox="1">
            <a:spLocks/>
          </p:cNvSpPr>
          <p:nvPr/>
        </p:nvSpPr>
        <p:spPr>
          <a:xfrm>
            <a:off x="4214813" y="6629400"/>
            <a:ext cx="2928937" cy="457200"/>
          </a:xfrm>
          <a:prstGeom prst="rect">
            <a:avLst/>
          </a:prstGeom>
        </p:spPr>
        <p:txBody>
          <a:bodyPr/>
          <a:lstStyle/>
          <a:p>
            <a:pPr algn="r" fontAlgn="auto">
              <a:spcBef>
                <a:spcPts val="0"/>
              </a:spcBef>
              <a:spcAft>
                <a:spcPts val="0"/>
              </a:spcAft>
              <a:defRPr/>
            </a:pPr>
            <a:r>
              <a:rPr lang="en-US" sz="1000" dirty="0">
                <a:solidFill>
                  <a:schemeClr val="accent2"/>
                </a:solidFill>
                <a:latin typeface="+mn-lt"/>
                <a:cs typeface="+mn-cs"/>
              </a:rPr>
              <a:t>XVI </a:t>
            </a:r>
            <a:r>
              <a:rPr lang="en-US" sz="1000" dirty="0" err="1">
                <a:solidFill>
                  <a:schemeClr val="accent2"/>
                </a:solidFill>
                <a:latin typeface="+mn-lt"/>
                <a:cs typeface="+mn-cs"/>
              </a:rPr>
              <a:t>Uygulamalı</a:t>
            </a:r>
            <a:r>
              <a:rPr lang="en-US" sz="1000" dirty="0">
                <a:solidFill>
                  <a:schemeClr val="accent2"/>
                </a:solidFill>
                <a:latin typeface="+mn-lt"/>
                <a:cs typeface="+mn-cs"/>
              </a:rPr>
              <a:t> FCM </a:t>
            </a:r>
            <a:r>
              <a:rPr lang="en-US" sz="1000" dirty="0" err="1">
                <a:solidFill>
                  <a:schemeClr val="accent2"/>
                </a:solidFill>
                <a:latin typeface="+mn-lt"/>
                <a:cs typeface="+mn-cs"/>
              </a:rPr>
              <a:t>Eğitimi</a:t>
            </a:r>
            <a:r>
              <a:rPr lang="en-US" sz="1000" dirty="0">
                <a:solidFill>
                  <a:schemeClr val="accent2"/>
                </a:solidFill>
                <a:latin typeface="+mn-lt"/>
                <a:cs typeface="+mn-cs"/>
              </a:rPr>
              <a:t>, </a:t>
            </a:r>
            <a:r>
              <a:rPr lang="en-US" sz="1000" dirty="0" err="1">
                <a:solidFill>
                  <a:schemeClr val="accent2"/>
                </a:solidFill>
                <a:latin typeface="+mn-lt"/>
                <a:cs typeface="+mn-cs"/>
              </a:rPr>
              <a:t>Haziran</a:t>
            </a:r>
            <a:r>
              <a:rPr lang="en-US" sz="1000" dirty="0">
                <a:solidFill>
                  <a:schemeClr val="accent2"/>
                </a:solidFill>
                <a:latin typeface="+mn-lt"/>
                <a:cs typeface="+mn-cs"/>
              </a:rPr>
              <a:t> 2010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bwMode="auto">
          <a:xfrm>
            <a:off x="685800" y="0"/>
            <a:ext cx="7772400" cy="1143000"/>
          </a:xfrm>
          <a:ln>
            <a:miter lim="800000"/>
            <a:headEnd/>
            <a:tailEnd/>
          </a:ln>
        </p:spPr>
        <p:txBody>
          <a:bodyPr anchor="t"/>
          <a:lstStyle/>
          <a:p>
            <a:pPr algn="ctr" eaLnBrk="1" hangingPunct="1">
              <a:defRPr/>
            </a:pPr>
            <a:r>
              <a:rPr lang="en-US" dirty="0" err="1" smtClean="0">
                <a:latin typeface="Calibri"/>
                <a:ea typeface="+mj-ea"/>
                <a:cs typeface="Calibri"/>
              </a:rPr>
              <a:t>Akışkanlar</a:t>
            </a:r>
            <a:endParaRPr lang="en-US" dirty="0">
              <a:latin typeface="Calibri"/>
              <a:ea typeface="+mj-ea"/>
              <a:cs typeface="Calibri"/>
            </a:endParaRPr>
          </a:p>
        </p:txBody>
      </p:sp>
      <p:grpSp>
        <p:nvGrpSpPr>
          <p:cNvPr id="28675" name="Group 1078"/>
          <p:cNvGrpSpPr>
            <a:grpSpLocks/>
          </p:cNvGrpSpPr>
          <p:nvPr/>
        </p:nvGrpSpPr>
        <p:grpSpPr bwMode="auto">
          <a:xfrm>
            <a:off x="457200" y="923925"/>
            <a:ext cx="8054975" cy="5248275"/>
            <a:chOff x="288" y="384"/>
            <a:chExt cx="5074" cy="3306"/>
          </a:xfrm>
        </p:grpSpPr>
        <p:grpSp>
          <p:nvGrpSpPr>
            <p:cNvPr id="28676" name="Group 1027"/>
            <p:cNvGrpSpPr>
              <a:grpSpLocks/>
            </p:cNvGrpSpPr>
            <p:nvPr/>
          </p:nvGrpSpPr>
          <p:grpSpPr bwMode="auto">
            <a:xfrm>
              <a:off x="480" y="576"/>
              <a:ext cx="4882" cy="3114"/>
              <a:chOff x="432" y="720"/>
              <a:chExt cx="5128" cy="3652"/>
            </a:xfrm>
          </p:grpSpPr>
          <p:pic>
            <p:nvPicPr>
              <p:cNvPr id="28681" name="Picture 1028" descr="Untitled-1 copy"/>
              <p:cNvPicPr>
                <a:picLocks noChangeAspect="1" noChangeArrowheads="1"/>
              </p:cNvPicPr>
              <p:nvPr/>
            </p:nvPicPr>
            <p:blipFill>
              <a:blip r:embed="rId2" cstate="print"/>
              <a:srcRect/>
              <a:stretch>
                <a:fillRect/>
              </a:stretch>
            </p:blipFill>
            <p:spPr bwMode="auto">
              <a:xfrm>
                <a:off x="1392" y="1462"/>
                <a:ext cx="432" cy="406"/>
              </a:xfrm>
              <a:prstGeom prst="rect">
                <a:avLst/>
              </a:prstGeom>
              <a:solidFill>
                <a:schemeClr val="bg2"/>
              </a:solidFill>
              <a:ln w="9525">
                <a:solidFill>
                  <a:schemeClr val="bg2"/>
                </a:solidFill>
                <a:miter lim="800000"/>
                <a:headEnd/>
                <a:tailEnd/>
              </a:ln>
            </p:spPr>
          </p:pic>
          <p:sp>
            <p:nvSpPr>
              <p:cNvPr id="28682" name="Rectangle 1029"/>
              <p:cNvSpPr>
                <a:spLocks noChangeArrowheads="1"/>
              </p:cNvSpPr>
              <p:nvPr/>
            </p:nvSpPr>
            <p:spPr bwMode="auto">
              <a:xfrm>
                <a:off x="1583" y="1168"/>
                <a:ext cx="48" cy="504"/>
              </a:xfrm>
              <a:prstGeom prst="rect">
                <a:avLst/>
              </a:prstGeom>
              <a:solidFill>
                <a:srgbClr val="62ABFC"/>
              </a:solidFill>
              <a:ln w="9525">
                <a:solidFill>
                  <a:schemeClr val="tx1"/>
                </a:solidFill>
                <a:miter lim="800000"/>
                <a:headEnd/>
                <a:tailEnd/>
              </a:ln>
            </p:spPr>
            <p:txBody>
              <a:bodyPr wrap="none" anchor="ctr"/>
              <a:lstStyle/>
              <a:p>
                <a:endParaRPr lang="tr-TR"/>
              </a:p>
            </p:txBody>
          </p:sp>
          <p:cxnSp>
            <p:nvCxnSpPr>
              <p:cNvPr id="28683" name="AutoShape 1030"/>
              <p:cNvCxnSpPr>
                <a:cxnSpLocks noChangeShapeType="1"/>
                <a:stCxn id="28682" idx="0"/>
              </p:cNvCxnSpPr>
              <p:nvPr/>
            </p:nvCxnSpPr>
            <p:spPr bwMode="auto">
              <a:xfrm rot="-5400000">
                <a:off x="3199" y="-718"/>
                <a:ext cx="294" cy="3477"/>
              </a:xfrm>
              <a:prstGeom prst="bentConnector2">
                <a:avLst/>
              </a:prstGeom>
              <a:noFill/>
              <a:ln w="9525">
                <a:solidFill>
                  <a:schemeClr val="tx1"/>
                </a:solidFill>
                <a:miter lim="800000"/>
                <a:headEnd/>
                <a:tailEnd/>
              </a:ln>
            </p:spPr>
          </p:cxnSp>
          <p:sp>
            <p:nvSpPr>
              <p:cNvPr id="28684" name="Line 1031"/>
              <p:cNvSpPr>
                <a:spLocks noChangeShapeType="1"/>
              </p:cNvSpPr>
              <p:nvPr/>
            </p:nvSpPr>
            <p:spPr bwMode="auto">
              <a:xfrm>
                <a:off x="5083" y="874"/>
                <a:ext cx="0" cy="1175"/>
              </a:xfrm>
              <a:prstGeom prst="line">
                <a:avLst/>
              </a:prstGeom>
              <a:noFill/>
              <a:ln w="9525">
                <a:solidFill>
                  <a:schemeClr val="tx1"/>
                </a:solidFill>
                <a:round/>
                <a:headEnd/>
                <a:tailEnd/>
              </a:ln>
            </p:spPr>
            <p:txBody>
              <a:bodyPr/>
              <a:lstStyle/>
              <a:p>
                <a:endParaRPr lang="tr-TR"/>
              </a:p>
            </p:txBody>
          </p:sp>
          <p:sp>
            <p:nvSpPr>
              <p:cNvPr id="28685" name="AutoShape 1032"/>
              <p:cNvSpPr>
                <a:spLocks noChangeArrowheads="1"/>
              </p:cNvSpPr>
              <p:nvPr/>
            </p:nvSpPr>
            <p:spPr bwMode="auto">
              <a:xfrm>
                <a:off x="4924" y="720"/>
                <a:ext cx="303" cy="1581"/>
              </a:xfrm>
              <a:custGeom>
                <a:avLst/>
                <a:gdLst>
                  <a:gd name="T0" fmla="*/ 152 w 21600"/>
                  <a:gd name="T1" fmla="*/ 1581 h 21600"/>
                  <a:gd name="T2" fmla="*/ 285 w 21600"/>
                  <a:gd name="T3" fmla="*/ 507 h 21600"/>
                  <a:gd name="T4" fmla="*/ 152 w 21600"/>
                  <a:gd name="T5" fmla="*/ 1502 h 21600"/>
                  <a:gd name="T6" fmla="*/ 18 w 21600"/>
                  <a:gd name="T7" fmla="*/ 507 h 21600"/>
                  <a:gd name="T8" fmla="*/ 0 60000 65536"/>
                  <a:gd name="T9" fmla="*/ 0 60000 65536"/>
                  <a:gd name="T10" fmla="*/ 0 60000 65536"/>
                  <a:gd name="T11" fmla="*/ 0 60000 65536"/>
                  <a:gd name="T12" fmla="*/ 20673 w 21600"/>
                  <a:gd name="T13" fmla="*/ 0 h 21600"/>
                  <a:gd name="T14" fmla="*/ 927 w 21600"/>
                  <a:gd name="T15" fmla="*/ 6804 h 21600"/>
                </a:gdLst>
                <a:ahLst/>
                <a:cxnLst>
                  <a:cxn ang="T8">
                    <a:pos x="T0" y="T1"/>
                  </a:cxn>
                  <a:cxn ang="T9">
                    <a:pos x="T2" y="T3"/>
                  </a:cxn>
                  <a:cxn ang="T10">
                    <a:pos x="T4" y="T5"/>
                  </a:cxn>
                  <a:cxn ang="T11">
                    <a:pos x="T6" y="T7"/>
                  </a:cxn>
                </a:cxnLst>
                <a:rect l="T12" t="T13" r="T14" b="T15"/>
                <a:pathLst>
                  <a:path w="21600" h="21600">
                    <a:moveTo>
                      <a:pt x="19799" y="7129"/>
                    </a:moveTo>
                    <a:cubicBezTo>
                      <a:pt x="20274" y="8294"/>
                      <a:pt x="20519" y="9541"/>
                      <a:pt x="20519" y="10800"/>
                    </a:cubicBezTo>
                    <a:cubicBezTo>
                      <a:pt x="20519" y="16167"/>
                      <a:pt x="16167" y="20519"/>
                      <a:pt x="10800" y="20519"/>
                    </a:cubicBezTo>
                    <a:cubicBezTo>
                      <a:pt x="5432" y="20519"/>
                      <a:pt x="1081" y="16167"/>
                      <a:pt x="1081" y="10800"/>
                    </a:cubicBezTo>
                    <a:cubicBezTo>
                      <a:pt x="1081" y="9541"/>
                      <a:pt x="1325" y="8294"/>
                      <a:pt x="1800" y="7129"/>
                    </a:cubicBezTo>
                    <a:lnTo>
                      <a:pt x="799" y="6721"/>
                    </a:lnTo>
                    <a:cubicBezTo>
                      <a:pt x="271" y="8016"/>
                      <a:pt x="0" y="9401"/>
                      <a:pt x="0" y="10800"/>
                    </a:cubicBezTo>
                    <a:cubicBezTo>
                      <a:pt x="0" y="16764"/>
                      <a:pt x="4835" y="21600"/>
                      <a:pt x="10800" y="21600"/>
                    </a:cubicBezTo>
                    <a:cubicBezTo>
                      <a:pt x="16764" y="21600"/>
                      <a:pt x="21600" y="16764"/>
                      <a:pt x="21600" y="10800"/>
                    </a:cubicBezTo>
                    <a:cubicBezTo>
                      <a:pt x="21600" y="9401"/>
                      <a:pt x="21328" y="8016"/>
                      <a:pt x="20800" y="6721"/>
                    </a:cubicBezTo>
                    <a:close/>
                  </a:path>
                </a:pathLst>
              </a:custGeom>
              <a:solidFill>
                <a:srgbClr val="62ABFC"/>
              </a:solidFill>
              <a:ln w="9525">
                <a:solidFill>
                  <a:schemeClr val="tx1"/>
                </a:solidFill>
                <a:miter lim="800000"/>
                <a:headEnd/>
                <a:tailEnd/>
              </a:ln>
            </p:spPr>
            <p:txBody>
              <a:bodyPr wrap="none" anchor="ctr"/>
              <a:lstStyle/>
              <a:p>
                <a:endParaRPr lang="tr-TR"/>
              </a:p>
            </p:txBody>
          </p:sp>
          <p:sp>
            <p:nvSpPr>
              <p:cNvPr id="28686" name="AutoShape 1033"/>
              <p:cNvSpPr>
                <a:spLocks noChangeArrowheads="1"/>
              </p:cNvSpPr>
              <p:nvPr/>
            </p:nvSpPr>
            <p:spPr bwMode="auto">
              <a:xfrm>
                <a:off x="1919" y="2721"/>
                <a:ext cx="863" cy="1175"/>
              </a:xfrm>
              <a:prstGeom prst="can">
                <a:avLst>
                  <a:gd name="adj" fmla="val 34038"/>
                </a:avLst>
              </a:prstGeom>
              <a:solidFill>
                <a:srgbClr val="62ABFC"/>
              </a:solidFill>
              <a:ln w="9525">
                <a:solidFill>
                  <a:schemeClr val="tx1"/>
                </a:solidFill>
                <a:round/>
                <a:headEnd/>
                <a:tailEnd/>
              </a:ln>
            </p:spPr>
            <p:txBody>
              <a:bodyPr wrap="none" anchor="ctr"/>
              <a:lstStyle/>
              <a:p>
                <a:pPr algn="ctr"/>
                <a:r>
                  <a:rPr lang="en-US">
                    <a:solidFill>
                      <a:schemeClr val="bg2"/>
                    </a:solidFill>
                  </a:rPr>
                  <a:t>Sheath</a:t>
                </a:r>
              </a:p>
              <a:p>
                <a:pPr algn="ctr"/>
                <a:r>
                  <a:rPr lang="en-US">
                    <a:solidFill>
                      <a:schemeClr val="bg2"/>
                    </a:solidFill>
                  </a:rPr>
                  <a:t>Tank</a:t>
                </a:r>
              </a:p>
            </p:txBody>
          </p:sp>
          <p:cxnSp>
            <p:nvCxnSpPr>
              <p:cNvPr id="28687" name="AutoShape 1034"/>
              <p:cNvCxnSpPr>
                <a:cxnSpLocks noChangeShapeType="1"/>
                <a:endCxn id="28686" idx="0"/>
              </p:cNvCxnSpPr>
              <p:nvPr/>
            </p:nvCxnSpPr>
            <p:spPr bwMode="auto">
              <a:xfrm rot="16200000" flipH="1">
                <a:off x="1472" y="2137"/>
                <a:ext cx="1469" cy="288"/>
              </a:xfrm>
              <a:prstGeom prst="bentConnector3">
                <a:avLst>
                  <a:gd name="adj1" fmla="val -120"/>
                </a:avLst>
              </a:prstGeom>
              <a:noFill/>
              <a:ln w="9525">
                <a:solidFill>
                  <a:schemeClr val="tx1"/>
                </a:solidFill>
                <a:miter lim="800000"/>
                <a:headEnd/>
                <a:tailEnd/>
              </a:ln>
            </p:spPr>
          </p:cxnSp>
          <p:sp>
            <p:nvSpPr>
              <p:cNvPr id="28688" name="Line 1035"/>
              <p:cNvSpPr>
                <a:spLocks noChangeShapeType="1"/>
              </p:cNvSpPr>
              <p:nvPr/>
            </p:nvSpPr>
            <p:spPr bwMode="auto">
              <a:xfrm flipH="1" flipV="1">
                <a:off x="1776" y="1544"/>
                <a:ext cx="288" cy="0"/>
              </a:xfrm>
              <a:prstGeom prst="line">
                <a:avLst/>
              </a:prstGeom>
              <a:noFill/>
              <a:ln w="9525">
                <a:solidFill>
                  <a:schemeClr val="tx1"/>
                </a:solidFill>
                <a:round/>
                <a:headEnd/>
                <a:tailEnd/>
              </a:ln>
            </p:spPr>
            <p:txBody>
              <a:bodyPr/>
              <a:lstStyle/>
              <a:p>
                <a:endParaRPr lang="tr-TR"/>
              </a:p>
            </p:txBody>
          </p:sp>
          <p:sp>
            <p:nvSpPr>
              <p:cNvPr id="28689" name="Line 1036"/>
              <p:cNvSpPr>
                <a:spLocks noChangeShapeType="1"/>
              </p:cNvSpPr>
              <p:nvPr/>
            </p:nvSpPr>
            <p:spPr bwMode="auto">
              <a:xfrm flipV="1">
                <a:off x="4508" y="2721"/>
                <a:ext cx="0" cy="1301"/>
              </a:xfrm>
              <a:prstGeom prst="line">
                <a:avLst/>
              </a:prstGeom>
              <a:noFill/>
              <a:ln w="9525">
                <a:solidFill>
                  <a:schemeClr val="tx1"/>
                </a:solidFill>
                <a:round/>
                <a:headEnd/>
                <a:tailEnd/>
              </a:ln>
            </p:spPr>
            <p:txBody>
              <a:bodyPr/>
              <a:lstStyle/>
              <a:p>
                <a:endParaRPr lang="tr-TR"/>
              </a:p>
            </p:txBody>
          </p:sp>
          <p:sp>
            <p:nvSpPr>
              <p:cNvPr id="28690" name="Line 1037"/>
              <p:cNvSpPr>
                <a:spLocks noChangeShapeType="1"/>
              </p:cNvSpPr>
              <p:nvPr/>
            </p:nvSpPr>
            <p:spPr bwMode="auto">
              <a:xfrm flipH="1">
                <a:off x="4028" y="3141"/>
                <a:ext cx="480" cy="0"/>
              </a:xfrm>
              <a:prstGeom prst="line">
                <a:avLst/>
              </a:prstGeom>
              <a:noFill/>
              <a:ln w="9525">
                <a:solidFill>
                  <a:schemeClr val="tx1"/>
                </a:solidFill>
                <a:round/>
                <a:headEnd/>
                <a:tailEnd/>
              </a:ln>
            </p:spPr>
            <p:txBody>
              <a:bodyPr/>
              <a:lstStyle/>
              <a:p>
                <a:endParaRPr lang="tr-TR"/>
              </a:p>
            </p:txBody>
          </p:sp>
          <p:sp>
            <p:nvSpPr>
              <p:cNvPr id="28691" name="Oval 1038"/>
              <p:cNvSpPr>
                <a:spLocks noChangeArrowheads="1"/>
              </p:cNvSpPr>
              <p:nvPr/>
            </p:nvSpPr>
            <p:spPr bwMode="auto">
              <a:xfrm>
                <a:off x="3741" y="2931"/>
                <a:ext cx="479" cy="420"/>
              </a:xfrm>
              <a:prstGeom prst="ellipse">
                <a:avLst/>
              </a:prstGeom>
              <a:solidFill>
                <a:schemeClr val="bg1"/>
              </a:solidFill>
              <a:ln w="9525">
                <a:solidFill>
                  <a:schemeClr val="tx1"/>
                </a:solidFill>
                <a:round/>
                <a:headEnd/>
                <a:tailEnd/>
              </a:ln>
            </p:spPr>
            <p:txBody>
              <a:bodyPr wrap="none" anchor="ctr"/>
              <a:lstStyle/>
              <a:p>
                <a:endParaRPr lang="tr-TR"/>
              </a:p>
            </p:txBody>
          </p:sp>
          <p:sp>
            <p:nvSpPr>
              <p:cNvPr id="28692" name="Oval 1039"/>
              <p:cNvSpPr>
                <a:spLocks noChangeArrowheads="1"/>
              </p:cNvSpPr>
              <p:nvPr/>
            </p:nvSpPr>
            <p:spPr bwMode="auto">
              <a:xfrm>
                <a:off x="4252" y="2441"/>
                <a:ext cx="480" cy="420"/>
              </a:xfrm>
              <a:prstGeom prst="ellipse">
                <a:avLst/>
              </a:prstGeom>
              <a:solidFill>
                <a:schemeClr val="bg1"/>
              </a:solidFill>
              <a:ln w="9525">
                <a:solidFill>
                  <a:schemeClr val="tx1"/>
                </a:solidFill>
                <a:round/>
                <a:headEnd/>
                <a:tailEnd/>
              </a:ln>
            </p:spPr>
            <p:txBody>
              <a:bodyPr wrap="none" anchor="ctr"/>
              <a:lstStyle/>
              <a:p>
                <a:endParaRPr lang="tr-TR"/>
              </a:p>
            </p:txBody>
          </p:sp>
          <p:sp>
            <p:nvSpPr>
              <p:cNvPr id="28693" name="Line 1040"/>
              <p:cNvSpPr>
                <a:spLocks noChangeShapeType="1"/>
              </p:cNvSpPr>
              <p:nvPr/>
            </p:nvSpPr>
            <p:spPr bwMode="auto">
              <a:xfrm flipV="1">
                <a:off x="3981" y="2637"/>
                <a:ext cx="0" cy="294"/>
              </a:xfrm>
              <a:prstGeom prst="line">
                <a:avLst/>
              </a:prstGeom>
              <a:noFill/>
              <a:ln w="9525">
                <a:solidFill>
                  <a:schemeClr val="tx1"/>
                </a:solidFill>
                <a:round/>
                <a:headEnd/>
                <a:tailEnd/>
              </a:ln>
            </p:spPr>
            <p:txBody>
              <a:bodyPr/>
              <a:lstStyle/>
              <a:p>
                <a:endParaRPr lang="tr-TR"/>
              </a:p>
            </p:txBody>
          </p:sp>
          <p:sp>
            <p:nvSpPr>
              <p:cNvPr id="28694" name="Line 1041"/>
              <p:cNvSpPr>
                <a:spLocks noChangeShapeType="1"/>
              </p:cNvSpPr>
              <p:nvPr/>
            </p:nvSpPr>
            <p:spPr bwMode="auto">
              <a:xfrm flipH="1">
                <a:off x="2542" y="2637"/>
                <a:ext cx="1439" cy="0"/>
              </a:xfrm>
              <a:prstGeom prst="line">
                <a:avLst/>
              </a:prstGeom>
              <a:noFill/>
              <a:ln w="9525">
                <a:solidFill>
                  <a:schemeClr val="tx1"/>
                </a:solidFill>
                <a:round/>
                <a:headEnd/>
                <a:tailEnd/>
              </a:ln>
            </p:spPr>
            <p:txBody>
              <a:bodyPr/>
              <a:lstStyle/>
              <a:p>
                <a:endParaRPr lang="tr-TR"/>
              </a:p>
            </p:txBody>
          </p:sp>
          <p:sp>
            <p:nvSpPr>
              <p:cNvPr id="28695" name="Line 1042"/>
              <p:cNvSpPr>
                <a:spLocks noChangeShapeType="1"/>
              </p:cNvSpPr>
              <p:nvPr/>
            </p:nvSpPr>
            <p:spPr bwMode="auto">
              <a:xfrm>
                <a:off x="2542" y="2637"/>
                <a:ext cx="0" cy="210"/>
              </a:xfrm>
              <a:prstGeom prst="line">
                <a:avLst/>
              </a:prstGeom>
              <a:noFill/>
              <a:ln w="9525">
                <a:solidFill>
                  <a:schemeClr val="tx1"/>
                </a:solidFill>
                <a:round/>
                <a:headEnd/>
                <a:tailEnd/>
              </a:ln>
            </p:spPr>
            <p:txBody>
              <a:bodyPr/>
              <a:lstStyle/>
              <a:p>
                <a:endParaRPr lang="tr-TR"/>
              </a:p>
            </p:txBody>
          </p:sp>
          <p:sp>
            <p:nvSpPr>
              <p:cNvPr id="28696" name="Line 1043"/>
              <p:cNvSpPr>
                <a:spLocks noChangeShapeType="1"/>
              </p:cNvSpPr>
              <p:nvPr/>
            </p:nvSpPr>
            <p:spPr bwMode="auto">
              <a:xfrm flipV="1">
                <a:off x="4508" y="1168"/>
                <a:ext cx="0" cy="1259"/>
              </a:xfrm>
              <a:prstGeom prst="line">
                <a:avLst/>
              </a:prstGeom>
              <a:noFill/>
              <a:ln w="9525">
                <a:solidFill>
                  <a:schemeClr val="tx1"/>
                </a:solidFill>
                <a:round/>
                <a:headEnd/>
                <a:tailEnd/>
              </a:ln>
            </p:spPr>
            <p:txBody>
              <a:bodyPr/>
              <a:lstStyle/>
              <a:p>
                <a:endParaRPr lang="tr-TR"/>
              </a:p>
            </p:txBody>
          </p:sp>
          <p:sp>
            <p:nvSpPr>
              <p:cNvPr id="28697" name="Line 1044"/>
              <p:cNvSpPr>
                <a:spLocks noChangeShapeType="1"/>
              </p:cNvSpPr>
              <p:nvPr/>
            </p:nvSpPr>
            <p:spPr bwMode="auto">
              <a:xfrm>
                <a:off x="4508" y="1168"/>
                <a:ext cx="527" cy="0"/>
              </a:xfrm>
              <a:prstGeom prst="line">
                <a:avLst/>
              </a:prstGeom>
              <a:noFill/>
              <a:ln w="9525">
                <a:solidFill>
                  <a:schemeClr val="tx1"/>
                </a:solidFill>
                <a:round/>
                <a:headEnd/>
                <a:tailEnd/>
              </a:ln>
            </p:spPr>
            <p:txBody>
              <a:bodyPr/>
              <a:lstStyle/>
              <a:p>
                <a:endParaRPr lang="tr-TR"/>
              </a:p>
            </p:txBody>
          </p:sp>
          <p:sp>
            <p:nvSpPr>
              <p:cNvPr id="28698" name="Line 1045"/>
              <p:cNvSpPr>
                <a:spLocks noChangeShapeType="1"/>
              </p:cNvSpPr>
              <p:nvPr/>
            </p:nvSpPr>
            <p:spPr bwMode="auto">
              <a:xfrm>
                <a:off x="5035" y="1168"/>
                <a:ext cx="0" cy="168"/>
              </a:xfrm>
              <a:prstGeom prst="line">
                <a:avLst/>
              </a:prstGeom>
              <a:noFill/>
              <a:ln w="9525">
                <a:solidFill>
                  <a:schemeClr val="tx1"/>
                </a:solidFill>
                <a:round/>
                <a:headEnd/>
                <a:tailEnd/>
              </a:ln>
            </p:spPr>
            <p:txBody>
              <a:bodyPr/>
              <a:lstStyle/>
              <a:p>
                <a:endParaRPr lang="tr-TR"/>
              </a:p>
            </p:txBody>
          </p:sp>
          <p:sp>
            <p:nvSpPr>
              <p:cNvPr id="28699" name="Oval 1046"/>
              <p:cNvSpPr>
                <a:spLocks noChangeArrowheads="1"/>
              </p:cNvSpPr>
              <p:nvPr/>
            </p:nvSpPr>
            <p:spPr bwMode="auto">
              <a:xfrm>
                <a:off x="1583" y="1713"/>
                <a:ext cx="48" cy="42"/>
              </a:xfrm>
              <a:prstGeom prst="ellipse">
                <a:avLst/>
              </a:prstGeom>
              <a:solidFill>
                <a:srgbClr val="62ABFC"/>
              </a:solidFill>
              <a:ln w="9525">
                <a:solidFill>
                  <a:schemeClr val="tx1"/>
                </a:solidFill>
                <a:round/>
                <a:headEnd/>
                <a:tailEnd/>
              </a:ln>
            </p:spPr>
            <p:txBody>
              <a:bodyPr wrap="none" anchor="ctr"/>
              <a:lstStyle/>
              <a:p>
                <a:endParaRPr lang="tr-TR"/>
              </a:p>
            </p:txBody>
          </p:sp>
          <p:sp>
            <p:nvSpPr>
              <p:cNvPr id="28700" name="Oval 1047"/>
              <p:cNvSpPr>
                <a:spLocks noChangeArrowheads="1"/>
              </p:cNvSpPr>
              <p:nvPr/>
            </p:nvSpPr>
            <p:spPr bwMode="auto">
              <a:xfrm>
                <a:off x="1583" y="1811"/>
                <a:ext cx="48" cy="42"/>
              </a:xfrm>
              <a:prstGeom prst="ellipse">
                <a:avLst/>
              </a:prstGeom>
              <a:solidFill>
                <a:srgbClr val="62ABFC"/>
              </a:solidFill>
              <a:ln w="9525">
                <a:solidFill>
                  <a:schemeClr val="tx1"/>
                </a:solidFill>
                <a:round/>
                <a:headEnd/>
                <a:tailEnd/>
              </a:ln>
            </p:spPr>
            <p:txBody>
              <a:bodyPr wrap="none" anchor="ctr"/>
              <a:lstStyle/>
              <a:p>
                <a:endParaRPr lang="tr-TR"/>
              </a:p>
            </p:txBody>
          </p:sp>
          <p:sp>
            <p:nvSpPr>
              <p:cNvPr id="28701" name="Oval 1048"/>
              <p:cNvSpPr>
                <a:spLocks noChangeArrowheads="1"/>
              </p:cNvSpPr>
              <p:nvPr/>
            </p:nvSpPr>
            <p:spPr bwMode="auto">
              <a:xfrm>
                <a:off x="1583" y="1909"/>
                <a:ext cx="48" cy="42"/>
              </a:xfrm>
              <a:prstGeom prst="ellipse">
                <a:avLst/>
              </a:prstGeom>
              <a:solidFill>
                <a:srgbClr val="62ABFC"/>
              </a:solidFill>
              <a:ln w="9525">
                <a:solidFill>
                  <a:schemeClr val="tx1"/>
                </a:solidFill>
                <a:round/>
                <a:headEnd/>
                <a:tailEnd/>
              </a:ln>
            </p:spPr>
            <p:txBody>
              <a:bodyPr wrap="none" anchor="ctr"/>
              <a:lstStyle/>
              <a:p>
                <a:endParaRPr lang="tr-TR"/>
              </a:p>
            </p:txBody>
          </p:sp>
          <p:sp>
            <p:nvSpPr>
              <p:cNvPr id="28702" name="AutoShape 1049"/>
              <p:cNvSpPr>
                <a:spLocks noChangeArrowheads="1"/>
              </p:cNvSpPr>
              <p:nvPr/>
            </p:nvSpPr>
            <p:spPr bwMode="auto">
              <a:xfrm>
                <a:off x="1535" y="2049"/>
                <a:ext cx="144" cy="252"/>
              </a:xfrm>
              <a:prstGeom prst="can">
                <a:avLst>
                  <a:gd name="adj" fmla="val 43750"/>
                </a:avLst>
              </a:prstGeom>
              <a:solidFill>
                <a:srgbClr val="62ABFC"/>
              </a:solidFill>
              <a:ln w="9525">
                <a:solidFill>
                  <a:schemeClr val="tx1"/>
                </a:solidFill>
                <a:round/>
                <a:headEnd/>
                <a:tailEnd/>
              </a:ln>
            </p:spPr>
            <p:txBody>
              <a:bodyPr wrap="none" anchor="ctr"/>
              <a:lstStyle/>
              <a:p>
                <a:endParaRPr lang="tr-TR"/>
              </a:p>
            </p:txBody>
          </p:sp>
          <p:sp>
            <p:nvSpPr>
              <p:cNvPr id="28703" name="Line 1050"/>
              <p:cNvSpPr>
                <a:spLocks noChangeShapeType="1"/>
              </p:cNvSpPr>
              <p:nvPr/>
            </p:nvSpPr>
            <p:spPr bwMode="auto">
              <a:xfrm flipH="1">
                <a:off x="864" y="2175"/>
                <a:ext cx="671" cy="0"/>
              </a:xfrm>
              <a:prstGeom prst="line">
                <a:avLst/>
              </a:prstGeom>
              <a:noFill/>
              <a:ln w="9525">
                <a:solidFill>
                  <a:schemeClr val="tx1"/>
                </a:solidFill>
                <a:round/>
                <a:headEnd/>
                <a:tailEnd/>
              </a:ln>
            </p:spPr>
            <p:txBody>
              <a:bodyPr/>
              <a:lstStyle/>
              <a:p>
                <a:endParaRPr lang="tr-TR"/>
              </a:p>
            </p:txBody>
          </p:sp>
          <p:sp>
            <p:nvSpPr>
              <p:cNvPr id="28704" name="Line 1051"/>
              <p:cNvSpPr>
                <a:spLocks noChangeShapeType="1"/>
              </p:cNvSpPr>
              <p:nvPr/>
            </p:nvSpPr>
            <p:spPr bwMode="auto">
              <a:xfrm>
                <a:off x="864" y="2175"/>
                <a:ext cx="0" cy="756"/>
              </a:xfrm>
              <a:prstGeom prst="line">
                <a:avLst/>
              </a:prstGeom>
              <a:noFill/>
              <a:ln w="9525">
                <a:solidFill>
                  <a:schemeClr val="tx1"/>
                </a:solidFill>
                <a:round/>
                <a:headEnd/>
                <a:tailEnd/>
              </a:ln>
            </p:spPr>
            <p:txBody>
              <a:bodyPr/>
              <a:lstStyle/>
              <a:p>
                <a:endParaRPr lang="tr-TR"/>
              </a:p>
            </p:txBody>
          </p:sp>
          <p:sp>
            <p:nvSpPr>
              <p:cNvPr id="28705" name="AutoShape 1052"/>
              <p:cNvSpPr>
                <a:spLocks noChangeArrowheads="1"/>
              </p:cNvSpPr>
              <p:nvPr/>
            </p:nvSpPr>
            <p:spPr bwMode="auto">
              <a:xfrm>
                <a:off x="432" y="2721"/>
                <a:ext cx="863" cy="1175"/>
              </a:xfrm>
              <a:prstGeom prst="can">
                <a:avLst>
                  <a:gd name="adj" fmla="val 34038"/>
                </a:avLst>
              </a:prstGeom>
              <a:solidFill>
                <a:srgbClr val="62ABFC"/>
              </a:solidFill>
              <a:ln w="9525">
                <a:solidFill>
                  <a:schemeClr val="tx1"/>
                </a:solidFill>
                <a:round/>
                <a:headEnd/>
                <a:tailEnd/>
              </a:ln>
            </p:spPr>
            <p:txBody>
              <a:bodyPr wrap="none" anchor="ctr"/>
              <a:lstStyle/>
              <a:p>
                <a:pPr algn="ctr"/>
                <a:r>
                  <a:rPr lang="en-US">
                    <a:solidFill>
                      <a:schemeClr val="bg2"/>
                    </a:solidFill>
                  </a:rPr>
                  <a:t>Waste</a:t>
                </a:r>
              </a:p>
              <a:p>
                <a:pPr algn="ctr"/>
                <a:r>
                  <a:rPr lang="en-US">
                    <a:solidFill>
                      <a:schemeClr val="bg2"/>
                    </a:solidFill>
                  </a:rPr>
                  <a:t>Tank</a:t>
                </a:r>
              </a:p>
            </p:txBody>
          </p:sp>
          <p:sp>
            <p:nvSpPr>
              <p:cNvPr id="28706" name="Line 1053"/>
              <p:cNvSpPr>
                <a:spLocks noChangeShapeType="1"/>
              </p:cNvSpPr>
              <p:nvPr/>
            </p:nvSpPr>
            <p:spPr bwMode="auto">
              <a:xfrm flipV="1">
                <a:off x="1103" y="2637"/>
                <a:ext cx="0" cy="252"/>
              </a:xfrm>
              <a:prstGeom prst="line">
                <a:avLst/>
              </a:prstGeom>
              <a:noFill/>
              <a:ln w="9525">
                <a:solidFill>
                  <a:schemeClr val="tx1"/>
                </a:solidFill>
                <a:round/>
                <a:headEnd/>
                <a:tailEnd/>
              </a:ln>
            </p:spPr>
            <p:txBody>
              <a:bodyPr/>
              <a:lstStyle/>
              <a:p>
                <a:endParaRPr lang="tr-TR"/>
              </a:p>
            </p:txBody>
          </p:sp>
          <p:sp>
            <p:nvSpPr>
              <p:cNvPr id="28707" name="Line 1054"/>
              <p:cNvSpPr>
                <a:spLocks noChangeShapeType="1"/>
              </p:cNvSpPr>
              <p:nvPr/>
            </p:nvSpPr>
            <p:spPr bwMode="auto">
              <a:xfrm>
                <a:off x="1103" y="2637"/>
                <a:ext cx="384" cy="0"/>
              </a:xfrm>
              <a:prstGeom prst="line">
                <a:avLst/>
              </a:prstGeom>
              <a:noFill/>
              <a:ln w="9525">
                <a:solidFill>
                  <a:schemeClr val="tx1"/>
                </a:solidFill>
                <a:round/>
                <a:headEnd/>
                <a:tailEnd/>
              </a:ln>
            </p:spPr>
            <p:txBody>
              <a:bodyPr/>
              <a:lstStyle/>
              <a:p>
                <a:endParaRPr lang="tr-TR"/>
              </a:p>
            </p:txBody>
          </p:sp>
          <p:sp>
            <p:nvSpPr>
              <p:cNvPr id="28708" name="Line 1055"/>
              <p:cNvSpPr>
                <a:spLocks noChangeShapeType="1"/>
              </p:cNvSpPr>
              <p:nvPr/>
            </p:nvSpPr>
            <p:spPr bwMode="auto">
              <a:xfrm>
                <a:off x="1487" y="2637"/>
                <a:ext cx="0" cy="1385"/>
              </a:xfrm>
              <a:prstGeom prst="line">
                <a:avLst/>
              </a:prstGeom>
              <a:noFill/>
              <a:ln w="9525">
                <a:solidFill>
                  <a:schemeClr val="tx1"/>
                </a:solidFill>
                <a:round/>
                <a:headEnd/>
                <a:tailEnd/>
              </a:ln>
            </p:spPr>
            <p:txBody>
              <a:bodyPr/>
              <a:lstStyle/>
              <a:p>
                <a:endParaRPr lang="tr-TR"/>
              </a:p>
            </p:txBody>
          </p:sp>
          <p:sp>
            <p:nvSpPr>
              <p:cNvPr id="28709" name="Text Box 1056"/>
              <p:cNvSpPr txBox="1">
                <a:spLocks noChangeArrowheads="1"/>
              </p:cNvSpPr>
              <p:nvPr/>
            </p:nvSpPr>
            <p:spPr bwMode="auto">
              <a:xfrm>
                <a:off x="3981" y="4035"/>
                <a:ext cx="1225" cy="337"/>
              </a:xfrm>
              <a:prstGeom prst="rect">
                <a:avLst/>
              </a:prstGeom>
              <a:noFill/>
              <a:ln w="9525">
                <a:noFill/>
                <a:miter lim="800000"/>
                <a:headEnd/>
                <a:tailEnd/>
              </a:ln>
            </p:spPr>
            <p:txBody>
              <a:bodyPr wrap="none">
                <a:spAutoFit/>
              </a:bodyPr>
              <a:lstStyle/>
              <a:p>
                <a:r>
                  <a:rPr lang="en-US"/>
                  <a:t>Line Pressure</a:t>
                </a:r>
              </a:p>
            </p:txBody>
          </p:sp>
          <p:sp>
            <p:nvSpPr>
              <p:cNvPr id="28710" name="Text Box 1057"/>
              <p:cNvSpPr txBox="1">
                <a:spLocks noChangeArrowheads="1"/>
              </p:cNvSpPr>
              <p:nvPr/>
            </p:nvSpPr>
            <p:spPr bwMode="auto">
              <a:xfrm>
                <a:off x="1105" y="4022"/>
                <a:ext cx="805" cy="338"/>
              </a:xfrm>
              <a:prstGeom prst="rect">
                <a:avLst/>
              </a:prstGeom>
              <a:noFill/>
              <a:ln w="9525">
                <a:noFill/>
                <a:miter lim="800000"/>
                <a:headEnd/>
                <a:tailEnd/>
              </a:ln>
            </p:spPr>
            <p:txBody>
              <a:bodyPr wrap="none">
                <a:spAutoFit/>
              </a:bodyPr>
              <a:lstStyle/>
              <a:p>
                <a:r>
                  <a:rPr lang="en-US"/>
                  <a:t>Vacuum</a:t>
                </a:r>
              </a:p>
            </p:txBody>
          </p:sp>
          <p:sp>
            <p:nvSpPr>
              <p:cNvPr id="28711" name="Line 1058"/>
              <p:cNvSpPr>
                <a:spLocks noChangeShapeType="1"/>
              </p:cNvSpPr>
              <p:nvPr/>
            </p:nvSpPr>
            <p:spPr bwMode="auto">
              <a:xfrm flipH="1" flipV="1">
                <a:off x="3853" y="3029"/>
                <a:ext cx="143" cy="126"/>
              </a:xfrm>
              <a:prstGeom prst="line">
                <a:avLst/>
              </a:prstGeom>
              <a:noFill/>
              <a:ln w="9525">
                <a:solidFill>
                  <a:schemeClr val="tx1"/>
                </a:solidFill>
                <a:round/>
                <a:headEnd/>
                <a:tailEnd/>
              </a:ln>
            </p:spPr>
            <p:txBody>
              <a:bodyPr/>
              <a:lstStyle/>
              <a:p>
                <a:endParaRPr lang="tr-TR"/>
              </a:p>
            </p:txBody>
          </p:sp>
          <p:sp>
            <p:nvSpPr>
              <p:cNvPr id="28712" name="Line 1059"/>
              <p:cNvSpPr>
                <a:spLocks noChangeShapeType="1"/>
              </p:cNvSpPr>
              <p:nvPr/>
            </p:nvSpPr>
            <p:spPr bwMode="auto">
              <a:xfrm flipH="1" flipV="1">
                <a:off x="4380" y="2525"/>
                <a:ext cx="144" cy="126"/>
              </a:xfrm>
              <a:prstGeom prst="line">
                <a:avLst/>
              </a:prstGeom>
              <a:noFill/>
              <a:ln w="9525">
                <a:solidFill>
                  <a:schemeClr val="tx1"/>
                </a:solidFill>
                <a:round/>
                <a:headEnd/>
                <a:tailEnd/>
              </a:ln>
            </p:spPr>
            <p:txBody>
              <a:bodyPr/>
              <a:lstStyle/>
              <a:p>
                <a:endParaRPr lang="tr-TR"/>
              </a:p>
            </p:txBody>
          </p:sp>
          <p:sp>
            <p:nvSpPr>
              <p:cNvPr id="28713" name="Text Box 1060"/>
              <p:cNvSpPr txBox="1">
                <a:spLocks noChangeArrowheads="1"/>
              </p:cNvSpPr>
              <p:nvPr/>
            </p:nvSpPr>
            <p:spPr bwMode="auto">
              <a:xfrm>
                <a:off x="4754" y="2436"/>
                <a:ext cx="806" cy="832"/>
              </a:xfrm>
              <a:prstGeom prst="rect">
                <a:avLst/>
              </a:prstGeom>
              <a:noFill/>
              <a:ln w="9525">
                <a:noFill/>
                <a:miter lim="800000"/>
                <a:headEnd/>
                <a:tailEnd/>
              </a:ln>
            </p:spPr>
            <p:txBody>
              <a:bodyPr wrap="none">
                <a:spAutoFit/>
              </a:bodyPr>
              <a:lstStyle/>
              <a:p>
                <a:r>
                  <a:rPr lang="en-US"/>
                  <a:t>Sample </a:t>
                </a:r>
              </a:p>
              <a:p>
                <a:r>
                  <a:rPr lang="en-US"/>
                  <a:t>Pressure</a:t>
                </a:r>
              </a:p>
              <a:p>
                <a:endParaRPr lang="en-US" sz="2000">
                  <a:solidFill>
                    <a:schemeClr val="hlink"/>
                  </a:solidFill>
                </a:endParaRPr>
              </a:p>
            </p:txBody>
          </p:sp>
          <p:sp>
            <p:nvSpPr>
              <p:cNvPr id="28714" name="Text Box 1061"/>
              <p:cNvSpPr txBox="1">
                <a:spLocks noChangeArrowheads="1"/>
              </p:cNvSpPr>
              <p:nvPr/>
            </p:nvSpPr>
            <p:spPr bwMode="auto">
              <a:xfrm>
                <a:off x="2974" y="2716"/>
                <a:ext cx="790" cy="677"/>
              </a:xfrm>
              <a:prstGeom prst="rect">
                <a:avLst/>
              </a:prstGeom>
              <a:noFill/>
              <a:ln w="9525">
                <a:noFill/>
                <a:miter lim="800000"/>
                <a:headEnd/>
                <a:tailEnd/>
              </a:ln>
            </p:spPr>
            <p:txBody>
              <a:bodyPr>
                <a:spAutoFit/>
              </a:bodyPr>
              <a:lstStyle/>
              <a:p>
                <a:r>
                  <a:rPr lang="en-US" sz="1800"/>
                  <a:t>Sheath</a:t>
                </a:r>
                <a:br>
                  <a:rPr lang="en-US" sz="1800"/>
                </a:br>
                <a:r>
                  <a:rPr lang="en-US" sz="1800"/>
                  <a:t>Pressure</a:t>
                </a:r>
              </a:p>
              <a:p>
                <a:r>
                  <a:rPr lang="en-US" sz="1800">
                    <a:solidFill>
                      <a:srgbClr val="CC0000"/>
                    </a:solidFill>
                  </a:rPr>
                  <a:t>(Constant)</a:t>
                </a:r>
              </a:p>
            </p:txBody>
          </p:sp>
          <p:sp>
            <p:nvSpPr>
              <p:cNvPr id="28715" name="Line 1062"/>
              <p:cNvSpPr>
                <a:spLocks noChangeShapeType="1"/>
              </p:cNvSpPr>
              <p:nvPr/>
            </p:nvSpPr>
            <p:spPr bwMode="auto">
              <a:xfrm flipH="1">
                <a:off x="3117" y="2637"/>
                <a:ext cx="432" cy="0"/>
              </a:xfrm>
              <a:prstGeom prst="line">
                <a:avLst/>
              </a:prstGeom>
              <a:noFill/>
              <a:ln w="9525">
                <a:solidFill>
                  <a:schemeClr val="tx1"/>
                </a:solidFill>
                <a:round/>
                <a:headEnd/>
                <a:tailEnd type="triangle" w="med" len="med"/>
              </a:ln>
            </p:spPr>
            <p:txBody>
              <a:bodyPr/>
              <a:lstStyle/>
              <a:p>
                <a:endParaRPr lang="tr-TR"/>
              </a:p>
            </p:txBody>
          </p:sp>
          <p:sp>
            <p:nvSpPr>
              <p:cNvPr id="28716" name="Line 1063"/>
              <p:cNvSpPr>
                <a:spLocks noChangeShapeType="1"/>
              </p:cNvSpPr>
              <p:nvPr/>
            </p:nvSpPr>
            <p:spPr bwMode="auto">
              <a:xfrm flipV="1">
                <a:off x="4508" y="1713"/>
                <a:ext cx="0" cy="420"/>
              </a:xfrm>
              <a:prstGeom prst="line">
                <a:avLst/>
              </a:prstGeom>
              <a:noFill/>
              <a:ln w="9525">
                <a:solidFill>
                  <a:schemeClr val="tx1"/>
                </a:solidFill>
                <a:round/>
                <a:headEnd/>
                <a:tailEnd type="triangle" w="med" len="med"/>
              </a:ln>
            </p:spPr>
            <p:txBody>
              <a:bodyPr/>
              <a:lstStyle/>
              <a:p>
                <a:endParaRPr lang="tr-TR"/>
              </a:p>
            </p:txBody>
          </p:sp>
          <p:sp>
            <p:nvSpPr>
              <p:cNvPr id="28717" name="Line 1064"/>
              <p:cNvSpPr>
                <a:spLocks noChangeShapeType="1"/>
              </p:cNvSpPr>
              <p:nvPr/>
            </p:nvSpPr>
            <p:spPr bwMode="auto">
              <a:xfrm flipH="1">
                <a:off x="4508" y="874"/>
                <a:ext cx="384" cy="0"/>
              </a:xfrm>
              <a:prstGeom prst="line">
                <a:avLst/>
              </a:prstGeom>
              <a:noFill/>
              <a:ln w="9525">
                <a:solidFill>
                  <a:schemeClr val="tx1"/>
                </a:solidFill>
                <a:round/>
                <a:headEnd/>
                <a:tailEnd type="triangle" w="med" len="med"/>
              </a:ln>
            </p:spPr>
            <p:txBody>
              <a:bodyPr/>
              <a:lstStyle/>
              <a:p>
                <a:endParaRPr lang="tr-TR"/>
              </a:p>
            </p:txBody>
          </p:sp>
          <p:sp>
            <p:nvSpPr>
              <p:cNvPr id="28718" name="Line 1065"/>
              <p:cNvSpPr>
                <a:spLocks noChangeShapeType="1"/>
              </p:cNvSpPr>
              <p:nvPr/>
            </p:nvSpPr>
            <p:spPr bwMode="auto">
              <a:xfrm flipH="1">
                <a:off x="2158" y="874"/>
                <a:ext cx="336" cy="0"/>
              </a:xfrm>
              <a:prstGeom prst="line">
                <a:avLst/>
              </a:prstGeom>
              <a:noFill/>
              <a:ln w="9525">
                <a:solidFill>
                  <a:schemeClr val="tx1"/>
                </a:solidFill>
                <a:round/>
                <a:headEnd/>
                <a:tailEnd type="triangle" w="med" len="med"/>
              </a:ln>
            </p:spPr>
            <p:txBody>
              <a:bodyPr/>
              <a:lstStyle/>
              <a:p>
                <a:endParaRPr lang="tr-TR"/>
              </a:p>
            </p:txBody>
          </p:sp>
          <p:sp>
            <p:nvSpPr>
              <p:cNvPr id="28719" name="Line 1066"/>
              <p:cNvSpPr>
                <a:spLocks noChangeShapeType="1"/>
              </p:cNvSpPr>
              <p:nvPr/>
            </p:nvSpPr>
            <p:spPr bwMode="auto">
              <a:xfrm flipV="1">
                <a:off x="2350" y="1881"/>
                <a:ext cx="0" cy="378"/>
              </a:xfrm>
              <a:prstGeom prst="line">
                <a:avLst/>
              </a:prstGeom>
              <a:noFill/>
              <a:ln w="9525">
                <a:solidFill>
                  <a:schemeClr val="tx1"/>
                </a:solidFill>
                <a:round/>
                <a:headEnd/>
                <a:tailEnd type="triangle" w="med" len="med"/>
              </a:ln>
            </p:spPr>
            <p:txBody>
              <a:bodyPr/>
              <a:lstStyle/>
              <a:p>
                <a:endParaRPr lang="tr-TR"/>
              </a:p>
            </p:txBody>
          </p:sp>
          <p:sp>
            <p:nvSpPr>
              <p:cNvPr id="28720" name="Line 1067"/>
              <p:cNvSpPr>
                <a:spLocks noChangeShapeType="1"/>
              </p:cNvSpPr>
              <p:nvPr/>
            </p:nvSpPr>
            <p:spPr bwMode="auto">
              <a:xfrm flipH="1">
                <a:off x="1055" y="2175"/>
                <a:ext cx="288" cy="0"/>
              </a:xfrm>
              <a:prstGeom prst="line">
                <a:avLst/>
              </a:prstGeom>
              <a:noFill/>
              <a:ln w="9525">
                <a:solidFill>
                  <a:schemeClr val="tx1"/>
                </a:solidFill>
                <a:round/>
                <a:headEnd/>
                <a:tailEnd type="triangle" w="med" len="med"/>
              </a:ln>
            </p:spPr>
            <p:txBody>
              <a:bodyPr/>
              <a:lstStyle/>
              <a:p>
                <a:endParaRPr lang="tr-TR"/>
              </a:p>
            </p:txBody>
          </p:sp>
          <p:sp>
            <p:nvSpPr>
              <p:cNvPr id="28721" name="Line 1068"/>
              <p:cNvSpPr>
                <a:spLocks noChangeShapeType="1"/>
              </p:cNvSpPr>
              <p:nvPr/>
            </p:nvSpPr>
            <p:spPr bwMode="auto">
              <a:xfrm flipV="1">
                <a:off x="1487" y="3351"/>
                <a:ext cx="0" cy="377"/>
              </a:xfrm>
              <a:prstGeom prst="line">
                <a:avLst/>
              </a:prstGeom>
              <a:noFill/>
              <a:ln w="9525">
                <a:solidFill>
                  <a:schemeClr val="tx1"/>
                </a:solidFill>
                <a:round/>
                <a:headEnd/>
                <a:tailEnd type="triangle" w="med" len="med"/>
              </a:ln>
            </p:spPr>
            <p:txBody>
              <a:bodyPr/>
              <a:lstStyle/>
              <a:p>
                <a:endParaRPr lang="tr-TR"/>
              </a:p>
            </p:txBody>
          </p:sp>
        </p:grpSp>
        <p:sp>
          <p:nvSpPr>
            <p:cNvPr id="28677" name="Text Box 1074"/>
            <p:cNvSpPr txBox="1">
              <a:spLocks noChangeArrowheads="1"/>
            </p:cNvSpPr>
            <p:nvPr/>
          </p:nvSpPr>
          <p:spPr bwMode="auto">
            <a:xfrm>
              <a:off x="288" y="384"/>
              <a:ext cx="1086" cy="461"/>
            </a:xfrm>
            <a:prstGeom prst="rect">
              <a:avLst/>
            </a:prstGeom>
            <a:noFill/>
            <a:ln w="9525">
              <a:noFill/>
              <a:miter lim="800000"/>
              <a:headEnd/>
              <a:tailEnd/>
            </a:ln>
          </p:spPr>
          <p:txBody>
            <a:bodyPr>
              <a:spAutoFit/>
            </a:bodyPr>
            <a:lstStyle/>
            <a:p>
              <a:pPr>
                <a:spcBef>
                  <a:spcPct val="50000"/>
                </a:spcBef>
              </a:pPr>
              <a:r>
                <a:rPr lang="en-US" sz="1200" b="1">
                  <a:solidFill>
                    <a:srgbClr val="CC0000"/>
                  </a:solidFill>
                </a:rPr>
                <a:t>THE FLOW CELL</a:t>
              </a:r>
            </a:p>
            <a:p>
              <a:pPr>
                <a:spcBef>
                  <a:spcPct val="50000"/>
                </a:spcBef>
              </a:pPr>
              <a:r>
                <a:rPr lang="en-US" sz="1200" b="1">
                  <a:solidFill>
                    <a:srgbClr val="CC0000"/>
                  </a:solidFill>
                </a:rPr>
                <a:t>Laser focusing and hydrodynamic focusing</a:t>
              </a:r>
            </a:p>
          </p:txBody>
        </p:sp>
        <p:sp>
          <p:nvSpPr>
            <p:cNvPr id="28678" name="Line 1075"/>
            <p:cNvSpPr>
              <a:spLocks noChangeShapeType="1"/>
            </p:cNvSpPr>
            <p:nvPr/>
          </p:nvSpPr>
          <p:spPr bwMode="auto">
            <a:xfrm>
              <a:off x="336" y="1536"/>
              <a:ext cx="1135" cy="0"/>
            </a:xfrm>
            <a:prstGeom prst="line">
              <a:avLst/>
            </a:prstGeom>
            <a:noFill/>
            <a:ln w="38100">
              <a:solidFill>
                <a:srgbClr val="3366FF"/>
              </a:solidFill>
              <a:round/>
              <a:headEnd/>
              <a:tailEnd type="stealth" w="med" len="med"/>
            </a:ln>
          </p:spPr>
          <p:txBody>
            <a:bodyPr/>
            <a:lstStyle/>
            <a:p>
              <a:endParaRPr lang="tr-TR"/>
            </a:p>
          </p:txBody>
        </p:sp>
        <p:sp>
          <p:nvSpPr>
            <p:cNvPr id="28679" name="Text Box 1076"/>
            <p:cNvSpPr txBox="1">
              <a:spLocks noChangeArrowheads="1"/>
            </p:cNvSpPr>
            <p:nvPr/>
          </p:nvSpPr>
          <p:spPr bwMode="auto">
            <a:xfrm>
              <a:off x="384" y="1248"/>
              <a:ext cx="864" cy="288"/>
            </a:xfrm>
            <a:prstGeom prst="rect">
              <a:avLst/>
            </a:prstGeom>
            <a:noFill/>
            <a:ln w="9525">
              <a:noFill/>
              <a:miter lim="800000"/>
              <a:headEnd/>
              <a:tailEnd/>
            </a:ln>
          </p:spPr>
          <p:txBody>
            <a:bodyPr>
              <a:spAutoFit/>
            </a:bodyPr>
            <a:lstStyle/>
            <a:p>
              <a:pPr>
                <a:spcBef>
                  <a:spcPct val="50000"/>
                </a:spcBef>
              </a:pPr>
              <a:r>
                <a:rPr lang="en-US"/>
                <a:t>LASER</a:t>
              </a:r>
            </a:p>
          </p:txBody>
        </p:sp>
        <p:sp>
          <p:nvSpPr>
            <p:cNvPr id="28680" name="Line 1077"/>
            <p:cNvSpPr>
              <a:spLocks noChangeShapeType="1"/>
            </p:cNvSpPr>
            <p:nvPr/>
          </p:nvSpPr>
          <p:spPr bwMode="auto">
            <a:xfrm>
              <a:off x="1200" y="864"/>
              <a:ext cx="192" cy="240"/>
            </a:xfrm>
            <a:prstGeom prst="line">
              <a:avLst/>
            </a:prstGeom>
            <a:noFill/>
            <a:ln w="9525">
              <a:solidFill>
                <a:schemeClr val="tx1"/>
              </a:solidFill>
              <a:round/>
              <a:headEnd/>
              <a:tailEnd type="triangle" w="med" len="med"/>
            </a:ln>
          </p:spPr>
          <p:txBody>
            <a:bodyPr/>
            <a:lstStyle/>
            <a:p>
              <a:endParaRPr lang="tr-T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reeform 3"/>
          <p:cNvSpPr>
            <a:spLocks/>
          </p:cNvSpPr>
          <p:nvPr/>
        </p:nvSpPr>
        <p:spPr bwMode="auto">
          <a:xfrm>
            <a:off x="865188" y="3232150"/>
            <a:ext cx="7189787" cy="696913"/>
          </a:xfrm>
          <a:custGeom>
            <a:avLst/>
            <a:gdLst>
              <a:gd name="T0" fmla="*/ 0 w 4936"/>
              <a:gd name="T1" fmla="*/ 0 h 428"/>
              <a:gd name="T2" fmla="*/ 1079342 w 4936"/>
              <a:gd name="T3" fmla="*/ 587817 h 428"/>
              <a:gd name="T4" fmla="*/ 2385914 w 4936"/>
              <a:gd name="T5" fmla="*/ 361483 h 428"/>
              <a:gd name="T6" fmla="*/ 3768229 w 4936"/>
              <a:gd name="T7" fmla="*/ 293094 h 428"/>
              <a:gd name="T8" fmla="*/ 4828635 w 4936"/>
              <a:gd name="T9" fmla="*/ 328917 h 428"/>
              <a:gd name="T10" fmla="*/ 6027419 w 4936"/>
              <a:gd name="T11" fmla="*/ 410332 h 428"/>
              <a:gd name="T12" fmla="*/ 7188330 w 4936"/>
              <a:gd name="T13" fmla="*/ 695285 h 428"/>
              <a:gd name="T14" fmla="*/ 0 60000 65536"/>
              <a:gd name="T15" fmla="*/ 0 60000 65536"/>
              <a:gd name="T16" fmla="*/ 0 60000 65536"/>
              <a:gd name="T17" fmla="*/ 0 60000 65536"/>
              <a:gd name="T18" fmla="*/ 0 60000 65536"/>
              <a:gd name="T19" fmla="*/ 0 60000 65536"/>
              <a:gd name="T20" fmla="*/ 0 60000 65536"/>
              <a:gd name="T21" fmla="*/ 0 w 4936"/>
              <a:gd name="T22" fmla="*/ 0 h 428"/>
              <a:gd name="T23" fmla="*/ 4936 w 4936"/>
              <a:gd name="T24" fmla="*/ 428 h 4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6" h="428">
                <a:moveTo>
                  <a:pt x="0" y="0"/>
                </a:moveTo>
                <a:lnTo>
                  <a:pt x="741" y="361"/>
                </a:lnTo>
                <a:lnTo>
                  <a:pt x="1638" y="222"/>
                </a:lnTo>
                <a:lnTo>
                  <a:pt x="2587" y="180"/>
                </a:lnTo>
                <a:lnTo>
                  <a:pt x="3315" y="202"/>
                </a:lnTo>
                <a:lnTo>
                  <a:pt x="4138" y="252"/>
                </a:lnTo>
                <a:lnTo>
                  <a:pt x="4935" y="427"/>
                </a:lnTo>
              </a:path>
            </a:pathLst>
          </a:custGeom>
          <a:noFill/>
          <a:ln w="50799" cap="rnd">
            <a:solidFill>
              <a:srgbClr val="A2C1FE"/>
            </a:solidFill>
            <a:round/>
            <a:headEnd type="none" w="sm" len="sm"/>
            <a:tailEnd type="none" w="sm" len="sm"/>
          </a:ln>
        </p:spPr>
        <p:txBody>
          <a:bodyPr/>
          <a:lstStyle/>
          <a:p>
            <a:endParaRPr lang="tr-TR"/>
          </a:p>
        </p:txBody>
      </p:sp>
      <p:sp>
        <p:nvSpPr>
          <p:cNvPr id="73731" name="Oval 4"/>
          <p:cNvSpPr>
            <a:spLocks noChangeArrowheads="1"/>
          </p:cNvSpPr>
          <p:nvPr/>
        </p:nvSpPr>
        <p:spPr bwMode="auto">
          <a:xfrm>
            <a:off x="688975" y="2995613"/>
            <a:ext cx="469900" cy="469900"/>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2" name="Oval 5"/>
          <p:cNvSpPr>
            <a:spLocks noChangeArrowheads="1"/>
          </p:cNvSpPr>
          <p:nvPr/>
        </p:nvSpPr>
        <p:spPr bwMode="auto">
          <a:xfrm>
            <a:off x="1736725" y="3556000"/>
            <a:ext cx="468313" cy="468313"/>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3" name="Oval 6"/>
          <p:cNvSpPr>
            <a:spLocks noChangeArrowheads="1"/>
          </p:cNvSpPr>
          <p:nvPr/>
        </p:nvSpPr>
        <p:spPr bwMode="auto">
          <a:xfrm>
            <a:off x="3035300" y="3359150"/>
            <a:ext cx="468313" cy="469900"/>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4" name="Oval 7"/>
          <p:cNvSpPr>
            <a:spLocks noChangeArrowheads="1"/>
          </p:cNvSpPr>
          <p:nvPr/>
        </p:nvSpPr>
        <p:spPr bwMode="auto">
          <a:xfrm>
            <a:off x="4386263" y="3309938"/>
            <a:ext cx="469900" cy="468312"/>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5" name="Oval 8"/>
          <p:cNvSpPr>
            <a:spLocks noChangeArrowheads="1"/>
          </p:cNvSpPr>
          <p:nvPr/>
        </p:nvSpPr>
        <p:spPr bwMode="auto">
          <a:xfrm>
            <a:off x="5534025" y="3316288"/>
            <a:ext cx="469900" cy="468312"/>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6" name="Oval 9"/>
          <p:cNvSpPr>
            <a:spLocks noChangeArrowheads="1"/>
          </p:cNvSpPr>
          <p:nvPr/>
        </p:nvSpPr>
        <p:spPr bwMode="auto">
          <a:xfrm>
            <a:off x="6681788" y="3443288"/>
            <a:ext cx="469900" cy="469900"/>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7" name="Oval 10"/>
          <p:cNvSpPr>
            <a:spLocks noChangeArrowheads="1"/>
          </p:cNvSpPr>
          <p:nvPr/>
        </p:nvSpPr>
        <p:spPr bwMode="auto">
          <a:xfrm>
            <a:off x="7786688" y="3649663"/>
            <a:ext cx="468312" cy="469900"/>
          </a:xfrm>
          <a:prstGeom prst="ellipse">
            <a:avLst/>
          </a:prstGeom>
          <a:solidFill>
            <a:srgbClr val="FFFFFF"/>
          </a:solidFill>
          <a:ln w="12699">
            <a:solidFill>
              <a:srgbClr val="000000"/>
            </a:solidFill>
            <a:round/>
            <a:headEnd/>
            <a:tailEnd/>
          </a:ln>
        </p:spPr>
        <p:txBody>
          <a:bodyPr wrap="none" anchor="ctr"/>
          <a:lstStyle/>
          <a:p>
            <a:endParaRPr lang="tr-TR" sz="1800">
              <a:latin typeface="Century Gothic" charset="-94"/>
            </a:endParaRPr>
          </a:p>
        </p:txBody>
      </p:sp>
      <p:sp>
        <p:nvSpPr>
          <p:cNvPr id="73738" name="Rectangle 11"/>
          <p:cNvSpPr>
            <a:spLocks noChangeArrowheads="1"/>
          </p:cNvSpPr>
          <p:nvPr/>
        </p:nvSpPr>
        <p:spPr bwMode="auto">
          <a:xfrm>
            <a:off x="511175" y="2722563"/>
            <a:ext cx="787400" cy="271462"/>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CFU-GM</a:t>
            </a:r>
          </a:p>
        </p:txBody>
      </p:sp>
      <p:sp>
        <p:nvSpPr>
          <p:cNvPr id="73739" name="Rectangle 12"/>
          <p:cNvSpPr>
            <a:spLocks noChangeArrowheads="1"/>
          </p:cNvSpPr>
          <p:nvPr/>
        </p:nvSpPr>
        <p:spPr bwMode="auto">
          <a:xfrm>
            <a:off x="1458913" y="4079875"/>
            <a:ext cx="1228725" cy="271463"/>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MYELOBLAST</a:t>
            </a:r>
          </a:p>
        </p:txBody>
      </p:sp>
      <p:sp>
        <p:nvSpPr>
          <p:cNvPr id="73740" name="Rectangle 13"/>
          <p:cNvSpPr>
            <a:spLocks noChangeArrowheads="1"/>
          </p:cNvSpPr>
          <p:nvPr/>
        </p:nvSpPr>
        <p:spPr bwMode="auto">
          <a:xfrm>
            <a:off x="4152900" y="3813175"/>
            <a:ext cx="1127125" cy="271463"/>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MYELOCYTE</a:t>
            </a:r>
          </a:p>
        </p:txBody>
      </p:sp>
      <p:sp>
        <p:nvSpPr>
          <p:cNvPr id="73741" name="Rectangle 14"/>
          <p:cNvSpPr>
            <a:spLocks noChangeArrowheads="1"/>
          </p:cNvSpPr>
          <p:nvPr/>
        </p:nvSpPr>
        <p:spPr bwMode="auto">
          <a:xfrm>
            <a:off x="5475288" y="3862388"/>
            <a:ext cx="660400" cy="271462"/>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META-</a:t>
            </a:r>
          </a:p>
        </p:txBody>
      </p:sp>
      <p:sp>
        <p:nvSpPr>
          <p:cNvPr id="73742" name="Rectangle 15"/>
          <p:cNvSpPr>
            <a:spLocks noChangeArrowheads="1"/>
          </p:cNvSpPr>
          <p:nvPr/>
        </p:nvSpPr>
        <p:spPr bwMode="auto">
          <a:xfrm>
            <a:off x="5278438" y="4064000"/>
            <a:ext cx="1127125" cy="271463"/>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MYELOCYTE</a:t>
            </a:r>
          </a:p>
        </p:txBody>
      </p:sp>
      <p:sp>
        <p:nvSpPr>
          <p:cNvPr id="73743" name="Rectangle 16"/>
          <p:cNvSpPr>
            <a:spLocks noChangeArrowheads="1"/>
          </p:cNvSpPr>
          <p:nvPr/>
        </p:nvSpPr>
        <p:spPr bwMode="auto">
          <a:xfrm>
            <a:off x="6638925" y="3962400"/>
            <a:ext cx="615950" cy="271463"/>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BAND</a:t>
            </a:r>
          </a:p>
        </p:txBody>
      </p:sp>
      <p:sp>
        <p:nvSpPr>
          <p:cNvPr id="73744" name="Rectangle 17"/>
          <p:cNvSpPr>
            <a:spLocks noChangeArrowheads="1"/>
          </p:cNvSpPr>
          <p:nvPr/>
        </p:nvSpPr>
        <p:spPr bwMode="auto">
          <a:xfrm>
            <a:off x="7777163" y="4211638"/>
            <a:ext cx="515937" cy="271462"/>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PMN</a:t>
            </a:r>
          </a:p>
        </p:txBody>
      </p:sp>
      <p:sp>
        <p:nvSpPr>
          <p:cNvPr id="73745" name="Freeform 18"/>
          <p:cNvSpPr>
            <a:spLocks/>
          </p:cNvSpPr>
          <p:nvPr/>
        </p:nvSpPr>
        <p:spPr bwMode="auto">
          <a:xfrm>
            <a:off x="6746875" y="3514725"/>
            <a:ext cx="347663" cy="347663"/>
          </a:xfrm>
          <a:custGeom>
            <a:avLst/>
            <a:gdLst>
              <a:gd name="T0" fmla="*/ 218199 w 239"/>
              <a:gd name="T1" fmla="*/ 32492 h 214"/>
              <a:gd name="T2" fmla="*/ 199288 w 239"/>
              <a:gd name="T3" fmla="*/ 14621 h 214"/>
              <a:gd name="T4" fmla="*/ 55277 w 239"/>
              <a:gd name="T5" fmla="*/ 0 h 214"/>
              <a:gd name="T6" fmla="*/ 18911 w 239"/>
              <a:gd name="T7" fmla="*/ 32492 h 214"/>
              <a:gd name="T8" fmla="*/ 18911 w 239"/>
              <a:gd name="T9" fmla="*/ 115346 h 214"/>
              <a:gd name="T10" fmla="*/ 0 w 239"/>
              <a:gd name="T11" fmla="*/ 178705 h 214"/>
              <a:gd name="T12" fmla="*/ 0 w 239"/>
              <a:gd name="T13" fmla="*/ 279430 h 214"/>
              <a:gd name="T14" fmla="*/ 72733 w 239"/>
              <a:gd name="T15" fmla="*/ 346038 h 214"/>
              <a:gd name="T16" fmla="*/ 199288 w 239"/>
              <a:gd name="T17" fmla="*/ 346038 h 214"/>
              <a:gd name="T18" fmla="*/ 306933 w 239"/>
              <a:gd name="T19" fmla="*/ 346038 h 214"/>
              <a:gd name="T20" fmla="*/ 325843 w 239"/>
              <a:gd name="T21" fmla="*/ 294051 h 214"/>
              <a:gd name="T22" fmla="*/ 346208 w 239"/>
              <a:gd name="T23" fmla="*/ 178705 h 214"/>
              <a:gd name="T24" fmla="*/ 325843 w 239"/>
              <a:gd name="T25" fmla="*/ 178705 h 214"/>
              <a:gd name="T26" fmla="*/ 306933 w 239"/>
              <a:gd name="T27" fmla="*/ 178705 h 214"/>
              <a:gd name="T28" fmla="*/ 218199 w 239"/>
              <a:gd name="T29" fmla="*/ 261560 h 214"/>
              <a:gd name="T30" fmla="*/ 199288 w 239"/>
              <a:gd name="T31" fmla="*/ 261560 h 214"/>
              <a:gd name="T32" fmla="*/ 110554 w 239"/>
              <a:gd name="T33" fmla="*/ 245314 h 214"/>
              <a:gd name="T34" fmla="*/ 110554 w 239"/>
              <a:gd name="T35" fmla="*/ 172207 h 214"/>
              <a:gd name="T36" fmla="*/ 110554 w 239"/>
              <a:gd name="T37" fmla="*/ 172207 h 214"/>
              <a:gd name="T38" fmla="*/ 110554 w 239"/>
              <a:gd name="T39" fmla="*/ 95851 h 214"/>
              <a:gd name="T40" fmla="*/ 145466 w 239"/>
              <a:gd name="T41" fmla="*/ 115346 h 214"/>
              <a:gd name="T42" fmla="*/ 218199 w 239"/>
              <a:gd name="T43" fmla="*/ 115346 h 214"/>
              <a:gd name="T44" fmla="*/ 253110 w 239"/>
              <a:gd name="T45" fmla="*/ 97476 h 214"/>
              <a:gd name="T46" fmla="*/ 218199 w 239"/>
              <a:gd name="T47" fmla="*/ 32492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9"/>
              <a:gd name="T73" fmla="*/ 0 h 214"/>
              <a:gd name="T74" fmla="*/ 239 w 239"/>
              <a:gd name="T75" fmla="*/ 214 h 2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9" h="214">
                <a:moveTo>
                  <a:pt x="150" y="20"/>
                </a:moveTo>
                <a:lnTo>
                  <a:pt x="137" y="9"/>
                </a:lnTo>
                <a:lnTo>
                  <a:pt x="38" y="0"/>
                </a:lnTo>
                <a:lnTo>
                  <a:pt x="13" y="20"/>
                </a:lnTo>
                <a:lnTo>
                  <a:pt x="13" y="71"/>
                </a:lnTo>
                <a:lnTo>
                  <a:pt x="0" y="110"/>
                </a:lnTo>
                <a:lnTo>
                  <a:pt x="0" y="172"/>
                </a:lnTo>
                <a:lnTo>
                  <a:pt x="50" y="213"/>
                </a:lnTo>
                <a:lnTo>
                  <a:pt x="137" y="213"/>
                </a:lnTo>
                <a:lnTo>
                  <a:pt x="211" y="213"/>
                </a:lnTo>
                <a:lnTo>
                  <a:pt x="224" y="181"/>
                </a:lnTo>
                <a:lnTo>
                  <a:pt x="238" y="110"/>
                </a:lnTo>
                <a:lnTo>
                  <a:pt x="224" y="110"/>
                </a:lnTo>
                <a:lnTo>
                  <a:pt x="211" y="110"/>
                </a:lnTo>
                <a:lnTo>
                  <a:pt x="150" y="161"/>
                </a:lnTo>
                <a:lnTo>
                  <a:pt x="137" y="161"/>
                </a:lnTo>
                <a:lnTo>
                  <a:pt x="76" y="151"/>
                </a:lnTo>
                <a:lnTo>
                  <a:pt x="76" y="106"/>
                </a:lnTo>
                <a:lnTo>
                  <a:pt x="76" y="59"/>
                </a:lnTo>
                <a:lnTo>
                  <a:pt x="100" y="71"/>
                </a:lnTo>
                <a:lnTo>
                  <a:pt x="150" y="71"/>
                </a:lnTo>
                <a:lnTo>
                  <a:pt x="174" y="60"/>
                </a:lnTo>
                <a:lnTo>
                  <a:pt x="150" y="20"/>
                </a:lnTo>
              </a:path>
            </a:pathLst>
          </a:custGeom>
          <a:solidFill>
            <a:schemeClr val="hlink"/>
          </a:solidFill>
          <a:ln w="25399" cap="rnd">
            <a:solidFill>
              <a:srgbClr val="000000"/>
            </a:solidFill>
            <a:round/>
            <a:headEnd/>
            <a:tailEnd/>
          </a:ln>
        </p:spPr>
        <p:txBody>
          <a:bodyPr/>
          <a:lstStyle/>
          <a:p>
            <a:endParaRPr lang="tr-TR"/>
          </a:p>
        </p:txBody>
      </p:sp>
      <p:sp>
        <p:nvSpPr>
          <p:cNvPr id="73746" name="Freeform 19"/>
          <p:cNvSpPr>
            <a:spLocks/>
          </p:cNvSpPr>
          <p:nvPr/>
        </p:nvSpPr>
        <p:spPr bwMode="auto">
          <a:xfrm>
            <a:off x="4445000" y="3397250"/>
            <a:ext cx="365125" cy="315913"/>
          </a:xfrm>
          <a:custGeom>
            <a:avLst/>
            <a:gdLst>
              <a:gd name="T0" fmla="*/ 289179 w 250"/>
              <a:gd name="T1" fmla="*/ 48853 h 194"/>
              <a:gd name="T2" fmla="*/ 143129 w 250"/>
              <a:gd name="T3" fmla="*/ 0 h 194"/>
              <a:gd name="T4" fmla="*/ 70104 w 250"/>
              <a:gd name="T5" fmla="*/ 0 h 194"/>
              <a:gd name="T6" fmla="*/ 0 w 250"/>
              <a:gd name="T7" fmla="*/ 63508 h 194"/>
              <a:gd name="T8" fmla="*/ 0 w 250"/>
              <a:gd name="T9" fmla="*/ 213323 h 194"/>
              <a:gd name="T10" fmla="*/ 106617 w 250"/>
              <a:gd name="T11" fmla="*/ 314285 h 194"/>
              <a:gd name="T12" fmla="*/ 289179 w 250"/>
              <a:gd name="T13" fmla="*/ 280088 h 194"/>
              <a:gd name="T14" fmla="*/ 363665 w 250"/>
              <a:gd name="T15" fmla="*/ 148186 h 194"/>
              <a:gd name="T16" fmla="*/ 325692 w 250"/>
              <a:gd name="T17" fmla="*/ 30940 h 194"/>
              <a:gd name="T18" fmla="*/ 289179 w 250"/>
              <a:gd name="T19" fmla="*/ 48853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0"/>
              <a:gd name="T31" fmla="*/ 0 h 194"/>
              <a:gd name="T32" fmla="*/ 250 w 250"/>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0" h="194">
                <a:moveTo>
                  <a:pt x="198" y="30"/>
                </a:moveTo>
                <a:lnTo>
                  <a:pt x="98" y="0"/>
                </a:lnTo>
                <a:lnTo>
                  <a:pt x="48" y="0"/>
                </a:lnTo>
                <a:lnTo>
                  <a:pt x="0" y="39"/>
                </a:lnTo>
                <a:lnTo>
                  <a:pt x="0" y="131"/>
                </a:lnTo>
                <a:lnTo>
                  <a:pt x="73" y="193"/>
                </a:lnTo>
                <a:lnTo>
                  <a:pt x="198" y="172"/>
                </a:lnTo>
                <a:lnTo>
                  <a:pt x="249" y="91"/>
                </a:lnTo>
                <a:lnTo>
                  <a:pt x="223" y="19"/>
                </a:lnTo>
                <a:lnTo>
                  <a:pt x="198" y="30"/>
                </a:lnTo>
              </a:path>
            </a:pathLst>
          </a:custGeom>
          <a:solidFill>
            <a:schemeClr val="hlink"/>
          </a:solidFill>
          <a:ln w="25399" cap="rnd">
            <a:solidFill>
              <a:srgbClr val="000000"/>
            </a:solidFill>
            <a:round/>
            <a:headEnd/>
            <a:tailEnd/>
          </a:ln>
        </p:spPr>
        <p:txBody>
          <a:bodyPr/>
          <a:lstStyle/>
          <a:p>
            <a:endParaRPr lang="tr-TR"/>
          </a:p>
        </p:txBody>
      </p:sp>
      <p:sp>
        <p:nvSpPr>
          <p:cNvPr id="73747" name="Freeform 20"/>
          <p:cNvSpPr>
            <a:spLocks/>
          </p:cNvSpPr>
          <p:nvPr/>
        </p:nvSpPr>
        <p:spPr bwMode="auto">
          <a:xfrm>
            <a:off x="1797050" y="3609975"/>
            <a:ext cx="381000" cy="336550"/>
          </a:xfrm>
          <a:custGeom>
            <a:avLst/>
            <a:gdLst>
              <a:gd name="T0" fmla="*/ 344506 w 261"/>
              <a:gd name="T1" fmla="*/ 117629 h 206"/>
              <a:gd name="T2" fmla="*/ 308011 w 261"/>
              <a:gd name="T3" fmla="*/ 32675 h 206"/>
              <a:gd name="T4" fmla="*/ 217506 w 261"/>
              <a:gd name="T5" fmla="*/ 0 h 206"/>
              <a:gd name="T6" fmla="*/ 197069 w 261"/>
              <a:gd name="T7" fmla="*/ 0 h 206"/>
              <a:gd name="T8" fmla="*/ 0 w 261"/>
              <a:gd name="T9" fmla="*/ 99658 h 206"/>
              <a:gd name="T10" fmla="*/ 0 w 261"/>
              <a:gd name="T11" fmla="*/ 215653 h 206"/>
              <a:gd name="T12" fmla="*/ 33575 w 261"/>
              <a:gd name="T13" fmla="*/ 334916 h 206"/>
              <a:gd name="T14" fmla="*/ 197069 w 261"/>
              <a:gd name="T15" fmla="*/ 334916 h 206"/>
              <a:gd name="T16" fmla="*/ 379540 w 261"/>
              <a:gd name="T17" fmla="*/ 282637 h 206"/>
              <a:gd name="T18" fmla="*/ 379540 w 261"/>
              <a:gd name="T19" fmla="*/ 215653 h 206"/>
              <a:gd name="T20" fmla="*/ 362023 w 261"/>
              <a:gd name="T21" fmla="*/ 200950 h 206"/>
              <a:gd name="T22" fmla="*/ 344506 w 261"/>
              <a:gd name="T23" fmla="*/ 117629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1"/>
              <a:gd name="T37" fmla="*/ 0 h 206"/>
              <a:gd name="T38" fmla="*/ 261 w 261"/>
              <a:gd name="T39" fmla="*/ 206 h 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1" h="206">
                <a:moveTo>
                  <a:pt x="236" y="72"/>
                </a:moveTo>
                <a:lnTo>
                  <a:pt x="211" y="20"/>
                </a:lnTo>
                <a:lnTo>
                  <a:pt x="149" y="0"/>
                </a:lnTo>
                <a:lnTo>
                  <a:pt x="135" y="0"/>
                </a:lnTo>
                <a:lnTo>
                  <a:pt x="0" y="61"/>
                </a:lnTo>
                <a:lnTo>
                  <a:pt x="0" y="132"/>
                </a:lnTo>
                <a:lnTo>
                  <a:pt x="23" y="205"/>
                </a:lnTo>
                <a:lnTo>
                  <a:pt x="135" y="205"/>
                </a:lnTo>
                <a:lnTo>
                  <a:pt x="260" y="173"/>
                </a:lnTo>
                <a:lnTo>
                  <a:pt x="260" y="132"/>
                </a:lnTo>
                <a:lnTo>
                  <a:pt x="248" y="123"/>
                </a:lnTo>
                <a:lnTo>
                  <a:pt x="236" y="72"/>
                </a:lnTo>
              </a:path>
            </a:pathLst>
          </a:custGeom>
          <a:solidFill>
            <a:schemeClr val="hlink"/>
          </a:solidFill>
          <a:ln w="25399" cap="rnd">
            <a:solidFill>
              <a:srgbClr val="000000"/>
            </a:solidFill>
            <a:round/>
            <a:headEnd/>
            <a:tailEnd/>
          </a:ln>
        </p:spPr>
        <p:txBody>
          <a:bodyPr/>
          <a:lstStyle/>
          <a:p>
            <a:endParaRPr lang="tr-TR"/>
          </a:p>
        </p:txBody>
      </p:sp>
      <p:sp>
        <p:nvSpPr>
          <p:cNvPr id="73748" name="Freeform 21"/>
          <p:cNvSpPr>
            <a:spLocks/>
          </p:cNvSpPr>
          <p:nvPr/>
        </p:nvSpPr>
        <p:spPr bwMode="auto">
          <a:xfrm>
            <a:off x="1905000" y="3676650"/>
            <a:ext cx="146050" cy="87313"/>
          </a:xfrm>
          <a:custGeom>
            <a:avLst/>
            <a:gdLst>
              <a:gd name="T0" fmla="*/ 144590 w 100"/>
              <a:gd name="T1" fmla="*/ 42833 h 53"/>
              <a:gd name="T2" fmla="*/ 81788 w 100"/>
              <a:gd name="T3" fmla="*/ 0 h 53"/>
              <a:gd name="T4" fmla="*/ 0 w 100"/>
              <a:gd name="T5" fmla="*/ 13179 h 53"/>
              <a:gd name="T6" fmla="*/ 0 w 100"/>
              <a:gd name="T7" fmla="*/ 72486 h 53"/>
              <a:gd name="T8" fmla="*/ 39434 w 100"/>
              <a:gd name="T9" fmla="*/ 85666 h 53"/>
              <a:gd name="T10" fmla="*/ 122682 w 100"/>
              <a:gd name="T11" fmla="*/ 85666 h 53"/>
              <a:gd name="T12" fmla="*/ 144590 w 100"/>
              <a:gd name="T13" fmla="*/ 42833 h 53"/>
              <a:gd name="T14" fmla="*/ 0 60000 65536"/>
              <a:gd name="T15" fmla="*/ 0 60000 65536"/>
              <a:gd name="T16" fmla="*/ 0 60000 65536"/>
              <a:gd name="T17" fmla="*/ 0 60000 65536"/>
              <a:gd name="T18" fmla="*/ 0 60000 65536"/>
              <a:gd name="T19" fmla="*/ 0 60000 65536"/>
              <a:gd name="T20" fmla="*/ 0 60000 65536"/>
              <a:gd name="T21" fmla="*/ 0 w 100"/>
              <a:gd name="T22" fmla="*/ 0 h 53"/>
              <a:gd name="T23" fmla="*/ 100 w 100"/>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53">
                <a:moveTo>
                  <a:pt x="99" y="26"/>
                </a:moveTo>
                <a:lnTo>
                  <a:pt x="56" y="0"/>
                </a:lnTo>
                <a:lnTo>
                  <a:pt x="0" y="8"/>
                </a:lnTo>
                <a:lnTo>
                  <a:pt x="0" y="44"/>
                </a:lnTo>
                <a:lnTo>
                  <a:pt x="27" y="52"/>
                </a:lnTo>
                <a:lnTo>
                  <a:pt x="84" y="52"/>
                </a:lnTo>
                <a:lnTo>
                  <a:pt x="99" y="26"/>
                </a:lnTo>
              </a:path>
            </a:pathLst>
          </a:custGeom>
          <a:noFill/>
          <a:ln w="25399" cap="rnd">
            <a:solidFill>
              <a:srgbClr val="000000"/>
            </a:solidFill>
            <a:round/>
            <a:headEnd/>
            <a:tailEnd/>
          </a:ln>
        </p:spPr>
        <p:txBody>
          <a:bodyPr/>
          <a:lstStyle/>
          <a:p>
            <a:endParaRPr lang="tr-TR"/>
          </a:p>
        </p:txBody>
      </p:sp>
      <p:sp>
        <p:nvSpPr>
          <p:cNvPr id="73749" name="Freeform 23"/>
          <p:cNvSpPr>
            <a:spLocks/>
          </p:cNvSpPr>
          <p:nvPr/>
        </p:nvSpPr>
        <p:spPr bwMode="auto">
          <a:xfrm>
            <a:off x="3084513" y="3427413"/>
            <a:ext cx="371475" cy="336550"/>
          </a:xfrm>
          <a:custGeom>
            <a:avLst/>
            <a:gdLst>
              <a:gd name="T0" fmla="*/ 324859 w 255"/>
              <a:gd name="T1" fmla="*/ 68617 h 206"/>
              <a:gd name="T2" fmla="*/ 307377 w 255"/>
              <a:gd name="T3" fmla="*/ 32675 h 206"/>
              <a:gd name="T4" fmla="*/ 217058 w 255"/>
              <a:gd name="T5" fmla="*/ 0 h 206"/>
              <a:gd name="T6" fmla="*/ 161701 w 255"/>
              <a:gd name="T7" fmla="*/ 13070 h 206"/>
              <a:gd name="T8" fmla="*/ 26222 w 255"/>
              <a:gd name="T9" fmla="*/ 104559 h 206"/>
              <a:gd name="T10" fmla="*/ 0 w 255"/>
              <a:gd name="T11" fmla="*/ 215653 h 206"/>
              <a:gd name="T12" fmla="*/ 36419 w 255"/>
              <a:gd name="T13" fmla="*/ 334916 h 206"/>
              <a:gd name="T14" fmla="*/ 199577 w 255"/>
              <a:gd name="T15" fmla="*/ 334916 h 206"/>
              <a:gd name="T16" fmla="*/ 319031 w 255"/>
              <a:gd name="T17" fmla="*/ 312044 h 206"/>
              <a:gd name="T18" fmla="*/ 370018 w 255"/>
              <a:gd name="T19" fmla="*/ 200950 h 206"/>
              <a:gd name="T20" fmla="*/ 362734 w 255"/>
              <a:gd name="T21" fmla="*/ 104559 h 206"/>
              <a:gd name="T22" fmla="*/ 343796 w 255"/>
              <a:gd name="T23" fmla="*/ 83321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206"/>
              <a:gd name="T38" fmla="*/ 255 w 255"/>
              <a:gd name="T39" fmla="*/ 206 h 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206">
                <a:moveTo>
                  <a:pt x="223" y="42"/>
                </a:moveTo>
                <a:lnTo>
                  <a:pt x="211" y="20"/>
                </a:lnTo>
                <a:lnTo>
                  <a:pt x="149" y="0"/>
                </a:lnTo>
                <a:lnTo>
                  <a:pt x="111" y="8"/>
                </a:lnTo>
                <a:lnTo>
                  <a:pt x="18" y="64"/>
                </a:lnTo>
                <a:lnTo>
                  <a:pt x="0" y="132"/>
                </a:lnTo>
                <a:lnTo>
                  <a:pt x="25" y="205"/>
                </a:lnTo>
                <a:lnTo>
                  <a:pt x="137" y="205"/>
                </a:lnTo>
                <a:lnTo>
                  <a:pt x="219" y="191"/>
                </a:lnTo>
                <a:lnTo>
                  <a:pt x="254" y="123"/>
                </a:lnTo>
                <a:lnTo>
                  <a:pt x="249" y="64"/>
                </a:lnTo>
                <a:lnTo>
                  <a:pt x="236" y="51"/>
                </a:lnTo>
              </a:path>
            </a:pathLst>
          </a:custGeom>
          <a:solidFill>
            <a:schemeClr val="hlink"/>
          </a:solidFill>
          <a:ln w="25399" cap="rnd">
            <a:solidFill>
              <a:srgbClr val="000000"/>
            </a:solidFill>
            <a:round/>
            <a:headEnd type="none" w="sm" len="sm"/>
            <a:tailEnd type="none" w="sm" len="sm"/>
          </a:ln>
        </p:spPr>
        <p:txBody>
          <a:bodyPr/>
          <a:lstStyle/>
          <a:p>
            <a:endParaRPr lang="tr-TR"/>
          </a:p>
        </p:txBody>
      </p:sp>
      <p:sp>
        <p:nvSpPr>
          <p:cNvPr id="73750" name="Freeform 24"/>
          <p:cNvSpPr>
            <a:spLocks/>
          </p:cNvSpPr>
          <p:nvPr/>
        </p:nvSpPr>
        <p:spPr bwMode="auto">
          <a:xfrm>
            <a:off x="3190875" y="3494088"/>
            <a:ext cx="130175" cy="103187"/>
          </a:xfrm>
          <a:custGeom>
            <a:avLst/>
            <a:gdLst>
              <a:gd name="T0" fmla="*/ 128712 w 89"/>
              <a:gd name="T1" fmla="*/ 50775 h 63"/>
              <a:gd name="T2" fmla="*/ 74595 w 89"/>
              <a:gd name="T3" fmla="*/ 0 h 63"/>
              <a:gd name="T4" fmla="*/ 0 w 89"/>
              <a:gd name="T5" fmla="*/ 16379 h 63"/>
              <a:gd name="T6" fmla="*/ 0 w 89"/>
              <a:gd name="T7" fmla="*/ 85170 h 63"/>
              <a:gd name="T8" fmla="*/ 35103 w 89"/>
              <a:gd name="T9" fmla="*/ 101549 h 63"/>
              <a:gd name="T10" fmla="*/ 111161 w 89"/>
              <a:gd name="T11" fmla="*/ 101549 h 63"/>
              <a:gd name="T12" fmla="*/ 128712 w 89"/>
              <a:gd name="T13" fmla="*/ 50775 h 63"/>
              <a:gd name="T14" fmla="*/ 0 60000 65536"/>
              <a:gd name="T15" fmla="*/ 0 60000 65536"/>
              <a:gd name="T16" fmla="*/ 0 60000 65536"/>
              <a:gd name="T17" fmla="*/ 0 60000 65536"/>
              <a:gd name="T18" fmla="*/ 0 60000 65536"/>
              <a:gd name="T19" fmla="*/ 0 60000 65536"/>
              <a:gd name="T20" fmla="*/ 0 60000 65536"/>
              <a:gd name="T21" fmla="*/ 0 w 89"/>
              <a:gd name="T22" fmla="*/ 0 h 63"/>
              <a:gd name="T23" fmla="*/ 89 w 89"/>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3">
                <a:moveTo>
                  <a:pt x="88" y="31"/>
                </a:moveTo>
                <a:lnTo>
                  <a:pt x="51" y="0"/>
                </a:lnTo>
                <a:lnTo>
                  <a:pt x="0" y="10"/>
                </a:lnTo>
                <a:lnTo>
                  <a:pt x="0" y="52"/>
                </a:lnTo>
                <a:lnTo>
                  <a:pt x="24" y="62"/>
                </a:lnTo>
                <a:lnTo>
                  <a:pt x="76" y="62"/>
                </a:lnTo>
                <a:lnTo>
                  <a:pt x="88" y="31"/>
                </a:lnTo>
              </a:path>
            </a:pathLst>
          </a:custGeom>
          <a:noFill/>
          <a:ln w="25399" cap="rnd">
            <a:solidFill>
              <a:srgbClr val="000000"/>
            </a:solidFill>
            <a:round/>
            <a:headEnd/>
            <a:tailEnd/>
          </a:ln>
        </p:spPr>
        <p:txBody>
          <a:bodyPr/>
          <a:lstStyle/>
          <a:p>
            <a:endParaRPr lang="tr-TR"/>
          </a:p>
        </p:txBody>
      </p:sp>
      <p:sp>
        <p:nvSpPr>
          <p:cNvPr id="73751" name="Freeform 25"/>
          <p:cNvSpPr>
            <a:spLocks/>
          </p:cNvSpPr>
          <p:nvPr/>
        </p:nvSpPr>
        <p:spPr bwMode="auto">
          <a:xfrm>
            <a:off x="5568950" y="3362325"/>
            <a:ext cx="292100" cy="382588"/>
          </a:xfrm>
          <a:custGeom>
            <a:avLst/>
            <a:gdLst>
              <a:gd name="T0" fmla="*/ 197640 w 201"/>
              <a:gd name="T1" fmla="*/ 34189 h 235"/>
              <a:gd name="T2" fmla="*/ 126431 w 201"/>
              <a:gd name="T3" fmla="*/ 34189 h 235"/>
              <a:gd name="T4" fmla="*/ 53770 w 201"/>
              <a:gd name="T5" fmla="*/ 83030 h 235"/>
              <a:gd name="T6" fmla="*/ 0 w 201"/>
              <a:gd name="T7" fmla="*/ 149779 h 235"/>
              <a:gd name="T8" fmla="*/ 17439 w 201"/>
              <a:gd name="T9" fmla="*/ 247461 h 235"/>
              <a:gd name="T10" fmla="*/ 71208 w 201"/>
              <a:gd name="T11" fmla="*/ 346771 h 235"/>
              <a:gd name="T12" fmla="*/ 162762 w 201"/>
              <a:gd name="T13" fmla="*/ 380960 h 235"/>
              <a:gd name="T14" fmla="*/ 270301 w 201"/>
              <a:gd name="T15" fmla="*/ 330491 h 235"/>
              <a:gd name="T16" fmla="*/ 290647 w 201"/>
              <a:gd name="T17" fmla="*/ 247461 h 235"/>
              <a:gd name="T18" fmla="*/ 216532 w 201"/>
              <a:gd name="T19" fmla="*/ 198620 h 235"/>
              <a:gd name="T20" fmla="*/ 180201 w 201"/>
              <a:gd name="T21" fmla="*/ 164431 h 235"/>
              <a:gd name="T22" fmla="*/ 233971 w 201"/>
              <a:gd name="T23" fmla="*/ 83030 h 235"/>
              <a:gd name="T24" fmla="*/ 252863 w 201"/>
              <a:gd name="T25" fmla="*/ 0 h 235"/>
              <a:gd name="T26" fmla="*/ 197640 w 201"/>
              <a:gd name="T27" fmla="*/ 34189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1"/>
              <a:gd name="T43" fmla="*/ 0 h 235"/>
              <a:gd name="T44" fmla="*/ 201 w 201"/>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1" h="235">
                <a:moveTo>
                  <a:pt x="136" y="21"/>
                </a:moveTo>
                <a:lnTo>
                  <a:pt x="87" y="21"/>
                </a:lnTo>
                <a:lnTo>
                  <a:pt x="37" y="51"/>
                </a:lnTo>
                <a:lnTo>
                  <a:pt x="0" y="92"/>
                </a:lnTo>
                <a:lnTo>
                  <a:pt x="12" y="152"/>
                </a:lnTo>
                <a:lnTo>
                  <a:pt x="49" y="213"/>
                </a:lnTo>
                <a:lnTo>
                  <a:pt x="112" y="234"/>
                </a:lnTo>
                <a:lnTo>
                  <a:pt x="186" y="203"/>
                </a:lnTo>
                <a:lnTo>
                  <a:pt x="200" y="152"/>
                </a:lnTo>
                <a:lnTo>
                  <a:pt x="149" y="122"/>
                </a:lnTo>
                <a:lnTo>
                  <a:pt x="124" y="101"/>
                </a:lnTo>
                <a:lnTo>
                  <a:pt x="161" y="51"/>
                </a:lnTo>
                <a:lnTo>
                  <a:pt x="174" y="0"/>
                </a:lnTo>
                <a:lnTo>
                  <a:pt x="136" y="21"/>
                </a:lnTo>
              </a:path>
            </a:pathLst>
          </a:custGeom>
          <a:solidFill>
            <a:schemeClr val="hlink"/>
          </a:solidFill>
          <a:ln w="25399" cap="rnd">
            <a:solidFill>
              <a:srgbClr val="000000"/>
            </a:solidFill>
            <a:round/>
            <a:headEnd/>
            <a:tailEnd/>
          </a:ln>
        </p:spPr>
        <p:txBody>
          <a:bodyPr/>
          <a:lstStyle/>
          <a:p>
            <a:endParaRPr lang="tr-TR"/>
          </a:p>
        </p:txBody>
      </p:sp>
      <p:sp>
        <p:nvSpPr>
          <p:cNvPr id="73752" name="Freeform 26"/>
          <p:cNvSpPr>
            <a:spLocks/>
          </p:cNvSpPr>
          <p:nvPr/>
        </p:nvSpPr>
        <p:spPr bwMode="auto">
          <a:xfrm>
            <a:off x="1738313" y="2605088"/>
            <a:ext cx="6665912" cy="227012"/>
          </a:xfrm>
          <a:custGeom>
            <a:avLst/>
            <a:gdLst>
              <a:gd name="T0" fmla="*/ 6664456 w 4577"/>
              <a:gd name="T1" fmla="*/ 0 h 139"/>
              <a:gd name="T2" fmla="*/ 0 w 4577"/>
              <a:gd name="T3" fmla="*/ 171484 h 139"/>
              <a:gd name="T4" fmla="*/ 6664456 w 4577"/>
              <a:gd name="T5" fmla="*/ 225379 h 139"/>
              <a:gd name="T6" fmla="*/ 6664456 w 4577"/>
              <a:gd name="T7" fmla="*/ 0 h 139"/>
              <a:gd name="T8" fmla="*/ 0 60000 65536"/>
              <a:gd name="T9" fmla="*/ 0 60000 65536"/>
              <a:gd name="T10" fmla="*/ 0 60000 65536"/>
              <a:gd name="T11" fmla="*/ 0 60000 65536"/>
              <a:gd name="T12" fmla="*/ 0 w 4577"/>
              <a:gd name="T13" fmla="*/ 0 h 139"/>
              <a:gd name="T14" fmla="*/ 4577 w 4577"/>
              <a:gd name="T15" fmla="*/ 139 h 139"/>
            </a:gdLst>
            <a:ahLst/>
            <a:cxnLst>
              <a:cxn ang="T8">
                <a:pos x="T0" y="T1"/>
              </a:cxn>
              <a:cxn ang="T9">
                <a:pos x="T2" y="T3"/>
              </a:cxn>
              <a:cxn ang="T10">
                <a:pos x="T4" y="T5"/>
              </a:cxn>
              <a:cxn ang="T11">
                <a:pos x="T6" y="T7"/>
              </a:cxn>
            </a:cxnLst>
            <a:rect l="T12" t="T13" r="T14" b="T15"/>
            <a:pathLst>
              <a:path w="4577" h="139">
                <a:moveTo>
                  <a:pt x="4576" y="0"/>
                </a:moveTo>
                <a:lnTo>
                  <a:pt x="0" y="105"/>
                </a:lnTo>
                <a:lnTo>
                  <a:pt x="4576" y="138"/>
                </a:lnTo>
                <a:lnTo>
                  <a:pt x="4576" y="0"/>
                </a:lnTo>
              </a:path>
            </a:pathLst>
          </a:custGeom>
          <a:solidFill>
            <a:srgbClr val="CECECE"/>
          </a:solidFill>
          <a:ln w="9525" cap="rnd">
            <a:noFill/>
            <a:round/>
            <a:headEnd/>
            <a:tailEnd/>
          </a:ln>
        </p:spPr>
        <p:txBody>
          <a:bodyPr/>
          <a:lstStyle/>
          <a:p>
            <a:endParaRPr lang="tr-TR"/>
          </a:p>
        </p:txBody>
      </p:sp>
      <p:sp>
        <p:nvSpPr>
          <p:cNvPr id="73753" name="Freeform 27"/>
          <p:cNvSpPr>
            <a:spLocks/>
          </p:cNvSpPr>
          <p:nvPr/>
        </p:nvSpPr>
        <p:spPr bwMode="auto">
          <a:xfrm>
            <a:off x="1763713" y="2276475"/>
            <a:ext cx="6665912" cy="228600"/>
          </a:xfrm>
          <a:custGeom>
            <a:avLst/>
            <a:gdLst>
              <a:gd name="T0" fmla="*/ 6664456 w 4577"/>
              <a:gd name="T1" fmla="*/ 0 h 140"/>
              <a:gd name="T2" fmla="*/ 0 w 4577"/>
              <a:gd name="T3" fmla="*/ 173083 h 140"/>
              <a:gd name="T4" fmla="*/ 6664456 w 4577"/>
              <a:gd name="T5" fmla="*/ 226967 h 140"/>
              <a:gd name="T6" fmla="*/ 6664456 w 4577"/>
              <a:gd name="T7" fmla="*/ 0 h 140"/>
              <a:gd name="T8" fmla="*/ 0 60000 65536"/>
              <a:gd name="T9" fmla="*/ 0 60000 65536"/>
              <a:gd name="T10" fmla="*/ 0 60000 65536"/>
              <a:gd name="T11" fmla="*/ 0 60000 65536"/>
              <a:gd name="T12" fmla="*/ 0 w 4577"/>
              <a:gd name="T13" fmla="*/ 0 h 140"/>
              <a:gd name="T14" fmla="*/ 4577 w 4577"/>
              <a:gd name="T15" fmla="*/ 140 h 140"/>
            </a:gdLst>
            <a:ahLst/>
            <a:cxnLst>
              <a:cxn ang="T8">
                <a:pos x="T0" y="T1"/>
              </a:cxn>
              <a:cxn ang="T9">
                <a:pos x="T2" y="T3"/>
              </a:cxn>
              <a:cxn ang="T10">
                <a:pos x="T4" y="T5"/>
              </a:cxn>
              <a:cxn ang="T11">
                <a:pos x="T6" y="T7"/>
              </a:cxn>
            </a:cxnLst>
            <a:rect l="T12" t="T13" r="T14" b="T15"/>
            <a:pathLst>
              <a:path w="4577" h="140">
                <a:moveTo>
                  <a:pt x="4576" y="0"/>
                </a:moveTo>
                <a:lnTo>
                  <a:pt x="0" y="106"/>
                </a:lnTo>
                <a:lnTo>
                  <a:pt x="4576" y="139"/>
                </a:lnTo>
                <a:lnTo>
                  <a:pt x="4576" y="0"/>
                </a:lnTo>
              </a:path>
            </a:pathLst>
          </a:custGeom>
          <a:solidFill>
            <a:srgbClr val="CECECE"/>
          </a:solidFill>
          <a:ln w="9525" cap="rnd">
            <a:noFill/>
            <a:round/>
            <a:headEnd/>
            <a:tailEnd/>
          </a:ln>
        </p:spPr>
        <p:txBody>
          <a:bodyPr/>
          <a:lstStyle/>
          <a:p>
            <a:endParaRPr lang="tr-TR"/>
          </a:p>
        </p:txBody>
      </p:sp>
      <p:sp>
        <p:nvSpPr>
          <p:cNvPr id="73754" name="Freeform 28"/>
          <p:cNvSpPr>
            <a:spLocks/>
          </p:cNvSpPr>
          <p:nvPr/>
        </p:nvSpPr>
        <p:spPr bwMode="auto">
          <a:xfrm>
            <a:off x="827088" y="1974850"/>
            <a:ext cx="7596187" cy="227013"/>
          </a:xfrm>
          <a:custGeom>
            <a:avLst/>
            <a:gdLst>
              <a:gd name="T0" fmla="*/ 7594730 w 5215"/>
              <a:gd name="T1" fmla="*/ 0 h 139"/>
              <a:gd name="T2" fmla="*/ 0 w 5215"/>
              <a:gd name="T3" fmla="*/ 68594 h 139"/>
              <a:gd name="T4" fmla="*/ 0 w 5215"/>
              <a:gd name="T5" fmla="*/ 173118 h 139"/>
              <a:gd name="T6" fmla="*/ 7594730 w 5215"/>
              <a:gd name="T7" fmla="*/ 225380 h 139"/>
              <a:gd name="T8" fmla="*/ 7594730 w 5215"/>
              <a:gd name="T9" fmla="*/ 0 h 139"/>
              <a:gd name="T10" fmla="*/ 0 60000 65536"/>
              <a:gd name="T11" fmla="*/ 0 60000 65536"/>
              <a:gd name="T12" fmla="*/ 0 60000 65536"/>
              <a:gd name="T13" fmla="*/ 0 60000 65536"/>
              <a:gd name="T14" fmla="*/ 0 60000 65536"/>
              <a:gd name="T15" fmla="*/ 0 w 5215"/>
              <a:gd name="T16" fmla="*/ 0 h 139"/>
              <a:gd name="T17" fmla="*/ 5215 w 5215"/>
              <a:gd name="T18" fmla="*/ 139 h 139"/>
            </a:gdLst>
            <a:ahLst/>
            <a:cxnLst>
              <a:cxn ang="T10">
                <a:pos x="T0" y="T1"/>
              </a:cxn>
              <a:cxn ang="T11">
                <a:pos x="T2" y="T3"/>
              </a:cxn>
              <a:cxn ang="T12">
                <a:pos x="T4" y="T5"/>
              </a:cxn>
              <a:cxn ang="T13">
                <a:pos x="T6" y="T7"/>
              </a:cxn>
              <a:cxn ang="T14">
                <a:pos x="T8" y="T9"/>
              </a:cxn>
            </a:cxnLst>
            <a:rect l="T15" t="T16" r="T17" b="T18"/>
            <a:pathLst>
              <a:path w="5215" h="139">
                <a:moveTo>
                  <a:pt x="5214" y="0"/>
                </a:moveTo>
                <a:lnTo>
                  <a:pt x="0" y="42"/>
                </a:lnTo>
                <a:lnTo>
                  <a:pt x="0" y="106"/>
                </a:lnTo>
                <a:lnTo>
                  <a:pt x="5214" y="138"/>
                </a:lnTo>
                <a:lnTo>
                  <a:pt x="5214" y="0"/>
                </a:lnTo>
              </a:path>
            </a:pathLst>
          </a:custGeom>
          <a:solidFill>
            <a:srgbClr val="CECECE"/>
          </a:solidFill>
          <a:ln w="9525" cap="rnd">
            <a:noFill/>
            <a:round/>
            <a:headEnd/>
            <a:tailEnd/>
          </a:ln>
        </p:spPr>
        <p:txBody>
          <a:bodyPr/>
          <a:lstStyle/>
          <a:p>
            <a:endParaRPr lang="tr-TR"/>
          </a:p>
        </p:txBody>
      </p:sp>
      <p:sp>
        <p:nvSpPr>
          <p:cNvPr id="73755" name="Freeform 29"/>
          <p:cNvSpPr>
            <a:spLocks/>
          </p:cNvSpPr>
          <p:nvPr/>
        </p:nvSpPr>
        <p:spPr bwMode="auto">
          <a:xfrm>
            <a:off x="619125" y="5035550"/>
            <a:ext cx="7048500" cy="230188"/>
          </a:xfrm>
          <a:custGeom>
            <a:avLst/>
            <a:gdLst>
              <a:gd name="T0" fmla="*/ 0 w 4839"/>
              <a:gd name="T1" fmla="*/ 0 h 141"/>
              <a:gd name="T2" fmla="*/ 7047043 w 4839"/>
              <a:gd name="T3" fmla="*/ 86525 h 141"/>
              <a:gd name="T4" fmla="*/ 7047043 w 4839"/>
              <a:gd name="T5" fmla="*/ 122440 h 141"/>
              <a:gd name="T6" fmla="*/ 0 w 4839"/>
              <a:gd name="T7" fmla="*/ 228555 h 141"/>
              <a:gd name="T8" fmla="*/ 0 w 4839"/>
              <a:gd name="T9" fmla="*/ 0 h 141"/>
              <a:gd name="T10" fmla="*/ 0 60000 65536"/>
              <a:gd name="T11" fmla="*/ 0 60000 65536"/>
              <a:gd name="T12" fmla="*/ 0 60000 65536"/>
              <a:gd name="T13" fmla="*/ 0 60000 65536"/>
              <a:gd name="T14" fmla="*/ 0 60000 65536"/>
              <a:gd name="T15" fmla="*/ 0 w 4839"/>
              <a:gd name="T16" fmla="*/ 0 h 141"/>
              <a:gd name="T17" fmla="*/ 4839 w 4839"/>
              <a:gd name="T18" fmla="*/ 141 h 141"/>
            </a:gdLst>
            <a:ahLst/>
            <a:cxnLst>
              <a:cxn ang="T10">
                <a:pos x="T0" y="T1"/>
              </a:cxn>
              <a:cxn ang="T11">
                <a:pos x="T2" y="T3"/>
              </a:cxn>
              <a:cxn ang="T12">
                <a:pos x="T4" y="T5"/>
              </a:cxn>
              <a:cxn ang="T13">
                <a:pos x="T6" y="T7"/>
              </a:cxn>
              <a:cxn ang="T14">
                <a:pos x="T8" y="T9"/>
              </a:cxn>
            </a:cxnLst>
            <a:rect l="T15" t="T16" r="T17" b="T18"/>
            <a:pathLst>
              <a:path w="4839" h="141">
                <a:moveTo>
                  <a:pt x="0" y="0"/>
                </a:moveTo>
                <a:lnTo>
                  <a:pt x="4838" y="53"/>
                </a:lnTo>
                <a:lnTo>
                  <a:pt x="4838" y="75"/>
                </a:lnTo>
                <a:lnTo>
                  <a:pt x="0" y="140"/>
                </a:lnTo>
                <a:lnTo>
                  <a:pt x="0" y="0"/>
                </a:lnTo>
              </a:path>
            </a:pathLst>
          </a:custGeom>
          <a:solidFill>
            <a:srgbClr val="CECECE"/>
          </a:solidFill>
          <a:ln w="9525" cap="rnd">
            <a:noFill/>
            <a:round/>
            <a:headEnd/>
            <a:tailEnd/>
          </a:ln>
        </p:spPr>
        <p:txBody>
          <a:bodyPr/>
          <a:lstStyle/>
          <a:p>
            <a:endParaRPr lang="tr-TR"/>
          </a:p>
        </p:txBody>
      </p:sp>
      <p:sp>
        <p:nvSpPr>
          <p:cNvPr id="73756" name="Freeform 30"/>
          <p:cNvSpPr>
            <a:spLocks/>
          </p:cNvSpPr>
          <p:nvPr/>
        </p:nvSpPr>
        <p:spPr bwMode="auto">
          <a:xfrm>
            <a:off x="619125" y="5418138"/>
            <a:ext cx="6175375" cy="211137"/>
          </a:xfrm>
          <a:custGeom>
            <a:avLst/>
            <a:gdLst>
              <a:gd name="T0" fmla="*/ 0 w 4240"/>
              <a:gd name="T1" fmla="*/ 0 h 129"/>
              <a:gd name="T2" fmla="*/ 6173919 w 4240"/>
              <a:gd name="T3" fmla="*/ 104750 h 129"/>
              <a:gd name="T4" fmla="*/ 6173919 w 4240"/>
              <a:gd name="T5" fmla="*/ 121117 h 129"/>
              <a:gd name="T6" fmla="*/ 0 w 4240"/>
              <a:gd name="T7" fmla="*/ 209500 h 129"/>
              <a:gd name="T8" fmla="*/ 0 w 4240"/>
              <a:gd name="T9" fmla="*/ 0 h 129"/>
              <a:gd name="T10" fmla="*/ 0 60000 65536"/>
              <a:gd name="T11" fmla="*/ 0 60000 65536"/>
              <a:gd name="T12" fmla="*/ 0 60000 65536"/>
              <a:gd name="T13" fmla="*/ 0 60000 65536"/>
              <a:gd name="T14" fmla="*/ 0 60000 65536"/>
              <a:gd name="T15" fmla="*/ 0 w 4240"/>
              <a:gd name="T16" fmla="*/ 0 h 129"/>
              <a:gd name="T17" fmla="*/ 4240 w 4240"/>
              <a:gd name="T18" fmla="*/ 129 h 129"/>
            </a:gdLst>
            <a:ahLst/>
            <a:cxnLst>
              <a:cxn ang="T10">
                <a:pos x="T0" y="T1"/>
              </a:cxn>
              <a:cxn ang="T11">
                <a:pos x="T2" y="T3"/>
              </a:cxn>
              <a:cxn ang="T12">
                <a:pos x="T4" y="T5"/>
              </a:cxn>
              <a:cxn ang="T13">
                <a:pos x="T6" y="T7"/>
              </a:cxn>
              <a:cxn ang="T14">
                <a:pos x="T8" y="T9"/>
              </a:cxn>
            </a:cxnLst>
            <a:rect l="T15" t="T16" r="T17" b="T18"/>
            <a:pathLst>
              <a:path w="4240" h="129">
                <a:moveTo>
                  <a:pt x="0" y="0"/>
                </a:moveTo>
                <a:lnTo>
                  <a:pt x="4239" y="64"/>
                </a:lnTo>
                <a:lnTo>
                  <a:pt x="4239" y="74"/>
                </a:lnTo>
                <a:lnTo>
                  <a:pt x="0" y="128"/>
                </a:lnTo>
                <a:lnTo>
                  <a:pt x="0" y="0"/>
                </a:lnTo>
              </a:path>
            </a:pathLst>
          </a:custGeom>
          <a:solidFill>
            <a:srgbClr val="CECECE"/>
          </a:solidFill>
          <a:ln w="9525" cap="rnd">
            <a:noFill/>
            <a:round/>
            <a:headEnd/>
            <a:tailEnd/>
          </a:ln>
        </p:spPr>
        <p:txBody>
          <a:bodyPr/>
          <a:lstStyle/>
          <a:p>
            <a:endParaRPr lang="tr-TR"/>
          </a:p>
        </p:txBody>
      </p:sp>
      <p:sp>
        <p:nvSpPr>
          <p:cNvPr id="73757" name="Freeform 31"/>
          <p:cNvSpPr>
            <a:spLocks/>
          </p:cNvSpPr>
          <p:nvPr/>
        </p:nvSpPr>
        <p:spPr bwMode="auto">
          <a:xfrm>
            <a:off x="619125" y="5816600"/>
            <a:ext cx="5492750" cy="212725"/>
          </a:xfrm>
          <a:custGeom>
            <a:avLst/>
            <a:gdLst>
              <a:gd name="T0" fmla="*/ 0 w 3771"/>
              <a:gd name="T1" fmla="*/ 0 h 130"/>
              <a:gd name="T2" fmla="*/ 5491293 w 3771"/>
              <a:gd name="T3" fmla="*/ 104726 h 130"/>
              <a:gd name="T4" fmla="*/ 5491293 w 3771"/>
              <a:gd name="T5" fmla="*/ 157089 h 130"/>
              <a:gd name="T6" fmla="*/ 0 w 3771"/>
              <a:gd name="T7" fmla="*/ 211089 h 130"/>
              <a:gd name="T8" fmla="*/ 0 w 3771"/>
              <a:gd name="T9" fmla="*/ 0 h 130"/>
              <a:gd name="T10" fmla="*/ 0 60000 65536"/>
              <a:gd name="T11" fmla="*/ 0 60000 65536"/>
              <a:gd name="T12" fmla="*/ 0 60000 65536"/>
              <a:gd name="T13" fmla="*/ 0 60000 65536"/>
              <a:gd name="T14" fmla="*/ 0 60000 65536"/>
              <a:gd name="T15" fmla="*/ 0 w 3771"/>
              <a:gd name="T16" fmla="*/ 0 h 130"/>
              <a:gd name="T17" fmla="*/ 3771 w 3771"/>
              <a:gd name="T18" fmla="*/ 130 h 130"/>
            </a:gdLst>
            <a:ahLst/>
            <a:cxnLst>
              <a:cxn ang="T10">
                <a:pos x="T0" y="T1"/>
              </a:cxn>
              <a:cxn ang="T11">
                <a:pos x="T2" y="T3"/>
              </a:cxn>
              <a:cxn ang="T12">
                <a:pos x="T4" y="T5"/>
              </a:cxn>
              <a:cxn ang="T13">
                <a:pos x="T6" y="T7"/>
              </a:cxn>
              <a:cxn ang="T14">
                <a:pos x="T8" y="T9"/>
              </a:cxn>
            </a:cxnLst>
            <a:rect l="T15" t="T16" r="T17" b="T18"/>
            <a:pathLst>
              <a:path w="3771" h="130">
                <a:moveTo>
                  <a:pt x="0" y="0"/>
                </a:moveTo>
                <a:lnTo>
                  <a:pt x="3770" y="64"/>
                </a:lnTo>
                <a:lnTo>
                  <a:pt x="3770" y="96"/>
                </a:lnTo>
                <a:lnTo>
                  <a:pt x="0" y="129"/>
                </a:lnTo>
                <a:lnTo>
                  <a:pt x="0" y="0"/>
                </a:lnTo>
              </a:path>
            </a:pathLst>
          </a:custGeom>
          <a:solidFill>
            <a:srgbClr val="CECECE"/>
          </a:solidFill>
          <a:ln w="9525" cap="rnd">
            <a:noFill/>
            <a:round/>
            <a:headEnd/>
            <a:tailEnd/>
          </a:ln>
        </p:spPr>
        <p:txBody>
          <a:bodyPr/>
          <a:lstStyle/>
          <a:p>
            <a:endParaRPr lang="tr-TR"/>
          </a:p>
        </p:txBody>
      </p:sp>
      <p:sp>
        <p:nvSpPr>
          <p:cNvPr id="73758" name="Freeform 32"/>
          <p:cNvSpPr>
            <a:spLocks/>
          </p:cNvSpPr>
          <p:nvPr/>
        </p:nvSpPr>
        <p:spPr bwMode="auto">
          <a:xfrm>
            <a:off x="638175" y="6148388"/>
            <a:ext cx="5511800" cy="227012"/>
          </a:xfrm>
          <a:custGeom>
            <a:avLst/>
            <a:gdLst>
              <a:gd name="T0" fmla="*/ 0 w 3784"/>
              <a:gd name="T1" fmla="*/ 119992 h 140"/>
              <a:gd name="T2" fmla="*/ 833179 w 3784"/>
              <a:gd name="T3" fmla="*/ 16215 h 140"/>
              <a:gd name="T4" fmla="*/ 1704230 w 3784"/>
              <a:gd name="T5" fmla="*/ 0 h 140"/>
              <a:gd name="T6" fmla="*/ 5510343 w 3784"/>
              <a:gd name="T7" fmla="*/ 137829 h 140"/>
              <a:gd name="T8" fmla="*/ 5510343 w 3784"/>
              <a:gd name="T9" fmla="*/ 189717 h 140"/>
              <a:gd name="T10" fmla="*/ 1040017 w 3784"/>
              <a:gd name="T11" fmla="*/ 225390 h 140"/>
              <a:gd name="T12" fmla="*/ 0 w 3784"/>
              <a:gd name="T13" fmla="*/ 189717 h 140"/>
              <a:gd name="T14" fmla="*/ 0 w 3784"/>
              <a:gd name="T15" fmla="*/ 119992 h 140"/>
              <a:gd name="T16" fmla="*/ 0 60000 65536"/>
              <a:gd name="T17" fmla="*/ 0 60000 65536"/>
              <a:gd name="T18" fmla="*/ 0 60000 65536"/>
              <a:gd name="T19" fmla="*/ 0 60000 65536"/>
              <a:gd name="T20" fmla="*/ 0 60000 65536"/>
              <a:gd name="T21" fmla="*/ 0 60000 65536"/>
              <a:gd name="T22" fmla="*/ 0 60000 65536"/>
              <a:gd name="T23" fmla="*/ 0 60000 65536"/>
              <a:gd name="T24" fmla="*/ 0 w 3784"/>
              <a:gd name="T25" fmla="*/ 0 h 140"/>
              <a:gd name="T26" fmla="*/ 3784 w 3784"/>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4" h="140">
                <a:moveTo>
                  <a:pt x="0" y="74"/>
                </a:moveTo>
                <a:lnTo>
                  <a:pt x="572" y="10"/>
                </a:lnTo>
                <a:lnTo>
                  <a:pt x="1170" y="0"/>
                </a:lnTo>
                <a:lnTo>
                  <a:pt x="3783" y="85"/>
                </a:lnTo>
                <a:lnTo>
                  <a:pt x="3783" y="117"/>
                </a:lnTo>
                <a:lnTo>
                  <a:pt x="714" y="139"/>
                </a:lnTo>
                <a:lnTo>
                  <a:pt x="0" y="117"/>
                </a:lnTo>
                <a:lnTo>
                  <a:pt x="0" y="74"/>
                </a:lnTo>
              </a:path>
            </a:pathLst>
          </a:custGeom>
          <a:solidFill>
            <a:srgbClr val="CECECE"/>
          </a:solidFill>
          <a:ln w="9525" cap="rnd">
            <a:noFill/>
            <a:round/>
            <a:headEnd/>
            <a:tailEnd/>
          </a:ln>
        </p:spPr>
        <p:txBody>
          <a:bodyPr/>
          <a:lstStyle/>
          <a:p>
            <a:endParaRPr lang="tr-TR"/>
          </a:p>
        </p:txBody>
      </p:sp>
      <p:sp>
        <p:nvSpPr>
          <p:cNvPr id="73759" name="Freeform 33"/>
          <p:cNvSpPr>
            <a:spLocks/>
          </p:cNvSpPr>
          <p:nvPr/>
        </p:nvSpPr>
        <p:spPr bwMode="auto">
          <a:xfrm>
            <a:off x="619125" y="4584700"/>
            <a:ext cx="7727950" cy="263525"/>
          </a:xfrm>
          <a:custGeom>
            <a:avLst/>
            <a:gdLst>
              <a:gd name="T0" fmla="*/ 0 w 5306"/>
              <a:gd name="T1" fmla="*/ 0 h 161"/>
              <a:gd name="T2" fmla="*/ 2518211 w 5306"/>
              <a:gd name="T3" fmla="*/ 155496 h 161"/>
              <a:gd name="T4" fmla="*/ 7726494 w 5306"/>
              <a:gd name="T5" fmla="*/ 173501 h 161"/>
              <a:gd name="T6" fmla="*/ 2518211 w 5306"/>
              <a:gd name="T7" fmla="*/ 191506 h 161"/>
              <a:gd name="T8" fmla="*/ 0 w 5306"/>
              <a:gd name="T9" fmla="*/ 261888 h 161"/>
              <a:gd name="T10" fmla="*/ 0 w 5306"/>
              <a:gd name="T11" fmla="*/ 0 h 161"/>
              <a:gd name="T12" fmla="*/ 0 60000 65536"/>
              <a:gd name="T13" fmla="*/ 0 60000 65536"/>
              <a:gd name="T14" fmla="*/ 0 60000 65536"/>
              <a:gd name="T15" fmla="*/ 0 60000 65536"/>
              <a:gd name="T16" fmla="*/ 0 60000 65536"/>
              <a:gd name="T17" fmla="*/ 0 60000 65536"/>
              <a:gd name="T18" fmla="*/ 0 w 5306"/>
              <a:gd name="T19" fmla="*/ 0 h 161"/>
              <a:gd name="T20" fmla="*/ 5306 w 5306"/>
              <a:gd name="T21" fmla="*/ 161 h 161"/>
            </a:gdLst>
            <a:ahLst/>
            <a:cxnLst>
              <a:cxn ang="T12">
                <a:pos x="T0" y="T1"/>
              </a:cxn>
              <a:cxn ang="T13">
                <a:pos x="T2" y="T3"/>
              </a:cxn>
              <a:cxn ang="T14">
                <a:pos x="T4" y="T5"/>
              </a:cxn>
              <a:cxn ang="T15">
                <a:pos x="T6" y="T7"/>
              </a:cxn>
              <a:cxn ang="T16">
                <a:pos x="T8" y="T9"/>
              </a:cxn>
              <a:cxn ang="T17">
                <a:pos x="T10" y="T11"/>
              </a:cxn>
            </a:cxnLst>
            <a:rect l="T18" t="T19" r="T20" b="T21"/>
            <a:pathLst>
              <a:path w="5306" h="161">
                <a:moveTo>
                  <a:pt x="0" y="0"/>
                </a:moveTo>
                <a:lnTo>
                  <a:pt x="1729" y="95"/>
                </a:lnTo>
                <a:lnTo>
                  <a:pt x="5305" y="106"/>
                </a:lnTo>
                <a:lnTo>
                  <a:pt x="1729" y="117"/>
                </a:lnTo>
                <a:lnTo>
                  <a:pt x="0" y="160"/>
                </a:lnTo>
                <a:lnTo>
                  <a:pt x="0" y="0"/>
                </a:lnTo>
              </a:path>
            </a:pathLst>
          </a:custGeom>
          <a:solidFill>
            <a:srgbClr val="CECECE"/>
          </a:solidFill>
          <a:ln w="9525" cap="rnd">
            <a:noFill/>
            <a:round/>
            <a:headEnd/>
            <a:tailEnd/>
          </a:ln>
        </p:spPr>
        <p:txBody>
          <a:bodyPr/>
          <a:lstStyle/>
          <a:p>
            <a:endParaRPr lang="tr-TR"/>
          </a:p>
        </p:txBody>
      </p:sp>
      <p:sp>
        <p:nvSpPr>
          <p:cNvPr id="73760" name="Rectangle 34"/>
          <p:cNvSpPr>
            <a:spLocks noChangeArrowheads="1"/>
          </p:cNvSpPr>
          <p:nvPr/>
        </p:nvSpPr>
        <p:spPr bwMode="auto">
          <a:xfrm>
            <a:off x="7750175" y="2982913"/>
            <a:ext cx="631825" cy="301625"/>
          </a:xfrm>
          <a:prstGeom prst="rect">
            <a:avLst/>
          </a:prstGeom>
          <a:solidFill>
            <a:srgbClr val="CECECE"/>
          </a:solid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CD16</a:t>
            </a:r>
          </a:p>
        </p:txBody>
      </p:sp>
      <p:sp>
        <p:nvSpPr>
          <p:cNvPr id="73761" name="Rectangle 35"/>
          <p:cNvSpPr>
            <a:spLocks noChangeArrowheads="1"/>
          </p:cNvSpPr>
          <p:nvPr/>
        </p:nvSpPr>
        <p:spPr bwMode="auto">
          <a:xfrm>
            <a:off x="7710488" y="2608263"/>
            <a:ext cx="739775"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CD11b</a:t>
            </a:r>
          </a:p>
        </p:txBody>
      </p:sp>
      <p:sp>
        <p:nvSpPr>
          <p:cNvPr id="73762" name="Rectangle 36"/>
          <p:cNvSpPr>
            <a:spLocks noChangeArrowheads="1"/>
          </p:cNvSpPr>
          <p:nvPr/>
        </p:nvSpPr>
        <p:spPr bwMode="auto">
          <a:xfrm>
            <a:off x="7685088" y="1966913"/>
            <a:ext cx="681037"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tr-TR" sz="1400" b="1">
                <a:solidFill>
                  <a:srgbClr val="000000"/>
                </a:solidFill>
                <a:latin typeface="Arial" charset="0"/>
              </a:rPr>
              <a:t>CD </a:t>
            </a:r>
            <a:r>
              <a:rPr lang="en-US" sz="1400" b="1">
                <a:solidFill>
                  <a:srgbClr val="000000"/>
                </a:solidFill>
                <a:latin typeface="Arial" charset="0"/>
              </a:rPr>
              <a:t>13</a:t>
            </a:r>
          </a:p>
        </p:txBody>
      </p:sp>
      <p:sp>
        <p:nvSpPr>
          <p:cNvPr id="73763" name="Rectangle 37"/>
          <p:cNvSpPr>
            <a:spLocks noChangeArrowheads="1"/>
          </p:cNvSpPr>
          <p:nvPr/>
        </p:nvSpPr>
        <p:spPr bwMode="auto">
          <a:xfrm>
            <a:off x="588963" y="5403850"/>
            <a:ext cx="631825"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CD33</a:t>
            </a:r>
          </a:p>
        </p:txBody>
      </p:sp>
      <p:sp>
        <p:nvSpPr>
          <p:cNvPr id="73764" name="Rectangle 38"/>
          <p:cNvSpPr>
            <a:spLocks noChangeArrowheads="1"/>
          </p:cNvSpPr>
          <p:nvPr/>
        </p:nvSpPr>
        <p:spPr bwMode="auto">
          <a:xfrm>
            <a:off x="544513" y="5024438"/>
            <a:ext cx="681037"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 CD34</a:t>
            </a:r>
          </a:p>
        </p:txBody>
      </p:sp>
      <p:sp>
        <p:nvSpPr>
          <p:cNvPr id="73765" name="Rectangle 39"/>
          <p:cNvSpPr>
            <a:spLocks noChangeArrowheads="1"/>
          </p:cNvSpPr>
          <p:nvPr/>
        </p:nvSpPr>
        <p:spPr bwMode="auto">
          <a:xfrm>
            <a:off x="554038" y="4606925"/>
            <a:ext cx="1154112"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HLA-D</a:t>
            </a:r>
            <a:r>
              <a:rPr lang="tr-TR" sz="1400" b="1">
                <a:solidFill>
                  <a:srgbClr val="000000"/>
                </a:solidFill>
                <a:latin typeface="Arial" charset="0"/>
              </a:rPr>
              <a:t>R</a:t>
            </a:r>
            <a:r>
              <a:rPr lang="en-US" sz="1400" b="1">
                <a:solidFill>
                  <a:srgbClr val="000000"/>
                </a:solidFill>
                <a:latin typeface="Arial" charset="0"/>
              </a:rPr>
              <a:t>      </a:t>
            </a:r>
          </a:p>
        </p:txBody>
      </p:sp>
      <p:sp>
        <p:nvSpPr>
          <p:cNvPr id="73766" name="Rectangle 40"/>
          <p:cNvSpPr>
            <a:spLocks noChangeArrowheads="1"/>
          </p:cNvSpPr>
          <p:nvPr/>
        </p:nvSpPr>
        <p:spPr bwMode="auto">
          <a:xfrm>
            <a:off x="342900" y="5805488"/>
            <a:ext cx="976313"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     CD38  </a:t>
            </a:r>
          </a:p>
        </p:txBody>
      </p:sp>
      <p:sp>
        <p:nvSpPr>
          <p:cNvPr id="73767" name="Rectangle 41"/>
          <p:cNvSpPr>
            <a:spLocks noChangeArrowheads="1"/>
          </p:cNvSpPr>
          <p:nvPr/>
        </p:nvSpPr>
        <p:spPr bwMode="auto">
          <a:xfrm>
            <a:off x="1625600" y="6151563"/>
            <a:ext cx="681038"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400" b="1">
                <a:solidFill>
                  <a:srgbClr val="000000"/>
                </a:solidFill>
                <a:latin typeface="Arial" charset="0"/>
              </a:rPr>
              <a:t>CD71 </a:t>
            </a:r>
          </a:p>
        </p:txBody>
      </p:sp>
      <p:sp>
        <p:nvSpPr>
          <p:cNvPr id="73768" name="Rectangle 42"/>
          <p:cNvSpPr>
            <a:spLocks noChangeArrowheads="1"/>
          </p:cNvSpPr>
          <p:nvPr/>
        </p:nvSpPr>
        <p:spPr bwMode="auto">
          <a:xfrm>
            <a:off x="7710488" y="2279650"/>
            <a:ext cx="631825"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tr-TR" sz="1400" b="1">
                <a:solidFill>
                  <a:srgbClr val="000000"/>
                </a:solidFill>
                <a:latin typeface="Arial" charset="0"/>
              </a:rPr>
              <a:t>CD65</a:t>
            </a:r>
            <a:endParaRPr lang="en-US" sz="1400" b="1">
              <a:solidFill>
                <a:srgbClr val="000000"/>
              </a:solidFill>
              <a:latin typeface="Arial" charset="0"/>
            </a:endParaRPr>
          </a:p>
        </p:txBody>
      </p:sp>
      <p:sp>
        <p:nvSpPr>
          <p:cNvPr id="73769" name="Rectangle 43"/>
          <p:cNvSpPr>
            <a:spLocks noChangeArrowheads="1"/>
          </p:cNvSpPr>
          <p:nvPr/>
        </p:nvSpPr>
        <p:spPr bwMode="auto">
          <a:xfrm>
            <a:off x="252413" y="115888"/>
            <a:ext cx="8891587" cy="1508125"/>
          </a:xfrm>
          <a:prstGeom prst="rect">
            <a:avLst/>
          </a:prstGeom>
          <a:noFill/>
          <a:ln w="9525">
            <a:noFill/>
            <a:miter lim="800000"/>
            <a:headEnd/>
            <a:tailEnd/>
          </a:ln>
        </p:spPr>
        <p:txBody>
          <a:bodyPr lIns="88900" tIns="44450" rIns="88900" bIns="44450">
            <a:spAutoFit/>
          </a:bodyPr>
          <a:lstStyle/>
          <a:p>
            <a:pPr algn="ctr" defTabSz="1276350" eaLnBrk="0" hangingPunct="0"/>
            <a:r>
              <a:rPr lang="tr-TR" sz="3100">
                <a:solidFill>
                  <a:srgbClr val="F89F46"/>
                </a:solidFill>
                <a:latin typeface="Arial" charset="0"/>
              </a:rPr>
              <a:t>İmmun  Fenotiplendirme </a:t>
            </a:r>
          </a:p>
          <a:p>
            <a:pPr algn="ctr" defTabSz="1276350" eaLnBrk="0" hangingPunct="0"/>
            <a:endParaRPr lang="tr-TR" sz="3100">
              <a:solidFill>
                <a:srgbClr val="F89F46"/>
              </a:solidFill>
              <a:latin typeface="Arial" charset="0"/>
            </a:endParaRPr>
          </a:p>
          <a:p>
            <a:pPr defTabSz="1276350" eaLnBrk="0" hangingPunct="0"/>
            <a:r>
              <a:rPr lang="tr-TR">
                <a:solidFill>
                  <a:schemeClr val="accent2"/>
                </a:solidFill>
                <a:latin typeface="Arial" charset="0"/>
              </a:rPr>
              <a:t>Miyelomonositer Seri Hücrelerde Antijen Dağılımı</a:t>
            </a:r>
            <a:r>
              <a:rPr lang="tr-TR" sz="3100">
                <a:solidFill>
                  <a:srgbClr val="F89F46"/>
                </a:solidFill>
                <a:latin typeface="Arial" charset="0"/>
              </a:rPr>
              <a:t> </a:t>
            </a:r>
            <a:endParaRPr lang="en-US" sz="3100">
              <a:solidFill>
                <a:srgbClr val="F89F46"/>
              </a:solidFill>
              <a:latin typeface="Arial" charset="0"/>
            </a:endParaRPr>
          </a:p>
        </p:txBody>
      </p:sp>
      <p:sp>
        <p:nvSpPr>
          <p:cNvPr id="73770" name="Rectangle 44"/>
          <p:cNvSpPr>
            <a:spLocks noChangeArrowheads="1"/>
          </p:cNvSpPr>
          <p:nvPr/>
        </p:nvSpPr>
        <p:spPr bwMode="auto">
          <a:xfrm>
            <a:off x="6156325" y="6429375"/>
            <a:ext cx="2879725" cy="301625"/>
          </a:xfrm>
          <a:prstGeom prst="rect">
            <a:avLst/>
          </a:prstGeom>
          <a:noFill/>
          <a:ln w="9525">
            <a:noFill/>
            <a:miter lim="800000"/>
            <a:headEnd/>
            <a:tailEnd/>
          </a:ln>
        </p:spPr>
        <p:txBody>
          <a:bodyPr wrap="none" lIns="88900" tIns="44450" rIns="88900" bIns="44450">
            <a:spAutoFit/>
          </a:bodyPr>
          <a:lstStyle/>
          <a:p>
            <a:pPr algn="ctr" defTabSz="1276350" eaLnBrk="0" hangingPunct="0"/>
            <a:r>
              <a:rPr lang="tr-TR" sz="1400" b="1">
                <a:solidFill>
                  <a:srgbClr val="000000"/>
                </a:solidFill>
                <a:latin typeface="Century Gothic" charset="-94"/>
              </a:rPr>
              <a:t>Kaynak:</a:t>
            </a:r>
            <a:r>
              <a:rPr lang="en-US" sz="1400" b="1">
                <a:solidFill>
                  <a:srgbClr val="000000"/>
                </a:solidFill>
                <a:latin typeface="Century Gothic" charset="-94"/>
              </a:rPr>
              <a:t>Purdue Cytometry Labs</a:t>
            </a:r>
          </a:p>
        </p:txBody>
      </p:sp>
      <p:sp>
        <p:nvSpPr>
          <p:cNvPr id="73771" name="Rectangle 45"/>
          <p:cNvSpPr>
            <a:spLocks noChangeArrowheads="1"/>
          </p:cNvSpPr>
          <p:nvPr/>
        </p:nvSpPr>
        <p:spPr bwMode="auto">
          <a:xfrm>
            <a:off x="2282825" y="3049588"/>
            <a:ext cx="1684338" cy="271462"/>
          </a:xfrm>
          <a:prstGeom prst="rect">
            <a:avLst/>
          </a:prstGeom>
          <a:noFill/>
          <a:ln w="9525">
            <a:noFill/>
            <a:miter lim="800000"/>
            <a:headEnd/>
            <a:tailEnd/>
          </a:ln>
        </p:spPr>
        <p:txBody>
          <a:bodyPr wrap="none" lIns="88900" tIns="44450" rIns="88900" bIns="44450">
            <a:spAutoFit/>
          </a:bodyPr>
          <a:lstStyle/>
          <a:p>
            <a:pPr algn="ctr" defTabSz="1276350" eaLnBrk="0" hangingPunct="0"/>
            <a:r>
              <a:rPr lang="en-US" sz="1200" b="1">
                <a:latin typeface="Arial" charset="0"/>
              </a:rPr>
              <a:t>PROGRANULOCYTE</a:t>
            </a:r>
          </a:p>
        </p:txBody>
      </p:sp>
      <p:sp>
        <p:nvSpPr>
          <p:cNvPr id="73772" name="Freeform 46"/>
          <p:cNvSpPr>
            <a:spLocks/>
          </p:cNvSpPr>
          <p:nvPr/>
        </p:nvSpPr>
        <p:spPr bwMode="auto">
          <a:xfrm>
            <a:off x="7810500" y="3735388"/>
            <a:ext cx="423863" cy="373062"/>
          </a:xfrm>
          <a:custGeom>
            <a:avLst/>
            <a:gdLst>
              <a:gd name="T0" fmla="*/ 116526 w 291"/>
              <a:gd name="T1" fmla="*/ 4887 h 229"/>
              <a:gd name="T2" fmla="*/ 106330 w 291"/>
              <a:gd name="T3" fmla="*/ 0 h 229"/>
              <a:gd name="T4" fmla="*/ 90308 w 291"/>
              <a:gd name="T5" fmla="*/ 1629 h 229"/>
              <a:gd name="T6" fmla="*/ 71372 w 291"/>
              <a:gd name="T7" fmla="*/ 11404 h 229"/>
              <a:gd name="T8" fmla="*/ 58263 w 291"/>
              <a:gd name="T9" fmla="*/ 17920 h 229"/>
              <a:gd name="T10" fmla="*/ 29131 w 291"/>
              <a:gd name="T11" fmla="*/ 37469 h 229"/>
              <a:gd name="T12" fmla="*/ 10196 w 291"/>
              <a:gd name="T13" fmla="*/ 60276 h 229"/>
              <a:gd name="T14" fmla="*/ 10196 w 291"/>
              <a:gd name="T15" fmla="*/ 87971 h 229"/>
              <a:gd name="T16" fmla="*/ 2913 w 291"/>
              <a:gd name="T17" fmla="*/ 115666 h 229"/>
              <a:gd name="T18" fmla="*/ 0 w 291"/>
              <a:gd name="T19" fmla="*/ 143360 h 229"/>
              <a:gd name="T20" fmla="*/ 0 w 291"/>
              <a:gd name="T21" fmla="*/ 171055 h 229"/>
              <a:gd name="T22" fmla="*/ 4370 w 291"/>
              <a:gd name="T23" fmla="*/ 216669 h 229"/>
              <a:gd name="T24" fmla="*/ 20392 w 291"/>
              <a:gd name="T25" fmla="*/ 260655 h 229"/>
              <a:gd name="T26" fmla="*/ 37871 w 291"/>
              <a:gd name="T27" fmla="*/ 291607 h 229"/>
              <a:gd name="T28" fmla="*/ 62633 w 291"/>
              <a:gd name="T29" fmla="*/ 314415 h 229"/>
              <a:gd name="T30" fmla="*/ 90308 w 291"/>
              <a:gd name="T31" fmla="*/ 332335 h 229"/>
              <a:gd name="T32" fmla="*/ 115069 w 291"/>
              <a:gd name="T33" fmla="*/ 345367 h 229"/>
              <a:gd name="T34" fmla="*/ 212660 w 291"/>
              <a:gd name="T35" fmla="*/ 371433 h 229"/>
              <a:gd name="T36" fmla="*/ 253444 w 291"/>
              <a:gd name="T37" fmla="*/ 366546 h 229"/>
              <a:gd name="T38" fmla="*/ 291315 w 291"/>
              <a:gd name="T39" fmla="*/ 343738 h 229"/>
              <a:gd name="T40" fmla="*/ 335012 w 291"/>
              <a:gd name="T41" fmla="*/ 309527 h 229"/>
              <a:gd name="T42" fmla="*/ 419493 w 291"/>
              <a:gd name="T43" fmla="*/ 259026 h 229"/>
              <a:gd name="T44" fmla="*/ 422406 w 291"/>
              <a:gd name="T45" fmla="*/ 211782 h 229"/>
              <a:gd name="T46" fmla="*/ 404928 w 291"/>
              <a:gd name="T47" fmla="*/ 185716 h 229"/>
              <a:gd name="T48" fmla="*/ 348121 w 291"/>
              <a:gd name="T49" fmla="*/ 156393 h 229"/>
              <a:gd name="T50" fmla="*/ 304424 w 291"/>
              <a:gd name="T51" fmla="*/ 164538 h 229"/>
              <a:gd name="T52" fmla="*/ 282575 w 291"/>
              <a:gd name="T53" fmla="*/ 184087 h 229"/>
              <a:gd name="T54" fmla="*/ 275292 w 291"/>
              <a:gd name="T55" fmla="*/ 213411 h 229"/>
              <a:gd name="T56" fmla="*/ 291315 w 291"/>
              <a:gd name="T57" fmla="*/ 247622 h 229"/>
              <a:gd name="T58" fmla="*/ 257814 w 291"/>
              <a:gd name="T59" fmla="*/ 283462 h 229"/>
              <a:gd name="T60" fmla="*/ 202464 w 291"/>
              <a:gd name="T61" fmla="*/ 304640 h 229"/>
              <a:gd name="T62" fmla="*/ 163136 w 291"/>
              <a:gd name="T63" fmla="*/ 309527 h 229"/>
              <a:gd name="T64" fmla="*/ 100504 w 291"/>
              <a:gd name="T65" fmla="*/ 298124 h 229"/>
              <a:gd name="T66" fmla="*/ 119439 w 291"/>
              <a:gd name="T67" fmla="*/ 285091 h 229"/>
              <a:gd name="T68" fmla="*/ 164593 w 291"/>
              <a:gd name="T69" fmla="*/ 273687 h 229"/>
              <a:gd name="T70" fmla="*/ 187898 w 291"/>
              <a:gd name="T71" fmla="*/ 260655 h 229"/>
              <a:gd name="T72" fmla="*/ 201007 w 291"/>
              <a:gd name="T73" fmla="*/ 237847 h 229"/>
              <a:gd name="T74" fmla="*/ 201007 w 291"/>
              <a:gd name="T75" fmla="*/ 213411 h 229"/>
              <a:gd name="T76" fmla="*/ 177702 w 291"/>
              <a:gd name="T77" fmla="*/ 171055 h 229"/>
              <a:gd name="T78" fmla="*/ 132548 w 291"/>
              <a:gd name="T79" fmla="*/ 153135 h 229"/>
              <a:gd name="T80" fmla="*/ 91764 w 291"/>
              <a:gd name="T81" fmla="*/ 177571 h 229"/>
              <a:gd name="T82" fmla="*/ 67002 w 291"/>
              <a:gd name="T83" fmla="*/ 193862 h 229"/>
              <a:gd name="T84" fmla="*/ 56806 w 291"/>
              <a:gd name="T85" fmla="*/ 182458 h 229"/>
              <a:gd name="T86" fmla="*/ 58263 w 291"/>
              <a:gd name="T87" fmla="*/ 159651 h 229"/>
              <a:gd name="T88" fmla="*/ 62633 w 291"/>
              <a:gd name="T89" fmla="*/ 114036 h 229"/>
              <a:gd name="T90" fmla="*/ 99047 w 291"/>
              <a:gd name="T91" fmla="*/ 112407 h 229"/>
              <a:gd name="T92" fmla="*/ 129635 w 291"/>
              <a:gd name="T93" fmla="*/ 107520 h 229"/>
              <a:gd name="T94" fmla="*/ 145657 w 291"/>
              <a:gd name="T95" fmla="*/ 109149 h 229"/>
              <a:gd name="T96" fmla="*/ 164593 w 291"/>
              <a:gd name="T97" fmla="*/ 114036 h 229"/>
              <a:gd name="T98" fmla="*/ 177702 w 291"/>
              <a:gd name="T99" fmla="*/ 102633 h 229"/>
              <a:gd name="T100" fmla="*/ 183528 w 291"/>
              <a:gd name="T101" fmla="*/ 87971 h 229"/>
              <a:gd name="T102" fmla="*/ 187898 w 291"/>
              <a:gd name="T103" fmla="*/ 60276 h 229"/>
              <a:gd name="T104" fmla="*/ 171876 w 291"/>
              <a:gd name="T105" fmla="*/ 34211 h 229"/>
              <a:gd name="T106" fmla="*/ 151484 w 291"/>
              <a:gd name="T107" fmla="*/ 22807 h 229"/>
              <a:gd name="T108" fmla="*/ 134005 w 291"/>
              <a:gd name="T109" fmla="*/ 16291 h 229"/>
              <a:gd name="T110" fmla="*/ 125265 w 291"/>
              <a:gd name="T111" fmla="*/ 11404 h 229"/>
              <a:gd name="T112" fmla="*/ 116526 w 291"/>
              <a:gd name="T113" fmla="*/ 4887 h 22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1"/>
              <a:gd name="T172" fmla="*/ 0 h 229"/>
              <a:gd name="T173" fmla="*/ 291 w 291"/>
              <a:gd name="T174" fmla="*/ 229 h 22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1" h="229">
                <a:moveTo>
                  <a:pt x="80" y="3"/>
                </a:moveTo>
                <a:lnTo>
                  <a:pt x="73" y="0"/>
                </a:lnTo>
                <a:lnTo>
                  <a:pt x="62" y="1"/>
                </a:lnTo>
                <a:lnTo>
                  <a:pt x="49" y="7"/>
                </a:lnTo>
                <a:lnTo>
                  <a:pt x="40" y="11"/>
                </a:lnTo>
                <a:lnTo>
                  <a:pt x="20" y="23"/>
                </a:lnTo>
                <a:lnTo>
                  <a:pt x="7" y="37"/>
                </a:lnTo>
                <a:lnTo>
                  <a:pt x="7" y="54"/>
                </a:lnTo>
                <a:lnTo>
                  <a:pt x="2" y="71"/>
                </a:lnTo>
                <a:lnTo>
                  <a:pt x="0" y="88"/>
                </a:lnTo>
                <a:lnTo>
                  <a:pt x="0" y="105"/>
                </a:lnTo>
                <a:lnTo>
                  <a:pt x="3" y="133"/>
                </a:lnTo>
                <a:lnTo>
                  <a:pt x="14" y="160"/>
                </a:lnTo>
                <a:lnTo>
                  <a:pt x="26" y="179"/>
                </a:lnTo>
                <a:lnTo>
                  <a:pt x="43" y="193"/>
                </a:lnTo>
                <a:lnTo>
                  <a:pt x="62" y="204"/>
                </a:lnTo>
                <a:lnTo>
                  <a:pt x="79" y="212"/>
                </a:lnTo>
                <a:lnTo>
                  <a:pt x="146" y="228"/>
                </a:lnTo>
                <a:lnTo>
                  <a:pt x="174" y="225"/>
                </a:lnTo>
                <a:lnTo>
                  <a:pt x="200" y="211"/>
                </a:lnTo>
                <a:lnTo>
                  <a:pt x="230" y="190"/>
                </a:lnTo>
                <a:lnTo>
                  <a:pt x="288" y="159"/>
                </a:lnTo>
                <a:lnTo>
                  <a:pt x="290" y="130"/>
                </a:lnTo>
                <a:lnTo>
                  <a:pt x="278" y="114"/>
                </a:lnTo>
                <a:lnTo>
                  <a:pt x="239" y="96"/>
                </a:lnTo>
                <a:lnTo>
                  <a:pt x="209" y="101"/>
                </a:lnTo>
                <a:lnTo>
                  <a:pt x="194" y="113"/>
                </a:lnTo>
                <a:lnTo>
                  <a:pt x="189" y="131"/>
                </a:lnTo>
                <a:lnTo>
                  <a:pt x="200" y="152"/>
                </a:lnTo>
                <a:lnTo>
                  <a:pt x="177" y="174"/>
                </a:lnTo>
                <a:lnTo>
                  <a:pt x="139" y="187"/>
                </a:lnTo>
                <a:lnTo>
                  <a:pt x="112" y="190"/>
                </a:lnTo>
                <a:lnTo>
                  <a:pt x="69" y="183"/>
                </a:lnTo>
                <a:lnTo>
                  <a:pt x="82" y="175"/>
                </a:lnTo>
                <a:lnTo>
                  <a:pt x="113" y="168"/>
                </a:lnTo>
                <a:lnTo>
                  <a:pt x="129" y="160"/>
                </a:lnTo>
                <a:lnTo>
                  <a:pt x="138" y="146"/>
                </a:lnTo>
                <a:lnTo>
                  <a:pt x="138" y="131"/>
                </a:lnTo>
                <a:lnTo>
                  <a:pt x="122" y="105"/>
                </a:lnTo>
                <a:lnTo>
                  <a:pt x="91" y="94"/>
                </a:lnTo>
                <a:lnTo>
                  <a:pt x="63" y="109"/>
                </a:lnTo>
                <a:lnTo>
                  <a:pt x="46" y="119"/>
                </a:lnTo>
                <a:lnTo>
                  <a:pt x="39" y="112"/>
                </a:lnTo>
                <a:lnTo>
                  <a:pt x="40" y="98"/>
                </a:lnTo>
                <a:lnTo>
                  <a:pt x="43" y="70"/>
                </a:lnTo>
                <a:lnTo>
                  <a:pt x="68" y="69"/>
                </a:lnTo>
                <a:lnTo>
                  <a:pt x="89" y="66"/>
                </a:lnTo>
                <a:lnTo>
                  <a:pt x="100" y="67"/>
                </a:lnTo>
                <a:lnTo>
                  <a:pt x="113" y="70"/>
                </a:lnTo>
                <a:lnTo>
                  <a:pt x="122" y="63"/>
                </a:lnTo>
                <a:lnTo>
                  <a:pt x="126" y="54"/>
                </a:lnTo>
                <a:lnTo>
                  <a:pt x="129" y="37"/>
                </a:lnTo>
                <a:lnTo>
                  <a:pt x="118" y="21"/>
                </a:lnTo>
                <a:lnTo>
                  <a:pt x="104" y="14"/>
                </a:lnTo>
                <a:lnTo>
                  <a:pt x="92" y="10"/>
                </a:lnTo>
                <a:lnTo>
                  <a:pt x="86" y="7"/>
                </a:lnTo>
                <a:lnTo>
                  <a:pt x="80" y="3"/>
                </a:lnTo>
              </a:path>
            </a:pathLst>
          </a:custGeom>
          <a:solidFill>
            <a:schemeClr val="hlink"/>
          </a:solidFill>
          <a:ln w="25399" cap="rnd">
            <a:solidFill>
              <a:srgbClr val="000000"/>
            </a:solidFill>
            <a:round/>
            <a:headEnd/>
            <a:tailEnd/>
          </a:ln>
        </p:spPr>
        <p:txBody>
          <a:bodyPr/>
          <a:lstStyle/>
          <a:p>
            <a:endParaRPr lang="tr-TR"/>
          </a:p>
        </p:txBody>
      </p:sp>
      <p:sp>
        <p:nvSpPr>
          <p:cNvPr id="73773" name="Freeform 47"/>
          <p:cNvSpPr>
            <a:spLocks/>
          </p:cNvSpPr>
          <p:nvPr/>
        </p:nvSpPr>
        <p:spPr bwMode="auto">
          <a:xfrm>
            <a:off x="731838" y="3076575"/>
            <a:ext cx="377825" cy="336550"/>
          </a:xfrm>
          <a:custGeom>
            <a:avLst/>
            <a:gdLst>
              <a:gd name="T0" fmla="*/ 340043 w 260"/>
              <a:gd name="T1" fmla="*/ 117629 h 206"/>
              <a:gd name="T2" fmla="*/ 303713 w 260"/>
              <a:gd name="T3" fmla="*/ 32675 h 206"/>
              <a:gd name="T4" fmla="*/ 215070 w 260"/>
              <a:gd name="T5" fmla="*/ 0 h 206"/>
              <a:gd name="T6" fmla="*/ 196178 w 260"/>
              <a:gd name="T7" fmla="*/ 0 h 206"/>
              <a:gd name="T8" fmla="*/ 0 w 260"/>
              <a:gd name="T9" fmla="*/ 99658 h 206"/>
              <a:gd name="T10" fmla="*/ 0 w 260"/>
              <a:gd name="T11" fmla="*/ 215653 h 206"/>
              <a:gd name="T12" fmla="*/ 34876 w 260"/>
              <a:gd name="T13" fmla="*/ 334916 h 206"/>
              <a:gd name="T14" fmla="*/ 196178 w 260"/>
              <a:gd name="T15" fmla="*/ 334916 h 206"/>
              <a:gd name="T16" fmla="*/ 376372 w 260"/>
              <a:gd name="T17" fmla="*/ 282637 h 206"/>
              <a:gd name="T18" fmla="*/ 376372 w 260"/>
              <a:gd name="T19" fmla="*/ 215653 h 206"/>
              <a:gd name="T20" fmla="*/ 357481 w 260"/>
              <a:gd name="T21" fmla="*/ 200950 h 206"/>
              <a:gd name="T22" fmla="*/ 340043 w 260"/>
              <a:gd name="T23" fmla="*/ 117629 h 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0"/>
              <a:gd name="T37" fmla="*/ 0 h 206"/>
              <a:gd name="T38" fmla="*/ 260 w 260"/>
              <a:gd name="T39" fmla="*/ 206 h 2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0" h="206">
                <a:moveTo>
                  <a:pt x="234" y="72"/>
                </a:moveTo>
                <a:lnTo>
                  <a:pt x="209" y="20"/>
                </a:lnTo>
                <a:lnTo>
                  <a:pt x="148" y="0"/>
                </a:lnTo>
                <a:lnTo>
                  <a:pt x="135" y="0"/>
                </a:lnTo>
                <a:lnTo>
                  <a:pt x="0" y="61"/>
                </a:lnTo>
                <a:lnTo>
                  <a:pt x="0" y="132"/>
                </a:lnTo>
                <a:lnTo>
                  <a:pt x="24" y="205"/>
                </a:lnTo>
                <a:lnTo>
                  <a:pt x="135" y="205"/>
                </a:lnTo>
                <a:lnTo>
                  <a:pt x="259" y="173"/>
                </a:lnTo>
                <a:lnTo>
                  <a:pt x="259" y="132"/>
                </a:lnTo>
                <a:lnTo>
                  <a:pt x="246" y="123"/>
                </a:lnTo>
                <a:lnTo>
                  <a:pt x="234" y="72"/>
                </a:lnTo>
              </a:path>
            </a:pathLst>
          </a:custGeom>
          <a:solidFill>
            <a:schemeClr val="hlink"/>
          </a:solidFill>
          <a:ln w="25399" cap="rnd">
            <a:solidFill>
              <a:srgbClr val="000000"/>
            </a:solidFill>
            <a:round/>
            <a:headEnd/>
            <a:tailEnd/>
          </a:ln>
        </p:spPr>
        <p:txBody>
          <a:bodyPr/>
          <a:lstStyle/>
          <a:p>
            <a:endParaRPr lang="tr-TR"/>
          </a:p>
        </p:txBody>
      </p:sp>
      <p:sp>
        <p:nvSpPr>
          <p:cNvPr id="73774" name="Freeform 48"/>
          <p:cNvSpPr>
            <a:spLocks/>
          </p:cNvSpPr>
          <p:nvPr/>
        </p:nvSpPr>
        <p:spPr bwMode="auto">
          <a:xfrm>
            <a:off x="838200" y="3143250"/>
            <a:ext cx="144463" cy="87313"/>
          </a:xfrm>
          <a:custGeom>
            <a:avLst/>
            <a:gdLst>
              <a:gd name="T0" fmla="*/ 143018 w 100"/>
              <a:gd name="T1" fmla="*/ 42833 h 53"/>
              <a:gd name="T2" fmla="*/ 80899 w 100"/>
              <a:gd name="T3" fmla="*/ 0 h 53"/>
              <a:gd name="T4" fmla="*/ 0 w 100"/>
              <a:gd name="T5" fmla="*/ 13179 h 53"/>
              <a:gd name="T6" fmla="*/ 0 w 100"/>
              <a:gd name="T7" fmla="*/ 72486 h 53"/>
              <a:gd name="T8" fmla="*/ 39005 w 100"/>
              <a:gd name="T9" fmla="*/ 85666 h 53"/>
              <a:gd name="T10" fmla="*/ 121349 w 100"/>
              <a:gd name="T11" fmla="*/ 85666 h 53"/>
              <a:gd name="T12" fmla="*/ 143018 w 100"/>
              <a:gd name="T13" fmla="*/ 42833 h 53"/>
              <a:gd name="T14" fmla="*/ 0 60000 65536"/>
              <a:gd name="T15" fmla="*/ 0 60000 65536"/>
              <a:gd name="T16" fmla="*/ 0 60000 65536"/>
              <a:gd name="T17" fmla="*/ 0 60000 65536"/>
              <a:gd name="T18" fmla="*/ 0 60000 65536"/>
              <a:gd name="T19" fmla="*/ 0 60000 65536"/>
              <a:gd name="T20" fmla="*/ 0 60000 65536"/>
              <a:gd name="T21" fmla="*/ 0 w 100"/>
              <a:gd name="T22" fmla="*/ 0 h 53"/>
              <a:gd name="T23" fmla="*/ 100 w 100"/>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 h="53">
                <a:moveTo>
                  <a:pt x="99" y="26"/>
                </a:moveTo>
                <a:lnTo>
                  <a:pt x="56" y="0"/>
                </a:lnTo>
                <a:lnTo>
                  <a:pt x="0" y="8"/>
                </a:lnTo>
                <a:lnTo>
                  <a:pt x="0" y="44"/>
                </a:lnTo>
                <a:lnTo>
                  <a:pt x="27" y="52"/>
                </a:lnTo>
                <a:lnTo>
                  <a:pt x="84" y="52"/>
                </a:lnTo>
                <a:lnTo>
                  <a:pt x="99" y="26"/>
                </a:lnTo>
              </a:path>
            </a:pathLst>
          </a:custGeom>
          <a:noFill/>
          <a:ln w="25399" cap="rnd">
            <a:solidFill>
              <a:srgbClr val="000000"/>
            </a:solidFill>
            <a:round/>
            <a:headEnd/>
            <a:tailEnd/>
          </a:ln>
        </p:spPr>
        <p:txBody>
          <a:bodyPr/>
          <a:lstStyle/>
          <a:p>
            <a:endParaRPr lang="tr-TR"/>
          </a:p>
        </p:txBody>
      </p:sp>
      <p:sp>
        <p:nvSpPr>
          <p:cNvPr id="73775" name="Freeform 49"/>
          <p:cNvSpPr>
            <a:spLocks/>
          </p:cNvSpPr>
          <p:nvPr/>
        </p:nvSpPr>
        <p:spPr bwMode="auto">
          <a:xfrm>
            <a:off x="927100" y="3260725"/>
            <a:ext cx="130175" cy="101600"/>
          </a:xfrm>
          <a:custGeom>
            <a:avLst/>
            <a:gdLst>
              <a:gd name="T0" fmla="*/ 128712 w 89"/>
              <a:gd name="T1" fmla="*/ 49161 h 62"/>
              <a:gd name="T2" fmla="*/ 74595 w 89"/>
              <a:gd name="T3" fmla="*/ 0 h 62"/>
              <a:gd name="T4" fmla="*/ 0 w 89"/>
              <a:gd name="T5" fmla="*/ 14748 h 62"/>
              <a:gd name="T6" fmla="*/ 0 w 89"/>
              <a:gd name="T7" fmla="*/ 83574 h 62"/>
              <a:gd name="T8" fmla="*/ 35103 w 89"/>
              <a:gd name="T9" fmla="*/ 99961 h 62"/>
              <a:gd name="T10" fmla="*/ 111161 w 89"/>
              <a:gd name="T11" fmla="*/ 99961 h 62"/>
              <a:gd name="T12" fmla="*/ 128712 w 89"/>
              <a:gd name="T13" fmla="*/ 49161 h 62"/>
              <a:gd name="T14" fmla="*/ 0 60000 65536"/>
              <a:gd name="T15" fmla="*/ 0 60000 65536"/>
              <a:gd name="T16" fmla="*/ 0 60000 65536"/>
              <a:gd name="T17" fmla="*/ 0 60000 65536"/>
              <a:gd name="T18" fmla="*/ 0 60000 65536"/>
              <a:gd name="T19" fmla="*/ 0 60000 65536"/>
              <a:gd name="T20" fmla="*/ 0 60000 65536"/>
              <a:gd name="T21" fmla="*/ 0 w 89"/>
              <a:gd name="T22" fmla="*/ 0 h 62"/>
              <a:gd name="T23" fmla="*/ 89 w 8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2">
                <a:moveTo>
                  <a:pt x="88" y="30"/>
                </a:moveTo>
                <a:lnTo>
                  <a:pt x="51" y="0"/>
                </a:lnTo>
                <a:lnTo>
                  <a:pt x="0" y="9"/>
                </a:lnTo>
                <a:lnTo>
                  <a:pt x="0" y="51"/>
                </a:lnTo>
                <a:lnTo>
                  <a:pt x="24" y="61"/>
                </a:lnTo>
                <a:lnTo>
                  <a:pt x="76" y="61"/>
                </a:lnTo>
                <a:lnTo>
                  <a:pt x="88" y="30"/>
                </a:lnTo>
              </a:path>
            </a:pathLst>
          </a:custGeom>
          <a:noFill/>
          <a:ln w="25399" cap="rnd">
            <a:solidFill>
              <a:srgbClr val="000000"/>
            </a:solidFill>
            <a:round/>
            <a:headEnd/>
            <a:tailEnd/>
          </a:ln>
        </p:spPr>
        <p:txBody>
          <a:bodyPr/>
          <a:lstStyle/>
          <a:p>
            <a:endParaRPr lang="tr-TR"/>
          </a:p>
        </p:txBody>
      </p:sp>
      <p:sp>
        <p:nvSpPr>
          <p:cNvPr id="73776" name="Freeform 50"/>
          <p:cNvSpPr>
            <a:spLocks/>
          </p:cNvSpPr>
          <p:nvPr/>
        </p:nvSpPr>
        <p:spPr bwMode="auto">
          <a:xfrm>
            <a:off x="765175" y="3260725"/>
            <a:ext cx="128588" cy="101600"/>
          </a:xfrm>
          <a:custGeom>
            <a:avLst/>
            <a:gdLst>
              <a:gd name="T0" fmla="*/ 127143 w 89"/>
              <a:gd name="T1" fmla="*/ 49161 h 62"/>
              <a:gd name="T2" fmla="*/ 72240 w 89"/>
              <a:gd name="T3" fmla="*/ 0 h 62"/>
              <a:gd name="T4" fmla="*/ 0 w 89"/>
              <a:gd name="T5" fmla="*/ 14748 h 62"/>
              <a:gd name="T6" fmla="*/ 0 w 89"/>
              <a:gd name="T7" fmla="*/ 83574 h 62"/>
              <a:gd name="T8" fmla="*/ 37565 w 89"/>
              <a:gd name="T9" fmla="*/ 99961 h 62"/>
              <a:gd name="T10" fmla="*/ 108361 w 89"/>
              <a:gd name="T11" fmla="*/ 99961 h 62"/>
              <a:gd name="T12" fmla="*/ 127143 w 89"/>
              <a:gd name="T13" fmla="*/ 49161 h 62"/>
              <a:gd name="T14" fmla="*/ 0 60000 65536"/>
              <a:gd name="T15" fmla="*/ 0 60000 65536"/>
              <a:gd name="T16" fmla="*/ 0 60000 65536"/>
              <a:gd name="T17" fmla="*/ 0 60000 65536"/>
              <a:gd name="T18" fmla="*/ 0 60000 65536"/>
              <a:gd name="T19" fmla="*/ 0 60000 65536"/>
              <a:gd name="T20" fmla="*/ 0 60000 65536"/>
              <a:gd name="T21" fmla="*/ 0 w 89"/>
              <a:gd name="T22" fmla="*/ 0 h 62"/>
              <a:gd name="T23" fmla="*/ 89 w 89"/>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 h="62">
                <a:moveTo>
                  <a:pt x="88" y="30"/>
                </a:moveTo>
                <a:lnTo>
                  <a:pt x="50" y="0"/>
                </a:lnTo>
                <a:lnTo>
                  <a:pt x="0" y="9"/>
                </a:lnTo>
                <a:lnTo>
                  <a:pt x="0" y="51"/>
                </a:lnTo>
                <a:lnTo>
                  <a:pt x="26" y="61"/>
                </a:lnTo>
                <a:lnTo>
                  <a:pt x="75" y="61"/>
                </a:lnTo>
                <a:lnTo>
                  <a:pt x="88" y="30"/>
                </a:lnTo>
              </a:path>
            </a:pathLst>
          </a:custGeom>
          <a:noFill/>
          <a:ln w="25399" cap="rnd">
            <a:solidFill>
              <a:srgbClr val="000000"/>
            </a:solidFill>
            <a:round/>
            <a:headEnd/>
            <a:tailEnd/>
          </a:ln>
        </p:spPr>
        <p:txBody>
          <a:bodyPr/>
          <a:lstStyle/>
          <a:p>
            <a:endParaRPr lang="tr-T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228600"/>
            <a:ext cx="7772400" cy="1143000"/>
          </a:xfrm>
        </p:spPr>
        <p:txBody>
          <a:bodyPr/>
          <a:lstStyle/>
          <a:p>
            <a:pPr eaLnBrk="1" hangingPunct="1">
              <a:defRPr/>
            </a:pPr>
            <a:r>
              <a:rPr lang="en-US" dirty="0">
                <a:latin typeface="Calibri"/>
                <a:ea typeface="+mj-ea"/>
                <a:cs typeface="Calibri"/>
              </a:rPr>
              <a:t>Normal </a:t>
            </a:r>
            <a:r>
              <a:rPr lang="en-US" dirty="0" err="1">
                <a:latin typeface="Calibri"/>
                <a:ea typeface="+mj-ea"/>
                <a:cs typeface="Calibri"/>
              </a:rPr>
              <a:t>Granulo</a:t>
            </a:r>
            <a:r>
              <a:rPr lang="tr-TR" dirty="0">
                <a:latin typeface="Calibri"/>
                <a:ea typeface="+mj-ea"/>
                <a:cs typeface="Calibri"/>
              </a:rPr>
              <a:t>sit </a:t>
            </a:r>
            <a:r>
              <a:rPr lang="en-US" dirty="0">
                <a:latin typeface="Calibri"/>
                <a:ea typeface="+mj-ea"/>
                <a:cs typeface="Calibri"/>
              </a:rPr>
              <a:t> </a:t>
            </a:r>
            <a:r>
              <a:rPr lang="tr-TR" dirty="0">
                <a:latin typeface="Calibri"/>
                <a:ea typeface="+mj-ea"/>
                <a:cs typeface="Calibri"/>
              </a:rPr>
              <a:t>Gelişimi</a:t>
            </a:r>
            <a:endParaRPr lang="en-US" dirty="0">
              <a:latin typeface="Calibri"/>
              <a:ea typeface="+mj-ea"/>
              <a:cs typeface="Calibri"/>
            </a:endParaRPr>
          </a:p>
        </p:txBody>
      </p:sp>
      <p:pic>
        <p:nvPicPr>
          <p:cNvPr id="75779" name="Picture 3"/>
          <p:cNvPicPr>
            <a:picLocks noChangeAspect="1" noChangeArrowheads="1"/>
          </p:cNvPicPr>
          <p:nvPr/>
        </p:nvPicPr>
        <p:blipFill>
          <a:blip r:embed="rId3" cstate="print"/>
          <a:srcRect/>
          <a:stretch>
            <a:fillRect/>
          </a:stretch>
        </p:blipFill>
        <p:spPr bwMode="auto">
          <a:xfrm>
            <a:off x="284163" y="1254125"/>
            <a:ext cx="8391525" cy="5054600"/>
          </a:xfrm>
          <a:prstGeom prst="rect">
            <a:avLst/>
          </a:prstGeom>
          <a:noFill/>
          <a:ln w="9525">
            <a:noFill/>
            <a:miter lim="800000"/>
            <a:headEnd/>
            <a:tailEnd/>
          </a:ln>
        </p:spPr>
      </p:pic>
      <p:sp>
        <p:nvSpPr>
          <p:cNvPr id="75780" name="Text Box 4"/>
          <p:cNvSpPr txBox="1">
            <a:spLocks noChangeArrowheads="1"/>
          </p:cNvSpPr>
          <p:nvPr/>
        </p:nvSpPr>
        <p:spPr bwMode="auto">
          <a:xfrm>
            <a:off x="3886200" y="6324600"/>
            <a:ext cx="4845050" cy="336550"/>
          </a:xfrm>
          <a:prstGeom prst="rect">
            <a:avLst/>
          </a:prstGeom>
          <a:noFill/>
          <a:ln w="9525">
            <a:noFill/>
            <a:miter lim="800000"/>
            <a:headEnd/>
            <a:tailEnd/>
          </a:ln>
        </p:spPr>
        <p:txBody>
          <a:bodyPr wrap="none">
            <a:spAutoFit/>
          </a:bodyPr>
          <a:lstStyle/>
          <a:p>
            <a:r>
              <a:rPr lang="en-US" sz="1600"/>
              <a:t>Wood and Borowitz (2006) Henry’s Laboratory Methods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bwMode="auto">
          <a:xfrm>
            <a:off x="1219200" y="381000"/>
            <a:ext cx="8229600" cy="1252538"/>
          </a:xfrm>
        </p:spPr>
        <p:txBody>
          <a:bodyPr>
            <a:normAutofit/>
          </a:bodyPr>
          <a:lstStyle/>
          <a:p>
            <a:pPr eaLnBrk="1" hangingPunct="1">
              <a:defRPr/>
            </a:pPr>
            <a:r>
              <a:rPr lang="en-US" sz="4000" dirty="0" err="1" smtClean="0">
                <a:latin typeface="Calibri" pitchFamily="34" charset="0"/>
                <a:ea typeface="+mj-ea"/>
              </a:rPr>
              <a:t>Aberan</a:t>
            </a:r>
            <a:r>
              <a:rPr lang="en-US" sz="4000" dirty="0" smtClean="0">
                <a:latin typeface="Calibri" pitchFamily="34" charset="0"/>
                <a:ea typeface="+mj-ea"/>
              </a:rPr>
              <a:t> </a:t>
            </a:r>
            <a:r>
              <a:rPr lang="tr-TR" sz="4000" dirty="0" smtClean="0">
                <a:latin typeface="Calibri" pitchFamily="34" charset="0"/>
                <a:ea typeface="+mj-ea"/>
              </a:rPr>
              <a:t>A</a:t>
            </a:r>
            <a:r>
              <a:rPr lang="en-US" sz="4000" dirty="0" err="1" smtClean="0">
                <a:latin typeface="Calibri" pitchFamily="34" charset="0"/>
                <a:ea typeface="+mj-ea"/>
              </a:rPr>
              <a:t>nti</a:t>
            </a:r>
            <a:r>
              <a:rPr lang="tr-TR" sz="4000" dirty="0" smtClean="0">
                <a:latin typeface="Calibri" pitchFamily="34" charset="0"/>
                <a:ea typeface="+mj-ea"/>
              </a:rPr>
              <a:t>j</a:t>
            </a:r>
            <a:r>
              <a:rPr lang="en-US" sz="4000" dirty="0" smtClean="0">
                <a:latin typeface="Calibri" pitchFamily="34" charset="0"/>
                <a:ea typeface="+mj-ea"/>
              </a:rPr>
              <a:t>en </a:t>
            </a:r>
            <a:r>
              <a:rPr lang="tr-TR" sz="4000" dirty="0" smtClean="0">
                <a:latin typeface="Calibri" pitchFamily="34" charset="0"/>
                <a:ea typeface="+mj-ea"/>
              </a:rPr>
              <a:t>İfadesi</a:t>
            </a:r>
          </a:p>
        </p:txBody>
      </p:sp>
      <p:pic>
        <p:nvPicPr>
          <p:cNvPr id="77827" name="Picture 5"/>
          <p:cNvPicPr>
            <a:picLocks noGrp="1" noChangeAspect="1" noChangeArrowheads="1"/>
          </p:cNvPicPr>
          <p:nvPr>
            <p:ph idx="4294967295"/>
          </p:nvPr>
        </p:nvPicPr>
        <p:blipFill>
          <a:blip r:embed="rId2" cstate="print"/>
          <a:srcRect/>
          <a:stretch>
            <a:fillRect/>
          </a:stretch>
        </p:blipFill>
        <p:spPr>
          <a:xfrm>
            <a:off x="3124200" y="1905000"/>
            <a:ext cx="3141662" cy="3168650"/>
          </a:xfrm>
        </p:spPr>
      </p:pic>
      <p:pic>
        <p:nvPicPr>
          <p:cNvPr id="77828" name="Picture 6"/>
          <p:cNvPicPr>
            <a:picLocks noChangeAspect="1" noChangeArrowheads="1"/>
          </p:cNvPicPr>
          <p:nvPr/>
        </p:nvPicPr>
        <p:blipFill>
          <a:blip r:embed="rId3" cstate="print"/>
          <a:srcRect/>
          <a:stretch>
            <a:fillRect/>
          </a:stretch>
        </p:blipFill>
        <p:spPr bwMode="auto">
          <a:xfrm>
            <a:off x="5984875" y="1916113"/>
            <a:ext cx="3159125" cy="3168650"/>
          </a:xfrm>
          <a:prstGeom prst="rect">
            <a:avLst/>
          </a:prstGeom>
          <a:noFill/>
          <a:ln w="9525">
            <a:noFill/>
            <a:miter lim="800000"/>
            <a:headEnd/>
            <a:tailEnd/>
          </a:ln>
        </p:spPr>
      </p:pic>
      <p:sp>
        <p:nvSpPr>
          <p:cNvPr id="77829" name="Line 7"/>
          <p:cNvSpPr>
            <a:spLocks noChangeShapeType="1"/>
          </p:cNvSpPr>
          <p:nvPr/>
        </p:nvSpPr>
        <p:spPr bwMode="auto">
          <a:xfrm flipH="1" flipV="1">
            <a:off x="4787900" y="3068638"/>
            <a:ext cx="360363" cy="1081087"/>
          </a:xfrm>
          <a:prstGeom prst="line">
            <a:avLst/>
          </a:prstGeom>
          <a:noFill/>
          <a:ln w="9525">
            <a:solidFill>
              <a:srgbClr val="FF0000"/>
            </a:solidFill>
            <a:round/>
            <a:headEnd/>
            <a:tailEnd type="triangle" w="med" len="med"/>
          </a:ln>
        </p:spPr>
        <p:txBody>
          <a:bodyPr/>
          <a:lstStyle/>
          <a:p>
            <a:endParaRPr lang="tr-TR"/>
          </a:p>
        </p:txBody>
      </p:sp>
      <p:sp>
        <p:nvSpPr>
          <p:cNvPr id="77830" name="Text Box 9"/>
          <p:cNvSpPr txBox="1">
            <a:spLocks noChangeArrowheads="1"/>
          </p:cNvSpPr>
          <p:nvPr/>
        </p:nvSpPr>
        <p:spPr bwMode="auto">
          <a:xfrm>
            <a:off x="1116013" y="5157788"/>
            <a:ext cx="5018087" cy="460375"/>
          </a:xfrm>
          <a:prstGeom prst="rect">
            <a:avLst/>
          </a:prstGeom>
          <a:noFill/>
          <a:ln w="9525">
            <a:noFill/>
            <a:miter lim="800000"/>
            <a:headEnd/>
            <a:tailEnd/>
          </a:ln>
        </p:spPr>
        <p:txBody>
          <a:bodyPr>
            <a:spAutoFit/>
          </a:bodyPr>
          <a:lstStyle/>
          <a:p>
            <a:r>
              <a:rPr lang="tr-TR" dirty="0"/>
              <a:t>AML                   </a:t>
            </a:r>
            <a:r>
              <a:rPr lang="tr-TR" dirty="0" smtClean="0"/>
              <a:t>aberan </a:t>
            </a:r>
            <a:r>
              <a:rPr lang="tr-TR" dirty="0"/>
              <a:t>CD7 ifadesi var </a:t>
            </a:r>
          </a:p>
        </p:txBody>
      </p:sp>
      <p:sp>
        <p:nvSpPr>
          <p:cNvPr id="77831" name="Text Box 10"/>
          <p:cNvSpPr txBox="1">
            <a:spLocks noChangeArrowheads="1"/>
          </p:cNvSpPr>
          <p:nvPr/>
        </p:nvSpPr>
        <p:spPr bwMode="auto">
          <a:xfrm>
            <a:off x="4935538" y="4221163"/>
            <a:ext cx="788987" cy="479425"/>
          </a:xfrm>
          <a:prstGeom prst="rect">
            <a:avLst/>
          </a:prstGeom>
          <a:noFill/>
          <a:ln w="9525">
            <a:noFill/>
            <a:miter lim="800000"/>
            <a:headEnd/>
            <a:tailEnd/>
          </a:ln>
        </p:spPr>
        <p:txBody>
          <a:bodyPr>
            <a:spAutoFit/>
          </a:bodyPr>
          <a:lstStyle/>
          <a:p>
            <a:r>
              <a:rPr lang="tr-TR">
                <a:solidFill>
                  <a:schemeClr val="bg1"/>
                </a:solidFill>
              </a:rPr>
              <a:t>Blast</a:t>
            </a:r>
          </a:p>
        </p:txBody>
      </p:sp>
      <p:sp>
        <p:nvSpPr>
          <p:cNvPr id="77832" name="Text Box 11"/>
          <p:cNvSpPr txBox="1">
            <a:spLocks noChangeArrowheads="1"/>
          </p:cNvSpPr>
          <p:nvPr/>
        </p:nvSpPr>
        <p:spPr bwMode="auto">
          <a:xfrm>
            <a:off x="5353050" y="3543300"/>
            <a:ext cx="731838" cy="461963"/>
          </a:xfrm>
          <a:prstGeom prst="rect">
            <a:avLst/>
          </a:prstGeom>
          <a:noFill/>
          <a:ln w="9525">
            <a:noFill/>
            <a:miter lim="800000"/>
            <a:headEnd/>
            <a:tailEnd/>
          </a:ln>
        </p:spPr>
        <p:txBody>
          <a:bodyPr wrap="none">
            <a:spAutoFit/>
          </a:bodyPr>
          <a:lstStyle/>
          <a:p>
            <a:r>
              <a:rPr lang="tr-TR">
                <a:solidFill>
                  <a:schemeClr val="bg1"/>
                </a:solidFill>
              </a:rPr>
              <a:t> T Ly</a:t>
            </a:r>
          </a:p>
        </p:txBody>
      </p:sp>
      <p:sp>
        <p:nvSpPr>
          <p:cNvPr id="77833" name="Line 12"/>
          <p:cNvSpPr>
            <a:spLocks noChangeShapeType="1"/>
          </p:cNvSpPr>
          <p:nvPr/>
        </p:nvSpPr>
        <p:spPr bwMode="auto">
          <a:xfrm flipH="1" flipV="1">
            <a:off x="5292725" y="2420938"/>
            <a:ext cx="431800" cy="1152525"/>
          </a:xfrm>
          <a:prstGeom prst="line">
            <a:avLst/>
          </a:prstGeom>
          <a:noFill/>
          <a:ln w="9525">
            <a:solidFill>
              <a:srgbClr val="FF0000"/>
            </a:solidFill>
            <a:round/>
            <a:headEnd/>
            <a:tailEnd type="triangle" w="med" len="med"/>
          </a:ln>
        </p:spPr>
        <p:txBody>
          <a:bodyPr/>
          <a:lstStyle/>
          <a:p>
            <a:endParaRPr lang="tr-TR"/>
          </a:p>
        </p:txBody>
      </p:sp>
      <p:pic>
        <p:nvPicPr>
          <p:cNvPr id="77834" name="Picture 2"/>
          <p:cNvPicPr>
            <a:picLocks noChangeAspect="1" noChangeArrowheads="1"/>
          </p:cNvPicPr>
          <p:nvPr/>
        </p:nvPicPr>
        <p:blipFill>
          <a:blip r:embed="rId4" cstate="print"/>
          <a:srcRect/>
          <a:stretch>
            <a:fillRect/>
          </a:stretch>
        </p:blipFill>
        <p:spPr bwMode="auto">
          <a:xfrm>
            <a:off x="6350" y="1916113"/>
            <a:ext cx="3052763" cy="3168650"/>
          </a:xfrm>
          <a:prstGeom prst="rect">
            <a:avLst/>
          </a:prstGeom>
          <a:noFill/>
          <a:ln w="9525">
            <a:noFill/>
            <a:miter lim="800000"/>
            <a:headEnd/>
            <a:tailEnd/>
          </a:ln>
        </p:spPr>
      </p:pic>
      <p:sp>
        <p:nvSpPr>
          <p:cNvPr id="77835" name="Dikdörtgen 3"/>
          <p:cNvSpPr>
            <a:spLocks noChangeArrowheads="1"/>
          </p:cNvSpPr>
          <p:nvPr/>
        </p:nvSpPr>
        <p:spPr bwMode="auto">
          <a:xfrm>
            <a:off x="5940425" y="5157788"/>
            <a:ext cx="3275256" cy="461665"/>
          </a:xfrm>
          <a:prstGeom prst="rect">
            <a:avLst/>
          </a:prstGeom>
          <a:noFill/>
          <a:ln w="9525">
            <a:noFill/>
            <a:miter lim="800000"/>
            <a:headEnd/>
            <a:tailEnd/>
          </a:ln>
        </p:spPr>
        <p:txBody>
          <a:bodyPr wrap="none">
            <a:spAutoFit/>
          </a:bodyPr>
          <a:lstStyle/>
          <a:p>
            <a:r>
              <a:rPr lang="tr-TR" dirty="0" smtClean="0"/>
              <a:t>    aberan </a:t>
            </a:r>
            <a:r>
              <a:rPr lang="tr-TR" dirty="0"/>
              <a:t>CD7 ifadesi yok</a:t>
            </a:r>
          </a:p>
        </p:txBody>
      </p:sp>
      <p:sp>
        <p:nvSpPr>
          <p:cNvPr id="77836" name="Line 7"/>
          <p:cNvSpPr>
            <a:spLocks noChangeShapeType="1"/>
          </p:cNvSpPr>
          <p:nvPr/>
        </p:nvSpPr>
        <p:spPr bwMode="auto">
          <a:xfrm flipH="1" flipV="1">
            <a:off x="2051050" y="4221163"/>
            <a:ext cx="2808288" cy="287337"/>
          </a:xfrm>
          <a:prstGeom prst="line">
            <a:avLst/>
          </a:prstGeom>
          <a:noFill/>
          <a:ln w="9525">
            <a:solidFill>
              <a:srgbClr val="FF0000"/>
            </a:solidFill>
            <a:round/>
            <a:headEnd/>
            <a:tailEnd type="triangle" w="med" len="med"/>
          </a:ln>
        </p:spPr>
        <p:txBody>
          <a:bodyPr/>
          <a:lstStyle/>
          <a:p>
            <a:endParaRPr lang="tr-TR"/>
          </a:p>
        </p:txBody>
      </p:sp>
      <p:sp>
        <p:nvSpPr>
          <p:cNvPr id="77837" name="Line 12"/>
          <p:cNvSpPr>
            <a:spLocks noChangeShapeType="1"/>
          </p:cNvSpPr>
          <p:nvPr/>
        </p:nvSpPr>
        <p:spPr bwMode="auto">
          <a:xfrm flipH="1" flipV="1">
            <a:off x="8172450" y="2573338"/>
            <a:ext cx="431800" cy="1152525"/>
          </a:xfrm>
          <a:prstGeom prst="line">
            <a:avLst/>
          </a:prstGeom>
          <a:noFill/>
          <a:ln w="9525">
            <a:solidFill>
              <a:srgbClr val="FF0000"/>
            </a:solidFill>
            <a:round/>
            <a:headEnd/>
            <a:tailEnd type="triangle" w="med" len="med"/>
          </a:ln>
        </p:spPr>
        <p:txBody>
          <a:bodyPr/>
          <a:lstStyle/>
          <a:p>
            <a:endParaRPr lang="tr-TR"/>
          </a:p>
        </p:txBody>
      </p:sp>
      <p:sp>
        <p:nvSpPr>
          <p:cNvPr id="77838" name="Text Box 11"/>
          <p:cNvSpPr txBox="1">
            <a:spLocks noChangeArrowheads="1"/>
          </p:cNvSpPr>
          <p:nvPr/>
        </p:nvSpPr>
        <p:spPr bwMode="auto">
          <a:xfrm>
            <a:off x="8161338" y="3695700"/>
            <a:ext cx="731837" cy="461963"/>
          </a:xfrm>
          <a:prstGeom prst="rect">
            <a:avLst/>
          </a:prstGeom>
          <a:noFill/>
          <a:ln w="9525">
            <a:noFill/>
            <a:miter lim="800000"/>
            <a:headEnd/>
            <a:tailEnd/>
          </a:ln>
        </p:spPr>
        <p:txBody>
          <a:bodyPr wrap="none">
            <a:spAutoFit/>
          </a:bodyPr>
          <a:lstStyle/>
          <a:p>
            <a:r>
              <a:rPr lang="tr-TR">
                <a:solidFill>
                  <a:schemeClr val="bg1"/>
                </a:solidFill>
              </a:rPr>
              <a:t> T Ly</a:t>
            </a:r>
          </a:p>
        </p:txBody>
      </p:sp>
      <p:sp>
        <p:nvSpPr>
          <p:cNvPr id="77839" name="Text Box 10"/>
          <p:cNvSpPr txBox="1">
            <a:spLocks noChangeArrowheads="1"/>
          </p:cNvSpPr>
          <p:nvPr/>
        </p:nvSpPr>
        <p:spPr bwMode="auto">
          <a:xfrm>
            <a:off x="7524750" y="4076700"/>
            <a:ext cx="788988" cy="479425"/>
          </a:xfrm>
          <a:prstGeom prst="rect">
            <a:avLst/>
          </a:prstGeom>
          <a:noFill/>
          <a:ln w="9525">
            <a:noFill/>
            <a:miter lim="800000"/>
            <a:headEnd/>
            <a:tailEnd/>
          </a:ln>
        </p:spPr>
        <p:txBody>
          <a:bodyPr>
            <a:spAutoFit/>
          </a:bodyPr>
          <a:lstStyle/>
          <a:p>
            <a:r>
              <a:rPr lang="tr-TR">
                <a:solidFill>
                  <a:schemeClr val="bg1"/>
                </a:solidFill>
              </a:rPr>
              <a:t>Blast</a:t>
            </a:r>
          </a:p>
        </p:txBody>
      </p:sp>
      <p:sp>
        <p:nvSpPr>
          <p:cNvPr id="77840" name="Line 7"/>
          <p:cNvSpPr>
            <a:spLocks noChangeShapeType="1"/>
          </p:cNvSpPr>
          <p:nvPr/>
        </p:nvSpPr>
        <p:spPr bwMode="auto">
          <a:xfrm flipH="1" flipV="1">
            <a:off x="7308850" y="2997200"/>
            <a:ext cx="358775" cy="1079500"/>
          </a:xfrm>
          <a:prstGeom prst="line">
            <a:avLst/>
          </a:prstGeom>
          <a:noFill/>
          <a:ln w="9525">
            <a:solidFill>
              <a:srgbClr val="FF0000"/>
            </a:solidFill>
            <a:round/>
            <a:headEnd/>
            <a:tailEnd type="triangle" w="med" len="med"/>
          </a:ln>
        </p:spPr>
        <p:txBody>
          <a:bodyPr/>
          <a:lstStyle/>
          <a:p>
            <a:endParaRPr lang="tr-TR"/>
          </a:p>
        </p:txBody>
      </p:sp>
      <p:sp>
        <p:nvSpPr>
          <p:cNvPr id="17" name="TextBox 16"/>
          <p:cNvSpPr txBox="1"/>
          <p:nvPr/>
        </p:nvSpPr>
        <p:spPr>
          <a:xfrm>
            <a:off x="4038600" y="1447800"/>
            <a:ext cx="1176073" cy="461665"/>
          </a:xfrm>
          <a:prstGeom prst="rect">
            <a:avLst/>
          </a:prstGeom>
          <a:noFill/>
        </p:spPr>
        <p:txBody>
          <a:bodyPr wrap="none" rtlCol="0">
            <a:spAutoFit/>
          </a:bodyPr>
          <a:lstStyle/>
          <a:p>
            <a:r>
              <a:rPr lang="en-US" dirty="0" err="1" smtClean="0"/>
              <a:t>Örnek</a:t>
            </a:r>
            <a:r>
              <a:rPr lang="en-US" dirty="0" smtClean="0"/>
              <a:t> 1 </a:t>
            </a:r>
            <a:endParaRPr lang="en-US" dirty="0"/>
          </a:p>
        </p:txBody>
      </p:sp>
      <p:sp>
        <p:nvSpPr>
          <p:cNvPr id="18" name="TextBox 17"/>
          <p:cNvSpPr txBox="1"/>
          <p:nvPr/>
        </p:nvSpPr>
        <p:spPr>
          <a:xfrm>
            <a:off x="7239000" y="1447800"/>
            <a:ext cx="1176073" cy="830997"/>
          </a:xfrm>
          <a:prstGeom prst="rect">
            <a:avLst/>
          </a:prstGeom>
          <a:noFill/>
        </p:spPr>
        <p:txBody>
          <a:bodyPr wrap="none" rtlCol="0">
            <a:spAutoFit/>
          </a:bodyPr>
          <a:lstStyle/>
          <a:p>
            <a:r>
              <a:rPr lang="en-US" dirty="0" err="1" smtClean="0"/>
              <a:t>Örnek</a:t>
            </a:r>
            <a:r>
              <a:rPr lang="en-US" dirty="0" smtClean="0"/>
              <a:t> 2</a:t>
            </a:r>
          </a:p>
          <a:p>
            <a:r>
              <a:rPr lang="en-US" dirty="0" smtClean="0"/>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bwMode="auto">
          <a:xfrm>
            <a:off x="0" y="152400"/>
            <a:ext cx="9144000" cy="1250950"/>
          </a:xfrm>
        </p:spPr>
        <p:txBody>
          <a:bodyPr>
            <a:normAutofit/>
          </a:bodyPr>
          <a:lstStyle/>
          <a:p>
            <a:pPr eaLnBrk="1" hangingPunct="1">
              <a:defRPr/>
            </a:pPr>
            <a:r>
              <a:rPr lang="tr-TR" sz="3500" dirty="0" smtClean="0">
                <a:latin typeface="Calibri" pitchFamily="34" charset="0"/>
                <a:ea typeface="+mj-ea"/>
              </a:rPr>
              <a:t>Beklenmeyen bir  dağılım örneği </a:t>
            </a:r>
            <a:br>
              <a:rPr lang="tr-TR" sz="3500" dirty="0" smtClean="0">
                <a:latin typeface="Calibri" pitchFamily="34" charset="0"/>
                <a:ea typeface="+mj-ea"/>
              </a:rPr>
            </a:br>
            <a:endParaRPr lang="tr-TR" sz="3500" dirty="0" smtClean="0">
              <a:latin typeface="Calibri" pitchFamily="34" charset="0"/>
              <a:ea typeface="+mj-ea"/>
            </a:endParaRPr>
          </a:p>
        </p:txBody>
      </p:sp>
      <p:pic>
        <p:nvPicPr>
          <p:cNvPr id="78851" name="Picture 4"/>
          <p:cNvPicPr>
            <a:picLocks noChangeAspect="1" noChangeArrowheads="1"/>
          </p:cNvPicPr>
          <p:nvPr/>
        </p:nvPicPr>
        <p:blipFill>
          <a:blip r:embed="rId2" cstate="print"/>
          <a:srcRect/>
          <a:stretch>
            <a:fillRect/>
          </a:stretch>
        </p:blipFill>
        <p:spPr bwMode="auto">
          <a:xfrm>
            <a:off x="468313" y="2133600"/>
            <a:ext cx="3765550" cy="3527425"/>
          </a:xfrm>
          <a:prstGeom prst="rect">
            <a:avLst/>
          </a:prstGeom>
          <a:noFill/>
          <a:ln w="9525">
            <a:noFill/>
            <a:miter lim="800000"/>
            <a:headEnd/>
            <a:tailEnd/>
          </a:ln>
        </p:spPr>
      </p:pic>
      <p:pic>
        <p:nvPicPr>
          <p:cNvPr id="78852" name="Picture 5"/>
          <p:cNvPicPr>
            <a:picLocks noChangeAspect="1" noChangeArrowheads="1"/>
          </p:cNvPicPr>
          <p:nvPr/>
        </p:nvPicPr>
        <p:blipFill>
          <a:blip r:embed="rId3" cstate="print"/>
          <a:srcRect/>
          <a:stretch>
            <a:fillRect/>
          </a:stretch>
        </p:blipFill>
        <p:spPr bwMode="auto">
          <a:xfrm>
            <a:off x="4356100" y="2060575"/>
            <a:ext cx="3406775" cy="3529013"/>
          </a:xfrm>
          <a:prstGeom prst="rect">
            <a:avLst/>
          </a:prstGeom>
          <a:noFill/>
          <a:ln w="9525">
            <a:noFill/>
            <a:miter lim="800000"/>
            <a:headEnd/>
            <a:tailEnd/>
          </a:ln>
        </p:spPr>
      </p:pic>
      <p:sp>
        <p:nvSpPr>
          <p:cNvPr id="78853" name="Line 6"/>
          <p:cNvSpPr>
            <a:spLocks noChangeShapeType="1"/>
          </p:cNvSpPr>
          <p:nvPr/>
        </p:nvSpPr>
        <p:spPr bwMode="auto">
          <a:xfrm flipH="1">
            <a:off x="6804023" y="1828800"/>
            <a:ext cx="739776" cy="808038"/>
          </a:xfrm>
          <a:prstGeom prst="line">
            <a:avLst/>
          </a:prstGeom>
          <a:noFill/>
          <a:ln w="28575">
            <a:solidFill>
              <a:srgbClr val="0000CC"/>
            </a:solidFill>
            <a:round/>
            <a:headEnd/>
            <a:tailEnd type="triangle" w="med" len="med"/>
          </a:ln>
        </p:spPr>
        <p:txBody>
          <a:bodyPr/>
          <a:lstStyle/>
          <a:p>
            <a:endParaRPr lang="tr-TR"/>
          </a:p>
        </p:txBody>
      </p:sp>
      <p:sp>
        <p:nvSpPr>
          <p:cNvPr id="78854" name="Text Box 7"/>
          <p:cNvSpPr txBox="1">
            <a:spLocks noChangeArrowheads="1"/>
          </p:cNvSpPr>
          <p:nvPr/>
        </p:nvSpPr>
        <p:spPr bwMode="auto">
          <a:xfrm>
            <a:off x="323850" y="5608638"/>
            <a:ext cx="8820150" cy="461962"/>
          </a:xfrm>
          <a:prstGeom prst="rect">
            <a:avLst/>
          </a:prstGeom>
          <a:noFill/>
          <a:ln w="9525">
            <a:noFill/>
            <a:miter lim="800000"/>
            <a:headEnd/>
            <a:tailEnd/>
          </a:ln>
        </p:spPr>
        <p:txBody>
          <a:bodyPr>
            <a:spAutoFit/>
          </a:bodyPr>
          <a:lstStyle/>
          <a:p>
            <a:r>
              <a:rPr lang="tr-TR"/>
              <a:t>                Normal Çevre Kanı            Çevre kanı, Sezary Sendromu </a:t>
            </a:r>
          </a:p>
        </p:txBody>
      </p:sp>
      <p:sp>
        <p:nvSpPr>
          <p:cNvPr id="78855" name="Line 6"/>
          <p:cNvSpPr>
            <a:spLocks noChangeShapeType="1"/>
          </p:cNvSpPr>
          <p:nvPr/>
        </p:nvSpPr>
        <p:spPr bwMode="auto">
          <a:xfrm flipH="1">
            <a:off x="2987675" y="1628775"/>
            <a:ext cx="1370013" cy="1079500"/>
          </a:xfrm>
          <a:prstGeom prst="line">
            <a:avLst/>
          </a:prstGeom>
          <a:noFill/>
          <a:ln w="28575">
            <a:solidFill>
              <a:srgbClr val="0000CC"/>
            </a:solidFill>
            <a:round/>
            <a:headEnd/>
            <a:tailEnd type="triangle" w="med" len="med"/>
          </a:ln>
        </p:spPr>
        <p:txBody>
          <a:bodyPr/>
          <a:lstStyle/>
          <a:p>
            <a:endParaRPr lang="tr-TR"/>
          </a:p>
        </p:txBody>
      </p:sp>
      <p:sp>
        <p:nvSpPr>
          <p:cNvPr id="8" name="TextBox 7"/>
          <p:cNvSpPr txBox="1"/>
          <p:nvPr/>
        </p:nvSpPr>
        <p:spPr>
          <a:xfrm>
            <a:off x="4419600" y="1295400"/>
            <a:ext cx="1116862" cy="461665"/>
          </a:xfrm>
          <a:prstGeom prst="rect">
            <a:avLst/>
          </a:prstGeom>
          <a:noFill/>
        </p:spPr>
        <p:txBody>
          <a:bodyPr wrap="none" rtlCol="0">
            <a:spAutoFit/>
          </a:bodyPr>
          <a:lstStyle/>
          <a:p>
            <a:r>
              <a:rPr lang="en-US" dirty="0" smtClean="0"/>
              <a:t>Normal </a:t>
            </a:r>
            <a:endParaRPr lang="en-US" dirty="0"/>
          </a:p>
        </p:txBody>
      </p:sp>
      <p:sp>
        <p:nvSpPr>
          <p:cNvPr id="9" name="TextBox 8"/>
          <p:cNvSpPr txBox="1"/>
          <p:nvPr/>
        </p:nvSpPr>
        <p:spPr>
          <a:xfrm>
            <a:off x="7162800" y="1371600"/>
            <a:ext cx="2025164" cy="461665"/>
          </a:xfrm>
          <a:prstGeom prst="rect">
            <a:avLst/>
          </a:prstGeom>
          <a:noFill/>
        </p:spPr>
        <p:txBody>
          <a:bodyPr wrap="none" rtlCol="0">
            <a:spAutoFit/>
          </a:bodyPr>
          <a:lstStyle/>
          <a:p>
            <a:r>
              <a:rPr lang="en-US" dirty="0" err="1" smtClean="0"/>
              <a:t>Fazla</a:t>
            </a:r>
            <a:r>
              <a:rPr lang="en-US" dirty="0" smtClean="0"/>
              <a:t> </a:t>
            </a:r>
            <a:r>
              <a:rPr lang="en-US" dirty="0" err="1" smtClean="0"/>
              <a:t>Homojen</a:t>
            </a:r>
            <a:r>
              <a:rPr lang="en-US" dirty="0" smtClean="0"/>
              <a:t>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187394" name="Picture 2"/>
          <p:cNvPicPr>
            <a:picLocks noGrp="1" noChangeAspect="1" noChangeArrowheads="1"/>
          </p:cNvPicPr>
          <p:nvPr>
            <p:ph idx="1"/>
          </p:nvPr>
        </p:nvPicPr>
        <p:blipFill>
          <a:blip r:embed="rId2" cstate="print"/>
          <a:srcRect/>
          <a:stretch>
            <a:fillRect/>
          </a:stretch>
        </p:blipFill>
        <p:spPr bwMode="auto">
          <a:xfrm>
            <a:off x="457200" y="2106731"/>
            <a:ext cx="8229600" cy="412408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1"/>
          <p:cNvPicPr>
            <a:picLocks noChangeAspect="1" noChangeArrowheads="1"/>
          </p:cNvPicPr>
          <p:nvPr/>
        </p:nvPicPr>
        <p:blipFill>
          <a:blip r:embed="rId2" cstate="print"/>
          <a:srcRect/>
          <a:stretch>
            <a:fillRect/>
          </a:stretch>
        </p:blipFill>
        <p:spPr bwMode="auto">
          <a:xfrm>
            <a:off x="4500563" y="4076700"/>
            <a:ext cx="2232025" cy="2365375"/>
          </a:xfrm>
          <a:prstGeom prst="rect">
            <a:avLst/>
          </a:prstGeom>
          <a:noFill/>
          <a:ln w="9525">
            <a:noFill/>
            <a:miter lim="800000"/>
            <a:headEnd/>
            <a:tailEnd/>
          </a:ln>
        </p:spPr>
      </p:pic>
      <p:sp>
        <p:nvSpPr>
          <p:cNvPr id="79875" name="Rectangle 4"/>
          <p:cNvSpPr>
            <a:spLocks noGrp="1"/>
          </p:cNvSpPr>
          <p:nvPr>
            <p:ph type="title"/>
          </p:nvPr>
        </p:nvSpPr>
        <p:spPr bwMode="auto">
          <a:xfrm>
            <a:off x="0" y="0"/>
            <a:ext cx="8964613" cy="863600"/>
          </a:xfrm>
        </p:spPr>
        <p:txBody>
          <a:bodyPr>
            <a:normAutofit/>
          </a:bodyPr>
          <a:lstStyle/>
          <a:p>
            <a:pPr marL="24161750" indent="-24161750" algn="ctr" eaLnBrk="1" hangingPunct="1"/>
            <a:r>
              <a:rPr lang="tr-TR" sz="2800" dirty="0" smtClean="0">
                <a:ln>
                  <a:noFill/>
                </a:ln>
                <a:solidFill>
                  <a:srgbClr val="FFC000"/>
                </a:solidFill>
                <a:effectLst/>
              </a:rPr>
              <a:t>Antijen ifadesinde Artma/azalma/kayıp</a:t>
            </a:r>
          </a:p>
        </p:txBody>
      </p:sp>
      <p:pic>
        <p:nvPicPr>
          <p:cNvPr id="79876" name="Picture 5"/>
          <p:cNvPicPr>
            <a:picLocks noChangeAspect="1" noChangeArrowheads="1"/>
          </p:cNvPicPr>
          <p:nvPr/>
        </p:nvPicPr>
        <p:blipFill>
          <a:blip r:embed="rId3" cstate="print"/>
          <a:srcRect/>
          <a:stretch>
            <a:fillRect/>
          </a:stretch>
        </p:blipFill>
        <p:spPr bwMode="auto">
          <a:xfrm>
            <a:off x="0" y="4149725"/>
            <a:ext cx="2376488" cy="2295525"/>
          </a:xfrm>
          <a:prstGeom prst="rect">
            <a:avLst/>
          </a:prstGeom>
          <a:noFill/>
          <a:ln w="9525">
            <a:noFill/>
            <a:miter lim="800000"/>
            <a:headEnd/>
            <a:tailEnd/>
          </a:ln>
        </p:spPr>
      </p:pic>
      <p:pic>
        <p:nvPicPr>
          <p:cNvPr id="79877" name="Picture 6"/>
          <p:cNvPicPr>
            <a:picLocks noChangeAspect="1" noChangeArrowheads="1"/>
          </p:cNvPicPr>
          <p:nvPr/>
        </p:nvPicPr>
        <p:blipFill>
          <a:blip r:embed="rId4" cstate="print"/>
          <a:srcRect/>
          <a:stretch>
            <a:fillRect/>
          </a:stretch>
        </p:blipFill>
        <p:spPr bwMode="auto">
          <a:xfrm>
            <a:off x="2268538" y="4149725"/>
            <a:ext cx="2282825" cy="2303463"/>
          </a:xfrm>
          <a:prstGeom prst="rect">
            <a:avLst/>
          </a:prstGeom>
          <a:noFill/>
          <a:ln w="9525">
            <a:noFill/>
            <a:miter lim="800000"/>
            <a:headEnd/>
            <a:tailEnd/>
          </a:ln>
        </p:spPr>
      </p:pic>
      <p:pic>
        <p:nvPicPr>
          <p:cNvPr id="79878" name="Picture 7"/>
          <p:cNvPicPr>
            <a:picLocks noChangeAspect="1" noChangeArrowheads="1"/>
          </p:cNvPicPr>
          <p:nvPr/>
        </p:nvPicPr>
        <p:blipFill>
          <a:blip r:embed="rId5" cstate="print"/>
          <a:srcRect/>
          <a:stretch>
            <a:fillRect/>
          </a:stretch>
        </p:blipFill>
        <p:spPr bwMode="auto">
          <a:xfrm>
            <a:off x="0" y="1484313"/>
            <a:ext cx="2447925" cy="2320925"/>
          </a:xfrm>
          <a:prstGeom prst="rect">
            <a:avLst/>
          </a:prstGeom>
          <a:noFill/>
          <a:ln w="9525">
            <a:noFill/>
            <a:miter lim="800000"/>
            <a:headEnd/>
            <a:tailEnd/>
          </a:ln>
        </p:spPr>
      </p:pic>
      <p:pic>
        <p:nvPicPr>
          <p:cNvPr id="79879" name="Picture 8"/>
          <p:cNvPicPr>
            <a:picLocks noChangeAspect="1" noChangeArrowheads="1"/>
          </p:cNvPicPr>
          <p:nvPr/>
        </p:nvPicPr>
        <p:blipFill>
          <a:blip r:embed="rId6" cstate="print"/>
          <a:srcRect/>
          <a:stretch>
            <a:fillRect/>
          </a:stretch>
        </p:blipFill>
        <p:spPr bwMode="auto">
          <a:xfrm>
            <a:off x="2484438" y="1484313"/>
            <a:ext cx="2374900" cy="2257425"/>
          </a:xfrm>
          <a:prstGeom prst="rect">
            <a:avLst/>
          </a:prstGeom>
          <a:noFill/>
          <a:ln w="9525">
            <a:noFill/>
            <a:miter lim="800000"/>
            <a:headEnd/>
            <a:tailEnd/>
          </a:ln>
        </p:spPr>
      </p:pic>
      <p:pic>
        <p:nvPicPr>
          <p:cNvPr id="79880" name="Picture 9"/>
          <p:cNvPicPr>
            <a:picLocks noChangeAspect="1" noChangeArrowheads="1"/>
          </p:cNvPicPr>
          <p:nvPr/>
        </p:nvPicPr>
        <p:blipFill>
          <a:blip r:embed="rId7" cstate="print"/>
          <a:srcRect/>
          <a:stretch>
            <a:fillRect/>
          </a:stretch>
        </p:blipFill>
        <p:spPr bwMode="auto">
          <a:xfrm>
            <a:off x="4859338" y="1484313"/>
            <a:ext cx="2232025" cy="2208212"/>
          </a:xfrm>
          <a:prstGeom prst="rect">
            <a:avLst/>
          </a:prstGeom>
          <a:noFill/>
          <a:ln w="9525">
            <a:noFill/>
            <a:miter lim="800000"/>
            <a:headEnd/>
            <a:tailEnd/>
          </a:ln>
        </p:spPr>
      </p:pic>
      <p:pic>
        <p:nvPicPr>
          <p:cNvPr id="79881" name="Picture 10"/>
          <p:cNvPicPr>
            <a:picLocks noChangeAspect="1" noChangeArrowheads="1"/>
          </p:cNvPicPr>
          <p:nvPr/>
        </p:nvPicPr>
        <p:blipFill>
          <a:blip r:embed="rId8" cstate="print"/>
          <a:srcRect/>
          <a:stretch>
            <a:fillRect/>
          </a:stretch>
        </p:blipFill>
        <p:spPr bwMode="auto">
          <a:xfrm>
            <a:off x="6948488" y="1484313"/>
            <a:ext cx="2284412" cy="2232025"/>
          </a:xfrm>
          <a:prstGeom prst="rect">
            <a:avLst/>
          </a:prstGeom>
          <a:noFill/>
          <a:ln w="9525">
            <a:noFill/>
            <a:miter lim="800000"/>
            <a:headEnd/>
            <a:tailEnd/>
          </a:ln>
        </p:spPr>
      </p:pic>
      <p:pic>
        <p:nvPicPr>
          <p:cNvPr id="79882" name="Picture 12"/>
          <p:cNvPicPr>
            <a:picLocks noChangeAspect="1" noChangeArrowheads="1"/>
          </p:cNvPicPr>
          <p:nvPr/>
        </p:nvPicPr>
        <p:blipFill>
          <a:blip r:embed="rId9" cstate="print"/>
          <a:srcRect/>
          <a:stretch>
            <a:fillRect/>
          </a:stretch>
        </p:blipFill>
        <p:spPr bwMode="auto">
          <a:xfrm>
            <a:off x="6735763" y="4149725"/>
            <a:ext cx="2408237" cy="2341563"/>
          </a:xfrm>
          <a:prstGeom prst="rect">
            <a:avLst/>
          </a:prstGeom>
          <a:noFill/>
          <a:ln w="9525">
            <a:noFill/>
            <a:miter lim="800000"/>
            <a:headEnd/>
            <a:tailEnd/>
          </a:ln>
        </p:spPr>
      </p:pic>
      <p:sp>
        <p:nvSpPr>
          <p:cNvPr id="79883" name="11 Metin kutusu"/>
          <p:cNvSpPr txBox="1">
            <a:spLocks noChangeArrowheads="1"/>
          </p:cNvSpPr>
          <p:nvPr/>
        </p:nvSpPr>
        <p:spPr bwMode="auto">
          <a:xfrm>
            <a:off x="5472113" y="4164013"/>
            <a:ext cx="971550" cy="461962"/>
          </a:xfrm>
          <a:prstGeom prst="rect">
            <a:avLst/>
          </a:prstGeom>
          <a:noFill/>
          <a:ln w="9525">
            <a:noFill/>
            <a:miter lim="800000"/>
            <a:headEnd/>
            <a:tailEnd/>
          </a:ln>
        </p:spPr>
        <p:txBody>
          <a:bodyPr>
            <a:spAutoFit/>
          </a:bodyPr>
          <a:lstStyle/>
          <a:p>
            <a:r>
              <a:rPr lang="tr-TR">
                <a:solidFill>
                  <a:schemeClr val="bg1"/>
                </a:solidFill>
              </a:rPr>
              <a:t>İmm.       </a:t>
            </a:r>
          </a:p>
        </p:txBody>
      </p:sp>
      <p:pic>
        <p:nvPicPr>
          <p:cNvPr id="79884" name="Picture 2"/>
          <p:cNvPicPr>
            <a:picLocks noChangeAspect="1" noChangeArrowheads="1"/>
          </p:cNvPicPr>
          <p:nvPr/>
        </p:nvPicPr>
        <p:blipFill>
          <a:blip r:embed="rId10" cstate="print"/>
          <a:srcRect/>
          <a:stretch>
            <a:fillRect/>
          </a:stretch>
        </p:blipFill>
        <p:spPr bwMode="auto">
          <a:xfrm>
            <a:off x="569913" y="4989513"/>
            <a:ext cx="1238250" cy="493712"/>
          </a:xfrm>
          <a:prstGeom prst="rect">
            <a:avLst/>
          </a:prstGeom>
          <a:noFill/>
          <a:ln w="9525">
            <a:noFill/>
            <a:miter lim="800000"/>
            <a:headEnd/>
            <a:tailEnd/>
          </a:ln>
        </p:spPr>
      </p:pic>
      <p:sp>
        <p:nvSpPr>
          <p:cNvPr id="79885" name="10 Metin kutusu"/>
          <p:cNvSpPr txBox="1">
            <a:spLocks noChangeArrowheads="1"/>
          </p:cNvSpPr>
          <p:nvPr/>
        </p:nvSpPr>
        <p:spPr bwMode="auto">
          <a:xfrm>
            <a:off x="1619250" y="4365625"/>
            <a:ext cx="384175" cy="460375"/>
          </a:xfrm>
          <a:prstGeom prst="rect">
            <a:avLst/>
          </a:prstGeom>
          <a:noFill/>
          <a:ln w="9525">
            <a:noFill/>
            <a:miter lim="800000"/>
            <a:headEnd/>
            <a:tailEnd/>
          </a:ln>
        </p:spPr>
        <p:txBody>
          <a:bodyPr wrap="none">
            <a:spAutoFit/>
          </a:bodyPr>
          <a:lstStyle/>
          <a:p>
            <a:r>
              <a:rPr lang="tr-TR">
                <a:solidFill>
                  <a:schemeClr val="bg1"/>
                </a:solidFill>
              </a:rPr>
              <a:t>N</a:t>
            </a:r>
          </a:p>
        </p:txBody>
      </p:sp>
      <p:sp>
        <p:nvSpPr>
          <p:cNvPr id="79886" name="10 Metin kutusu"/>
          <p:cNvSpPr txBox="1">
            <a:spLocks noChangeArrowheads="1"/>
          </p:cNvSpPr>
          <p:nvPr/>
        </p:nvSpPr>
        <p:spPr bwMode="auto">
          <a:xfrm>
            <a:off x="7380288" y="2679700"/>
            <a:ext cx="384175" cy="461963"/>
          </a:xfrm>
          <a:prstGeom prst="rect">
            <a:avLst/>
          </a:prstGeom>
          <a:noFill/>
          <a:ln w="9525">
            <a:noFill/>
            <a:miter lim="800000"/>
            <a:headEnd/>
            <a:tailEnd/>
          </a:ln>
        </p:spPr>
        <p:txBody>
          <a:bodyPr wrap="none">
            <a:spAutoFit/>
          </a:bodyPr>
          <a:lstStyle/>
          <a:p>
            <a:r>
              <a:rPr lang="tr-TR">
                <a:solidFill>
                  <a:schemeClr val="bg1"/>
                </a:solidFill>
              </a:rPr>
              <a:t>N</a:t>
            </a:r>
          </a:p>
        </p:txBody>
      </p:sp>
      <p:sp>
        <p:nvSpPr>
          <p:cNvPr id="79887" name="11 Metin kutusu"/>
          <p:cNvSpPr txBox="1">
            <a:spLocks noChangeArrowheads="1"/>
          </p:cNvSpPr>
          <p:nvPr/>
        </p:nvSpPr>
        <p:spPr bwMode="auto">
          <a:xfrm>
            <a:off x="7759700" y="1916113"/>
            <a:ext cx="844550" cy="461962"/>
          </a:xfrm>
          <a:prstGeom prst="rect">
            <a:avLst/>
          </a:prstGeom>
          <a:noFill/>
          <a:ln w="9525">
            <a:noFill/>
            <a:miter lim="800000"/>
            <a:headEnd/>
            <a:tailEnd/>
          </a:ln>
        </p:spPr>
        <p:txBody>
          <a:bodyPr>
            <a:spAutoFit/>
          </a:bodyPr>
          <a:lstStyle/>
          <a:p>
            <a:r>
              <a:rPr lang="tr-TR">
                <a:solidFill>
                  <a:schemeClr val="bg1"/>
                </a:solidFill>
              </a:rPr>
              <a:t>İmm.       </a:t>
            </a:r>
          </a:p>
        </p:txBody>
      </p:sp>
      <p:sp>
        <p:nvSpPr>
          <p:cNvPr id="79888" name="11 Metin kutusu"/>
          <p:cNvSpPr txBox="1">
            <a:spLocks noChangeArrowheads="1"/>
          </p:cNvSpPr>
          <p:nvPr/>
        </p:nvSpPr>
        <p:spPr bwMode="auto">
          <a:xfrm>
            <a:off x="2627313" y="4619625"/>
            <a:ext cx="1008062" cy="461963"/>
          </a:xfrm>
          <a:prstGeom prst="rect">
            <a:avLst/>
          </a:prstGeom>
          <a:noFill/>
          <a:ln w="9525">
            <a:noFill/>
            <a:miter lim="800000"/>
            <a:headEnd/>
            <a:tailEnd/>
          </a:ln>
        </p:spPr>
        <p:txBody>
          <a:bodyPr>
            <a:spAutoFit/>
          </a:bodyPr>
          <a:lstStyle/>
          <a:p>
            <a:r>
              <a:rPr lang="tr-TR">
                <a:solidFill>
                  <a:schemeClr val="bg1"/>
                </a:solidFill>
              </a:rPr>
              <a:t>İmm.       </a:t>
            </a:r>
          </a:p>
        </p:txBody>
      </p:sp>
      <p:sp>
        <p:nvSpPr>
          <p:cNvPr id="79889" name="10 Metin kutusu"/>
          <p:cNvSpPr txBox="1">
            <a:spLocks noChangeArrowheads="1"/>
          </p:cNvSpPr>
          <p:nvPr/>
        </p:nvSpPr>
        <p:spPr bwMode="auto">
          <a:xfrm>
            <a:off x="5795963" y="5013325"/>
            <a:ext cx="384175" cy="461963"/>
          </a:xfrm>
          <a:prstGeom prst="rect">
            <a:avLst/>
          </a:prstGeom>
          <a:noFill/>
          <a:ln w="9525">
            <a:noFill/>
            <a:miter lim="800000"/>
            <a:headEnd/>
            <a:tailEnd/>
          </a:ln>
        </p:spPr>
        <p:txBody>
          <a:bodyPr wrap="none">
            <a:spAutoFit/>
          </a:bodyPr>
          <a:lstStyle/>
          <a:p>
            <a:r>
              <a:rPr lang="tr-TR">
                <a:solidFill>
                  <a:schemeClr val="bg1"/>
                </a:solidFill>
              </a:rPr>
              <a:t>N</a:t>
            </a:r>
          </a:p>
        </p:txBody>
      </p:sp>
      <p:sp>
        <p:nvSpPr>
          <p:cNvPr id="79890" name="18 Metin kutusu"/>
          <p:cNvSpPr txBox="1">
            <a:spLocks noChangeArrowheads="1"/>
          </p:cNvSpPr>
          <p:nvPr/>
        </p:nvSpPr>
        <p:spPr bwMode="auto">
          <a:xfrm>
            <a:off x="5076825" y="6381750"/>
            <a:ext cx="1690688" cy="461963"/>
          </a:xfrm>
          <a:prstGeom prst="rect">
            <a:avLst/>
          </a:prstGeom>
          <a:noFill/>
          <a:ln w="9525">
            <a:noFill/>
            <a:miter lim="800000"/>
            <a:headEnd/>
            <a:tailEnd/>
          </a:ln>
        </p:spPr>
        <p:txBody>
          <a:bodyPr wrap="none">
            <a:spAutoFit/>
          </a:bodyPr>
          <a:lstStyle/>
          <a:p>
            <a:r>
              <a:rPr lang="tr-TR">
                <a:solidFill>
                  <a:srgbClr val="FF0000"/>
                </a:solidFill>
              </a:rPr>
              <a:t>CD33 parlak</a:t>
            </a:r>
          </a:p>
        </p:txBody>
      </p:sp>
      <p:sp>
        <p:nvSpPr>
          <p:cNvPr id="79891" name="19 Metin kutusu"/>
          <p:cNvSpPr txBox="1">
            <a:spLocks noChangeArrowheads="1"/>
          </p:cNvSpPr>
          <p:nvPr/>
        </p:nvSpPr>
        <p:spPr bwMode="auto">
          <a:xfrm>
            <a:off x="395288" y="6453188"/>
            <a:ext cx="1354137" cy="461962"/>
          </a:xfrm>
          <a:prstGeom prst="rect">
            <a:avLst/>
          </a:prstGeom>
          <a:noFill/>
          <a:ln w="9525">
            <a:noFill/>
            <a:miter lim="800000"/>
            <a:headEnd/>
            <a:tailEnd/>
          </a:ln>
        </p:spPr>
        <p:txBody>
          <a:bodyPr wrap="none">
            <a:spAutoFit/>
          </a:bodyPr>
          <a:lstStyle/>
          <a:p>
            <a:r>
              <a:rPr lang="tr-TR">
                <a:solidFill>
                  <a:srgbClr val="FF0000"/>
                </a:solidFill>
              </a:rPr>
              <a:t>CD16 yok</a:t>
            </a:r>
          </a:p>
        </p:txBody>
      </p:sp>
      <p:sp>
        <p:nvSpPr>
          <p:cNvPr id="79892" name="20 Metin kutusu"/>
          <p:cNvSpPr txBox="1">
            <a:spLocks noChangeArrowheads="1"/>
          </p:cNvSpPr>
          <p:nvPr/>
        </p:nvSpPr>
        <p:spPr bwMode="auto">
          <a:xfrm>
            <a:off x="5108575" y="3614738"/>
            <a:ext cx="1479550" cy="461962"/>
          </a:xfrm>
          <a:prstGeom prst="rect">
            <a:avLst/>
          </a:prstGeom>
          <a:noFill/>
          <a:ln w="9525">
            <a:noFill/>
            <a:miter lim="800000"/>
            <a:headEnd/>
            <a:tailEnd/>
          </a:ln>
        </p:spPr>
        <p:txBody>
          <a:bodyPr wrap="none">
            <a:spAutoFit/>
          </a:bodyPr>
          <a:lstStyle/>
          <a:p>
            <a:r>
              <a:rPr lang="tr-TR">
                <a:solidFill>
                  <a:srgbClr val="FF0000"/>
                </a:solidFill>
              </a:rPr>
              <a:t>CD45 zayıf</a:t>
            </a:r>
          </a:p>
        </p:txBody>
      </p:sp>
      <p:sp>
        <p:nvSpPr>
          <p:cNvPr id="79893" name="21 Metin kutusu"/>
          <p:cNvSpPr txBox="1">
            <a:spLocks noChangeArrowheads="1"/>
          </p:cNvSpPr>
          <p:nvPr/>
        </p:nvSpPr>
        <p:spPr bwMode="auto">
          <a:xfrm>
            <a:off x="6659563" y="3614738"/>
            <a:ext cx="2555875" cy="461962"/>
          </a:xfrm>
          <a:prstGeom prst="rect">
            <a:avLst/>
          </a:prstGeom>
          <a:noFill/>
          <a:ln w="9525">
            <a:noFill/>
            <a:miter lim="800000"/>
            <a:headEnd/>
            <a:tailEnd/>
          </a:ln>
        </p:spPr>
        <p:txBody>
          <a:bodyPr wrap="none">
            <a:spAutoFit/>
          </a:bodyPr>
          <a:lstStyle/>
          <a:p>
            <a:r>
              <a:rPr lang="tr-TR">
                <a:solidFill>
                  <a:srgbClr val="FF0000"/>
                </a:solidFill>
              </a:rPr>
              <a:t>CD34 ve CD123 var</a:t>
            </a:r>
          </a:p>
        </p:txBody>
      </p:sp>
      <p:sp>
        <p:nvSpPr>
          <p:cNvPr id="22" name="TextBox 21"/>
          <p:cNvSpPr txBox="1"/>
          <p:nvPr/>
        </p:nvSpPr>
        <p:spPr>
          <a:xfrm>
            <a:off x="0" y="685800"/>
            <a:ext cx="6382865" cy="1200328"/>
          </a:xfrm>
          <a:prstGeom prst="rect">
            <a:avLst/>
          </a:prstGeom>
          <a:noFill/>
        </p:spPr>
        <p:txBody>
          <a:bodyPr wrap="none" rtlCol="0">
            <a:spAutoFit/>
          </a:bodyPr>
          <a:lstStyle/>
          <a:p>
            <a:r>
              <a:rPr lang="tr-TR" dirty="0" smtClean="0">
                <a:solidFill>
                  <a:srgbClr val="FFC000"/>
                </a:solidFill>
              </a:rPr>
              <a:t/>
            </a:r>
            <a:br>
              <a:rPr lang="tr-TR" dirty="0" smtClean="0">
                <a:solidFill>
                  <a:srgbClr val="FFC000"/>
                </a:solidFill>
              </a:rPr>
            </a:br>
            <a:r>
              <a:rPr lang="en-US" dirty="0" smtClean="0">
                <a:solidFill>
                  <a:srgbClr val="FFC000"/>
                </a:solidFill>
              </a:rPr>
              <a:t>t(15;17)(q22;q12)</a:t>
            </a:r>
            <a:r>
              <a:rPr lang="tr-TR" dirty="0" smtClean="0">
                <a:solidFill>
                  <a:srgbClr val="FFC000"/>
                </a:solidFill>
              </a:rPr>
              <a:t>olan  </a:t>
            </a:r>
            <a:r>
              <a:rPr lang="en-US" dirty="0" smtClean="0">
                <a:solidFill>
                  <a:srgbClr val="FFC000"/>
                </a:solidFill>
              </a:rPr>
              <a:t>APL</a:t>
            </a:r>
            <a:r>
              <a:rPr lang="tr-TR" dirty="0" smtClean="0">
                <a:solidFill>
                  <a:srgbClr val="FFC000"/>
                </a:solidFill>
              </a:rPr>
              <a:t> olgusu</a:t>
            </a:r>
            <a:r>
              <a:rPr lang="tr-TR" i="1" dirty="0" smtClean="0">
                <a:solidFill>
                  <a:srgbClr val="FFC000"/>
                </a:solidFill>
              </a:rPr>
              <a:t>, (variant form)</a:t>
            </a:r>
            <a:r>
              <a:rPr lang="en-US" i="1" dirty="0" smtClean="0">
                <a:solidFill>
                  <a:srgbClr val="FFC000"/>
                </a:solidFill>
              </a:rPr>
              <a:t/>
            </a:r>
            <a:br>
              <a:rPr lang="en-US" i="1" dirty="0" smtClean="0">
                <a:solidFill>
                  <a:srgbClr val="FFC000"/>
                </a:solidFill>
              </a:rPr>
            </a:b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5301208"/>
            <a:ext cx="8229600" cy="1398587"/>
          </a:xfrm>
        </p:spPr>
        <p:txBody>
          <a:bodyPr/>
          <a:lstStyle/>
          <a:p>
            <a:pPr eaLnBrk="1" hangingPunct="1">
              <a:defRPr/>
            </a:pPr>
            <a:r>
              <a:rPr lang="tr-TR" dirty="0" smtClean="0">
                <a:ea typeface="+mj-ea"/>
              </a:rPr>
              <a:t>Diğer Klinik Uygulamalar</a:t>
            </a:r>
            <a:endParaRPr lang="tr-TR" dirty="0">
              <a:ea typeface="+mj-e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Line 2"/>
          <p:cNvSpPr>
            <a:spLocks noChangeShapeType="1"/>
          </p:cNvSpPr>
          <p:nvPr/>
        </p:nvSpPr>
        <p:spPr bwMode="auto">
          <a:xfrm>
            <a:off x="6632575" y="5656263"/>
            <a:ext cx="0" cy="0"/>
          </a:xfrm>
          <a:prstGeom prst="line">
            <a:avLst/>
          </a:prstGeom>
          <a:noFill/>
          <a:ln w="12700">
            <a:solidFill>
              <a:srgbClr val="008080"/>
            </a:solidFill>
            <a:round/>
            <a:headEnd/>
            <a:tailEnd/>
          </a:ln>
        </p:spPr>
        <p:txBody>
          <a:bodyPr wrap="none" anchor="ctr"/>
          <a:lstStyle/>
          <a:p>
            <a:endParaRPr lang="tr-TR"/>
          </a:p>
        </p:txBody>
      </p:sp>
      <p:sp>
        <p:nvSpPr>
          <p:cNvPr id="82947" name="Freeform 3"/>
          <p:cNvSpPr>
            <a:spLocks/>
          </p:cNvSpPr>
          <p:nvPr/>
        </p:nvSpPr>
        <p:spPr bwMode="auto">
          <a:xfrm>
            <a:off x="6227763" y="4221163"/>
            <a:ext cx="1612900" cy="1711325"/>
          </a:xfrm>
          <a:custGeom>
            <a:avLst/>
            <a:gdLst>
              <a:gd name="T0" fmla="*/ 2147483647 w 1016"/>
              <a:gd name="T1" fmla="*/ 2147483647 h 1078"/>
              <a:gd name="T2" fmla="*/ 2147483647 w 1016"/>
              <a:gd name="T3" fmla="*/ 2147483647 h 1078"/>
              <a:gd name="T4" fmla="*/ 2147483647 w 1016"/>
              <a:gd name="T5" fmla="*/ 2147483647 h 1078"/>
              <a:gd name="T6" fmla="*/ 2147483647 w 1016"/>
              <a:gd name="T7" fmla="*/ 2147483647 h 1078"/>
              <a:gd name="T8" fmla="*/ 2147483647 w 1016"/>
              <a:gd name="T9" fmla="*/ 2147483647 h 1078"/>
              <a:gd name="T10" fmla="*/ 2147483647 w 1016"/>
              <a:gd name="T11" fmla="*/ 2147483647 h 1078"/>
              <a:gd name="T12" fmla="*/ 2147483647 w 1016"/>
              <a:gd name="T13" fmla="*/ 2147483647 h 1078"/>
              <a:gd name="T14" fmla="*/ 2147483647 w 1016"/>
              <a:gd name="T15" fmla="*/ 2147483647 h 1078"/>
              <a:gd name="T16" fmla="*/ 2147483647 w 1016"/>
              <a:gd name="T17" fmla="*/ 2147483647 h 1078"/>
              <a:gd name="T18" fmla="*/ 2147483647 w 1016"/>
              <a:gd name="T19" fmla="*/ 2147483647 h 1078"/>
              <a:gd name="T20" fmla="*/ 2147483647 w 1016"/>
              <a:gd name="T21" fmla="*/ 2147483647 h 1078"/>
              <a:gd name="T22" fmla="*/ 2147483647 w 1016"/>
              <a:gd name="T23" fmla="*/ 2147483647 h 1078"/>
              <a:gd name="T24" fmla="*/ 2147483647 w 1016"/>
              <a:gd name="T25" fmla="*/ 2147483647 h 1078"/>
              <a:gd name="T26" fmla="*/ 2147483647 w 1016"/>
              <a:gd name="T27" fmla="*/ 2147483647 h 1078"/>
              <a:gd name="T28" fmla="*/ 2147483647 w 1016"/>
              <a:gd name="T29" fmla="*/ 2147483647 h 1078"/>
              <a:gd name="T30" fmla="*/ 2147483647 w 1016"/>
              <a:gd name="T31" fmla="*/ 2147483647 h 1078"/>
              <a:gd name="T32" fmla="*/ 2147483647 w 1016"/>
              <a:gd name="T33" fmla="*/ 2147483647 h 1078"/>
              <a:gd name="T34" fmla="*/ 2147483647 w 1016"/>
              <a:gd name="T35" fmla="*/ 2147483647 h 1078"/>
              <a:gd name="T36" fmla="*/ 2147483647 w 1016"/>
              <a:gd name="T37" fmla="*/ 2147483647 h 1078"/>
              <a:gd name="T38" fmla="*/ 2147483647 w 1016"/>
              <a:gd name="T39" fmla="*/ 2147483647 h 1078"/>
              <a:gd name="T40" fmla="*/ 2147483647 w 1016"/>
              <a:gd name="T41" fmla="*/ 2147483647 h 1078"/>
              <a:gd name="T42" fmla="*/ 2147483647 w 1016"/>
              <a:gd name="T43" fmla="*/ 2147483647 h 1078"/>
              <a:gd name="T44" fmla="*/ 2147483647 w 1016"/>
              <a:gd name="T45" fmla="*/ 2147483647 h 1078"/>
              <a:gd name="T46" fmla="*/ 2147483647 w 1016"/>
              <a:gd name="T47" fmla="*/ 2147483647 h 1078"/>
              <a:gd name="T48" fmla="*/ 2147483647 w 1016"/>
              <a:gd name="T49" fmla="*/ 2147483647 h 1078"/>
              <a:gd name="T50" fmla="*/ 2147483647 w 1016"/>
              <a:gd name="T51" fmla="*/ 2147483647 h 1078"/>
              <a:gd name="T52" fmla="*/ 2147483647 w 1016"/>
              <a:gd name="T53" fmla="*/ 2147483647 h 1078"/>
              <a:gd name="T54" fmla="*/ 2147483647 w 1016"/>
              <a:gd name="T55" fmla="*/ 2147483647 h 1078"/>
              <a:gd name="T56" fmla="*/ 2147483647 w 1016"/>
              <a:gd name="T57" fmla="*/ 2147483647 h 1078"/>
              <a:gd name="T58" fmla="*/ 2147483647 w 1016"/>
              <a:gd name="T59" fmla="*/ 2147483647 h 1078"/>
              <a:gd name="T60" fmla="*/ 2147483647 w 1016"/>
              <a:gd name="T61" fmla="*/ 2147483647 h 1078"/>
              <a:gd name="T62" fmla="*/ 2147483647 w 1016"/>
              <a:gd name="T63" fmla="*/ 2147483647 h 1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6"/>
              <a:gd name="T97" fmla="*/ 0 h 1078"/>
              <a:gd name="T98" fmla="*/ 1016 w 1016"/>
              <a:gd name="T99" fmla="*/ 1078 h 1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6" h="1078">
                <a:moveTo>
                  <a:pt x="1015" y="539"/>
                </a:moveTo>
                <a:lnTo>
                  <a:pt x="1012" y="483"/>
                </a:lnTo>
                <a:lnTo>
                  <a:pt x="1005" y="430"/>
                </a:lnTo>
                <a:lnTo>
                  <a:pt x="992" y="378"/>
                </a:lnTo>
                <a:lnTo>
                  <a:pt x="975" y="329"/>
                </a:lnTo>
                <a:lnTo>
                  <a:pt x="954" y="281"/>
                </a:lnTo>
                <a:lnTo>
                  <a:pt x="929" y="237"/>
                </a:lnTo>
                <a:lnTo>
                  <a:pt x="899" y="196"/>
                </a:lnTo>
                <a:lnTo>
                  <a:pt x="867" y="157"/>
                </a:lnTo>
                <a:lnTo>
                  <a:pt x="831" y="122"/>
                </a:lnTo>
                <a:lnTo>
                  <a:pt x="792" y="92"/>
                </a:lnTo>
                <a:lnTo>
                  <a:pt x="750" y="64"/>
                </a:lnTo>
                <a:lnTo>
                  <a:pt x="705" y="42"/>
                </a:lnTo>
                <a:lnTo>
                  <a:pt x="658" y="24"/>
                </a:lnTo>
                <a:lnTo>
                  <a:pt x="610" y="11"/>
                </a:lnTo>
                <a:lnTo>
                  <a:pt x="559" y="3"/>
                </a:lnTo>
                <a:lnTo>
                  <a:pt x="508" y="0"/>
                </a:lnTo>
                <a:lnTo>
                  <a:pt x="455" y="3"/>
                </a:lnTo>
                <a:lnTo>
                  <a:pt x="405" y="11"/>
                </a:lnTo>
                <a:lnTo>
                  <a:pt x="356" y="24"/>
                </a:lnTo>
                <a:lnTo>
                  <a:pt x="310" y="42"/>
                </a:lnTo>
                <a:lnTo>
                  <a:pt x="266" y="64"/>
                </a:lnTo>
                <a:lnTo>
                  <a:pt x="224" y="92"/>
                </a:lnTo>
                <a:lnTo>
                  <a:pt x="185" y="122"/>
                </a:lnTo>
                <a:lnTo>
                  <a:pt x="149" y="157"/>
                </a:lnTo>
                <a:lnTo>
                  <a:pt x="116" y="196"/>
                </a:lnTo>
                <a:lnTo>
                  <a:pt x="87" y="237"/>
                </a:lnTo>
                <a:lnTo>
                  <a:pt x="61" y="281"/>
                </a:lnTo>
                <a:lnTo>
                  <a:pt x="40" y="329"/>
                </a:lnTo>
                <a:lnTo>
                  <a:pt x="23" y="378"/>
                </a:lnTo>
                <a:lnTo>
                  <a:pt x="10" y="430"/>
                </a:lnTo>
                <a:lnTo>
                  <a:pt x="3" y="483"/>
                </a:lnTo>
                <a:lnTo>
                  <a:pt x="0" y="539"/>
                </a:lnTo>
                <a:lnTo>
                  <a:pt x="3" y="593"/>
                </a:lnTo>
                <a:lnTo>
                  <a:pt x="10" y="647"/>
                </a:lnTo>
                <a:lnTo>
                  <a:pt x="23" y="699"/>
                </a:lnTo>
                <a:lnTo>
                  <a:pt x="40" y="748"/>
                </a:lnTo>
                <a:lnTo>
                  <a:pt x="61" y="795"/>
                </a:lnTo>
                <a:lnTo>
                  <a:pt x="87" y="839"/>
                </a:lnTo>
                <a:lnTo>
                  <a:pt x="116" y="881"/>
                </a:lnTo>
                <a:lnTo>
                  <a:pt x="149" y="919"/>
                </a:lnTo>
                <a:lnTo>
                  <a:pt x="185" y="954"/>
                </a:lnTo>
                <a:lnTo>
                  <a:pt x="224" y="985"/>
                </a:lnTo>
                <a:lnTo>
                  <a:pt x="266" y="1012"/>
                </a:lnTo>
                <a:lnTo>
                  <a:pt x="310" y="1035"/>
                </a:lnTo>
                <a:lnTo>
                  <a:pt x="356" y="1053"/>
                </a:lnTo>
                <a:lnTo>
                  <a:pt x="405" y="1066"/>
                </a:lnTo>
                <a:lnTo>
                  <a:pt x="455" y="1074"/>
                </a:lnTo>
                <a:lnTo>
                  <a:pt x="508" y="1077"/>
                </a:lnTo>
                <a:lnTo>
                  <a:pt x="559" y="1074"/>
                </a:lnTo>
                <a:lnTo>
                  <a:pt x="610" y="1066"/>
                </a:lnTo>
                <a:lnTo>
                  <a:pt x="658" y="1053"/>
                </a:lnTo>
                <a:lnTo>
                  <a:pt x="705" y="1035"/>
                </a:lnTo>
                <a:lnTo>
                  <a:pt x="750" y="1012"/>
                </a:lnTo>
                <a:lnTo>
                  <a:pt x="792" y="985"/>
                </a:lnTo>
                <a:lnTo>
                  <a:pt x="831" y="954"/>
                </a:lnTo>
                <a:lnTo>
                  <a:pt x="867" y="919"/>
                </a:lnTo>
                <a:lnTo>
                  <a:pt x="899" y="881"/>
                </a:lnTo>
                <a:lnTo>
                  <a:pt x="929" y="839"/>
                </a:lnTo>
                <a:lnTo>
                  <a:pt x="954" y="795"/>
                </a:lnTo>
                <a:lnTo>
                  <a:pt x="975" y="748"/>
                </a:lnTo>
                <a:lnTo>
                  <a:pt x="992" y="699"/>
                </a:lnTo>
                <a:lnTo>
                  <a:pt x="1005" y="647"/>
                </a:lnTo>
                <a:lnTo>
                  <a:pt x="1012" y="593"/>
                </a:lnTo>
                <a:lnTo>
                  <a:pt x="1015" y="539"/>
                </a:lnTo>
              </a:path>
            </a:pathLst>
          </a:custGeom>
          <a:gradFill rotWithShape="0">
            <a:gsLst>
              <a:gs pos="0">
                <a:srgbClr val="808080"/>
              </a:gs>
              <a:gs pos="50000">
                <a:srgbClr val="FFFFFF"/>
              </a:gs>
              <a:gs pos="100000">
                <a:srgbClr val="808080"/>
              </a:gs>
            </a:gsLst>
            <a:lin ang="5400000" scaled="1"/>
          </a:gradFill>
          <a:ln w="12700" cap="rnd">
            <a:solidFill>
              <a:srgbClr val="000000"/>
            </a:solidFill>
            <a:round/>
            <a:headEnd/>
            <a:tailEnd/>
          </a:ln>
        </p:spPr>
        <p:txBody>
          <a:bodyPr/>
          <a:lstStyle/>
          <a:p>
            <a:endParaRPr lang="tr-TR" sz="1800">
              <a:latin typeface="Monotype Corsiva" charset="-94"/>
            </a:endParaRPr>
          </a:p>
        </p:txBody>
      </p:sp>
      <p:sp>
        <p:nvSpPr>
          <p:cNvPr id="82948" name="Freeform 4"/>
          <p:cNvSpPr>
            <a:spLocks/>
          </p:cNvSpPr>
          <p:nvPr/>
        </p:nvSpPr>
        <p:spPr bwMode="auto">
          <a:xfrm>
            <a:off x="1116013" y="4292600"/>
            <a:ext cx="1712912" cy="1711325"/>
          </a:xfrm>
          <a:custGeom>
            <a:avLst/>
            <a:gdLst>
              <a:gd name="T0" fmla="*/ 2147483647 w 1016"/>
              <a:gd name="T1" fmla="*/ 2147483647 h 1078"/>
              <a:gd name="T2" fmla="*/ 2147483647 w 1016"/>
              <a:gd name="T3" fmla="*/ 2147483647 h 1078"/>
              <a:gd name="T4" fmla="*/ 2147483647 w 1016"/>
              <a:gd name="T5" fmla="*/ 2147483647 h 1078"/>
              <a:gd name="T6" fmla="*/ 2147483647 w 1016"/>
              <a:gd name="T7" fmla="*/ 2147483647 h 1078"/>
              <a:gd name="T8" fmla="*/ 2147483647 w 1016"/>
              <a:gd name="T9" fmla="*/ 2147483647 h 1078"/>
              <a:gd name="T10" fmla="*/ 2147483647 w 1016"/>
              <a:gd name="T11" fmla="*/ 2147483647 h 1078"/>
              <a:gd name="T12" fmla="*/ 2147483647 w 1016"/>
              <a:gd name="T13" fmla="*/ 2147483647 h 1078"/>
              <a:gd name="T14" fmla="*/ 2147483647 w 1016"/>
              <a:gd name="T15" fmla="*/ 2147483647 h 1078"/>
              <a:gd name="T16" fmla="*/ 2147483647 w 1016"/>
              <a:gd name="T17" fmla="*/ 2147483647 h 1078"/>
              <a:gd name="T18" fmla="*/ 2147483647 w 1016"/>
              <a:gd name="T19" fmla="*/ 2147483647 h 1078"/>
              <a:gd name="T20" fmla="*/ 2147483647 w 1016"/>
              <a:gd name="T21" fmla="*/ 2147483647 h 1078"/>
              <a:gd name="T22" fmla="*/ 2147483647 w 1016"/>
              <a:gd name="T23" fmla="*/ 2147483647 h 1078"/>
              <a:gd name="T24" fmla="*/ 2147483647 w 1016"/>
              <a:gd name="T25" fmla="*/ 2147483647 h 1078"/>
              <a:gd name="T26" fmla="*/ 2147483647 w 1016"/>
              <a:gd name="T27" fmla="*/ 2147483647 h 1078"/>
              <a:gd name="T28" fmla="*/ 2147483647 w 1016"/>
              <a:gd name="T29" fmla="*/ 2147483647 h 1078"/>
              <a:gd name="T30" fmla="*/ 2147483647 w 1016"/>
              <a:gd name="T31" fmla="*/ 2147483647 h 1078"/>
              <a:gd name="T32" fmla="*/ 2147483647 w 1016"/>
              <a:gd name="T33" fmla="*/ 2147483647 h 1078"/>
              <a:gd name="T34" fmla="*/ 2147483647 w 1016"/>
              <a:gd name="T35" fmla="*/ 2147483647 h 1078"/>
              <a:gd name="T36" fmla="*/ 2147483647 w 1016"/>
              <a:gd name="T37" fmla="*/ 2147483647 h 1078"/>
              <a:gd name="T38" fmla="*/ 2147483647 w 1016"/>
              <a:gd name="T39" fmla="*/ 2147483647 h 1078"/>
              <a:gd name="T40" fmla="*/ 2147483647 w 1016"/>
              <a:gd name="T41" fmla="*/ 2147483647 h 1078"/>
              <a:gd name="T42" fmla="*/ 2147483647 w 1016"/>
              <a:gd name="T43" fmla="*/ 2147483647 h 1078"/>
              <a:gd name="T44" fmla="*/ 2147483647 w 1016"/>
              <a:gd name="T45" fmla="*/ 2147483647 h 1078"/>
              <a:gd name="T46" fmla="*/ 2147483647 w 1016"/>
              <a:gd name="T47" fmla="*/ 2147483647 h 1078"/>
              <a:gd name="T48" fmla="*/ 2147483647 w 1016"/>
              <a:gd name="T49" fmla="*/ 2147483647 h 1078"/>
              <a:gd name="T50" fmla="*/ 2147483647 w 1016"/>
              <a:gd name="T51" fmla="*/ 2147483647 h 1078"/>
              <a:gd name="T52" fmla="*/ 2147483647 w 1016"/>
              <a:gd name="T53" fmla="*/ 2147483647 h 1078"/>
              <a:gd name="T54" fmla="*/ 2147483647 w 1016"/>
              <a:gd name="T55" fmla="*/ 2147483647 h 1078"/>
              <a:gd name="T56" fmla="*/ 2147483647 w 1016"/>
              <a:gd name="T57" fmla="*/ 2147483647 h 1078"/>
              <a:gd name="T58" fmla="*/ 2147483647 w 1016"/>
              <a:gd name="T59" fmla="*/ 2147483647 h 1078"/>
              <a:gd name="T60" fmla="*/ 2147483647 w 1016"/>
              <a:gd name="T61" fmla="*/ 2147483647 h 1078"/>
              <a:gd name="T62" fmla="*/ 2147483647 w 1016"/>
              <a:gd name="T63" fmla="*/ 2147483647 h 10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6"/>
              <a:gd name="T97" fmla="*/ 0 h 1078"/>
              <a:gd name="T98" fmla="*/ 1016 w 1016"/>
              <a:gd name="T99" fmla="*/ 1078 h 10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6" h="1078">
                <a:moveTo>
                  <a:pt x="1015" y="538"/>
                </a:moveTo>
                <a:lnTo>
                  <a:pt x="1013" y="483"/>
                </a:lnTo>
                <a:lnTo>
                  <a:pt x="1005" y="430"/>
                </a:lnTo>
                <a:lnTo>
                  <a:pt x="993" y="378"/>
                </a:lnTo>
                <a:lnTo>
                  <a:pt x="975" y="328"/>
                </a:lnTo>
                <a:lnTo>
                  <a:pt x="954" y="282"/>
                </a:lnTo>
                <a:lnTo>
                  <a:pt x="929" y="237"/>
                </a:lnTo>
                <a:lnTo>
                  <a:pt x="900" y="196"/>
                </a:lnTo>
                <a:lnTo>
                  <a:pt x="867" y="158"/>
                </a:lnTo>
                <a:lnTo>
                  <a:pt x="831" y="123"/>
                </a:lnTo>
                <a:lnTo>
                  <a:pt x="792" y="91"/>
                </a:lnTo>
                <a:lnTo>
                  <a:pt x="750" y="65"/>
                </a:lnTo>
                <a:lnTo>
                  <a:pt x="705" y="42"/>
                </a:lnTo>
                <a:lnTo>
                  <a:pt x="659" y="24"/>
                </a:lnTo>
                <a:lnTo>
                  <a:pt x="610" y="11"/>
                </a:lnTo>
                <a:lnTo>
                  <a:pt x="559" y="2"/>
                </a:lnTo>
                <a:lnTo>
                  <a:pt x="508" y="0"/>
                </a:lnTo>
                <a:lnTo>
                  <a:pt x="456" y="2"/>
                </a:lnTo>
                <a:lnTo>
                  <a:pt x="405" y="11"/>
                </a:lnTo>
                <a:lnTo>
                  <a:pt x="356" y="24"/>
                </a:lnTo>
                <a:lnTo>
                  <a:pt x="310" y="42"/>
                </a:lnTo>
                <a:lnTo>
                  <a:pt x="266" y="65"/>
                </a:lnTo>
                <a:lnTo>
                  <a:pt x="224" y="91"/>
                </a:lnTo>
                <a:lnTo>
                  <a:pt x="185" y="123"/>
                </a:lnTo>
                <a:lnTo>
                  <a:pt x="149" y="158"/>
                </a:lnTo>
                <a:lnTo>
                  <a:pt x="116" y="196"/>
                </a:lnTo>
                <a:lnTo>
                  <a:pt x="87" y="237"/>
                </a:lnTo>
                <a:lnTo>
                  <a:pt x="61" y="282"/>
                </a:lnTo>
                <a:lnTo>
                  <a:pt x="40" y="328"/>
                </a:lnTo>
                <a:lnTo>
                  <a:pt x="23" y="378"/>
                </a:lnTo>
                <a:lnTo>
                  <a:pt x="11" y="430"/>
                </a:lnTo>
                <a:lnTo>
                  <a:pt x="3" y="483"/>
                </a:lnTo>
                <a:lnTo>
                  <a:pt x="0" y="538"/>
                </a:lnTo>
                <a:lnTo>
                  <a:pt x="3" y="593"/>
                </a:lnTo>
                <a:lnTo>
                  <a:pt x="11" y="647"/>
                </a:lnTo>
                <a:lnTo>
                  <a:pt x="23" y="699"/>
                </a:lnTo>
                <a:lnTo>
                  <a:pt x="40" y="748"/>
                </a:lnTo>
                <a:lnTo>
                  <a:pt x="61" y="795"/>
                </a:lnTo>
                <a:lnTo>
                  <a:pt x="87" y="839"/>
                </a:lnTo>
                <a:lnTo>
                  <a:pt x="116" y="881"/>
                </a:lnTo>
                <a:lnTo>
                  <a:pt x="149" y="919"/>
                </a:lnTo>
                <a:lnTo>
                  <a:pt x="185" y="954"/>
                </a:lnTo>
                <a:lnTo>
                  <a:pt x="224" y="985"/>
                </a:lnTo>
                <a:lnTo>
                  <a:pt x="266" y="1012"/>
                </a:lnTo>
                <a:lnTo>
                  <a:pt x="310" y="1035"/>
                </a:lnTo>
                <a:lnTo>
                  <a:pt x="356" y="1053"/>
                </a:lnTo>
                <a:lnTo>
                  <a:pt x="405" y="1066"/>
                </a:lnTo>
                <a:lnTo>
                  <a:pt x="456" y="1074"/>
                </a:lnTo>
                <a:lnTo>
                  <a:pt x="508" y="1077"/>
                </a:lnTo>
                <a:lnTo>
                  <a:pt x="559" y="1074"/>
                </a:lnTo>
                <a:lnTo>
                  <a:pt x="610" y="1066"/>
                </a:lnTo>
                <a:lnTo>
                  <a:pt x="659" y="1053"/>
                </a:lnTo>
                <a:lnTo>
                  <a:pt x="705" y="1035"/>
                </a:lnTo>
                <a:lnTo>
                  <a:pt x="750" y="1012"/>
                </a:lnTo>
                <a:lnTo>
                  <a:pt x="792" y="985"/>
                </a:lnTo>
                <a:lnTo>
                  <a:pt x="831" y="954"/>
                </a:lnTo>
                <a:lnTo>
                  <a:pt x="867" y="919"/>
                </a:lnTo>
                <a:lnTo>
                  <a:pt x="900" y="881"/>
                </a:lnTo>
                <a:lnTo>
                  <a:pt x="929" y="839"/>
                </a:lnTo>
                <a:lnTo>
                  <a:pt x="954" y="795"/>
                </a:lnTo>
                <a:lnTo>
                  <a:pt x="975" y="748"/>
                </a:lnTo>
                <a:lnTo>
                  <a:pt x="993" y="699"/>
                </a:lnTo>
                <a:lnTo>
                  <a:pt x="1005" y="647"/>
                </a:lnTo>
                <a:lnTo>
                  <a:pt x="1013" y="593"/>
                </a:lnTo>
                <a:lnTo>
                  <a:pt x="1015" y="538"/>
                </a:lnTo>
              </a:path>
            </a:pathLst>
          </a:custGeom>
          <a:gradFill rotWithShape="0">
            <a:gsLst>
              <a:gs pos="0">
                <a:srgbClr val="545454"/>
              </a:gs>
              <a:gs pos="50000">
                <a:srgbClr val="EAEAEA"/>
              </a:gs>
              <a:gs pos="100000">
                <a:srgbClr val="545454"/>
              </a:gs>
            </a:gsLst>
            <a:lin ang="5400000" scaled="1"/>
          </a:gradFill>
          <a:ln w="12700" cap="rnd">
            <a:solidFill>
              <a:srgbClr val="000000"/>
            </a:solidFill>
            <a:round/>
            <a:headEnd/>
            <a:tailEnd/>
          </a:ln>
        </p:spPr>
        <p:txBody>
          <a:bodyPr/>
          <a:lstStyle/>
          <a:p>
            <a:endParaRPr lang="tr-TR" sz="1800">
              <a:latin typeface="Monotype Corsiva" charset="-94"/>
            </a:endParaRPr>
          </a:p>
        </p:txBody>
      </p:sp>
      <p:sp>
        <p:nvSpPr>
          <p:cNvPr id="82949" name="Line 6"/>
          <p:cNvSpPr>
            <a:spLocks noChangeShapeType="1"/>
          </p:cNvSpPr>
          <p:nvPr/>
        </p:nvSpPr>
        <p:spPr bwMode="auto">
          <a:xfrm>
            <a:off x="490538" y="1458913"/>
            <a:ext cx="8653462" cy="0"/>
          </a:xfrm>
          <a:prstGeom prst="line">
            <a:avLst/>
          </a:prstGeom>
          <a:noFill/>
          <a:ln w="12700">
            <a:solidFill>
              <a:srgbClr val="FC0128"/>
            </a:solidFill>
            <a:round/>
            <a:headEnd/>
            <a:tailEnd/>
          </a:ln>
        </p:spPr>
        <p:txBody>
          <a:bodyPr wrap="none" anchor="ctr"/>
          <a:lstStyle/>
          <a:p>
            <a:endParaRPr lang="tr-TR"/>
          </a:p>
        </p:txBody>
      </p:sp>
      <p:sp>
        <p:nvSpPr>
          <p:cNvPr id="329737" name="Rectangle 9"/>
          <p:cNvSpPr>
            <a:spLocks noChangeArrowheads="1"/>
          </p:cNvSpPr>
          <p:nvPr/>
        </p:nvSpPr>
        <p:spPr bwMode="auto">
          <a:xfrm>
            <a:off x="3308350" y="2925763"/>
            <a:ext cx="2414588" cy="515937"/>
          </a:xfrm>
          <a:prstGeom prst="rect">
            <a:avLst/>
          </a:prstGeom>
          <a:noFill/>
          <a:ln w="12700">
            <a:noFill/>
            <a:miter lim="800000"/>
            <a:headEnd/>
            <a:tailEnd/>
          </a:ln>
          <a:effectLst>
            <a:outerShdw dist="12700" algn="ctr" rotWithShape="0">
              <a:schemeClr val="tx1"/>
            </a:outerShdw>
          </a:effectLst>
        </p:spPr>
        <p:txBody>
          <a:bodyPr wrap="none" lIns="90488" tIns="44450" rIns="90488" bIns="44450">
            <a:spAutoFit/>
          </a:bodyPr>
          <a:lstStyle/>
          <a:p>
            <a:pPr>
              <a:defRPr/>
            </a:pPr>
            <a:r>
              <a:rPr lang="en-US" sz="2800" b="1">
                <a:solidFill>
                  <a:srgbClr val="66FF33"/>
                </a:solidFill>
                <a:latin typeface="Arial" charset="0"/>
                <a:cs typeface="+mn-cs"/>
              </a:rPr>
              <a:t>FITC anti-IgG</a:t>
            </a:r>
          </a:p>
        </p:txBody>
      </p:sp>
      <p:sp>
        <p:nvSpPr>
          <p:cNvPr id="82951" name="Line 10"/>
          <p:cNvSpPr>
            <a:spLocks noChangeShapeType="1"/>
          </p:cNvSpPr>
          <p:nvPr/>
        </p:nvSpPr>
        <p:spPr bwMode="auto">
          <a:xfrm flipH="1" flipV="1">
            <a:off x="5364163" y="2060575"/>
            <a:ext cx="1371600" cy="709613"/>
          </a:xfrm>
          <a:prstGeom prst="line">
            <a:avLst/>
          </a:prstGeom>
          <a:noFill/>
          <a:ln w="12700">
            <a:solidFill>
              <a:srgbClr val="FFFFFF"/>
            </a:solidFill>
            <a:round/>
            <a:headEnd type="triangle" w="med" len="med"/>
            <a:tailEnd/>
          </a:ln>
        </p:spPr>
        <p:txBody>
          <a:bodyPr wrap="none" anchor="ctr"/>
          <a:lstStyle/>
          <a:p>
            <a:endParaRPr lang="tr-TR"/>
          </a:p>
        </p:txBody>
      </p:sp>
      <p:sp>
        <p:nvSpPr>
          <p:cNvPr id="82952" name="Line 11"/>
          <p:cNvSpPr>
            <a:spLocks noChangeShapeType="1"/>
          </p:cNvSpPr>
          <p:nvPr/>
        </p:nvSpPr>
        <p:spPr bwMode="auto">
          <a:xfrm flipV="1">
            <a:off x="2124075" y="2133600"/>
            <a:ext cx="1008063" cy="738188"/>
          </a:xfrm>
          <a:prstGeom prst="line">
            <a:avLst/>
          </a:prstGeom>
          <a:noFill/>
          <a:ln w="12700">
            <a:solidFill>
              <a:srgbClr val="FFFFFF"/>
            </a:solidFill>
            <a:round/>
            <a:headEnd type="triangle" w="med" len="med"/>
            <a:tailEnd/>
          </a:ln>
        </p:spPr>
        <p:txBody>
          <a:bodyPr wrap="none" anchor="ctr"/>
          <a:lstStyle/>
          <a:p>
            <a:endParaRPr lang="tr-TR"/>
          </a:p>
        </p:txBody>
      </p:sp>
      <p:grpSp>
        <p:nvGrpSpPr>
          <p:cNvPr id="82953" name="Group 12"/>
          <p:cNvGrpSpPr>
            <a:grpSpLocks/>
          </p:cNvGrpSpPr>
          <p:nvPr/>
        </p:nvGrpSpPr>
        <p:grpSpPr bwMode="auto">
          <a:xfrm>
            <a:off x="1824038" y="2984500"/>
            <a:ext cx="336550" cy="1474788"/>
            <a:chOff x="757" y="1860"/>
            <a:chExt cx="212" cy="929"/>
          </a:xfrm>
        </p:grpSpPr>
        <p:sp>
          <p:nvSpPr>
            <p:cNvPr id="83002" name="Oval 13"/>
            <p:cNvSpPr>
              <a:spLocks noChangeArrowheads="1"/>
            </p:cNvSpPr>
            <p:nvPr/>
          </p:nvSpPr>
          <p:spPr bwMode="auto">
            <a:xfrm>
              <a:off x="810" y="1860"/>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3" name="Oval 14"/>
            <p:cNvSpPr>
              <a:spLocks noChangeArrowheads="1"/>
            </p:cNvSpPr>
            <p:nvPr/>
          </p:nvSpPr>
          <p:spPr bwMode="auto">
            <a:xfrm>
              <a:off x="863" y="1862"/>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4" name="Oval 15"/>
            <p:cNvSpPr>
              <a:spLocks noChangeArrowheads="1"/>
            </p:cNvSpPr>
            <p:nvPr/>
          </p:nvSpPr>
          <p:spPr bwMode="auto">
            <a:xfrm>
              <a:off x="812" y="2144"/>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5" name="Oval 16"/>
            <p:cNvSpPr>
              <a:spLocks noChangeArrowheads="1"/>
            </p:cNvSpPr>
            <p:nvPr/>
          </p:nvSpPr>
          <p:spPr bwMode="auto">
            <a:xfrm>
              <a:off x="864" y="2146"/>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6" name="Oval 17"/>
            <p:cNvSpPr>
              <a:spLocks noChangeArrowheads="1"/>
            </p:cNvSpPr>
            <p:nvPr/>
          </p:nvSpPr>
          <p:spPr bwMode="auto">
            <a:xfrm rot="330204">
              <a:off x="783" y="2395"/>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7" name="Oval 18"/>
            <p:cNvSpPr>
              <a:spLocks noChangeArrowheads="1"/>
            </p:cNvSpPr>
            <p:nvPr/>
          </p:nvSpPr>
          <p:spPr bwMode="auto">
            <a:xfrm rot="330204">
              <a:off x="757" y="2574"/>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8" name="Oval 19"/>
            <p:cNvSpPr>
              <a:spLocks noChangeArrowheads="1"/>
            </p:cNvSpPr>
            <p:nvPr/>
          </p:nvSpPr>
          <p:spPr bwMode="auto">
            <a:xfrm rot="-268466">
              <a:off x="890" y="2391"/>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9" name="Oval 20"/>
            <p:cNvSpPr>
              <a:spLocks noChangeArrowheads="1"/>
            </p:cNvSpPr>
            <p:nvPr/>
          </p:nvSpPr>
          <p:spPr bwMode="auto">
            <a:xfrm rot="-297327">
              <a:off x="901" y="2555"/>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grpSp>
      <p:grpSp>
        <p:nvGrpSpPr>
          <p:cNvPr id="82954" name="Group 21"/>
          <p:cNvGrpSpPr>
            <a:grpSpLocks/>
          </p:cNvGrpSpPr>
          <p:nvPr/>
        </p:nvGrpSpPr>
        <p:grpSpPr bwMode="auto">
          <a:xfrm>
            <a:off x="6834188" y="2903538"/>
            <a:ext cx="336550" cy="1474787"/>
            <a:chOff x="757" y="1860"/>
            <a:chExt cx="212" cy="929"/>
          </a:xfrm>
        </p:grpSpPr>
        <p:sp>
          <p:nvSpPr>
            <p:cNvPr id="82994" name="Oval 22"/>
            <p:cNvSpPr>
              <a:spLocks noChangeArrowheads="1"/>
            </p:cNvSpPr>
            <p:nvPr/>
          </p:nvSpPr>
          <p:spPr bwMode="auto">
            <a:xfrm>
              <a:off x="810" y="1860"/>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2995" name="Oval 23"/>
            <p:cNvSpPr>
              <a:spLocks noChangeArrowheads="1"/>
            </p:cNvSpPr>
            <p:nvPr/>
          </p:nvSpPr>
          <p:spPr bwMode="auto">
            <a:xfrm>
              <a:off x="863" y="1862"/>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2996" name="Oval 24"/>
            <p:cNvSpPr>
              <a:spLocks noChangeArrowheads="1"/>
            </p:cNvSpPr>
            <p:nvPr/>
          </p:nvSpPr>
          <p:spPr bwMode="auto">
            <a:xfrm>
              <a:off x="812" y="2144"/>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2997" name="Oval 25"/>
            <p:cNvSpPr>
              <a:spLocks noChangeArrowheads="1"/>
            </p:cNvSpPr>
            <p:nvPr/>
          </p:nvSpPr>
          <p:spPr bwMode="auto">
            <a:xfrm>
              <a:off x="864" y="2146"/>
              <a:ext cx="66" cy="282"/>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2998" name="Oval 26"/>
            <p:cNvSpPr>
              <a:spLocks noChangeArrowheads="1"/>
            </p:cNvSpPr>
            <p:nvPr/>
          </p:nvSpPr>
          <p:spPr bwMode="auto">
            <a:xfrm rot="330204">
              <a:off x="783" y="2395"/>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2999" name="Oval 27"/>
            <p:cNvSpPr>
              <a:spLocks noChangeArrowheads="1"/>
            </p:cNvSpPr>
            <p:nvPr/>
          </p:nvSpPr>
          <p:spPr bwMode="auto">
            <a:xfrm rot="330204">
              <a:off x="757" y="2574"/>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0" name="Oval 28"/>
            <p:cNvSpPr>
              <a:spLocks noChangeArrowheads="1"/>
            </p:cNvSpPr>
            <p:nvPr/>
          </p:nvSpPr>
          <p:spPr bwMode="auto">
            <a:xfrm rot="-268466">
              <a:off x="890" y="2391"/>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sp>
          <p:nvSpPr>
            <p:cNvPr id="83001" name="Oval 29"/>
            <p:cNvSpPr>
              <a:spLocks noChangeArrowheads="1"/>
            </p:cNvSpPr>
            <p:nvPr/>
          </p:nvSpPr>
          <p:spPr bwMode="auto">
            <a:xfrm rot="-297327">
              <a:off x="901" y="2555"/>
              <a:ext cx="68" cy="215"/>
            </a:xfrm>
            <a:prstGeom prst="ellipse">
              <a:avLst/>
            </a:prstGeom>
            <a:solidFill>
              <a:srgbClr val="00FFFF"/>
            </a:solidFill>
            <a:ln w="9525">
              <a:solidFill>
                <a:schemeClr val="tx1"/>
              </a:solidFill>
              <a:round/>
              <a:headEnd/>
              <a:tailEnd/>
            </a:ln>
          </p:spPr>
          <p:txBody>
            <a:bodyPr wrap="none" anchor="ctr"/>
            <a:lstStyle/>
            <a:p>
              <a:endParaRPr lang="tr-TR" sz="1800">
                <a:latin typeface="Arial" charset="0"/>
              </a:endParaRPr>
            </a:p>
          </p:txBody>
        </p:sp>
      </p:grpSp>
      <p:grpSp>
        <p:nvGrpSpPr>
          <p:cNvPr id="82955" name="Group 30"/>
          <p:cNvGrpSpPr>
            <a:grpSpLocks/>
          </p:cNvGrpSpPr>
          <p:nvPr/>
        </p:nvGrpSpPr>
        <p:grpSpPr bwMode="auto">
          <a:xfrm rot="5400000">
            <a:off x="3289301" y="4511675"/>
            <a:ext cx="336550" cy="1279525"/>
            <a:chOff x="757" y="1860"/>
            <a:chExt cx="212" cy="929"/>
          </a:xfrm>
        </p:grpSpPr>
        <p:sp>
          <p:nvSpPr>
            <p:cNvPr id="82986" name="Oval 31" descr="Wide upward diagonal"/>
            <p:cNvSpPr>
              <a:spLocks noChangeArrowheads="1"/>
            </p:cNvSpPr>
            <p:nvPr/>
          </p:nvSpPr>
          <p:spPr bwMode="auto">
            <a:xfrm>
              <a:off x="810" y="1860"/>
              <a:ext cx="66" cy="282"/>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87" name="Oval 32" descr="Wide upward diagonal"/>
            <p:cNvSpPr>
              <a:spLocks noChangeArrowheads="1"/>
            </p:cNvSpPr>
            <p:nvPr/>
          </p:nvSpPr>
          <p:spPr bwMode="auto">
            <a:xfrm>
              <a:off x="863" y="1862"/>
              <a:ext cx="66" cy="282"/>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88" name="Oval 33" descr="Wide upward diagonal"/>
            <p:cNvSpPr>
              <a:spLocks noChangeArrowheads="1"/>
            </p:cNvSpPr>
            <p:nvPr/>
          </p:nvSpPr>
          <p:spPr bwMode="auto">
            <a:xfrm>
              <a:off x="812" y="2144"/>
              <a:ext cx="66" cy="282"/>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89" name="Oval 34" descr="Wide upward diagonal"/>
            <p:cNvSpPr>
              <a:spLocks noChangeArrowheads="1"/>
            </p:cNvSpPr>
            <p:nvPr/>
          </p:nvSpPr>
          <p:spPr bwMode="auto">
            <a:xfrm>
              <a:off x="864" y="2146"/>
              <a:ext cx="66" cy="282"/>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90" name="Oval 35" descr="Wide upward diagonal"/>
            <p:cNvSpPr>
              <a:spLocks noChangeArrowheads="1"/>
            </p:cNvSpPr>
            <p:nvPr/>
          </p:nvSpPr>
          <p:spPr bwMode="auto">
            <a:xfrm rot="330204">
              <a:off x="783" y="2395"/>
              <a:ext cx="68" cy="215"/>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91" name="Oval 36" descr="Wide upward diagonal"/>
            <p:cNvSpPr>
              <a:spLocks noChangeArrowheads="1"/>
            </p:cNvSpPr>
            <p:nvPr/>
          </p:nvSpPr>
          <p:spPr bwMode="auto">
            <a:xfrm rot="330204">
              <a:off x="757" y="2574"/>
              <a:ext cx="68" cy="215"/>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92" name="Oval 37" descr="Wide upward diagonal"/>
            <p:cNvSpPr>
              <a:spLocks noChangeArrowheads="1"/>
            </p:cNvSpPr>
            <p:nvPr/>
          </p:nvSpPr>
          <p:spPr bwMode="auto">
            <a:xfrm rot="-268466">
              <a:off x="890" y="2391"/>
              <a:ext cx="68" cy="215"/>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sp>
          <p:nvSpPr>
            <p:cNvPr id="82993" name="Oval 38" descr="Wide upward diagonal"/>
            <p:cNvSpPr>
              <a:spLocks noChangeArrowheads="1"/>
            </p:cNvSpPr>
            <p:nvPr/>
          </p:nvSpPr>
          <p:spPr bwMode="auto">
            <a:xfrm rot="-297327">
              <a:off x="901" y="2555"/>
              <a:ext cx="68" cy="215"/>
            </a:xfrm>
            <a:prstGeom prst="ellipse">
              <a:avLst/>
            </a:prstGeom>
            <a:pattFill prst="wdUpDiag">
              <a:fgClr>
                <a:srgbClr val="FF0000"/>
              </a:fgClr>
              <a:bgClr>
                <a:schemeClr val="bg1"/>
              </a:bgClr>
            </a:pattFill>
            <a:ln w="9525">
              <a:solidFill>
                <a:srgbClr val="FF0000"/>
              </a:solidFill>
              <a:round/>
              <a:headEnd/>
              <a:tailEnd/>
            </a:ln>
          </p:spPr>
          <p:txBody>
            <a:bodyPr wrap="none" anchor="ctr"/>
            <a:lstStyle/>
            <a:p>
              <a:endParaRPr lang="tr-TR" sz="1800">
                <a:latin typeface="Arial" charset="0"/>
              </a:endParaRPr>
            </a:p>
          </p:txBody>
        </p:sp>
      </p:grpSp>
      <p:grpSp>
        <p:nvGrpSpPr>
          <p:cNvPr id="82956" name="Group 39"/>
          <p:cNvGrpSpPr>
            <a:grpSpLocks/>
          </p:cNvGrpSpPr>
          <p:nvPr/>
        </p:nvGrpSpPr>
        <p:grpSpPr bwMode="auto">
          <a:xfrm rot="-4265917">
            <a:off x="5426869" y="3818731"/>
            <a:ext cx="336550" cy="1474788"/>
            <a:chOff x="757" y="1860"/>
            <a:chExt cx="212" cy="929"/>
          </a:xfrm>
        </p:grpSpPr>
        <p:sp>
          <p:nvSpPr>
            <p:cNvPr id="82978" name="Oval 40" descr="Dashed vertical"/>
            <p:cNvSpPr>
              <a:spLocks noChangeArrowheads="1"/>
            </p:cNvSpPr>
            <p:nvPr/>
          </p:nvSpPr>
          <p:spPr bwMode="auto">
            <a:xfrm>
              <a:off x="810" y="1860"/>
              <a:ext cx="66" cy="282"/>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79" name="Oval 41" descr="Dashed vertical"/>
            <p:cNvSpPr>
              <a:spLocks noChangeArrowheads="1"/>
            </p:cNvSpPr>
            <p:nvPr/>
          </p:nvSpPr>
          <p:spPr bwMode="auto">
            <a:xfrm>
              <a:off x="863" y="1862"/>
              <a:ext cx="66" cy="282"/>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0" name="Oval 42" descr="Dashed vertical"/>
            <p:cNvSpPr>
              <a:spLocks noChangeArrowheads="1"/>
            </p:cNvSpPr>
            <p:nvPr/>
          </p:nvSpPr>
          <p:spPr bwMode="auto">
            <a:xfrm>
              <a:off x="812" y="2144"/>
              <a:ext cx="66" cy="282"/>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1" name="Oval 43" descr="Dashed vertical"/>
            <p:cNvSpPr>
              <a:spLocks noChangeArrowheads="1"/>
            </p:cNvSpPr>
            <p:nvPr/>
          </p:nvSpPr>
          <p:spPr bwMode="auto">
            <a:xfrm>
              <a:off x="864" y="2146"/>
              <a:ext cx="66" cy="282"/>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2" name="Oval 44" descr="Dashed vertical"/>
            <p:cNvSpPr>
              <a:spLocks noChangeArrowheads="1"/>
            </p:cNvSpPr>
            <p:nvPr/>
          </p:nvSpPr>
          <p:spPr bwMode="auto">
            <a:xfrm rot="330204">
              <a:off x="783" y="2395"/>
              <a:ext cx="68" cy="215"/>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3" name="Oval 45" descr="Dashed vertical"/>
            <p:cNvSpPr>
              <a:spLocks noChangeArrowheads="1"/>
            </p:cNvSpPr>
            <p:nvPr/>
          </p:nvSpPr>
          <p:spPr bwMode="auto">
            <a:xfrm rot="330204">
              <a:off x="757" y="2574"/>
              <a:ext cx="68" cy="215"/>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4" name="Oval 46" descr="Dashed vertical"/>
            <p:cNvSpPr>
              <a:spLocks noChangeArrowheads="1"/>
            </p:cNvSpPr>
            <p:nvPr/>
          </p:nvSpPr>
          <p:spPr bwMode="auto">
            <a:xfrm rot="-268466">
              <a:off x="890" y="2391"/>
              <a:ext cx="68" cy="215"/>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sp>
          <p:nvSpPr>
            <p:cNvPr id="82985" name="Oval 47" descr="Dashed vertical"/>
            <p:cNvSpPr>
              <a:spLocks noChangeArrowheads="1"/>
            </p:cNvSpPr>
            <p:nvPr/>
          </p:nvSpPr>
          <p:spPr bwMode="auto">
            <a:xfrm rot="-297327">
              <a:off x="901" y="2555"/>
              <a:ext cx="68" cy="215"/>
            </a:xfrm>
            <a:prstGeom prst="ellipse">
              <a:avLst/>
            </a:prstGeom>
            <a:pattFill prst="dashVert">
              <a:fgClr>
                <a:srgbClr val="FF0000"/>
              </a:fgClr>
              <a:bgClr>
                <a:schemeClr val="bg1"/>
              </a:bgClr>
            </a:pattFill>
            <a:ln w="9525">
              <a:solidFill>
                <a:schemeClr val="tx1"/>
              </a:solidFill>
              <a:round/>
              <a:headEnd/>
              <a:tailEnd/>
            </a:ln>
          </p:spPr>
          <p:txBody>
            <a:bodyPr wrap="none" anchor="ctr"/>
            <a:lstStyle/>
            <a:p>
              <a:endParaRPr lang="tr-TR" sz="1800">
                <a:latin typeface="Arial" charset="0"/>
              </a:endParaRPr>
            </a:p>
          </p:txBody>
        </p:sp>
      </p:grpSp>
      <p:grpSp>
        <p:nvGrpSpPr>
          <p:cNvPr id="82957" name="Group 48"/>
          <p:cNvGrpSpPr>
            <a:grpSpLocks/>
          </p:cNvGrpSpPr>
          <p:nvPr/>
        </p:nvGrpSpPr>
        <p:grpSpPr bwMode="auto">
          <a:xfrm rot="-5115126">
            <a:off x="6316663" y="2732088"/>
            <a:ext cx="336550" cy="958850"/>
            <a:chOff x="5187" y="2664"/>
            <a:chExt cx="212" cy="604"/>
          </a:xfrm>
        </p:grpSpPr>
        <p:sp>
          <p:nvSpPr>
            <p:cNvPr id="82972" name="Oval 49"/>
            <p:cNvSpPr>
              <a:spLocks noChangeArrowheads="1"/>
            </p:cNvSpPr>
            <p:nvPr/>
          </p:nvSpPr>
          <p:spPr bwMode="auto">
            <a:xfrm>
              <a:off x="5242" y="2664"/>
              <a:ext cx="66" cy="241"/>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3" name="Oval 50"/>
            <p:cNvSpPr>
              <a:spLocks noChangeArrowheads="1"/>
            </p:cNvSpPr>
            <p:nvPr/>
          </p:nvSpPr>
          <p:spPr bwMode="auto">
            <a:xfrm>
              <a:off x="5294" y="2666"/>
              <a:ext cx="66" cy="241"/>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4" name="Oval 51"/>
            <p:cNvSpPr>
              <a:spLocks noChangeArrowheads="1"/>
            </p:cNvSpPr>
            <p:nvPr/>
          </p:nvSpPr>
          <p:spPr bwMode="auto">
            <a:xfrm rot="330204">
              <a:off x="5213" y="2874"/>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5" name="Oval 52"/>
            <p:cNvSpPr>
              <a:spLocks noChangeArrowheads="1"/>
            </p:cNvSpPr>
            <p:nvPr/>
          </p:nvSpPr>
          <p:spPr bwMode="auto">
            <a:xfrm rot="330204">
              <a:off x="5187" y="3053"/>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6" name="Oval 53"/>
            <p:cNvSpPr>
              <a:spLocks noChangeArrowheads="1"/>
            </p:cNvSpPr>
            <p:nvPr/>
          </p:nvSpPr>
          <p:spPr bwMode="auto">
            <a:xfrm rot="-268466">
              <a:off x="5320" y="2870"/>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7" name="Oval 54"/>
            <p:cNvSpPr>
              <a:spLocks noChangeArrowheads="1"/>
            </p:cNvSpPr>
            <p:nvPr/>
          </p:nvSpPr>
          <p:spPr bwMode="auto">
            <a:xfrm rot="-297327">
              <a:off x="5331" y="3034"/>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grpSp>
      <p:grpSp>
        <p:nvGrpSpPr>
          <p:cNvPr id="82958" name="Group 55"/>
          <p:cNvGrpSpPr>
            <a:grpSpLocks/>
          </p:cNvGrpSpPr>
          <p:nvPr/>
        </p:nvGrpSpPr>
        <p:grpSpPr bwMode="auto">
          <a:xfrm rot="5400000">
            <a:off x="2378075" y="2746375"/>
            <a:ext cx="336550" cy="958850"/>
            <a:chOff x="5187" y="2664"/>
            <a:chExt cx="212" cy="604"/>
          </a:xfrm>
        </p:grpSpPr>
        <p:sp>
          <p:nvSpPr>
            <p:cNvPr id="82966" name="Oval 56"/>
            <p:cNvSpPr>
              <a:spLocks noChangeArrowheads="1"/>
            </p:cNvSpPr>
            <p:nvPr/>
          </p:nvSpPr>
          <p:spPr bwMode="auto">
            <a:xfrm>
              <a:off x="5242" y="2664"/>
              <a:ext cx="66" cy="241"/>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67" name="Oval 57"/>
            <p:cNvSpPr>
              <a:spLocks noChangeArrowheads="1"/>
            </p:cNvSpPr>
            <p:nvPr/>
          </p:nvSpPr>
          <p:spPr bwMode="auto">
            <a:xfrm>
              <a:off x="5294" y="2666"/>
              <a:ext cx="66" cy="241"/>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68" name="Oval 58"/>
            <p:cNvSpPr>
              <a:spLocks noChangeArrowheads="1"/>
            </p:cNvSpPr>
            <p:nvPr/>
          </p:nvSpPr>
          <p:spPr bwMode="auto">
            <a:xfrm rot="330204">
              <a:off x="5213" y="2874"/>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69" name="Oval 59"/>
            <p:cNvSpPr>
              <a:spLocks noChangeArrowheads="1"/>
            </p:cNvSpPr>
            <p:nvPr/>
          </p:nvSpPr>
          <p:spPr bwMode="auto">
            <a:xfrm rot="330204">
              <a:off x="5187" y="3053"/>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0" name="Oval 60"/>
            <p:cNvSpPr>
              <a:spLocks noChangeArrowheads="1"/>
            </p:cNvSpPr>
            <p:nvPr/>
          </p:nvSpPr>
          <p:spPr bwMode="auto">
            <a:xfrm rot="-268466">
              <a:off x="5320" y="2870"/>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sp>
          <p:nvSpPr>
            <p:cNvPr id="82971" name="Oval 61"/>
            <p:cNvSpPr>
              <a:spLocks noChangeArrowheads="1"/>
            </p:cNvSpPr>
            <p:nvPr/>
          </p:nvSpPr>
          <p:spPr bwMode="auto">
            <a:xfrm rot="-297327">
              <a:off x="5331" y="3034"/>
              <a:ext cx="68" cy="215"/>
            </a:xfrm>
            <a:prstGeom prst="ellipse">
              <a:avLst/>
            </a:prstGeom>
            <a:solidFill>
              <a:srgbClr val="00CC00"/>
            </a:solidFill>
            <a:ln w="9525">
              <a:solidFill>
                <a:schemeClr val="tx1"/>
              </a:solidFill>
              <a:round/>
              <a:headEnd/>
              <a:tailEnd/>
            </a:ln>
          </p:spPr>
          <p:txBody>
            <a:bodyPr wrap="none" anchor="ctr"/>
            <a:lstStyle/>
            <a:p>
              <a:endParaRPr lang="tr-TR" sz="1800">
                <a:latin typeface="Arial" charset="0"/>
              </a:endParaRPr>
            </a:p>
          </p:txBody>
        </p:sp>
      </p:grpSp>
      <p:sp>
        <p:nvSpPr>
          <p:cNvPr id="82959" name="Text Box 62"/>
          <p:cNvSpPr txBox="1">
            <a:spLocks noChangeArrowheads="1"/>
          </p:cNvSpPr>
          <p:nvPr/>
        </p:nvSpPr>
        <p:spPr bwMode="auto">
          <a:xfrm>
            <a:off x="4648200" y="4800600"/>
            <a:ext cx="1244600" cy="396875"/>
          </a:xfrm>
          <a:prstGeom prst="rect">
            <a:avLst/>
          </a:prstGeom>
          <a:noFill/>
          <a:ln w="9525">
            <a:noFill/>
            <a:miter lim="800000"/>
            <a:headEnd/>
            <a:tailEnd/>
          </a:ln>
        </p:spPr>
        <p:txBody>
          <a:bodyPr wrap="none">
            <a:spAutoFit/>
          </a:bodyPr>
          <a:lstStyle/>
          <a:p>
            <a:r>
              <a:rPr lang="en-US" sz="2000" b="1">
                <a:solidFill>
                  <a:srgbClr val="FF0000"/>
                </a:solidFill>
                <a:latin typeface="Arial" charset="0"/>
              </a:rPr>
              <a:t>CD19 PE</a:t>
            </a:r>
          </a:p>
        </p:txBody>
      </p:sp>
      <p:sp>
        <p:nvSpPr>
          <p:cNvPr id="82960" name="Text Box 63"/>
          <p:cNvSpPr txBox="1">
            <a:spLocks noChangeArrowheads="1"/>
          </p:cNvSpPr>
          <p:nvPr/>
        </p:nvSpPr>
        <p:spPr bwMode="auto">
          <a:xfrm>
            <a:off x="2895600" y="5410200"/>
            <a:ext cx="1527175" cy="396875"/>
          </a:xfrm>
          <a:prstGeom prst="rect">
            <a:avLst/>
          </a:prstGeom>
          <a:noFill/>
          <a:ln w="9525">
            <a:noFill/>
            <a:miter lim="800000"/>
            <a:headEnd/>
            <a:tailEnd/>
          </a:ln>
        </p:spPr>
        <p:txBody>
          <a:bodyPr wrap="none">
            <a:spAutoFit/>
          </a:bodyPr>
          <a:lstStyle/>
          <a:p>
            <a:r>
              <a:rPr lang="en-US" sz="2000" b="1">
                <a:solidFill>
                  <a:srgbClr val="FF0000"/>
                </a:solidFill>
                <a:latin typeface="Arial" charset="0"/>
              </a:rPr>
              <a:t>CD3 PerCP</a:t>
            </a:r>
          </a:p>
        </p:txBody>
      </p:sp>
      <p:sp>
        <p:nvSpPr>
          <p:cNvPr id="82961" name="Text Box 65"/>
          <p:cNvSpPr txBox="1">
            <a:spLocks noChangeArrowheads="1"/>
          </p:cNvSpPr>
          <p:nvPr/>
        </p:nvSpPr>
        <p:spPr bwMode="auto">
          <a:xfrm>
            <a:off x="1268413" y="4797425"/>
            <a:ext cx="1287462" cy="641350"/>
          </a:xfrm>
          <a:prstGeom prst="rect">
            <a:avLst/>
          </a:prstGeom>
          <a:noFill/>
          <a:ln w="9525">
            <a:noFill/>
            <a:miter lim="800000"/>
            <a:headEnd/>
            <a:tailEnd/>
          </a:ln>
        </p:spPr>
        <p:txBody>
          <a:bodyPr>
            <a:spAutoFit/>
          </a:bodyPr>
          <a:lstStyle/>
          <a:p>
            <a:pPr algn="ctr"/>
            <a:r>
              <a:rPr lang="en-US" sz="1800" b="1">
                <a:solidFill>
                  <a:schemeClr val="bg1"/>
                </a:solidFill>
                <a:latin typeface="Arial" charset="0"/>
              </a:rPr>
              <a:t>T </a:t>
            </a:r>
          </a:p>
          <a:p>
            <a:pPr algn="ctr"/>
            <a:r>
              <a:rPr lang="en-US" sz="1800" b="1">
                <a:solidFill>
                  <a:schemeClr val="bg1"/>
                </a:solidFill>
                <a:latin typeface="Arial" charset="0"/>
              </a:rPr>
              <a:t>L</a:t>
            </a:r>
            <a:r>
              <a:rPr lang="tr-TR" sz="1800" b="1">
                <a:solidFill>
                  <a:schemeClr val="bg1"/>
                </a:solidFill>
                <a:latin typeface="Arial" charset="0"/>
              </a:rPr>
              <a:t>enfosit</a:t>
            </a:r>
            <a:endParaRPr lang="en-US" sz="1800" b="1">
              <a:solidFill>
                <a:schemeClr val="bg1"/>
              </a:solidFill>
              <a:latin typeface="Arial" charset="0"/>
            </a:endParaRPr>
          </a:p>
        </p:txBody>
      </p:sp>
      <p:sp>
        <p:nvSpPr>
          <p:cNvPr id="82962" name="Rectangle 66"/>
          <p:cNvSpPr>
            <a:spLocks noGrp="1"/>
          </p:cNvSpPr>
          <p:nvPr>
            <p:ph type="title" idx="4294967295"/>
          </p:nvPr>
        </p:nvSpPr>
        <p:spPr bwMode="auto">
          <a:xfrm>
            <a:off x="468313" y="260350"/>
            <a:ext cx="8002587" cy="1073150"/>
          </a:xfrm>
          <a:noFill/>
        </p:spPr>
        <p:txBody>
          <a:bodyPr/>
          <a:lstStyle/>
          <a:p>
            <a:pPr algn="ctr" eaLnBrk="1" hangingPunct="1"/>
            <a:r>
              <a:rPr lang="tr-TR" sz="3600" smtClean="0">
                <a:ln>
                  <a:noFill/>
                </a:ln>
                <a:solidFill>
                  <a:srgbClr val="F89F46"/>
                </a:solidFill>
                <a:effectLst/>
                <a:latin typeface="Calibri" charset="-94"/>
              </a:rPr>
              <a:t>3 Renkli FCM “Cross-Match” Çalışması</a:t>
            </a:r>
          </a:p>
        </p:txBody>
      </p:sp>
      <p:sp>
        <p:nvSpPr>
          <p:cNvPr id="82963" name="Text Box 65"/>
          <p:cNvSpPr txBox="1">
            <a:spLocks noChangeArrowheads="1"/>
          </p:cNvSpPr>
          <p:nvPr/>
        </p:nvSpPr>
        <p:spPr bwMode="auto">
          <a:xfrm>
            <a:off x="6372225" y="4652963"/>
            <a:ext cx="1287463" cy="641350"/>
          </a:xfrm>
          <a:prstGeom prst="rect">
            <a:avLst/>
          </a:prstGeom>
          <a:noFill/>
          <a:ln w="9525">
            <a:noFill/>
            <a:miter lim="800000"/>
            <a:headEnd/>
            <a:tailEnd/>
          </a:ln>
        </p:spPr>
        <p:txBody>
          <a:bodyPr>
            <a:spAutoFit/>
          </a:bodyPr>
          <a:lstStyle/>
          <a:p>
            <a:pPr algn="ctr"/>
            <a:r>
              <a:rPr lang="tr-TR" sz="1800" b="1">
                <a:solidFill>
                  <a:schemeClr val="bg1"/>
                </a:solidFill>
                <a:latin typeface="Arial" charset="0"/>
              </a:rPr>
              <a:t>B</a:t>
            </a:r>
            <a:endParaRPr lang="en-US" sz="1800" b="1">
              <a:solidFill>
                <a:schemeClr val="bg1"/>
              </a:solidFill>
              <a:latin typeface="Arial" charset="0"/>
            </a:endParaRPr>
          </a:p>
          <a:p>
            <a:pPr algn="ctr"/>
            <a:r>
              <a:rPr lang="en-US" sz="1800" b="1">
                <a:solidFill>
                  <a:schemeClr val="bg1"/>
                </a:solidFill>
                <a:latin typeface="Arial" charset="0"/>
              </a:rPr>
              <a:t>L</a:t>
            </a:r>
            <a:r>
              <a:rPr lang="tr-TR" sz="1800" b="1">
                <a:solidFill>
                  <a:schemeClr val="bg1"/>
                </a:solidFill>
                <a:latin typeface="Arial" charset="0"/>
              </a:rPr>
              <a:t>enfosit</a:t>
            </a:r>
            <a:endParaRPr lang="en-US" sz="1800" b="1">
              <a:solidFill>
                <a:schemeClr val="bg1"/>
              </a:solidFill>
              <a:latin typeface="Arial" charset="0"/>
            </a:endParaRPr>
          </a:p>
        </p:txBody>
      </p:sp>
      <p:sp>
        <p:nvSpPr>
          <p:cNvPr id="82964" name="Text Box 68"/>
          <p:cNvSpPr txBox="1">
            <a:spLocks noChangeArrowheads="1"/>
          </p:cNvSpPr>
          <p:nvPr/>
        </p:nvSpPr>
        <p:spPr bwMode="auto">
          <a:xfrm>
            <a:off x="3111500" y="1730375"/>
            <a:ext cx="2324100" cy="519113"/>
          </a:xfrm>
          <a:prstGeom prst="rect">
            <a:avLst/>
          </a:prstGeom>
          <a:noFill/>
          <a:ln w="9525">
            <a:noFill/>
            <a:miter lim="800000"/>
            <a:headEnd/>
            <a:tailEnd/>
          </a:ln>
        </p:spPr>
        <p:txBody>
          <a:bodyPr>
            <a:spAutoFit/>
          </a:bodyPr>
          <a:lstStyle/>
          <a:p>
            <a:r>
              <a:rPr lang="tr-TR" sz="2800"/>
              <a:t>AlloAntikorlar</a:t>
            </a:r>
          </a:p>
        </p:txBody>
      </p:sp>
      <p:sp>
        <p:nvSpPr>
          <p:cNvPr id="82965" name="Text Box 69"/>
          <p:cNvSpPr txBox="1">
            <a:spLocks noChangeArrowheads="1"/>
          </p:cNvSpPr>
          <p:nvPr/>
        </p:nvSpPr>
        <p:spPr bwMode="auto">
          <a:xfrm>
            <a:off x="6045200" y="6381750"/>
            <a:ext cx="3098800" cy="336550"/>
          </a:xfrm>
          <a:prstGeom prst="rect">
            <a:avLst/>
          </a:prstGeom>
          <a:noFill/>
          <a:ln w="9525">
            <a:noFill/>
            <a:miter lim="800000"/>
            <a:headEnd/>
            <a:tailEnd/>
          </a:ln>
        </p:spPr>
        <p:txBody>
          <a:bodyPr wrap="none">
            <a:spAutoFit/>
          </a:bodyPr>
          <a:lstStyle/>
          <a:p>
            <a:r>
              <a:rPr lang="tr-TR" sz="1600">
                <a:solidFill>
                  <a:schemeClr val="bg1"/>
                </a:solidFill>
              </a:rPr>
              <a:t>Kaynak: </a:t>
            </a:r>
            <a:r>
              <a:rPr lang="en-US" sz="1600">
                <a:solidFill>
                  <a:schemeClr val="bg1"/>
                </a:solidFill>
              </a:rPr>
              <a:t>Rolando O. Garcia-Morales</a:t>
            </a:r>
            <a:endParaRPr lang="tr-TR" sz="1600">
              <a:solidFill>
                <a:schemeClr val="bg1"/>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4" name="Picture 2"/>
          <p:cNvPicPr>
            <a:picLocks noGrp="1" noChangeAspect="1" noChangeArrowheads="1"/>
          </p:cNvPicPr>
          <p:nvPr>
            <p:ph sz="quarter" idx="4294967295"/>
          </p:nvPr>
        </p:nvPicPr>
        <p:blipFill>
          <a:blip r:embed="rId3" cstate="print"/>
          <a:srcRect/>
          <a:stretch>
            <a:fillRect/>
          </a:stretch>
        </p:blipFill>
        <p:spPr>
          <a:xfrm>
            <a:off x="4889500" y="4170363"/>
            <a:ext cx="4254500" cy="2687637"/>
          </a:xfrm>
          <a:noFill/>
        </p:spPr>
      </p:pic>
      <p:pic>
        <p:nvPicPr>
          <p:cNvPr id="84995" name="Picture 3"/>
          <p:cNvPicPr>
            <a:picLocks noGrp="1" noChangeAspect="1" noChangeArrowheads="1"/>
          </p:cNvPicPr>
          <p:nvPr>
            <p:ph sz="half" idx="4294967295"/>
          </p:nvPr>
        </p:nvPicPr>
        <p:blipFill>
          <a:blip r:embed="rId4" cstate="print"/>
          <a:srcRect/>
          <a:stretch>
            <a:fillRect/>
          </a:stretch>
        </p:blipFill>
        <p:spPr>
          <a:xfrm>
            <a:off x="0" y="2492375"/>
            <a:ext cx="3273425" cy="2728913"/>
          </a:xfrm>
          <a:noFill/>
        </p:spPr>
      </p:pic>
      <p:pic>
        <p:nvPicPr>
          <p:cNvPr id="84996" name="Picture 4"/>
          <p:cNvPicPr>
            <a:picLocks noGrp="1" noChangeAspect="1" noChangeArrowheads="1"/>
          </p:cNvPicPr>
          <p:nvPr>
            <p:ph sz="quarter" idx="4294967295"/>
          </p:nvPr>
        </p:nvPicPr>
        <p:blipFill>
          <a:blip r:embed="rId5" cstate="print"/>
          <a:srcRect/>
          <a:stretch>
            <a:fillRect/>
          </a:stretch>
        </p:blipFill>
        <p:spPr>
          <a:xfrm>
            <a:off x="4902200" y="1384300"/>
            <a:ext cx="4241800" cy="2620963"/>
          </a:xfrm>
          <a:noFill/>
        </p:spPr>
      </p:pic>
      <p:sp>
        <p:nvSpPr>
          <p:cNvPr id="84997" name="Rectangle 6"/>
          <p:cNvSpPr>
            <a:spLocks noChangeArrowheads="1"/>
          </p:cNvSpPr>
          <p:nvPr/>
        </p:nvSpPr>
        <p:spPr bwMode="auto">
          <a:xfrm>
            <a:off x="4811713" y="1168400"/>
            <a:ext cx="1436687"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T </a:t>
            </a:r>
            <a:r>
              <a:rPr lang="tr-TR" sz="2000" b="1">
                <a:latin typeface="Arial" charset="0"/>
              </a:rPr>
              <a:t>Hücreler</a:t>
            </a:r>
            <a:endParaRPr lang="en-US" sz="2000" b="1">
              <a:latin typeface="Arial" charset="0"/>
            </a:endParaRPr>
          </a:p>
        </p:txBody>
      </p:sp>
      <p:sp>
        <p:nvSpPr>
          <p:cNvPr id="84998" name="Rectangle 7"/>
          <p:cNvSpPr>
            <a:spLocks noChangeArrowheads="1"/>
          </p:cNvSpPr>
          <p:nvPr/>
        </p:nvSpPr>
        <p:spPr bwMode="auto">
          <a:xfrm>
            <a:off x="4829175" y="3898900"/>
            <a:ext cx="1465263" cy="393700"/>
          </a:xfrm>
          <a:prstGeom prst="rect">
            <a:avLst/>
          </a:prstGeom>
          <a:noFill/>
          <a:ln w="12700">
            <a:noFill/>
            <a:miter lim="800000"/>
            <a:headEnd/>
            <a:tailEnd/>
          </a:ln>
        </p:spPr>
        <p:txBody>
          <a:bodyPr wrap="none" lIns="90488" tIns="44450" rIns="90488" bIns="44450">
            <a:spAutoFit/>
          </a:bodyPr>
          <a:lstStyle/>
          <a:p>
            <a:r>
              <a:rPr lang="en-US" sz="2000" b="1">
                <a:latin typeface="Arial" charset="0"/>
              </a:rPr>
              <a:t>B</a:t>
            </a:r>
            <a:r>
              <a:rPr lang="tr-TR" sz="2000" b="1">
                <a:latin typeface="Arial" charset="0"/>
              </a:rPr>
              <a:t> Hücreler</a:t>
            </a:r>
            <a:endParaRPr lang="en-US" sz="2000" b="1">
              <a:latin typeface="Arial" charset="0"/>
            </a:endParaRPr>
          </a:p>
        </p:txBody>
      </p:sp>
      <p:sp>
        <p:nvSpPr>
          <p:cNvPr id="84999" name="Text Box 8"/>
          <p:cNvSpPr txBox="1">
            <a:spLocks noChangeArrowheads="1"/>
          </p:cNvSpPr>
          <p:nvPr/>
        </p:nvSpPr>
        <p:spPr bwMode="auto">
          <a:xfrm>
            <a:off x="7254875" y="2106613"/>
            <a:ext cx="590550" cy="336550"/>
          </a:xfrm>
          <a:prstGeom prst="rect">
            <a:avLst/>
          </a:prstGeom>
          <a:noFill/>
          <a:ln w="9525">
            <a:noFill/>
            <a:miter lim="800000"/>
            <a:headEnd/>
            <a:tailEnd/>
          </a:ln>
        </p:spPr>
        <p:txBody>
          <a:bodyPr wrap="none">
            <a:spAutoFit/>
          </a:bodyPr>
          <a:lstStyle/>
          <a:p>
            <a:r>
              <a:rPr lang="en-US" sz="1600">
                <a:latin typeface="Arial" charset="0"/>
              </a:rPr>
              <a:t>Pos.</a:t>
            </a:r>
          </a:p>
        </p:txBody>
      </p:sp>
      <p:sp>
        <p:nvSpPr>
          <p:cNvPr id="85000" name="Text Box 9"/>
          <p:cNvSpPr txBox="1">
            <a:spLocks noChangeArrowheads="1"/>
          </p:cNvSpPr>
          <p:nvPr/>
        </p:nvSpPr>
        <p:spPr bwMode="auto">
          <a:xfrm>
            <a:off x="5130800" y="2273300"/>
            <a:ext cx="612775" cy="336550"/>
          </a:xfrm>
          <a:prstGeom prst="rect">
            <a:avLst/>
          </a:prstGeom>
          <a:noFill/>
          <a:ln w="9525">
            <a:noFill/>
            <a:miter lim="800000"/>
            <a:headEnd/>
            <a:tailEnd/>
          </a:ln>
        </p:spPr>
        <p:txBody>
          <a:bodyPr wrap="none">
            <a:spAutoFit/>
          </a:bodyPr>
          <a:lstStyle/>
          <a:p>
            <a:r>
              <a:rPr lang="en-US" sz="1600">
                <a:latin typeface="Arial" charset="0"/>
              </a:rPr>
              <a:t>Neg.</a:t>
            </a:r>
          </a:p>
        </p:txBody>
      </p:sp>
      <p:sp>
        <p:nvSpPr>
          <p:cNvPr id="85001" name="Rectangle 10"/>
          <p:cNvSpPr>
            <a:spLocks noChangeArrowheads="1"/>
          </p:cNvSpPr>
          <p:nvPr/>
        </p:nvSpPr>
        <p:spPr bwMode="auto">
          <a:xfrm>
            <a:off x="1116013" y="3429000"/>
            <a:ext cx="276225" cy="1101725"/>
          </a:xfrm>
          <a:prstGeom prst="rect">
            <a:avLst/>
          </a:prstGeom>
          <a:solidFill>
            <a:schemeClr val="bg1"/>
          </a:solidFill>
          <a:ln w="9525">
            <a:noFill/>
            <a:miter lim="800000"/>
            <a:headEnd/>
            <a:tailEnd/>
          </a:ln>
        </p:spPr>
        <p:txBody>
          <a:bodyPr wrap="none" anchor="ctr"/>
          <a:lstStyle/>
          <a:p>
            <a:endParaRPr lang="tr-TR" sz="1800">
              <a:latin typeface="Arial" charset="0"/>
            </a:endParaRPr>
          </a:p>
        </p:txBody>
      </p:sp>
      <p:sp>
        <p:nvSpPr>
          <p:cNvPr id="85002" name="Rectangle 11"/>
          <p:cNvSpPr>
            <a:spLocks noChangeArrowheads="1"/>
          </p:cNvSpPr>
          <p:nvPr/>
        </p:nvSpPr>
        <p:spPr bwMode="auto">
          <a:xfrm rot="5400000">
            <a:off x="2608263" y="4384675"/>
            <a:ext cx="276225" cy="1101725"/>
          </a:xfrm>
          <a:prstGeom prst="rect">
            <a:avLst/>
          </a:prstGeom>
          <a:solidFill>
            <a:schemeClr val="bg1"/>
          </a:solidFill>
          <a:ln w="9525">
            <a:noFill/>
            <a:miter lim="800000"/>
            <a:headEnd/>
            <a:tailEnd/>
          </a:ln>
        </p:spPr>
        <p:txBody>
          <a:bodyPr rot="10800000" vert="eaVert" wrap="none" anchor="ctr"/>
          <a:lstStyle/>
          <a:p>
            <a:endParaRPr lang="tr-TR" sz="1800">
              <a:latin typeface="Arial" charset="0"/>
            </a:endParaRPr>
          </a:p>
        </p:txBody>
      </p:sp>
      <p:sp>
        <p:nvSpPr>
          <p:cNvPr id="85003" name="Rectangle 12"/>
          <p:cNvSpPr>
            <a:spLocks noChangeArrowheads="1"/>
          </p:cNvSpPr>
          <p:nvPr/>
        </p:nvSpPr>
        <p:spPr bwMode="auto">
          <a:xfrm>
            <a:off x="2051050" y="4797425"/>
            <a:ext cx="1400175" cy="363538"/>
          </a:xfrm>
          <a:prstGeom prst="rect">
            <a:avLst/>
          </a:prstGeom>
          <a:noFill/>
          <a:ln w="12700">
            <a:noFill/>
            <a:miter lim="800000"/>
            <a:headEnd/>
            <a:tailEnd/>
          </a:ln>
        </p:spPr>
        <p:txBody>
          <a:bodyPr wrap="none" lIns="90488" tIns="44450" rIns="90488" bIns="44450">
            <a:spAutoFit/>
          </a:bodyPr>
          <a:lstStyle/>
          <a:p>
            <a:r>
              <a:rPr lang="en-US" sz="1800" b="1">
                <a:latin typeface="Arial" charset="0"/>
              </a:rPr>
              <a:t>CD3-PerCP</a:t>
            </a:r>
          </a:p>
        </p:txBody>
      </p:sp>
      <p:sp>
        <p:nvSpPr>
          <p:cNvPr id="85004" name="Rectangle 13"/>
          <p:cNvSpPr>
            <a:spLocks noChangeArrowheads="1"/>
          </p:cNvSpPr>
          <p:nvPr/>
        </p:nvSpPr>
        <p:spPr bwMode="auto">
          <a:xfrm rot="-5400000">
            <a:off x="454819" y="3369469"/>
            <a:ext cx="1579563" cy="688975"/>
          </a:xfrm>
          <a:prstGeom prst="rect">
            <a:avLst/>
          </a:prstGeom>
          <a:noFill/>
          <a:ln w="12700">
            <a:noFill/>
            <a:miter lim="800000"/>
            <a:headEnd/>
            <a:tailEnd/>
          </a:ln>
        </p:spPr>
        <p:txBody>
          <a:bodyPr lIns="90488" tIns="44450" rIns="90488" bIns="44450" anchor="ctr"/>
          <a:lstStyle/>
          <a:p>
            <a:r>
              <a:rPr lang="en-US" sz="1800" b="1">
                <a:latin typeface="Arial" charset="0"/>
              </a:rPr>
              <a:t>CD19-PE</a:t>
            </a:r>
          </a:p>
        </p:txBody>
      </p:sp>
      <p:sp>
        <p:nvSpPr>
          <p:cNvPr id="85005" name="Text Box 14"/>
          <p:cNvSpPr txBox="1">
            <a:spLocks noChangeArrowheads="1"/>
          </p:cNvSpPr>
          <p:nvPr/>
        </p:nvSpPr>
        <p:spPr bwMode="auto">
          <a:xfrm>
            <a:off x="7659688" y="4535488"/>
            <a:ext cx="590550" cy="336550"/>
          </a:xfrm>
          <a:prstGeom prst="rect">
            <a:avLst/>
          </a:prstGeom>
          <a:noFill/>
          <a:ln w="9525">
            <a:noFill/>
            <a:miter lim="800000"/>
            <a:headEnd/>
            <a:tailEnd/>
          </a:ln>
        </p:spPr>
        <p:txBody>
          <a:bodyPr wrap="none">
            <a:spAutoFit/>
          </a:bodyPr>
          <a:lstStyle/>
          <a:p>
            <a:r>
              <a:rPr lang="en-US" sz="1600">
                <a:latin typeface="Arial" charset="0"/>
              </a:rPr>
              <a:t>Pos.</a:t>
            </a:r>
          </a:p>
        </p:txBody>
      </p:sp>
      <p:sp>
        <p:nvSpPr>
          <p:cNvPr id="85006" name="Text Box 15"/>
          <p:cNvSpPr txBox="1">
            <a:spLocks noChangeArrowheads="1"/>
          </p:cNvSpPr>
          <p:nvPr/>
        </p:nvSpPr>
        <p:spPr bwMode="auto">
          <a:xfrm>
            <a:off x="5111750" y="4603750"/>
            <a:ext cx="612775" cy="336550"/>
          </a:xfrm>
          <a:prstGeom prst="rect">
            <a:avLst/>
          </a:prstGeom>
          <a:noFill/>
          <a:ln w="9525">
            <a:noFill/>
            <a:miter lim="800000"/>
            <a:headEnd/>
            <a:tailEnd/>
          </a:ln>
        </p:spPr>
        <p:txBody>
          <a:bodyPr wrap="none">
            <a:spAutoFit/>
          </a:bodyPr>
          <a:lstStyle/>
          <a:p>
            <a:r>
              <a:rPr lang="en-US" sz="1600">
                <a:latin typeface="Arial" charset="0"/>
              </a:rPr>
              <a:t>Neg.</a:t>
            </a:r>
          </a:p>
        </p:txBody>
      </p:sp>
      <p:sp>
        <p:nvSpPr>
          <p:cNvPr id="85007" name="Line 16"/>
          <p:cNvSpPr>
            <a:spLocks noChangeShapeType="1"/>
          </p:cNvSpPr>
          <p:nvPr/>
        </p:nvSpPr>
        <p:spPr bwMode="auto">
          <a:xfrm>
            <a:off x="246063" y="1030288"/>
            <a:ext cx="8494712" cy="0"/>
          </a:xfrm>
          <a:prstGeom prst="line">
            <a:avLst/>
          </a:prstGeom>
          <a:noFill/>
          <a:ln w="28575">
            <a:solidFill>
              <a:schemeClr val="tx1"/>
            </a:solidFill>
            <a:round/>
            <a:headEnd/>
            <a:tailEnd/>
          </a:ln>
        </p:spPr>
        <p:txBody>
          <a:bodyPr/>
          <a:lstStyle/>
          <a:p>
            <a:endParaRPr lang="tr-TR"/>
          </a:p>
        </p:txBody>
      </p:sp>
      <p:sp>
        <p:nvSpPr>
          <p:cNvPr id="85008" name="Oval 17"/>
          <p:cNvSpPr>
            <a:spLocks noChangeArrowheads="1"/>
          </p:cNvSpPr>
          <p:nvPr/>
        </p:nvSpPr>
        <p:spPr bwMode="auto">
          <a:xfrm>
            <a:off x="2268538" y="1989138"/>
            <a:ext cx="1030287" cy="668337"/>
          </a:xfrm>
          <a:prstGeom prst="ellipse">
            <a:avLst/>
          </a:prstGeom>
          <a:solidFill>
            <a:schemeClr val="bg1"/>
          </a:solidFill>
          <a:ln w="9525">
            <a:noFill/>
            <a:round/>
            <a:headEnd/>
            <a:tailEnd/>
          </a:ln>
        </p:spPr>
        <p:txBody>
          <a:bodyPr wrap="none" anchor="ctr"/>
          <a:lstStyle/>
          <a:p>
            <a:endParaRPr lang="tr-TR" sz="1800">
              <a:solidFill>
                <a:schemeClr val="accent1"/>
              </a:solidFill>
              <a:latin typeface="Arial" charset="0"/>
            </a:endParaRPr>
          </a:p>
        </p:txBody>
      </p:sp>
      <p:grpSp>
        <p:nvGrpSpPr>
          <p:cNvPr id="85009" name="Group 18"/>
          <p:cNvGrpSpPr>
            <a:grpSpLocks/>
          </p:cNvGrpSpPr>
          <p:nvPr/>
        </p:nvGrpSpPr>
        <p:grpSpPr bwMode="auto">
          <a:xfrm>
            <a:off x="6610350" y="2428875"/>
            <a:ext cx="730250" cy="200025"/>
            <a:chOff x="4164" y="1530"/>
            <a:chExt cx="460" cy="126"/>
          </a:xfrm>
        </p:grpSpPr>
        <p:sp>
          <p:nvSpPr>
            <p:cNvPr id="85021" name="Line 19"/>
            <p:cNvSpPr>
              <a:spLocks noChangeShapeType="1"/>
            </p:cNvSpPr>
            <p:nvPr/>
          </p:nvSpPr>
          <p:spPr bwMode="auto">
            <a:xfrm>
              <a:off x="4169" y="1591"/>
              <a:ext cx="448" cy="0"/>
            </a:xfrm>
            <a:prstGeom prst="line">
              <a:avLst/>
            </a:prstGeom>
            <a:noFill/>
            <a:ln w="9525">
              <a:solidFill>
                <a:schemeClr val="tx1"/>
              </a:solidFill>
              <a:round/>
              <a:headEnd/>
              <a:tailEnd/>
            </a:ln>
          </p:spPr>
          <p:txBody>
            <a:bodyPr/>
            <a:lstStyle/>
            <a:p>
              <a:endParaRPr lang="tr-TR"/>
            </a:p>
          </p:txBody>
        </p:sp>
        <p:sp>
          <p:nvSpPr>
            <p:cNvPr id="85022" name="Line 20"/>
            <p:cNvSpPr>
              <a:spLocks noChangeShapeType="1"/>
            </p:cNvSpPr>
            <p:nvPr/>
          </p:nvSpPr>
          <p:spPr bwMode="auto">
            <a:xfrm>
              <a:off x="4164" y="1530"/>
              <a:ext cx="0" cy="126"/>
            </a:xfrm>
            <a:prstGeom prst="line">
              <a:avLst/>
            </a:prstGeom>
            <a:noFill/>
            <a:ln w="9525">
              <a:solidFill>
                <a:schemeClr val="tx1"/>
              </a:solidFill>
              <a:round/>
              <a:headEnd/>
              <a:tailEnd/>
            </a:ln>
          </p:spPr>
          <p:txBody>
            <a:bodyPr/>
            <a:lstStyle/>
            <a:p>
              <a:endParaRPr lang="tr-TR"/>
            </a:p>
          </p:txBody>
        </p:sp>
        <p:sp>
          <p:nvSpPr>
            <p:cNvPr id="85023" name="Line 21"/>
            <p:cNvSpPr>
              <a:spLocks noChangeShapeType="1"/>
            </p:cNvSpPr>
            <p:nvPr/>
          </p:nvSpPr>
          <p:spPr bwMode="auto">
            <a:xfrm>
              <a:off x="4624" y="1530"/>
              <a:ext cx="0" cy="126"/>
            </a:xfrm>
            <a:prstGeom prst="line">
              <a:avLst/>
            </a:prstGeom>
            <a:noFill/>
            <a:ln w="9525">
              <a:solidFill>
                <a:schemeClr val="tx1"/>
              </a:solidFill>
              <a:round/>
              <a:headEnd/>
              <a:tailEnd/>
            </a:ln>
          </p:spPr>
          <p:txBody>
            <a:bodyPr/>
            <a:lstStyle/>
            <a:p>
              <a:endParaRPr lang="tr-TR"/>
            </a:p>
          </p:txBody>
        </p:sp>
      </p:grpSp>
      <p:grpSp>
        <p:nvGrpSpPr>
          <p:cNvPr id="85010" name="Group 22"/>
          <p:cNvGrpSpPr>
            <a:grpSpLocks/>
          </p:cNvGrpSpPr>
          <p:nvPr/>
        </p:nvGrpSpPr>
        <p:grpSpPr bwMode="auto">
          <a:xfrm>
            <a:off x="7083425" y="4887913"/>
            <a:ext cx="730250" cy="200025"/>
            <a:chOff x="4164" y="1530"/>
            <a:chExt cx="460" cy="126"/>
          </a:xfrm>
        </p:grpSpPr>
        <p:sp>
          <p:nvSpPr>
            <p:cNvPr id="85018" name="Line 23"/>
            <p:cNvSpPr>
              <a:spLocks noChangeShapeType="1"/>
            </p:cNvSpPr>
            <p:nvPr/>
          </p:nvSpPr>
          <p:spPr bwMode="auto">
            <a:xfrm>
              <a:off x="4169" y="1591"/>
              <a:ext cx="448" cy="0"/>
            </a:xfrm>
            <a:prstGeom prst="line">
              <a:avLst/>
            </a:prstGeom>
            <a:noFill/>
            <a:ln w="9525">
              <a:solidFill>
                <a:schemeClr val="tx1"/>
              </a:solidFill>
              <a:round/>
              <a:headEnd/>
              <a:tailEnd/>
            </a:ln>
          </p:spPr>
          <p:txBody>
            <a:bodyPr/>
            <a:lstStyle/>
            <a:p>
              <a:endParaRPr lang="tr-TR"/>
            </a:p>
          </p:txBody>
        </p:sp>
        <p:sp>
          <p:nvSpPr>
            <p:cNvPr id="85019" name="Line 24"/>
            <p:cNvSpPr>
              <a:spLocks noChangeShapeType="1"/>
            </p:cNvSpPr>
            <p:nvPr/>
          </p:nvSpPr>
          <p:spPr bwMode="auto">
            <a:xfrm>
              <a:off x="4164" y="1530"/>
              <a:ext cx="0" cy="126"/>
            </a:xfrm>
            <a:prstGeom prst="line">
              <a:avLst/>
            </a:prstGeom>
            <a:noFill/>
            <a:ln w="9525">
              <a:solidFill>
                <a:schemeClr val="tx1"/>
              </a:solidFill>
              <a:round/>
              <a:headEnd/>
              <a:tailEnd/>
            </a:ln>
          </p:spPr>
          <p:txBody>
            <a:bodyPr/>
            <a:lstStyle/>
            <a:p>
              <a:endParaRPr lang="tr-TR"/>
            </a:p>
          </p:txBody>
        </p:sp>
        <p:sp>
          <p:nvSpPr>
            <p:cNvPr id="85020" name="Line 25"/>
            <p:cNvSpPr>
              <a:spLocks noChangeShapeType="1"/>
            </p:cNvSpPr>
            <p:nvPr/>
          </p:nvSpPr>
          <p:spPr bwMode="auto">
            <a:xfrm>
              <a:off x="4624" y="1530"/>
              <a:ext cx="0" cy="126"/>
            </a:xfrm>
            <a:prstGeom prst="line">
              <a:avLst/>
            </a:prstGeom>
            <a:noFill/>
            <a:ln w="9525">
              <a:solidFill>
                <a:schemeClr val="tx1"/>
              </a:solidFill>
              <a:round/>
              <a:headEnd/>
              <a:tailEnd/>
            </a:ln>
          </p:spPr>
          <p:txBody>
            <a:bodyPr/>
            <a:lstStyle/>
            <a:p>
              <a:endParaRPr lang="tr-TR"/>
            </a:p>
          </p:txBody>
        </p:sp>
      </p:grpSp>
      <p:sp>
        <p:nvSpPr>
          <p:cNvPr id="491546" name="Line 26"/>
          <p:cNvSpPr>
            <a:spLocks noChangeShapeType="1"/>
          </p:cNvSpPr>
          <p:nvPr/>
        </p:nvSpPr>
        <p:spPr bwMode="auto">
          <a:xfrm flipV="1">
            <a:off x="2484438" y="2708275"/>
            <a:ext cx="2741612" cy="1512888"/>
          </a:xfrm>
          <a:prstGeom prst="line">
            <a:avLst/>
          </a:prstGeom>
          <a:noFill/>
          <a:ln w="38100">
            <a:solidFill>
              <a:srgbClr val="00CC00"/>
            </a:solidFill>
            <a:round/>
            <a:headEnd/>
            <a:tailEnd type="triangle" w="med" len="med"/>
          </a:ln>
        </p:spPr>
        <p:txBody>
          <a:bodyPr wrap="none" anchor="ctr"/>
          <a:lstStyle/>
          <a:p>
            <a:endParaRPr lang="tr-TR"/>
          </a:p>
        </p:txBody>
      </p:sp>
      <p:sp>
        <p:nvSpPr>
          <p:cNvPr id="491547" name="Line 27"/>
          <p:cNvSpPr>
            <a:spLocks noChangeShapeType="1"/>
          </p:cNvSpPr>
          <p:nvPr/>
        </p:nvSpPr>
        <p:spPr bwMode="auto">
          <a:xfrm>
            <a:off x="1403350" y="3284538"/>
            <a:ext cx="4040188" cy="1271587"/>
          </a:xfrm>
          <a:prstGeom prst="line">
            <a:avLst/>
          </a:prstGeom>
          <a:noFill/>
          <a:ln w="38100">
            <a:solidFill>
              <a:srgbClr val="000086"/>
            </a:solidFill>
            <a:round/>
            <a:headEnd/>
            <a:tailEnd type="triangle" w="med" len="med"/>
          </a:ln>
        </p:spPr>
        <p:txBody>
          <a:bodyPr wrap="none" anchor="ctr"/>
          <a:lstStyle/>
          <a:p>
            <a:endParaRPr lang="tr-TR"/>
          </a:p>
        </p:txBody>
      </p:sp>
      <p:grpSp>
        <p:nvGrpSpPr>
          <p:cNvPr id="4" name="Group 30"/>
          <p:cNvGrpSpPr>
            <a:grpSpLocks/>
          </p:cNvGrpSpPr>
          <p:nvPr/>
        </p:nvGrpSpPr>
        <p:grpSpPr bwMode="auto">
          <a:xfrm>
            <a:off x="5922963" y="2132013"/>
            <a:ext cx="1530350" cy="3446462"/>
            <a:chOff x="3731" y="1343"/>
            <a:chExt cx="964" cy="2171"/>
          </a:xfrm>
        </p:grpSpPr>
        <p:sp>
          <p:nvSpPr>
            <p:cNvPr id="85016" name="Line 28"/>
            <p:cNvSpPr>
              <a:spLocks noChangeShapeType="1"/>
            </p:cNvSpPr>
            <p:nvPr/>
          </p:nvSpPr>
          <p:spPr bwMode="auto">
            <a:xfrm>
              <a:off x="3731" y="1343"/>
              <a:ext cx="662" cy="0"/>
            </a:xfrm>
            <a:prstGeom prst="line">
              <a:avLst/>
            </a:prstGeom>
            <a:noFill/>
            <a:ln w="38100">
              <a:solidFill>
                <a:srgbClr val="00CC00"/>
              </a:solidFill>
              <a:round/>
              <a:headEnd type="oval" w="sm" len="sm"/>
              <a:tailEnd type="oval" w="sm" len="sm"/>
            </a:ln>
          </p:spPr>
          <p:txBody>
            <a:bodyPr wrap="none" anchor="ctr"/>
            <a:lstStyle/>
            <a:p>
              <a:endParaRPr lang="tr-TR"/>
            </a:p>
          </p:txBody>
        </p:sp>
        <p:sp>
          <p:nvSpPr>
            <p:cNvPr id="85017" name="Line 29"/>
            <p:cNvSpPr>
              <a:spLocks noChangeShapeType="1"/>
            </p:cNvSpPr>
            <p:nvPr/>
          </p:nvSpPr>
          <p:spPr bwMode="auto">
            <a:xfrm>
              <a:off x="3749" y="3514"/>
              <a:ext cx="946" cy="0"/>
            </a:xfrm>
            <a:prstGeom prst="line">
              <a:avLst/>
            </a:prstGeom>
            <a:noFill/>
            <a:ln w="38100">
              <a:solidFill>
                <a:srgbClr val="00CC00"/>
              </a:solidFill>
              <a:round/>
              <a:headEnd type="oval" w="sm" len="sm"/>
              <a:tailEnd type="oval" w="sm" len="sm"/>
            </a:ln>
          </p:spPr>
          <p:txBody>
            <a:bodyPr wrap="none" anchor="ctr"/>
            <a:lstStyle/>
            <a:p>
              <a:endParaRPr lang="tr-TR"/>
            </a:p>
          </p:txBody>
        </p:sp>
      </p:grpSp>
      <p:sp>
        <p:nvSpPr>
          <p:cNvPr id="85014" name="Rectangle 32"/>
          <p:cNvSpPr>
            <a:spLocks/>
          </p:cNvSpPr>
          <p:nvPr/>
        </p:nvSpPr>
        <p:spPr bwMode="auto">
          <a:xfrm>
            <a:off x="468313" y="260350"/>
            <a:ext cx="8002587" cy="1073150"/>
          </a:xfrm>
          <a:prstGeom prst="rect">
            <a:avLst/>
          </a:prstGeom>
          <a:noFill/>
          <a:ln w="9525">
            <a:noFill/>
            <a:miter lim="800000"/>
            <a:headEnd/>
            <a:tailEnd/>
          </a:ln>
        </p:spPr>
        <p:txBody>
          <a:bodyPr anchor="ctr"/>
          <a:lstStyle/>
          <a:p>
            <a:pPr algn="ctr"/>
            <a:r>
              <a:rPr lang="tr-TR" sz="3600">
                <a:solidFill>
                  <a:srgbClr val="F89F46"/>
                </a:solidFill>
              </a:rPr>
              <a:t>3 Renkli FCM “Cross-Match” Çalışması</a:t>
            </a:r>
          </a:p>
        </p:txBody>
      </p:sp>
      <p:sp>
        <p:nvSpPr>
          <p:cNvPr id="85015" name="Text Box 33"/>
          <p:cNvSpPr txBox="1">
            <a:spLocks noChangeArrowheads="1"/>
          </p:cNvSpPr>
          <p:nvPr/>
        </p:nvSpPr>
        <p:spPr bwMode="auto">
          <a:xfrm>
            <a:off x="179388" y="6521450"/>
            <a:ext cx="3098800" cy="336550"/>
          </a:xfrm>
          <a:prstGeom prst="rect">
            <a:avLst/>
          </a:prstGeom>
          <a:noFill/>
          <a:ln w="9525">
            <a:noFill/>
            <a:miter lim="800000"/>
            <a:headEnd/>
            <a:tailEnd/>
          </a:ln>
        </p:spPr>
        <p:txBody>
          <a:bodyPr wrap="none">
            <a:spAutoFit/>
          </a:bodyPr>
          <a:lstStyle/>
          <a:p>
            <a:r>
              <a:rPr lang="tr-TR" sz="1600">
                <a:solidFill>
                  <a:schemeClr val="bg1"/>
                </a:solidFill>
              </a:rPr>
              <a:t>Kaynak: </a:t>
            </a:r>
            <a:r>
              <a:rPr lang="en-US" sz="1600">
                <a:solidFill>
                  <a:schemeClr val="bg1"/>
                </a:solidFill>
              </a:rPr>
              <a:t>Rolando O. Garcia-Morales</a:t>
            </a:r>
            <a:endParaRPr lang="tr-TR" sz="16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6" grpId="0" animBg="1"/>
      <p:bldP spid="49154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1000" y="838200"/>
            <a:ext cx="8077200" cy="5486400"/>
          </a:xfrm>
          <a:prstGeom prst="rect">
            <a:avLst/>
          </a:prstGeom>
          <a:solidFill>
            <a:schemeClr val="accent2"/>
          </a:solidFill>
          <a:ln w="9525">
            <a:solidFill>
              <a:schemeClr val="tx1"/>
            </a:solidFill>
            <a:miter lim="800000"/>
            <a:headEnd/>
            <a:tailEnd/>
          </a:ln>
        </p:spPr>
        <p:txBody>
          <a:bodyPr wrap="none" anchor="ctr"/>
          <a:lstStyle/>
          <a:p>
            <a:endParaRPr lang="tr-TR" sz="1800">
              <a:latin typeface="Century Gothic" charset="-94"/>
            </a:endParaRPr>
          </a:p>
        </p:txBody>
      </p:sp>
      <p:sp>
        <p:nvSpPr>
          <p:cNvPr id="77827" name="Rectangle 3"/>
          <p:cNvSpPr>
            <a:spLocks noGrp="1" noChangeArrowheads="1"/>
          </p:cNvSpPr>
          <p:nvPr>
            <p:ph type="title"/>
          </p:nvPr>
        </p:nvSpPr>
        <p:spPr>
          <a:xfrm>
            <a:off x="1371600" y="152400"/>
            <a:ext cx="6705600" cy="742950"/>
          </a:xfrm>
        </p:spPr>
        <p:txBody>
          <a:bodyPr lIns="88900" tIns="44450" rIns="88900" bIns="44450" anchor="b"/>
          <a:lstStyle/>
          <a:p>
            <a:pPr marL="484632" indent="0" defTabSz="887413" eaLnBrk="1" fontAlgn="auto" hangingPunct="1">
              <a:spcAft>
                <a:spcPts val="0"/>
              </a:spcAft>
              <a:defRPr/>
            </a:pPr>
            <a:r>
              <a:rPr lang="en-US" sz="3600" dirty="0">
                <a:solidFill>
                  <a:schemeClr val="accent1">
                    <a:tint val="83000"/>
                    <a:satMod val="150000"/>
                  </a:schemeClr>
                </a:solidFill>
                <a:ea typeface="+mj-ea"/>
              </a:rPr>
              <a:t>Normal </a:t>
            </a:r>
            <a:r>
              <a:rPr lang="tr-TR" sz="3600" dirty="0" smtClean="0">
                <a:solidFill>
                  <a:schemeClr val="accent1">
                    <a:tint val="83000"/>
                    <a:satMod val="150000"/>
                  </a:schemeClr>
                </a:solidFill>
                <a:ea typeface="+mj-ea"/>
              </a:rPr>
              <a:t>Hücre Döngüsü</a:t>
            </a:r>
            <a:endParaRPr lang="en-US" sz="3600" dirty="0">
              <a:solidFill>
                <a:schemeClr val="accent1">
                  <a:tint val="83000"/>
                  <a:satMod val="150000"/>
                </a:schemeClr>
              </a:solidFill>
              <a:ea typeface="+mj-ea"/>
            </a:endParaRPr>
          </a:p>
        </p:txBody>
      </p:sp>
      <p:sp>
        <p:nvSpPr>
          <p:cNvPr id="77828" name="Rectangle 4"/>
          <p:cNvSpPr>
            <a:spLocks noChangeArrowheads="1"/>
          </p:cNvSpPr>
          <p:nvPr/>
        </p:nvSpPr>
        <p:spPr bwMode="auto">
          <a:xfrm>
            <a:off x="4089400" y="1000125"/>
            <a:ext cx="571500" cy="565150"/>
          </a:xfrm>
          <a:prstGeom prst="rect">
            <a:avLst/>
          </a:prstGeom>
          <a:noFill/>
          <a:ln w="50800">
            <a:noFill/>
            <a:miter lim="800000"/>
            <a:headEnd/>
            <a:tailEnd/>
          </a:ln>
          <a:effectLst/>
        </p:spPr>
        <p:txBody>
          <a:bodyPr wrap="none" lIns="88900" tIns="44450" rIns="88900" bIns="44450">
            <a:spAutoFit/>
          </a:bodyPr>
          <a:lstStyle/>
          <a:p>
            <a:pPr defTabSz="1276350" eaLnBrk="0" hangingPunct="0"/>
            <a:r>
              <a:rPr lang="en-US" sz="2700" b="1">
                <a:solidFill>
                  <a:srgbClr val="FFFF00"/>
                </a:solidFill>
                <a:effectLst>
                  <a:outerShdw blurRad="38100" dist="38100" dir="2700000" algn="tl">
                    <a:srgbClr val="000000"/>
                  </a:outerShdw>
                </a:effectLst>
                <a:latin typeface="Arial" charset="0"/>
              </a:rPr>
              <a:t>G</a:t>
            </a:r>
            <a:r>
              <a:rPr lang="en-US" sz="2700" b="1" baseline="-25000">
                <a:solidFill>
                  <a:srgbClr val="FFFF00"/>
                </a:solidFill>
                <a:effectLst>
                  <a:outerShdw blurRad="38100" dist="38100" dir="2700000" algn="tl">
                    <a:srgbClr val="000000"/>
                  </a:outerShdw>
                </a:effectLst>
                <a:latin typeface="Arial" charset="0"/>
              </a:rPr>
              <a:t>0</a:t>
            </a:r>
          </a:p>
        </p:txBody>
      </p:sp>
      <p:sp>
        <p:nvSpPr>
          <p:cNvPr id="87045" name="Freeform 5"/>
          <p:cNvSpPr>
            <a:spLocks/>
          </p:cNvSpPr>
          <p:nvPr/>
        </p:nvSpPr>
        <p:spPr bwMode="auto">
          <a:xfrm>
            <a:off x="1547813" y="908050"/>
            <a:ext cx="6745287" cy="4049713"/>
          </a:xfrm>
          <a:custGeom>
            <a:avLst/>
            <a:gdLst>
              <a:gd name="T0" fmla="*/ 0 w 4631"/>
              <a:gd name="T1" fmla="*/ 0 h 2483"/>
              <a:gd name="T2" fmla="*/ 6743830 w 4631"/>
              <a:gd name="T3" fmla="*/ 0 h 2483"/>
              <a:gd name="T4" fmla="*/ 6743830 w 4631"/>
              <a:gd name="T5" fmla="*/ 4048082 h 2483"/>
              <a:gd name="T6" fmla="*/ 0 w 4631"/>
              <a:gd name="T7" fmla="*/ 4048082 h 2483"/>
              <a:gd name="T8" fmla="*/ 0 w 4631"/>
              <a:gd name="T9" fmla="*/ 0 h 2483"/>
              <a:gd name="T10" fmla="*/ 0 60000 65536"/>
              <a:gd name="T11" fmla="*/ 0 60000 65536"/>
              <a:gd name="T12" fmla="*/ 0 60000 65536"/>
              <a:gd name="T13" fmla="*/ 0 60000 65536"/>
              <a:gd name="T14" fmla="*/ 0 60000 65536"/>
              <a:gd name="T15" fmla="*/ 0 w 4631"/>
              <a:gd name="T16" fmla="*/ 0 h 2483"/>
              <a:gd name="T17" fmla="*/ 4631 w 4631"/>
              <a:gd name="T18" fmla="*/ 2483 h 2483"/>
            </a:gdLst>
            <a:ahLst/>
            <a:cxnLst>
              <a:cxn ang="T10">
                <a:pos x="T0" y="T1"/>
              </a:cxn>
              <a:cxn ang="T11">
                <a:pos x="T2" y="T3"/>
              </a:cxn>
              <a:cxn ang="T12">
                <a:pos x="T4" y="T5"/>
              </a:cxn>
              <a:cxn ang="T13">
                <a:pos x="T6" y="T7"/>
              </a:cxn>
              <a:cxn ang="T14">
                <a:pos x="T8" y="T9"/>
              </a:cxn>
            </a:cxnLst>
            <a:rect l="T15" t="T16" r="T17" b="T18"/>
            <a:pathLst>
              <a:path w="4631" h="2483">
                <a:moveTo>
                  <a:pt x="0" y="0"/>
                </a:moveTo>
                <a:lnTo>
                  <a:pt x="4630" y="0"/>
                </a:lnTo>
                <a:lnTo>
                  <a:pt x="4630" y="2482"/>
                </a:lnTo>
                <a:lnTo>
                  <a:pt x="0" y="2482"/>
                </a:lnTo>
                <a:lnTo>
                  <a:pt x="0" y="0"/>
                </a:lnTo>
              </a:path>
            </a:pathLst>
          </a:custGeom>
          <a:solidFill>
            <a:srgbClr val="CCECFF"/>
          </a:solidFill>
          <a:ln w="12700" cap="rnd">
            <a:solidFill>
              <a:srgbClr val="B1F3FF"/>
            </a:solidFill>
            <a:round/>
            <a:headEnd/>
            <a:tailEnd/>
          </a:ln>
        </p:spPr>
        <p:txBody>
          <a:bodyPr/>
          <a:lstStyle/>
          <a:p>
            <a:endParaRPr lang="tr-TR"/>
          </a:p>
        </p:txBody>
      </p:sp>
      <p:sp>
        <p:nvSpPr>
          <p:cNvPr id="87046" name="Freeform 6"/>
          <p:cNvSpPr>
            <a:spLocks/>
          </p:cNvSpPr>
          <p:nvPr/>
        </p:nvSpPr>
        <p:spPr bwMode="auto">
          <a:xfrm>
            <a:off x="3308350" y="4551363"/>
            <a:ext cx="1985963" cy="436562"/>
          </a:xfrm>
          <a:custGeom>
            <a:avLst/>
            <a:gdLst>
              <a:gd name="T0" fmla="*/ 0 w 1364"/>
              <a:gd name="T1" fmla="*/ 0 h 267"/>
              <a:gd name="T2" fmla="*/ 115023 w 1364"/>
              <a:gd name="T3" fmla="*/ 434927 h 267"/>
              <a:gd name="T4" fmla="*/ 1926268 w 1364"/>
              <a:gd name="T5" fmla="*/ 434927 h 267"/>
              <a:gd name="T6" fmla="*/ 1984507 w 1364"/>
              <a:gd name="T7" fmla="*/ 119360 h 267"/>
              <a:gd name="T8" fmla="*/ 0 w 1364"/>
              <a:gd name="T9" fmla="*/ 0 h 267"/>
              <a:gd name="T10" fmla="*/ 0 60000 65536"/>
              <a:gd name="T11" fmla="*/ 0 60000 65536"/>
              <a:gd name="T12" fmla="*/ 0 60000 65536"/>
              <a:gd name="T13" fmla="*/ 0 60000 65536"/>
              <a:gd name="T14" fmla="*/ 0 60000 65536"/>
              <a:gd name="T15" fmla="*/ 0 w 1364"/>
              <a:gd name="T16" fmla="*/ 0 h 267"/>
              <a:gd name="T17" fmla="*/ 1364 w 1364"/>
              <a:gd name="T18" fmla="*/ 267 h 267"/>
            </a:gdLst>
            <a:ahLst/>
            <a:cxnLst>
              <a:cxn ang="T10">
                <a:pos x="T0" y="T1"/>
              </a:cxn>
              <a:cxn ang="T11">
                <a:pos x="T2" y="T3"/>
              </a:cxn>
              <a:cxn ang="T12">
                <a:pos x="T4" y="T5"/>
              </a:cxn>
              <a:cxn ang="T13">
                <a:pos x="T6" y="T7"/>
              </a:cxn>
              <a:cxn ang="T14">
                <a:pos x="T8" y="T9"/>
              </a:cxn>
            </a:cxnLst>
            <a:rect l="T15" t="T16" r="T17" b="T18"/>
            <a:pathLst>
              <a:path w="1364" h="267">
                <a:moveTo>
                  <a:pt x="0" y="0"/>
                </a:moveTo>
                <a:lnTo>
                  <a:pt x="79" y="266"/>
                </a:lnTo>
                <a:lnTo>
                  <a:pt x="1323" y="266"/>
                </a:lnTo>
                <a:lnTo>
                  <a:pt x="1363" y="73"/>
                </a:lnTo>
                <a:lnTo>
                  <a:pt x="0" y="0"/>
                </a:lnTo>
              </a:path>
            </a:pathLst>
          </a:custGeom>
          <a:solidFill>
            <a:srgbClr val="F89700"/>
          </a:solidFill>
          <a:ln w="25400" cap="rnd">
            <a:solidFill>
              <a:srgbClr val="FFFFFF"/>
            </a:solidFill>
            <a:round/>
            <a:headEnd/>
            <a:tailEnd/>
          </a:ln>
        </p:spPr>
        <p:txBody>
          <a:bodyPr/>
          <a:lstStyle/>
          <a:p>
            <a:endParaRPr lang="tr-TR"/>
          </a:p>
        </p:txBody>
      </p:sp>
      <p:sp>
        <p:nvSpPr>
          <p:cNvPr id="87047" name="Freeform 7"/>
          <p:cNvSpPr>
            <a:spLocks/>
          </p:cNvSpPr>
          <p:nvPr/>
        </p:nvSpPr>
        <p:spPr bwMode="auto">
          <a:xfrm>
            <a:off x="2649538" y="1177925"/>
            <a:ext cx="773112" cy="3829050"/>
          </a:xfrm>
          <a:custGeom>
            <a:avLst/>
            <a:gdLst>
              <a:gd name="T0" fmla="*/ 0 w 531"/>
              <a:gd name="T1" fmla="*/ 3827419 h 2348"/>
              <a:gd name="T2" fmla="*/ 164523 w 531"/>
              <a:gd name="T3" fmla="*/ 3176742 h 2348"/>
              <a:gd name="T4" fmla="*/ 241688 w 531"/>
              <a:gd name="T5" fmla="*/ 1857448 h 2348"/>
              <a:gd name="T6" fmla="*/ 260616 w 531"/>
              <a:gd name="T7" fmla="*/ 782770 h 2348"/>
              <a:gd name="T8" fmla="*/ 288279 w 531"/>
              <a:gd name="T9" fmla="*/ 132092 h 2348"/>
              <a:gd name="T10" fmla="*/ 345061 w 531"/>
              <a:gd name="T11" fmla="*/ 0 h 2348"/>
              <a:gd name="T12" fmla="*/ 409123 w 531"/>
              <a:gd name="T13" fmla="*/ 239723 h 2348"/>
              <a:gd name="T14" fmla="*/ 462994 w 531"/>
              <a:gd name="T15" fmla="*/ 1196986 h 2348"/>
              <a:gd name="T16" fmla="*/ 553263 w 531"/>
              <a:gd name="T17" fmla="*/ 2630433 h 2348"/>
              <a:gd name="T18" fmla="*/ 592574 w 531"/>
              <a:gd name="T19" fmla="*/ 3152280 h 2348"/>
              <a:gd name="T20" fmla="*/ 771656 w 531"/>
              <a:gd name="T21" fmla="*/ 3827419 h 2348"/>
              <a:gd name="T22" fmla="*/ 0 w 531"/>
              <a:gd name="T23" fmla="*/ 3827419 h 23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2348"/>
              <a:gd name="T38" fmla="*/ 531 w 531"/>
              <a:gd name="T39" fmla="*/ 2348 h 23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2348">
                <a:moveTo>
                  <a:pt x="0" y="2347"/>
                </a:moveTo>
                <a:lnTo>
                  <a:pt x="113" y="1948"/>
                </a:lnTo>
                <a:lnTo>
                  <a:pt x="166" y="1139"/>
                </a:lnTo>
                <a:lnTo>
                  <a:pt x="179" y="480"/>
                </a:lnTo>
                <a:lnTo>
                  <a:pt x="198" y="81"/>
                </a:lnTo>
                <a:lnTo>
                  <a:pt x="237" y="0"/>
                </a:lnTo>
                <a:lnTo>
                  <a:pt x="281" y="147"/>
                </a:lnTo>
                <a:lnTo>
                  <a:pt x="318" y="734"/>
                </a:lnTo>
                <a:lnTo>
                  <a:pt x="380" y="1613"/>
                </a:lnTo>
                <a:lnTo>
                  <a:pt x="407" y="1933"/>
                </a:lnTo>
                <a:lnTo>
                  <a:pt x="530" y="2347"/>
                </a:lnTo>
                <a:lnTo>
                  <a:pt x="0" y="2347"/>
                </a:lnTo>
              </a:path>
            </a:pathLst>
          </a:custGeom>
          <a:solidFill>
            <a:schemeClr val="tx2"/>
          </a:solidFill>
          <a:ln w="50800" cap="rnd">
            <a:noFill/>
            <a:round/>
            <a:headEnd/>
            <a:tailEnd/>
          </a:ln>
        </p:spPr>
        <p:txBody>
          <a:bodyPr/>
          <a:lstStyle/>
          <a:p>
            <a:endParaRPr lang="tr-TR"/>
          </a:p>
        </p:txBody>
      </p:sp>
      <p:sp>
        <p:nvSpPr>
          <p:cNvPr id="87048" name="Line 8"/>
          <p:cNvSpPr>
            <a:spLocks noChangeShapeType="1"/>
          </p:cNvSpPr>
          <p:nvPr/>
        </p:nvSpPr>
        <p:spPr bwMode="auto">
          <a:xfrm>
            <a:off x="2160588" y="5024438"/>
            <a:ext cx="0" cy="52387"/>
          </a:xfrm>
          <a:prstGeom prst="line">
            <a:avLst/>
          </a:prstGeom>
          <a:noFill/>
          <a:ln w="12700">
            <a:solidFill>
              <a:srgbClr val="B1F3FF"/>
            </a:solidFill>
            <a:round/>
            <a:headEnd/>
            <a:tailEnd/>
          </a:ln>
        </p:spPr>
        <p:txBody>
          <a:bodyPr wrap="none" anchor="ctr"/>
          <a:lstStyle/>
          <a:p>
            <a:endParaRPr lang="tr-TR"/>
          </a:p>
        </p:txBody>
      </p:sp>
      <p:sp>
        <p:nvSpPr>
          <p:cNvPr id="87049" name="Line 9"/>
          <p:cNvSpPr>
            <a:spLocks noChangeShapeType="1"/>
          </p:cNvSpPr>
          <p:nvPr/>
        </p:nvSpPr>
        <p:spPr bwMode="auto">
          <a:xfrm>
            <a:off x="2822575" y="5070475"/>
            <a:ext cx="0" cy="49213"/>
          </a:xfrm>
          <a:prstGeom prst="line">
            <a:avLst/>
          </a:prstGeom>
          <a:noFill/>
          <a:ln w="12700">
            <a:solidFill>
              <a:srgbClr val="B1F3FF"/>
            </a:solidFill>
            <a:round/>
            <a:headEnd/>
            <a:tailEnd/>
          </a:ln>
        </p:spPr>
        <p:txBody>
          <a:bodyPr wrap="none" anchor="ctr"/>
          <a:lstStyle/>
          <a:p>
            <a:endParaRPr lang="tr-TR"/>
          </a:p>
        </p:txBody>
      </p:sp>
      <p:sp>
        <p:nvSpPr>
          <p:cNvPr id="87050" name="Line 10"/>
          <p:cNvSpPr>
            <a:spLocks noChangeShapeType="1"/>
          </p:cNvSpPr>
          <p:nvPr/>
        </p:nvSpPr>
        <p:spPr bwMode="auto">
          <a:xfrm>
            <a:off x="6762750" y="5024438"/>
            <a:ext cx="0" cy="52387"/>
          </a:xfrm>
          <a:prstGeom prst="line">
            <a:avLst/>
          </a:prstGeom>
          <a:noFill/>
          <a:ln w="12700">
            <a:solidFill>
              <a:srgbClr val="B1F3FF"/>
            </a:solidFill>
            <a:round/>
            <a:headEnd/>
            <a:tailEnd/>
          </a:ln>
        </p:spPr>
        <p:txBody>
          <a:bodyPr wrap="none" anchor="ctr"/>
          <a:lstStyle/>
          <a:p>
            <a:endParaRPr lang="tr-TR"/>
          </a:p>
        </p:txBody>
      </p:sp>
      <p:sp>
        <p:nvSpPr>
          <p:cNvPr id="87051" name="Line 11"/>
          <p:cNvSpPr>
            <a:spLocks noChangeShapeType="1"/>
          </p:cNvSpPr>
          <p:nvPr/>
        </p:nvSpPr>
        <p:spPr bwMode="auto">
          <a:xfrm>
            <a:off x="7419975" y="5024438"/>
            <a:ext cx="0" cy="52387"/>
          </a:xfrm>
          <a:prstGeom prst="line">
            <a:avLst/>
          </a:prstGeom>
          <a:noFill/>
          <a:ln w="12700">
            <a:solidFill>
              <a:srgbClr val="B1F3FF"/>
            </a:solidFill>
            <a:round/>
            <a:headEnd/>
            <a:tailEnd/>
          </a:ln>
        </p:spPr>
        <p:txBody>
          <a:bodyPr wrap="none" anchor="ctr"/>
          <a:lstStyle/>
          <a:p>
            <a:endParaRPr lang="tr-TR"/>
          </a:p>
        </p:txBody>
      </p:sp>
      <p:sp>
        <p:nvSpPr>
          <p:cNvPr id="87052" name="Line 12"/>
          <p:cNvSpPr>
            <a:spLocks noChangeShapeType="1"/>
          </p:cNvSpPr>
          <p:nvPr/>
        </p:nvSpPr>
        <p:spPr bwMode="auto">
          <a:xfrm>
            <a:off x="8083550" y="5024438"/>
            <a:ext cx="0" cy="52387"/>
          </a:xfrm>
          <a:prstGeom prst="line">
            <a:avLst/>
          </a:prstGeom>
          <a:noFill/>
          <a:ln w="12700">
            <a:solidFill>
              <a:srgbClr val="B1F3FF"/>
            </a:solidFill>
            <a:round/>
            <a:headEnd/>
            <a:tailEnd/>
          </a:ln>
        </p:spPr>
        <p:txBody>
          <a:bodyPr wrap="none" anchor="ctr"/>
          <a:lstStyle/>
          <a:p>
            <a:endParaRPr lang="tr-TR"/>
          </a:p>
        </p:txBody>
      </p:sp>
      <p:sp>
        <p:nvSpPr>
          <p:cNvPr id="87053" name="Line 13"/>
          <p:cNvSpPr>
            <a:spLocks noChangeShapeType="1"/>
          </p:cNvSpPr>
          <p:nvPr/>
        </p:nvSpPr>
        <p:spPr bwMode="auto">
          <a:xfrm>
            <a:off x="3465513" y="5033963"/>
            <a:ext cx="0" cy="63500"/>
          </a:xfrm>
          <a:prstGeom prst="line">
            <a:avLst/>
          </a:prstGeom>
          <a:noFill/>
          <a:ln w="12700">
            <a:solidFill>
              <a:srgbClr val="B1F3FF"/>
            </a:solidFill>
            <a:round/>
            <a:headEnd/>
            <a:tailEnd/>
          </a:ln>
        </p:spPr>
        <p:txBody>
          <a:bodyPr wrap="none" anchor="ctr"/>
          <a:lstStyle/>
          <a:p>
            <a:endParaRPr lang="tr-TR"/>
          </a:p>
        </p:txBody>
      </p:sp>
      <p:sp>
        <p:nvSpPr>
          <p:cNvPr id="87054" name="Line 14"/>
          <p:cNvSpPr>
            <a:spLocks noChangeShapeType="1"/>
          </p:cNvSpPr>
          <p:nvPr/>
        </p:nvSpPr>
        <p:spPr bwMode="auto">
          <a:xfrm>
            <a:off x="4179888" y="5021263"/>
            <a:ext cx="0" cy="65087"/>
          </a:xfrm>
          <a:prstGeom prst="line">
            <a:avLst/>
          </a:prstGeom>
          <a:noFill/>
          <a:ln w="12700">
            <a:solidFill>
              <a:srgbClr val="B1F3FF"/>
            </a:solidFill>
            <a:round/>
            <a:headEnd/>
            <a:tailEnd/>
          </a:ln>
        </p:spPr>
        <p:txBody>
          <a:bodyPr wrap="none" anchor="ctr"/>
          <a:lstStyle/>
          <a:p>
            <a:endParaRPr lang="tr-TR"/>
          </a:p>
        </p:txBody>
      </p:sp>
      <p:sp>
        <p:nvSpPr>
          <p:cNvPr id="87055" name="Line 15"/>
          <p:cNvSpPr>
            <a:spLocks noChangeShapeType="1"/>
          </p:cNvSpPr>
          <p:nvPr/>
        </p:nvSpPr>
        <p:spPr bwMode="auto">
          <a:xfrm>
            <a:off x="4819650" y="5021263"/>
            <a:ext cx="0" cy="58737"/>
          </a:xfrm>
          <a:prstGeom prst="line">
            <a:avLst/>
          </a:prstGeom>
          <a:noFill/>
          <a:ln w="12700">
            <a:solidFill>
              <a:srgbClr val="B1F3FF"/>
            </a:solidFill>
            <a:round/>
            <a:headEnd/>
            <a:tailEnd/>
          </a:ln>
        </p:spPr>
        <p:txBody>
          <a:bodyPr wrap="none" anchor="ctr"/>
          <a:lstStyle/>
          <a:p>
            <a:endParaRPr lang="tr-TR"/>
          </a:p>
        </p:txBody>
      </p:sp>
      <p:sp>
        <p:nvSpPr>
          <p:cNvPr id="87056" name="Line 16"/>
          <p:cNvSpPr>
            <a:spLocks noChangeShapeType="1"/>
          </p:cNvSpPr>
          <p:nvPr/>
        </p:nvSpPr>
        <p:spPr bwMode="auto">
          <a:xfrm>
            <a:off x="5476875" y="5021263"/>
            <a:ext cx="1588" cy="79375"/>
          </a:xfrm>
          <a:prstGeom prst="line">
            <a:avLst/>
          </a:prstGeom>
          <a:noFill/>
          <a:ln w="12700">
            <a:solidFill>
              <a:srgbClr val="B1F3FF"/>
            </a:solidFill>
            <a:round/>
            <a:headEnd/>
            <a:tailEnd/>
          </a:ln>
        </p:spPr>
        <p:txBody>
          <a:bodyPr wrap="none" anchor="ctr"/>
          <a:lstStyle/>
          <a:p>
            <a:endParaRPr lang="tr-TR"/>
          </a:p>
        </p:txBody>
      </p:sp>
      <p:sp>
        <p:nvSpPr>
          <p:cNvPr id="87057" name="Line 17"/>
          <p:cNvSpPr>
            <a:spLocks noChangeShapeType="1"/>
          </p:cNvSpPr>
          <p:nvPr/>
        </p:nvSpPr>
        <p:spPr bwMode="auto">
          <a:xfrm>
            <a:off x="1504950" y="5041900"/>
            <a:ext cx="0" cy="49213"/>
          </a:xfrm>
          <a:prstGeom prst="line">
            <a:avLst/>
          </a:prstGeom>
          <a:noFill/>
          <a:ln w="12700">
            <a:solidFill>
              <a:srgbClr val="B1F3FF"/>
            </a:solidFill>
            <a:round/>
            <a:headEnd/>
            <a:tailEnd/>
          </a:ln>
        </p:spPr>
        <p:txBody>
          <a:bodyPr wrap="none" anchor="ctr"/>
          <a:lstStyle/>
          <a:p>
            <a:endParaRPr lang="tr-TR"/>
          </a:p>
        </p:txBody>
      </p:sp>
      <p:sp>
        <p:nvSpPr>
          <p:cNvPr id="87058" name="Line 18"/>
          <p:cNvSpPr>
            <a:spLocks noChangeShapeType="1"/>
          </p:cNvSpPr>
          <p:nvPr/>
        </p:nvSpPr>
        <p:spPr bwMode="auto">
          <a:xfrm flipH="1">
            <a:off x="1444625" y="5033963"/>
            <a:ext cx="65088" cy="0"/>
          </a:xfrm>
          <a:prstGeom prst="line">
            <a:avLst/>
          </a:prstGeom>
          <a:noFill/>
          <a:ln w="12700">
            <a:solidFill>
              <a:srgbClr val="B1F3FF"/>
            </a:solidFill>
            <a:round/>
            <a:headEnd/>
            <a:tailEnd/>
          </a:ln>
        </p:spPr>
        <p:txBody>
          <a:bodyPr wrap="none" anchor="ctr"/>
          <a:lstStyle/>
          <a:p>
            <a:endParaRPr lang="tr-TR"/>
          </a:p>
        </p:txBody>
      </p:sp>
      <p:sp>
        <p:nvSpPr>
          <p:cNvPr id="87059" name="Line 19"/>
          <p:cNvSpPr>
            <a:spLocks noChangeShapeType="1"/>
          </p:cNvSpPr>
          <p:nvPr/>
        </p:nvSpPr>
        <p:spPr bwMode="auto">
          <a:xfrm flipH="1">
            <a:off x="1444625" y="4017963"/>
            <a:ext cx="65088" cy="0"/>
          </a:xfrm>
          <a:prstGeom prst="line">
            <a:avLst/>
          </a:prstGeom>
          <a:noFill/>
          <a:ln w="12700">
            <a:solidFill>
              <a:srgbClr val="B1F3FF"/>
            </a:solidFill>
            <a:round/>
            <a:headEnd/>
            <a:tailEnd/>
          </a:ln>
        </p:spPr>
        <p:txBody>
          <a:bodyPr wrap="none" anchor="ctr"/>
          <a:lstStyle/>
          <a:p>
            <a:endParaRPr lang="tr-TR"/>
          </a:p>
        </p:txBody>
      </p:sp>
      <p:sp>
        <p:nvSpPr>
          <p:cNvPr id="87060" name="Line 20"/>
          <p:cNvSpPr>
            <a:spLocks noChangeShapeType="1"/>
          </p:cNvSpPr>
          <p:nvPr/>
        </p:nvSpPr>
        <p:spPr bwMode="auto">
          <a:xfrm flipH="1">
            <a:off x="1444625" y="3003550"/>
            <a:ext cx="65088" cy="0"/>
          </a:xfrm>
          <a:prstGeom prst="line">
            <a:avLst/>
          </a:prstGeom>
          <a:noFill/>
          <a:ln w="12700">
            <a:solidFill>
              <a:srgbClr val="B1F3FF"/>
            </a:solidFill>
            <a:round/>
            <a:headEnd/>
            <a:tailEnd/>
          </a:ln>
        </p:spPr>
        <p:txBody>
          <a:bodyPr wrap="none" anchor="ctr"/>
          <a:lstStyle/>
          <a:p>
            <a:endParaRPr lang="tr-TR"/>
          </a:p>
        </p:txBody>
      </p:sp>
      <p:sp>
        <p:nvSpPr>
          <p:cNvPr id="87061" name="Line 21"/>
          <p:cNvSpPr>
            <a:spLocks noChangeShapeType="1"/>
          </p:cNvSpPr>
          <p:nvPr/>
        </p:nvSpPr>
        <p:spPr bwMode="auto">
          <a:xfrm flipH="1">
            <a:off x="1444625" y="1989138"/>
            <a:ext cx="65088" cy="0"/>
          </a:xfrm>
          <a:prstGeom prst="line">
            <a:avLst/>
          </a:prstGeom>
          <a:noFill/>
          <a:ln w="12700">
            <a:solidFill>
              <a:srgbClr val="B1F3FF"/>
            </a:solidFill>
            <a:round/>
            <a:headEnd/>
            <a:tailEnd/>
          </a:ln>
        </p:spPr>
        <p:txBody>
          <a:bodyPr wrap="none" anchor="ctr"/>
          <a:lstStyle/>
          <a:p>
            <a:endParaRPr lang="tr-TR"/>
          </a:p>
        </p:txBody>
      </p:sp>
      <p:sp>
        <p:nvSpPr>
          <p:cNvPr id="87062" name="Line 22"/>
          <p:cNvSpPr>
            <a:spLocks noChangeShapeType="1"/>
          </p:cNvSpPr>
          <p:nvPr/>
        </p:nvSpPr>
        <p:spPr bwMode="auto">
          <a:xfrm flipH="1">
            <a:off x="1444625" y="969963"/>
            <a:ext cx="65088" cy="0"/>
          </a:xfrm>
          <a:prstGeom prst="line">
            <a:avLst/>
          </a:prstGeom>
          <a:noFill/>
          <a:ln w="12700">
            <a:solidFill>
              <a:srgbClr val="B1F3FF"/>
            </a:solidFill>
            <a:round/>
            <a:headEnd/>
            <a:tailEnd/>
          </a:ln>
        </p:spPr>
        <p:txBody>
          <a:bodyPr wrap="none" anchor="ctr"/>
          <a:lstStyle/>
          <a:p>
            <a:endParaRPr lang="tr-TR"/>
          </a:p>
        </p:txBody>
      </p:sp>
      <p:sp>
        <p:nvSpPr>
          <p:cNvPr id="87063" name="Line 23"/>
          <p:cNvSpPr>
            <a:spLocks noChangeShapeType="1"/>
          </p:cNvSpPr>
          <p:nvPr/>
        </p:nvSpPr>
        <p:spPr bwMode="auto">
          <a:xfrm>
            <a:off x="6134100" y="5024438"/>
            <a:ext cx="0" cy="69850"/>
          </a:xfrm>
          <a:prstGeom prst="line">
            <a:avLst/>
          </a:prstGeom>
          <a:noFill/>
          <a:ln w="12700">
            <a:solidFill>
              <a:srgbClr val="B1F3FF"/>
            </a:solidFill>
            <a:round/>
            <a:headEnd/>
            <a:tailEnd/>
          </a:ln>
        </p:spPr>
        <p:txBody>
          <a:bodyPr wrap="none" anchor="ctr"/>
          <a:lstStyle/>
          <a:p>
            <a:endParaRPr lang="tr-TR"/>
          </a:p>
        </p:txBody>
      </p:sp>
      <p:sp>
        <p:nvSpPr>
          <p:cNvPr id="87064" name="Freeform 24"/>
          <p:cNvSpPr>
            <a:spLocks/>
          </p:cNvSpPr>
          <p:nvPr/>
        </p:nvSpPr>
        <p:spPr bwMode="auto">
          <a:xfrm>
            <a:off x="2652713" y="1154113"/>
            <a:ext cx="3121025" cy="3836987"/>
          </a:xfrm>
          <a:custGeom>
            <a:avLst/>
            <a:gdLst>
              <a:gd name="T0" fmla="*/ 0 w 2143"/>
              <a:gd name="T1" fmla="*/ 3835356 h 2352"/>
              <a:gd name="T2" fmla="*/ 65537 w 2143"/>
              <a:gd name="T3" fmla="*/ 3564548 h 2352"/>
              <a:gd name="T4" fmla="*/ 154376 w 2143"/>
              <a:gd name="T5" fmla="*/ 3218697 h 2352"/>
              <a:gd name="T6" fmla="*/ 211175 w 2143"/>
              <a:gd name="T7" fmla="*/ 2716234 h 2352"/>
              <a:gd name="T8" fmla="*/ 233021 w 2143"/>
              <a:gd name="T9" fmla="*/ 2257819 h 2352"/>
              <a:gd name="T10" fmla="*/ 254867 w 2143"/>
              <a:gd name="T11" fmla="*/ 1306729 h 2352"/>
              <a:gd name="T12" fmla="*/ 279625 w 2143"/>
              <a:gd name="T13" fmla="*/ 429051 h 2352"/>
              <a:gd name="T14" fmla="*/ 301471 w 2143"/>
              <a:gd name="T15" fmla="*/ 145192 h 2352"/>
              <a:gd name="T16" fmla="*/ 345162 w 2143"/>
              <a:gd name="T17" fmla="*/ 0 h 2352"/>
              <a:gd name="T18" fmla="*/ 412156 w 2143"/>
              <a:gd name="T19" fmla="*/ 251231 h 2352"/>
              <a:gd name="T20" fmla="*/ 447109 w 2143"/>
              <a:gd name="T21" fmla="*/ 845051 h 2352"/>
              <a:gd name="T22" fmla="*/ 490800 w 2143"/>
              <a:gd name="T23" fmla="*/ 1619952 h 2352"/>
              <a:gd name="T24" fmla="*/ 582552 w 2143"/>
              <a:gd name="T25" fmla="*/ 3093081 h 2352"/>
              <a:gd name="T26" fmla="*/ 703432 w 2143"/>
              <a:gd name="T27" fmla="*/ 3584124 h 2352"/>
              <a:gd name="T28" fmla="*/ 767513 w 2143"/>
              <a:gd name="T29" fmla="*/ 3822305 h 2352"/>
              <a:gd name="T30" fmla="*/ 653915 w 2143"/>
              <a:gd name="T31" fmla="*/ 3414462 h 2352"/>
              <a:gd name="T32" fmla="*/ 2633137 w 2143"/>
              <a:gd name="T33" fmla="*/ 3533552 h 2352"/>
              <a:gd name="T34" fmla="*/ 2646245 w 2143"/>
              <a:gd name="T35" fmla="*/ 3494399 h 2352"/>
              <a:gd name="T36" fmla="*/ 2666634 w 2143"/>
              <a:gd name="T37" fmla="*/ 3409568 h 2352"/>
              <a:gd name="T38" fmla="*/ 2714695 w 2143"/>
              <a:gd name="T39" fmla="*/ 3155073 h 2352"/>
              <a:gd name="T40" fmla="*/ 2746735 w 2143"/>
              <a:gd name="T41" fmla="*/ 2978885 h 2352"/>
              <a:gd name="T42" fmla="*/ 2813729 w 2143"/>
              <a:gd name="T43" fmla="*/ 3207277 h 2352"/>
              <a:gd name="T44" fmla="*/ 2892373 w 2143"/>
              <a:gd name="T45" fmla="*/ 3513975 h 2352"/>
              <a:gd name="T46" fmla="*/ 2944803 w 2143"/>
              <a:gd name="T47" fmla="*/ 3690164 h 2352"/>
              <a:gd name="T48" fmla="*/ 2997233 w 2143"/>
              <a:gd name="T49" fmla="*/ 3773363 h 2352"/>
              <a:gd name="T50" fmla="*/ 3045293 w 2143"/>
              <a:gd name="T51" fmla="*/ 3797834 h 2352"/>
              <a:gd name="T52" fmla="*/ 3119569 w 2143"/>
              <a:gd name="T53" fmla="*/ 3820673 h 2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3"/>
              <a:gd name="T82" fmla="*/ 0 h 2352"/>
              <a:gd name="T83" fmla="*/ 2143 w 2143"/>
              <a:gd name="T84" fmla="*/ 2352 h 2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3" h="2352">
                <a:moveTo>
                  <a:pt x="0" y="2351"/>
                </a:moveTo>
                <a:lnTo>
                  <a:pt x="45" y="2185"/>
                </a:lnTo>
                <a:lnTo>
                  <a:pt x="106" y="1973"/>
                </a:lnTo>
                <a:lnTo>
                  <a:pt x="145" y="1665"/>
                </a:lnTo>
                <a:lnTo>
                  <a:pt x="160" y="1384"/>
                </a:lnTo>
                <a:lnTo>
                  <a:pt x="175" y="801"/>
                </a:lnTo>
                <a:lnTo>
                  <a:pt x="192" y="263"/>
                </a:lnTo>
                <a:lnTo>
                  <a:pt x="207" y="89"/>
                </a:lnTo>
                <a:lnTo>
                  <a:pt x="237" y="0"/>
                </a:lnTo>
                <a:lnTo>
                  <a:pt x="283" y="154"/>
                </a:lnTo>
                <a:lnTo>
                  <a:pt x="307" y="518"/>
                </a:lnTo>
                <a:lnTo>
                  <a:pt x="337" y="993"/>
                </a:lnTo>
                <a:lnTo>
                  <a:pt x="400" y="1896"/>
                </a:lnTo>
                <a:lnTo>
                  <a:pt x="483" y="2197"/>
                </a:lnTo>
                <a:lnTo>
                  <a:pt x="527" y="2343"/>
                </a:lnTo>
                <a:lnTo>
                  <a:pt x="449" y="2093"/>
                </a:lnTo>
                <a:lnTo>
                  <a:pt x="1808" y="2166"/>
                </a:lnTo>
                <a:lnTo>
                  <a:pt x="1817" y="2142"/>
                </a:lnTo>
                <a:lnTo>
                  <a:pt x="1831" y="2090"/>
                </a:lnTo>
                <a:lnTo>
                  <a:pt x="1864" y="1934"/>
                </a:lnTo>
                <a:lnTo>
                  <a:pt x="1886" y="1826"/>
                </a:lnTo>
                <a:lnTo>
                  <a:pt x="1932" y="1966"/>
                </a:lnTo>
                <a:lnTo>
                  <a:pt x="1986" y="2154"/>
                </a:lnTo>
                <a:lnTo>
                  <a:pt x="2022" y="2262"/>
                </a:lnTo>
                <a:lnTo>
                  <a:pt x="2058" y="2313"/>
                </a:lnTo>
                <a:lnTo>
                  <a:pt x="2091" y="2328"/>
                </a:lnTo>
                <a:lnTo>
                  <a:pt x="2142" y="2342"/>
                </a:lnTo>
              </a:path>
            </a:pathLst>
          </a:custGeom>
          <a:noFill/>
          <a:ln w="25400" cap="rnd">
            <a:solidFill>
              <a:schemeClr val="tx1"/>
            </a:solidFill>
            <a:round/>
            <a:headEnd/>
            <a:tailEnd/>
          </a:ln>
        </p:spPr>
        <p:txBody>
          <a:bodyPr/>
          <a:lstStyle/>
          <a:p>
            <a:endParaRPr lang="tr-TR"/>
          </a:p>
        </p:txBody>
      </p:sp>
      <p:sp>
        <p:nvSpPr>
          <p:cNvPr id="87065" name="Line 25"/>
          <p:cNvSpPr>
            <a:spLocks noChangeShapeType="1"/>
          </p:cNvSpPr>
          <p:nvPr/>
        </p:nvSpPr>
        <p:spPr bwMode="auto">
          <a:xfrm>
            <a:off x="3398838" y="4994275"/>
            <a:ext cx="2570162" cy="4763"/>
          </a:xfrm>
          <a:prstGeom prst="line">
            <a:avLst/>
          </a:prstGeom>
          <a:noFill/>
          <a:ln w="25400">
            <a:solidFill>
              <a:schemeClr val="tx1"/>
            </a:solidFill>
            <a:round/>
            <a:headEnd/>
            <a:tailEnd/>
          </a:ln>
        </p:spPr>
        <p:txBody>
          <a:bodyPr wrap="none" anchor="ctr"/>
          <a:lstStyle/>
          <a:p>
            <a:endParaRPr lang="tr-TR"/>
          </a:p>
        </p:txBody>
      </p:sp>
      <p:sp>
        <p:nvSpPr>
          <p:cNvPr id="87066" name="Line 26"/>
          <p:cNvSpPr>
            <a:spLocks noChangeShapeType="1"/>
          </p:cNvSpPr>
          <p:nvPr/>
        </p:nvSpPr>
        <p:spPr bwMode="auto">
          <a:xfrm>
            <a:off x="5980113" y="4999038"/>
            <a:ext cx="447675" cy="0"/>
          </a:xfrm>
          <a:prstGeom prst="line">
            <a:avLst/>
          </a:prstGeom>
          <a:noFill/>
          <a:ln w="25400">
            <a:solidFill>
              <a:schemeClr val="tx1"/>
            </a:solidFill>
            <a:round/>
            <a:headEnd/>
            <a:tailEnd/>
          </a:ln>
        </p:spPr>
        <p:txBody>
          <a:bodyPr wrap="none" anchor="ctr"/>
          <a:lstStyle/>
          <a:p>
            <a:endParaRPr lang="tr-TR"/>
          </a:p>
        </p:txBody>
      </p:sp>
      <p:sp>
        <p:nvSpPr>
          <p:cNvPr id="87067" name="Rectangle 27"/>
          <p:cNvSpPr>
            <a:spLocks noChangeArrowheads="1"/>
          </p:cNvSpPr>
          <p:nvPr/>
        </p:nvSpPr>
        <p:spPr bwMode="auto">
          <a:xfrm>
            <a:off x="3124200" y="1136650"/>
            <a:ext cx="571500" cy="500063"/>
          </a:xfrm>
          <a:prstGeom prst="rect">
            <a:avLst/>
          </a:prstGeom>
          <a:noFill/>
          <a:ln w="50800">
            <a:noFill/>
            <a:miter lim="800000"/>
            <a:headEnd/>
            <a:tailEnd/>
          </a:ln>
        </p:spPr>
        <p:txBody>
          <a:bodyPr wrap="none" lIns="88900" tIns="44450" rIns="88900" bIns="44450">
            <a:spAutoFit/>
          </a:bodyPr>
          <a:lstStyle/>
          <a:p>
            <a:pPr defTabSz="1276350" eaLnBrk="0" hangingPunct="0"/>
            <a:r>
              <a:rPr lang="en-US" sz="2700" b="1">
                <a:solidFill>
                  <a:schemeClr val="bg1"/>
                </a:solidFill>
                <a:latin typeface="Arial" charset="0"/>
              </a:rPr>
              <a:t>G</a:t>
            </a:r>
            <a:r>
              <a:rPr lang="en-US" sz="2700" b="1" baseline="-25000">
                <a:solidFill>
                  <a:schemeClr val="bg1"/>
                </a:solidFill>
                <a:latin typeface="Arial" charset="0"/>
              </a:rPr>
              <a:t>0</a:t>
            </a:r>
          </a:p>
        </p:txBody>
      </p:sp>
      <p:sp>
        <p:nvSpPr>
          <p:cNvPr id="87068" name="Rectangle 28"/>
          <p:cNvSpPr>
            <a:spLocks noChangeArrowheads="1"/>
          </p:cNvSpPr>
          <p:nvPr/>
        </p:nvSpPr>
        <p:spPr bwMode="auto">
          <a:xfrm>
            <a:off x="3544888" y="1127125"/>
            <a:ext cx="781050" cy="500063"/>
          </a:xfrm>
          <a:prstGeom prst="rect">
            <a:avLst/>
          </a:prstGeom>
          <a:noFill/>
          <a:ln w="50800">
            <a:noFill/>
            <a:miter lim="800000"/>
            <a:headEnd/>
            <a:tailEnd/>
          </a:ln>
        </p:spPr>
        <p:txBody>
          <a:bodyPr wrap="none" lIns="88900" tIns="44450" rIns="88900" bIns="44450">
            <a:spAutoFit/>
          </a:bodyPr>
          <a:lstStyle/>
          <a:p>
            <a:pPr defTabSz="1276350" eaLnBrk="0" hangingPunct="0"/>
            <a:r>
              <a:rPr lang="en-US" sz="2700" b="1">
                <a:solidFill>
                  <a:schemeClr val="bg1"/>
                </a:solidFill>
                <a:latin typeface="Arial" charset="0"/>
              </a:rPr>
              <a:t>- G</a:t>
            </a:r>
            <a:r>
              <a:rPr lang="en-US" sz="2700" b="1" baseline="-25000">
                <a:solidFill>
                  <a:schemeClr val="bg1"/>
                </a:solidFill>
                <a:latin typeface="Arial" charset="0"/>
              </a:rPr>
              <a:t>1</a:t>
            </a:r>
          </a:p>
        </p:txBody>
      </p:sp>
      <p:sp>
        <p:nvSpPr>
          <p:cNvPr id="87069" name="Rectangle 29"/>
          <p:cNvSpPr>
            <a:spLocks noChangeArrowheads="1"/>
          </p:cNvSpPr>
          <p:nvPr/>
        </p:nvSpPr>
        <p:spPr bwMode="auto">
          <a:xfrm>
            <a:off x="4289425" y="3930650"/>
            <a:ext cx="425450" cy="622300"/>
          </a:xfrm>
          <a:prstGeom prst="rect">
            <a:avLst/>
          </a:prstGeom>
          <a:noFill/>
          <a:ln w="50800">
            <a:noFill/>
            <a:miter lim="800000"/>
            <a:headEnd/>
            <a:tailEnd/>
          </a:ln>
        </p:spPr>
        <p:txBody>
          <a:bodyPr wrap="none" lIns="88900" tIns="44450" rIns="88900" bIns="44450">
            <a:spAutoFit/>
          </a:bodyPr>
          <a:lstStyle/>
          <a:p>
            <a:pPr defTabSz="1276350" eaLnBrk="0" hangingPunct="0"/>
            <a:r>
              <a:rPr lang="en-US" sz="3500" b="1">
                <a:solidFill>
                  <a:schemeClr val="bg1"/>
                </a:solidFill>
                <a:latin typeface="Arial" charset="0"/>
              </a:rPr>
              <a:t>s</a:t>
            </a:r>
          </a:p>
        </p:txBody>
      </p:sp>
      <p:grpSp>
        <p:nvGrpSpPr>
          <p:cNvPr id="87070" name="Group 30"/>
          <p:cNvGrpSpPr>
            <a:grpSpLocks/>
          </p:cNvGrpSpPr>
          <p:nvPr/>
        </p:nvGrpSpPr>
        <p:grpSpPr bwMode="auto">
          <a:xfrm>
            <a:off x="5399088" y="3803650"/>
            <a:ext cx="982662" cy="561975"/>
            <a:chOff x="3707" y="2332"/>
            <a:chExt cx="674" cy="345"/>
          </a:xfrm>
        </p:grpSpPr>
        <p:sp>
          <p:nvSpPr>
            <p:cNvPr id="87101" name="Rectangle 31"/>
            <p:cNvSpPr>
              <a:spLocks noChangeArrowheads="1"/>
            </p:cNvSpPr>
            <p:nvPr/>
          </p:nvSpPr>
          <p:spPr bwMode="auto">
            <a:xfrm>
              <a:off x="3707" y="2332"/>
              <a:ext cx="433" cy="345"/>
            </a:xfrm>
            <a:prstGeom prst="rect">
              <a:avLst/>
            </a:prstGeom>
            <a:noFill/>
            <a:ln w="50800">
              <a:noFill/>
              <a:miter lim="800000"/>
              <a:headEnd/>
              <a:tailEnd/>
            </a:ln>
          </p:spPr>
          <p:txBody>
            <a:bodyPr wrap="none" lIns="88900" tIns="44450" rIns="88900" bIns="44450">
              <a:spAutoFit/>
            </a:bodyPr>
            <a:lstStyle/>
            <a:p>
              <a:pPr defTabSz="1276350" eaLnBrk="0" hangingPunct="0"/>
              <a:r>
                <a:rPr lang="en-US" sz="3100" b="1">
                  <a:solidFill>
                    <a:schemeClr val="bg1"/>
                  </a:solidFill>
                  <a:latin typeface="Arial" charset="0"/>
                </a:rPr>
                <a:t>G</a:t>
              </a:r>
              <a:r>
                <a:rPr lang="en-US" sz="3100" b="1" baseline="-25000">
                  <a:solidFill>
                    <a:schemeClr val="bg1"/>
                  </a:solidFill>
                  <a:latin typeface="Arial" charset="0"/>
                </a:rPr>
                <a:t>2</a:t>
              </a:r>
            </a:p>
          </p:txBody>
        </p:sp>
        <p:sp>
          <p:nvSpPr>
            <p:cNvPr id="87102" name="Rectangle 32"/>
            <p:cNvSpPr>
              <a:spLocks noChangeArrowheads="1"/>
            </p:cNvSpPr>
            <p:nvPr/>
          </p:nvSpPr>
          <p:spPr bwMode="auto">
            <a:xfrm>
              <a:off x="4031" y="2332"/>
              <a:ext cx="350" cy="345"/>
            </a:xfrm>
            <a:prstGeom prst="rect">
              <a:avLst/>
            </a:prstGeom>
            <a:noFill/>
            <a:ln w="50800">
              <a:noFill/>
              <a:miter lim="800000"/>
              <a:headEnd/>
              <a:tailEnd/>
            </a:ln>
          </p:spPr>
          <p:txBody>
            <a:bodyPr lIns="88900" tIns="44450" rIns="88900" bIns="44450">
              <a:spAutoFit/>
            </a:bodyPr>
            <a:lstStyle/>
            <a:p>
              <a:pPr defTabSz="1276350" eaLnBrk="0" hangingPunct="0"/>
              <a:r>
                <a:rPr lang="en-US" sz="3100" b="1">
                  <a:solidFill>
                    <a:schemeClr val="bg1"/>
                  </a:solidFill>
                  <a:latin typeface="Arial" charset="0"/>
                </a:rPr>
                <a:t>M</a:t>
              </a:r>
            </a:p>
          </p:txBody>
        </p:sp>
      </p:grpSp>
      <p:sp>
        <p:nvSpPr>
          <p:cNvPr id="87071" name="Rectangle 33"/>
          <p:cNvSpPr>
            <a:spLocks noChangeArrowheads="1"/>
          </p:cNvSpPr>
          <p:nvPr/>
        </p:nvSpPr>
        <p:spPr bwMode="auto">
          <a:xfrm>
            <a:off x="3346450" y="5667375"/>
            <a:ext cx="1874838" cy="503238"/>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DNA Content</a:t>
            </a:r>
          </a:p>
        </p:txBody>
      </p:sp>
      <p:sp>
        <p:nvSpPr>
          <p:cNvPr id="77858" name="Rectangle 34"/>
          <p:cNvSpPr>
            <a:spLocks noChangeArrowheads="1"/>
          </p:cNvSpPr>
          <p:nvPr/>
        </p:nvSpPr>
        <p:spPr bwMode="auto">
          <a:xfrm>
            <a:off x="2701925" y="5484813"/>
            <a:ext cx="493713" cy="439737"/>
          </a:xfrm>
          <a:prstGeom prst="rect">
            <a:avLst/>
          </a:prstGeom>
          <a:noFill/>
          <a:ln w="12700">
            <a:noFill/>
            <a:miter lim="800000"/>
            <a:headEnd/>
            <a:tailEnd/>
          </a:ln>
          <a:effectLst/>
        </p:spPr>
        <p:txBody>
          <a:bodyPr wrap="none" lIns="88900" tIns="44450" rIns="88900" bIns="44450">
            <a:spAutoFit/>
          </a:bodyPr>
          <a:lstStyle/>
          <a:p>
            <a:pPr defTabSz="1276350" eaLnBrk="0" fontAlgn="auto" hangingPunct="0">
              <a:spcBef>
                <a:spcPts val="0"/>
              </a:spcBef>
              <a:spcAft>
                <a:spcPts val="0"/>
              </a:spcAft>
              <a:defRPr/>
            </a:pPr>
            <a:r>
              <a:rPr lang="en-US" sz="1900" b="1">
                <a:solidFill>
                  <a:srgbClr val="F5DD49"/>
                </a:solidFill>
                <a:effectLst>
                  <a:outerShdw blurRad="38100" dist="38100" dir="2700000" algn="tl">
                    <a:srgbClr val="C0C0C0"/>
                  </a:outerShdw>
                </a:effectLst>
                <a:latin typeface="Arial" pitchFamily="34" charset="0"/>
                <a:cs typeface="+mn-cs"/>
              </a:rPr>
              <a:t>2N</a:t>
            </a:r>
          </a:p>
        </p:txBody>
      </p:sp>
      <p:sp>
        <p:nvSpPr>
          <p:cNvPr id="77859" name="Rectangle 35"/>
          <p:cNvSpPr>
            <a:spLocks noChangeArrowheads="1"/>
          </p:cNvSpPr>
          <p:nvPr/>
        </p:nvSpPr>
        <p:spPr bwMode="auto">
          <a:xfrm>
            <a:off x="5219700" y="5548313"/>
            <a:ext cx="493713" cy="439737"/>
          </a:xfrm>
          <a:prstGeom prst="rect">
            <a:avLst/>
          </a:prstGeom>
          <a:noFill/>
          <a:ln w="12700">
            <a:noFill/>
            <a:miter lim="800000"/>
            <a:headEnd/>
            <a:tailEnd/>
          </a:ln>
          <a:effectLst/>
        </p:spPr>
        <p:txBody>
          <a:bodyPr wrap="none" lIns="88900" tIns="44450" rIns="88900" bIns="44450">
            <a:spAutoFit/>
          </a:bodyPr>
          <a:lstStyle/>
          <a:p>
            <a:pPr defTabSz="1276350" eaLnBrk="0" fontAlgn="auto" hangingPunct="0">
              <a:spcBef>
                <a:spcPts val="0"/>
              </a:spcBef>
              <a:spcAft>
                <a:spcPts val="0"/>
              </a:spcAft>
              <a:defRPr/>
            </a:pPr>
            <a:r>
              <a:rPr lang="en-US" sz="1900" b="1">
                <a:solidFill>
                  <a:srgbClr val="F5DD49"/>
                </a:solidFill>
                <a:effectLst>
                  <a:outerShdw blurRad="38100" dist="38100" dir="2700000" algn="tl">
                    <a:srgbClr val="C0C0C0"/>
                  </a:outerShdw>
                </a:effectLst>
                <a:latin typeface="Arial" pitchFamily="34" charset="0"/>
                <a:cs typeface="+mn-cs"/>
              </a:rPr>
              <a:t>4N</a:t>
            </a:r>
          </a:p>
        </p:txBody>
      </p:sp>
      <p:sp>
        <p:nvSpPr>
          <p:cNvPr id="87074" name="Line 36"/>
          <p:cNvSpPr>
            <a:spLocks noChangeShapeType="1"/>
          </p:cNvSpPr>
          <p:nvPr/>
        </p:nvSpPr>
        <p:spPr bwMode="auto">
          <a:xfrm flipV="1">
            <a:off x="2974975" y="5083175"/>
            <a:ext cx="0" cy="476250"/>
          </a:xfrm>
          <a:prstGeom prst="line">
            <a:avLst/>
          </a:prstGeom>
          <a:noFill/>
          <a:ln w="25400">
            <a:solidFill>
              <a:srgbClr val="FFDC08"/>
            </a:solidFill>
            <a:round/>
            <a:headEnd/>
            <a:tailEnd type="triangle" w="med" len="med"/>
          </a:ln>
        </p:spPr>
        <p:txBody>
          <a:bodyPr wrap="none" anchor="ctr"/>
          <a:lstStyle/>
          <a:p>
            <a:endParaRPr lang="tr-TR"/>
          </a:p>
        </p:txBody>
      </p:sp>
      <p:sp>
        <p:nvSpPr>
          <p:cNvPr id="87075" name="Line 37"/>
          <p:cNvSpPr>
            <a:spLocks noChangeShapeType="1"/>
          </p:cNvSpPr>
          <p:nvPr/>
        </p:nvSpPr>
        <p:spPr bwMode="auto">
          <a:xfrm flipV="1">
            <a:off x="5446713" y="5083175"/>
            <a:ext cx="0" cy="476250"/>
          </a:xfrm>
          <a:prstGeom prst="line">
            <a:avLst/>
          </a:prstGeom>
          <a:noFill/>
          <a:ln w="25400">
            <a:solidFill>
              <a:srgbClr val="FFDC08"/>
            </a:solidFill>
            <a:round/>
            <a:headEnd/>
            <a:tailEnd type="triangle" w="med" len="med"/>
          </a:ln>
        </p:spPr>
        <p:txBody>
          <a:bodyPr wrap="none" anchor="ctr"/>
          <a:lstStyle/>
          <a:p>
            <a:endParaRPr lang="tr-TR"/>
          </a:p>
        </p:txBody>
      </p:sp>
      <p:sp>
        <p:nvSpPr>
          <p:cNvPr id="87076" name="Freeform 38"/>
          <p:cNvSpPr>
            <a:spLocks/>
          </p:cNvSpPr>
          <p:nvPr/>
        </p:nvSpPr>
        <p:spPr bwMode="auto">
          <a:xfrm>
            <a:off x="5254625" y="4194175"/>
            <a:ext cx="490538" cy="787400"/>
          </a:xfrm>
          <a:custGeom>
            <a:avLst/>
            <a:gdLst>
              <a:gd name="T0" fmla="*/ 0 w 337"/>
              <a:gd name="T1" fmla="*/ 780866 h 482"/>
              <a:gd name="T2" fmla="*/ 154294 w 337"/>
              <a:gd name="T3" fmla="*/ 0 h 482"/>
              <a:gd name="T4" fmla="*/ 299854 w 337"/>
              <a:gd name="T5" fmla="*/ 530923 h 482"/>
              <a:gd name="T6" fmla="*/ 334789 w 337"/>
              <a:gd name="T7" fmla="*/ 653444 h 482"/>
              <a:gd name="T8" fmla="*/ 398835 w 337"/>
              <a:gd name="T9" fmla="*/ 751461 h 482"/>
              <a:gd name="T10" fmla="*/ 462882 w 337"/>
              <a:gd name="T11" fmla="*/ 780866 h 482"/>
              <a:gd name="T12" fmla="*/ 489082 w 337"/>
              <a:gd name="T13" fmla="*/ 785766 h 482"/>
              <a:gd name="T14" fmla="*/ 0 w 337"/>
              <a:gd name="T15" fmla="*/ 780866 h 482"/>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482"/>
              <a:gd name="T26" fmla="*/ 337 w 337"/>
              <a:gd name="T27" fmla="*/ 482 h 4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482">
                <a:moveTo>
                  <a:pt x="0" y="478"/>
                </a:moveTo>
                <a:lnTo>
                  <a:pt x="106" y="0"/>
                </a:lnTo>
                <a:lnTo>
                  <a:pt x="206" y="325"/>
                </a:lnTo>
                <a:lnTo>
                  <a:pt x="230" y="400"/>
                </a:lnTo>
                <a:lnTo>
                  <a:pt x="274" y="460"/>
                </a:lnTo>
                <a:lnTo>
                  <a:pt x="318" y="478"/>
                </a:lnTo>
                <a:lnTo>
                  <a:pt x="336" y="481"/>
                </a:lnTo>
                <a:lnTo>
                  <a:pt x="0" y="478"/>
                </a:lnTo>
              </a:path>
            </a:pathLst>
          </a:custGeom>
          <a:solidFill>
            <a:schemeClr val="accent1"/>
          </a:solidFill>
          <a:ln w="25400" cap="rnd">
            <a:solidFill>
              <a:schemeClr val="tx1"/>
            </a:solidFill>
            <a:round/>
            <a:headEnd/>
            <a:tailEnd/>
          </a:ln>
        </p:spPr>
        <p:txBody>
          <a:bodyPr/>
          <a:lstStyle/>
          <a:p>
            <a:endParaRPr lang="tr-TR"/>
          </a:p>
        </p:txBody>
      </p:sp>
      <p:sp>
        <p:nvSpPr>
          <p:cNvPr id="87077" name="Oval 39"/>
          <p:cNvSpPr>
            <a:spLocks noChangeArrowheads="1"/>
          </p:cNvSpPr>
          <p:nvPr/>
        </p:nvSpPr>
        <p:spPr bwMode="auto">
          <a:xfrm>
            <a:off x="5110163" y="1563688"/>
            <a:ext cx="1806575" cy="1717675"/>
          </a:xfrm>
          <a:prstGeom prst="ellipse">
            <a:avLst/>
          </a:prstGeom>
          <a:noFill/>
          <a:ln w="127000">
            <a:solidFill>
              <a:srgbClr val="FE9B03"/>
            </a:solidFill>
            <a:round/>
            <a:headEnd/>
            <a:tailEnd/>
          </a:ln>
        </p:spPr>
        <p:txBody>
          <a:bodyPr wrap="none" anchor="ctr"/>
          <a:lstStyle/>
          <a:p>
            <a:endParaRPr lang="tr-TR" sz="1800">
              <a:latin typeface="Century Gothic" charset="-94"/>
            </a:endParaRPr>
          </a:p>
        </p:txBody>
      </p:sp>
      <p:sp>
        <p:nvSpPr>
          <p:cNvPr id="87078" name="Rectangle 40"/>
          <p:cNvSpPr>
            <a:spLocks noChangeArrowheads="1"/>
          </p:cNvSpPr>
          <p:nvPr/>
        </p:nvSpPr>
        <p:spPr bwMode="auto">
          <a:xfrm>
            <a:off x="5513388" y="1782763"/>
            <a:ext cx="334962"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2</a:t>
            </a:r>
          </a:p>
        </p:txBody>
      </p:sp>
      <p:sp>
        <p:nvSpPr>
          <p:cNvPr id="87079" name="Rectangle 41"/>
          <p:cNvSpPr>
            <a:spLocks noChangeArrowheads="1"/>
          </p:cNvSpPr>
          <p:nvPr/>
        </p:nvSpPr>
        <p:spPr bwMode="auto">
          <a:xfrm>
            <a:off x="6122988" y="1709738"/>
            <a:ext cx="268287"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M</a:t>
            </a:r>
          </a:p>
        </p:txBody>
      </p:sp>
      <p:sp>
        <p:nvSpPr>
          <p:cNvPr id="87080" name="Oval 42"/>
          <p:cNvSpPr>
            <a:spLocks noChangeArrowheads="1"/>
          </p:cNvSpPr>
          <p:nvPr/>
        </p:nvSpPr>
        <p:spPr bwMode="auto">
          <a:xfrm>
            <a:off x="7108825" y="1606550"/>
            <a:ext cx="439738" cy="495300"/>
          </a:xfrm>
          <a:prstGeom prst="ellipse">
            <a:avLst/>
          </a:prstGeom>
          <a:noFill/>
          <a:ln w="50800">
            <a:solidFill>
              <a:schemeClr val="tx2"/>
            </a:solidFill>
            <a:round/>
            <a:headEnd/>
            <a:tailEnd/>
          </a:ln>
        </p:spPr>
        <p:txBody>
          <a:bodyPr wrap="none" anchor="ctr"/>
          <a:lstStyle/>
          <a:p>
            <a:endParaRPr lang="tr-TR" sz="1800">
              <a:latin typeface="Century Gothic" charset="-94"/>
            </a:endParaRPr>
          </a:p>
        </p:txBody>
      </p:sp>
      <p:sp>
        <p:nvSpPr>
          <p:cNvPr id="87081" name="Rectangle 43"/>
          <p:cNvSpPr>
            <a:spLocks noChangeArrowheads="1"/>
          </p:cNvSpPr>
          <p:nvPr/>
        </p:nvSpPr>
        <p:spPr bwMode="auto">
          <a:xfrm>
            <a:off x="7158038" y="1658938"/>
            <a:ext cx="334962"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0</a:t>
            </a:r>
          </a:p>
        </p:txBody>
      </p:sp>
      <p:sp>
        <p:nvSpPr>
          <p:cNvPr id="87082" name="Rectangle 44"/>
          <p:cNvSpPr>
            <a:spLocks noChangeArrowheads="1"/>
          </p:cNvSpPr>
          <p:nvPr/>
        </p:nvSpPr>
        <p:spPr bwMode="auto">
          <a:xfrm>
            <a:off x="6451600" y="2220913"/>
            <a:ext cx="334963" cy="306387"/>
          </a:xfrm>
          <a:prstGeom prst="rect">
            <a:avLst/>
          </a:prstGeom>
          <a:noFill/>
          <a:ln w="50800">
            <a:noFill/>
            <a:miter lim="800000"/>
            <a:headEnd/>
            <a:tailEnd/>
          </a:ln>
        </p:spPr>
        <p:txBody>
          <a:bodyPr wrap="none" lIns="44450" tIns="23812" rIns="44450" bIns="23812">
            <a:spAutoFit/>
          </a:bodyPr>
          <a:lstStyle/>
          <a:p>
            <a:pPr defTabSz="320675" eaLnBrk="0" hangingPunct="0"/>
            <a:r>
              <a:rPr lang="en-US" sz="1700" b="1">
                <a:solidFill>
                  <a:schemeClr val="bg1"/>
                </a:solidFill>
                <a:latin typeface="Arial" charset="0"/>
              </a:rPr>
              <a:t>G</a:t>
            </a:r>
            <a:r>
              <a:rPr lang="en-US" sz="1700" b="1" baseline="-25000">
                <a:solidFill>
                  <a:schemeClr val="bg1"/>
                </a:solidFill>
                <a:latin typeface="Arial" charset="0"/>
              </a:rPr>
              <a:t>1</a:t>
            </a:r>
          </a:p>
        </p:txBody>
      </p:sp>
      <p:sp>
        <p:nvSpPr>
          <p:cNvPr id="87083" name="Rectangle 45"/>
          <p:cNvSpPr>
            <a:spLocks noChangeArrowheads="1"/>
          </p:cNvSpPr>
          <p:nvPr/>
        </p:nvSpPr>
        <p:spPr bwMode="auto">
          <a:xfrm>
            <a:off x="5397500" y="2619375"/>
            <a:ext cx="236538" cy="368300"/>
          </a:xfrm>
          <a:prstGeom prst="rect">
            <a:avLst/>
          </a:prstGeom>
          <a:noFill/>
          <a:ln w="50800">
            <a:noFill/>
            <a:miter lim="800000"/>
            <a:headEnd/>
            <a:tailEnd/>
          </a:ln>
        </p:spPr>
        <p:txBody>
          <a:bodyPr wrap="none" lIns="44450" tIns="23812" rIns="44450" bIns="23812">
            <a:spAutoFit/>
          </a:bodyPr>
          <a:lstStyle/>
          <a:p>
            <a:pPr defTabSz="320675" eaLnBrk="0" hangingPunct="0"/>
            <a:r>
              <a:rPr lang="en-US" sz="2100" b="1">
                <a:solidFill>
                  <a:schemeClr val="bg1"/>
                </a:solidFill>
                <a:latin typeface="Arial" charset="0"/>
              </a:rPr>
              <a:t>s</a:t>
            </a:r>
          </a:p>
        </p:txBody>
      </p:sp>
      <p:sp>
        <p:nvSpPr>
          <p:cNvPr id="87084" name="Arc 46"/>
          <p:cNvSpPr>
            <a:spLocks/>
          </p:cNvSpPr>
          <p:nvPr/>
        </p:nvSpPr>
        <p:spPr bwMode="auto">
          <a:xfrm>
            <a:off x="7094538" y="2111375"/>
            <a:ext cx="174625" cy="361950"/>
          </a:xfrm>
          <a:custGeom>
            <a:avLst/>
            <a:gdLst>
              <a:gd name="T0" fmla="*/ 0 w 21587"/>
              <a:gd name="T1" fmla="*/ 5857644 h 21599"/>
              <a:gd name="T2" fmla="*/ 1400826 w 21587"/>
              <a:gd name="T3" fmla="*/ 0 h 21599"/>
              <a:gd name="T4" fmla="*/ 1412604 w 21587"/>
              <a:gd name="T5" fmla="*/ 6065457 h 21599"/>
              <a:gd name="T6" fmla="*/ 0 60000 65536"/>
              <a:gd name="T7" fmla="*/ 0 60000 65536"/>
              <a:gd name="T8" fmla="*/ 0 60000 65536"/>
              <a:gd name="T9" fmla="*/ 0 w 21587"/>
              <a:gd name="T10" fmla="*/ 0 h 21599"/>
              <a:gd name="T11" fmla="*/ 21587 w 21587"/>
              <a:gd name="T12" fmla="*/ 21599 h 21599"/>
            </a:gdLst>
            <a:ahLst/>
            <a:cxnLst>
              <a:cxn ang="T6">
                <a:pos x="T0" y="T1"/>
              </a:cxn>
              <a:cxn ang="T7">
                <a:pos x="T2" y="T3"/>
              </a:cxn>
              <a:cxn ang="T8">
                <a:pos x="T4" y="T5"/>
              </a:cxn>
            </a:cxnLst>
            <a:rect l="T9" t="T10" r="T11" b="T12"/>
            <a:pathLst>
              <a:path w="21587" h="21599" fill="none" extrusionOk="0">
                <a:moveTo>
                  <a:pt x="-1" y="20858"/>
                </a:moveTo>
                <a:cubicBezTo>
                  <a:pt x="396" y="9294"/>
                  <a:pt x="9835" y="96"/>
                  <a:pt x="21406" y="-1"/>
                </a:cubicBezTo>
              </a:path>
              <a:path w="21587" h="21599" stroke="0" extrusionOk="0">
                <a:moveTo>
                  <a:pt x="-1" y="20858"/>
                </a:moveTo>
                <a:cubicBezTo>
                  <a:pt x="396" y="9294"/>
                  <a:pt x="9835" y="96"/>
                  <a:pt x="21406" y="-1"/>
                </a:cubicBezTo>
                <a:lnTo>
                  <a:pt x="21587" y="21599"/>
                </a:lnTo>
                <a:close/>
              </a:path>
            </a:pathLst>
          </a:custGeom>
          <a:noFill/>
          <a:ln w="50800" cap="rnd">
            <a:solidFill>
              <a:schemeClr val="tx2"/>
            </a:solidFill>
            <a:round/>
            <a:headEnd type="triangle" w="med" len="med"/>
            <a:tailEnd/>
          </a:ln>
        </p:spPr>
        <p:txBody>
          <a:bodyPr wrap="none" anchor="ctr"/>
          <a:lstStyle/>
          <a:p>
            <a:endParaRPr lang="tr-TR"/>
          </a:p>
        </p:txBody>
      </p:sp>
      <p:sp>
        <p:nvSpPr>
          <p:cNvPr id="87085" name="Freeform 47"/>
          <p:cNvSpPr>
            <a:spLocks/>
          </p:cNvSpPr>
          <p:nvPr/>
        </p:nvSpPr>
        <p:spPr bwMode="auto">
          <a:xfrm>
            <a:off x="6127750" y="1803400"/>
            <a:ext cx="889000" cy="1525588"/>
          </a:xfrm>
          <a:custGeom>
            <a:avLst/>
            <a:gdLst>
              <a:gd name="T0" fmla="*/ 517369 w 610"/>
              <a:gd name="T1" fmla="*/ 107689 h 935"/>
              <a:gd name="T2" fmla="*/ 610641 w 610"/>
              <a:gd name="T3" fmla="*/ 197429 h 935"/>
              <a:gd name="T4" fmla="*/ 674766 w 610"/>
              <a:gd name="T5" fmla="*/ 285538 h 935"/>
              <a:gd name="T6" fmla="*/ 721402 w 610"/>
              <a:gd name="T7" fmla="*/ 383437 h 935"/>
              <a:gd name="T8" fmla="*/ 753464 w 610"/>
              <a:gd name="T9" fmla="*/ 525390 h 935"/>
              <a:gd name="T10" fmla="*/ 749092 w 610"/>
              <a:gd name="T11" fmla="*/ 667343 h 935"/>
              <a:gd name="T12" fmla="*/ 741805 w 610"/>
              <a:gd name="T13" fmla="*/ 761978 h 935"/>
              <a:gd name="T14" fmla="*/ 717030 w 610"/>
              <a:gd name="T15" fmla="*/ 851719 h 935"/>
              <a:gd name="T16" fmla="*/ 680595 w 610"/>
              <a:gd name="T17" fmla="*/ 951249 h 935"/>
              <a:gd name="T18" fmla="*/ 606269 w 610"/>
              <a:gd name="T19" fmla="*/ 1068727 h 935"/>
              <a:gd name="T20" fmla="*/ 540687 w 610"/>
              <a:gd name="T21" fmla="*/ 1133993 h 935"/>
              <a:gd name="T22" fmla="*/ 466361 w 610"/>
              <a:gd name="T23" fmla="*/ 1191101 h 935"/>
              <a:gd name="T24" fmla="*/ 402236 w 610"/>
              <a:gd name="T25" fmla="*/ 1243313 h 935"/>
              <a:gd name="T26" fmla="*/ 323538 w 610"/>
              <a:gd name="T27" fmla="*/ 1288999 h 935"/>
              <a:gd name="T28" fmla="*/ 240467 w 610"/>
              <a:gd name="T29" fmla="*/ 1326527 h 935"/>
              <a:gd name="T30" fmla="*/ 134079 w 610"/>
              <a:gd name="T31" fmla="*/ 1364055 h 935"/>
              <a:gd name="T32" fmla="*/ 0 w 610"/>
              <a:gd name="T33" fmla="*/ 1401583 h 935"/>
              <a:gd name="T34" fmla="*/ 27690 w 610"/>
              <a:gd name="T35" fmla="*/ 1523956 h 935"/>
              <a:gd name="T36" fmla="*/ 166141 w 610"/>
              <a:gd name="T37" fmla="*/ 1496218 h 935"/>
              <a:gd name="T38" fmla="*/ 281274 w 610"/>
              <a:gd name="T39" fmla="*/ 1453796 h 935"/>
              <a:gd name="T40" fmla="*/ 406608 w 610"/>
              <a:gd name="T41" fmla="*/ 1388530 h 935"/>
              <a:gd name="T42" fmla="*/ 508625 w 610"/>
              <a:gd name="T43" fmla="*/ 1326527 h 935"/>
              <a:gd name="T44" fmla="*/ 596067 w 610"/>
              <a:gd name="T45" fmla="*/ 1256367 h 935"/>
              <a:gd name="T46" fmla="*/ 683510 w 610"/>
              <a:gd name="T47" fmla="*/ 1168258 h 935"/>
              <a:gd name="T48" fmla="*/ 730146 w 610"/>
              <a:gd name="T49" fmla="*/ 1106255 h 935"/>
              <a:gd name="T50" fmla="*/ 800100 w 610"/>
              <a:gd name="T51" fmla="*/ 988777 h 935"/>
              <a:gd name="T52" fmla="*/ 852566 w 610"/>
              <a:gd name="T53" fmla="*/ 861509 h 935"/>
              <a:gd name="T54" fmla="*/ 875884 w 610"/>
              <a:gd name="T55" fmla="*/ 752188 h 935"/>
              <a:gd name="T56" fmla="*/ 887543 w 610"/>
              <a:gd name="T57" fmla="*/ 657553 h 935"/>
              <a:gd name="T58" fmla="*/ 887543 w 610"/>
              <a:gd name="T59" fmla="*/ 548233 h 935"/>
              <a:gd name="T60" fmla="*/ 871511 w 610"/>
              <a:gd name="T61" fmla="*/ 435649 h 935"/>
              <a:gd name="T62" fmla="*/ 836534 w 610"/>
              <a:gd name="T63" fmla="*/ 332856 h 935"/>
              <a:gd name="T64" fmla="*/ 789898 w 610"/>
              <a:gd name="T65" fmla="*/ 234957 h 935"/>
              <a:gd name="T66" fmla="*/ 725774 w 610"/>
              <a:gd name="T67" fmla="*/ 145216 h 935"/>
              <a:gd name="T68" fmla="*/ 647075 w 610"/>
              <a:gd name="T69" fmla="*/ 47318 h 935"/>
              <a:gd name="T70" fmla="*/ 591695 w 610"/>
              <a:gd name="T71" fmla="*/ 0 h 935"/>
              <a:gd name="T72" fmla="*/ 517369 w 610"/>
              <a:gd name="T73" fmla="*/ 107689 h 9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0"/>
              <a:gd name="T112" fmla="*/ 0 h 935"/>
              <a:gd name="T113" fmla="*/ 610 w 610"/>
              <a:gd name="T114" fmla="*/ 935 h 9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0" h="935">
                <a:moveTo>
                  <a:pt x="355" y="66"/>
                </a:moveTo>
                <a:lnTo>
                  <a:pt x="419" y="121"/>
                </a:lnTo>
                <a:lnTo>
                  <a:pt x="463" y="175"/>
                </a:lnTo>
                <a:lnTo>
                  <a:pt x="495" y="235"/>
                </a:lnTo>
                <a:lnTo>
                  <a:pt x="517" y="322"/>
                </a:lnTo>
                <a:lnTo>
                  <a:pt x="514" y="409"/>
                </a:lnTo>
                <a:lnTo>
                  <a:pt x="509" y="467"/>
                </a:lnTo>
                <a:lnTo>
                  <a:pt x="492" y="522"/>
                </a:lnTo>
                <a:lnTo>
                  <a:pt x="467" y="583"/>
                </a:lnTo>
                <a:lnTo>
                  <a:pt x="416" y="655"/>
                </a:lnTo>
                <a:lnTo>
                  <a:pt x="371" y="695"/>
                </a:lnTo>
                <a:lnTo>
                  <a:pt x="320" y="730"/>
                </a:lnTo>
                <a:lnTo>
                  <a:pt x="276" y="762"/>
                </a:lnTo>
                <a:lnTo>
                  <a:pt x="222" y="790"/>
                </a:lnTo>
                <a:lnTo>
                  <a:pt x="165" y="813"/>
                </a:lnTo>
                <a:lnTo>
                  <a:pt x="92" y="836"/>
                </a:lnTo>
                <a:lnTo>
                  <a:pt x="0" y="859"/>
                </a:lnTo>
                <a:lnTo>
                  <a:pt x="19" y="934"/>
                </a:lnTo>
                <a:lnTo>
                  <a:pt x="114" y="917"/>
                </a:lnTo>
                <a:lnTo>
                  <a:pt x="193" y="891"/>
                </a:lnTo>
                <a:lnTo>
                  <a:pt x="279" y="851"/>
                </a:lnTo>
                <a:lnTo>
                  <a:pt x="349" y="813"/>
                </a:lnTo>
                <a:lnTo>
                  <a:pt x="409" y="770"/>
                </a:lnTo>
                <a:lnTo>
                  <a:pt x="469" y="716"/>
                </a:lnTo>
                <a:lnTo>
                  <a:pt x="501" y="678"/>
                </a:lnTo>
                <a:lnTo>
                  <a:pt x="549" y="606"/>
                </a:lnTo>
                <a:lnTo>
                  <a:pt x="585" y="528"/>
                </a:lnTo>
                <a:lnTo>
                  <a:pt x="601" y="461"/>
                </a:lnTo>
                <a:lnTo>
                  <a:pt x="609" y="403"/>
                </a:lnTo>
                <a:lnTo>
                  <a:pt x="609" y="336"/>
                </a:lnTo>
                <a:lnTo>
                  <a:pt x="598" y="267"/>
                </a:lnTo>
                <a:lnTo>
                  <a:pt x="574" y="204"/>
                </a:lnTo>
                <a:lnTo>
                  <a:pt x="542" y="144"/>
                </a:lnTo>
                <a:lnTo>
                  <a:pt x="498" y="89"/>
                </a:lnTo>
                <a:lnTo>
                  <a:pt x="444" y="29"/>
                </a:lnTo>
                <a:lnTo>
                  <a:pt x="406" y="0"/>
                </a:lnTo>
                <a:lnTo>
                  <a:pt x="355" y="66"/>
                </a:lnTo>
              </a:path>
            </a:pathLst>
          </a:custGeom>
          <a:solidFill>
            <a:schemeClr val="tx2"/>
          </a:solidFill>
          <a:ln w="25400" cap="rnd">
            <a:solidFill>
              <a:schemeClr val="tx2"/>
            </a:solidFill>
            <a:round/>
            <a:headEnd/>
            <a:tailEnd/>
          </a:ln>
        </p:spPr>
        <p:txBody>
          <a:bodyPr/>
          <a:lstStyle/>
          <a:p>
            <a:endParaRPr lang="tr-TR"/>
          </a:p>
        </p:txBody>
      </p:sp>
      <p:sp>
        <p:nvSpPr>
          <p:cNvPr id="87086" name="Freeform 48"/>
          <p:cNvSpPr>
            <a:spLocks/>
          </p:cNvSpPr>
          <p:nvPr/>
        </p:nvSpPr>
        <p:spPr bwMode="auto">
          <a:xfrm>
            <a:off x="5273675" y="1497013"/>
            <a:ext cx="1441450" cy="420687"/>
          </a:xfrm>
          <a:custGeom>
            <a:avLst/>
            <a:gdLst>
              <a:gd name="T0" fmla="*/ 80162 w 989"/>
              <a:gd name="T1" fmla="*/ 419056 h 258"/>
              <a:gd name="T2" fmla="*/ 0 w 989"/>
              <a:gd name="T3" fmla="*/ 334267 h 258"/>
              <a:gd name="T4" fmla="*/ 68502 w 989"/>
              <a:gd name="T5" fmla="*/ 259261 h 258"/>
              <a:gd name="T6" fmla="*/ 131173 w 989"/>
              <a:gd name="T7" fmla="*/ 207082 h 258"/>
              <a:gd name="T8" fmla="*/ 211335 w 989"/>
              <a:gd name="T9" fmla="*/ 150012 h 258"/>
              <a:gd name="T10" fmla="*/ 279837 w 989"/>
              <a:gd name="T11" fmla="*/ 112509 h 258"/>
              <a:gd name="T12" fmla="*/ 390605 w 989"/>
              <a:gd name="T13" fmla="*/ 61962 h 258"/>
              <a:gd name="T14" fmla="*/ 459107 w 989"/>
              <a:gd name="T15" fmla="*/ 42395 h 258"/>
              <a:gd name="T16" fmla="*/ 553843 w 989"/>
              <a:gd name="T17" fmla="*/ 19567 h 258"/>
              <a:gd name="T18" fmla="*/ 661697 w 989"/>
              <a:gd name="T19" fmla="*/ 4892 h 258"/>
              <a:gd name="T20" fmla="*/ 785583 w 989"/>
              <a:gd name="T21" fmla="*/ 0 h 258"/>
              <a:gd name="T22" fmla="*/ 865744 w 989"/>
              <a:gd name="T23" fmla="*/ 9783 h 258"/>
              <a:gd name="T24" fmla="*/ 964853 w 989"/>
              <a:gd name="T25" fmla="*/ 27720 h 258"/>
              <a:gd name="T26" fmla="*/ 1068335 w 989"/>
              <a:gd name="T27" fmla="*/ 57070 h 258"/>
              <a:gd name="T28" fmla="*/ 1192221 w 989"/>
              <a:gd name="T29" fmla="*/ 104356 h 258"/>
              <a:gd name="T30" fmla="*/ 1292787 w 989"/>
              <a:gd name="T31" fmla="*/ 169579 h 258"/>
              <a:gd name="T32" fmla="*/ 1356916 w 989"/>
              <a:gd name="T33" fmla="*/ 211974 h 258"/>
              <a:gd name="T34" fmla="*/ 1419588 w 989"/>
              <a:gd name="T35" fmla="*/ 264152 h 258"/>
              <a:gd name="T36" fmla="*/ 1439993 w 989"/>
              <a:gd name="T37" fmla="*/ 282089 h 258"/>
              <a:gd name="T38" fmla="*/ 1368576 w 989"/>
              <a:gd name="T39" fmla="*/ 386445 h 258"/>
              <a:gd name="T40" fmla="*/ 1308819 w 989"/>
              <a:gd name="T41" fmla="*/ 329375 h 258"/>
              <a:gd name="T42" fmla="*/ 1212625 w 989"/>
              <a:gd name="T43" fmla="*/ 264152 h 258"/>
              <a:gd name="T44" fmla="*/ 1116431 w 989"/>
              <a:gd name="T45" fmla="*/ 202191 h 258"/>
              <a:gd name="T46" fmla="*/ 980886 w 989"/>
              <a:gd name="T47" fmla="*/ 164688 h 258"/>
              <a:gd name="T48" fmla="*/ 849712 w 989"/>
              <a:gd name="T49" fmla="*/ 132076 h 258"/>
              <a:gd name="T50" fmla="*/ 737486 w 989"/>
              <a:gd name="T51" fmla="*/ 132076 h 258"/>
              <a:gd name="T52" fmla="*/ 629632 w 989"/>
              <a:gd name="T53" fmla="*/ 132076 h 258"/>
              <a:gd name="T54" fmla="*/ 553843 w 989"/>
              <a:gd name="T55" fmla="*/ 146751 h 258"/>
              <a:gd name="T56" fmla="*/ 447447 w 989"/>
              <a:gd name="T57" fmla="*/ 174471 h 258"/>
              <a:gd name="T58" fmla="*/ 362913 w 989"/>
              <a:gd name="T59" fmla="*/ 202191 h 258"/>
              <a:gd name="T60" fmla="*/ 279837 w 989"/>
              <a:gd name="T61" fmla="*/ 249477 h 258"/>
              <a:gd name="T62" fmla="*/ 215707 w 989"/>
              <a:gd name="T63" fmla="*/ 286980 h 258"/>
              <a:gd name="T64" fmla="*/ 155951 w 989"/>
              <a:gd name="T65" fmla="*/ 339159 h 258"/>
              <a:gd name="T66" fmla="*/ 96194 w 989"/>
              <a:gd name="T67" fmla="*/ 391337 h 258"/>
              <a:gd name="T68" fmla="*/ 80162 w 989"/>
              <a:gd name="T69" fmla="*/ 419056 h 2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9"/>
              <a:gd name="T106" fmla="*/ 0 h 258"/>
              <a:gd name="T107" fmla="*/ 989 w 989"/>
              <a:gd name="T108" fmla="*/ 258 h 2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9" h="258">
                <a:moveTo>
                  <a:pt x="55" y="257"/>
                </a:moveTo>
                <a:lnTo>
                  <a:pt x="0" y="205"/>
                </a:lnTo>
                <a:lnTo>
                  <a:pt x="47" y="159"/>
                </a:lnTo>
                <a:lnTo>
                  <a:pt x="90" y="127"/>
                </a:lnTo>
                <a:lnTo>
                  <a:pt x="145" y="92"/>
                </a:lnTo>
                <a:lnTo>
                  <a:pt x="192" y="69"/>
                </a:lnTo>
                <a:lnTo>
                  <a:pt x="268" y="38"/>
                </a:lnTo>
                <a:lnTo>
                  <a:pt x="315" y="26"/>
                </a:lnTo>
                <a:lnTo>
                  <a:pt x="380" y="12"/>
                </a:lnTo>
                <a:lnTo>
                  <a:pt x="454" y="3"/>
                </a:lnTo>
                <a:lnTo>
                  <a:pt x="539" y="0"/>
                </a:lnTo>
                <a:lnTo>
                  <a:pt x="594" y="6"/>
                </a:lnTo>
                <a:lnTo>
                  <a:pt x="662" y="17"/>
                </a:lnTo>
                <a:lnTo>
                  <a:pt x="733" y="35"/>
                </a:lnTo>
                <a:lnTo>
                  <a:pt x="818" y="64"/>
                </a:lnTo>
                <a:lnTo>
                  <a:pt x="887" y="104"/>
                </a:lnTo>
                <a:lnTo>
                  <a:pt x="931" y="130"/>
                </a:lnTo>
                <a:lnTo>
                  <a:pt x="974" y="162"/>
                </a:lnTo>
                <a:lnTo>
                  <a:pt x="988" y="173"/>
                </a:lnTo>
                <a:lnTo>
                  <a:pt x="939" y="237"/>
                </a:lnTo>
                <a:lnTo>
                  <a:pt x="898" y="202"/>
                </a:lnTo>
                <a:lnTo>
                  <a:pt x="832" y="162"/>
                </a:lnTo>
                <a:lnTo>
                  <a:pt x="766" y="124"/>
                </a:lnTo>
                <a:lnTo>
                  <a:pt x="673" y="101"/>
                </a:lnTo>
                <a:lnTo>
                  <a:pt x="583" y="81"/>
                </a:lnTo>
                <a:lnTo>
                  <a:pt x="506" y="81"/>
                </a:lnTo>
                <a:lnTo>
                  <a:pt x="432" y="81"/>
                </a:lnTo>
                <a:lnTo>
                  <a:pt x="380" y="90"/>
                </a:lnTo>
                <a:lnTo>
                  <a:pt x="307" y="107"/>
                </a:lnTo>
                <a:lnTo>
                  <a:pt x="249" y="124"/>
                </a:lnTo>
                <a:lnTo>
                  <a:pt x="192" y="153"/>
                </a:lnTo>
                <a:lnTo>
                  <a:pt x="148" y="176"/>
                </a:lnTo>
                <a:lnTo>
                  <a:pt x="107" y="208"/>
                </a:lnTo>
                <a:lnTo>
                  <a:pt x="66" y="240"/>
                </a:lnTo>
                <a:lnTo>
                  <a:pt x="55" y="257"/>
                </a:lnTo>
              </a:path>
            </a:pathLst>
          </a:custGeom>
          <a:solidFill>
            <a:schemeClr val="accent1"/>
          </a:solidFill>
          <a:ln w="12700" cap="rnd">
            <a:solidFill>
              <a:schemeClr val="accent1"/>
            </a:solidFill>
            <a:round/>
            <a:headEnd/>
            <a:tailEnd/>
          </a:ln>
        </p:spPr>
        <p:txBody>
          <a:bodyPr/>
          <a:lstStyle/>
          <a:p>
            <a:endParaRPr lang="tr-TR"/>
          </a:p>
        </p:txBody>
      </p:sp>
      <p:grpSp>
        <p:nvGrpSpPr>
          <p:cNvPr id="87087" name="Group 49"/>
          <p:cNvGrpSpPr>
            <a:grpSpLocks/>
          </p:cNvGrpSpPr>
          <p:nvPr/>
        </p:nvGrpSpPr>
        <p:grpSpPr bwMode="auto">
          <a:xfrm>
            <a:off x="822325" y="817563"/>
            <a:ext cx="7673975" cy="4813300"/>
            <a:chOff x="565" y="501"/>
            <a:chExt cx="5268" cy="2952"/>
          </a:xfrm>
        </p:grpSpPr>
        <p:sp>
          <p:nvSpPr>
            <p:cNvPr id="87090" name="Rectangle 50"/>
            <p:cNvSpPr>
              <a:spLocks noChangeArrowheads="1"/>
            </p:cNvSpPr>
            <p:nvPr/>
          </p:nvSpPr>
          <p:spPr bwMode="auto">
            <a:xfrm>
              <a:off x="964" y="3144"/>
              <a:ext cx="246"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0</a:t>
              </a:r>
            </a:p>
          </p:txBody>
        </p:sp>
        <p:sp>
          <p:nvSpPr>
            <p:cNvPr id="87091" name="Rectangle 51"/>
            <p:cNvSpPr>
              <a:spLocks noChangeArrowheads="1"/>
            </p:cNvSpPr>
            <p:nvPr/>
          </p:nvSpPr>
          <p:spPr bwMode="auto">
            <a:xfrm>
              <a:off x="1696"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200</a:t>
              </a:r>
            </a:p>
          </p:txBody>
        </p:sp>
        <p:sp>
          <p:nvSpPr>
            <p:cNvPr id="87092" name="Rectangle 52"/>
            <p:cNvSpPr>
              <a:spLocks noChangeArrowheads="1"/>
            </p:cNvSpPr>
            <p:nvPr/>
          </p:nvSpPr>
          <p:spPr bwMode="auto">
            <a:xfrm>
              <a:off x="2596" y="3144"/>
              <a:ext cx="50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i="1">
                  <a:solidFill>
                    <a:srgbClr val="B1F3FF"/>
                  </a:solidFill>
                  <a:latin typeface="Arial" charset="0"/>
                </a:rPr>
                <a:t> </a:t>
              </a:r>
              <a:r>
                <a:rPr lang="en-US" sz="2300" b="1">
                  <a:solidFill>
                    <a:srgbClr val="B1F3FF"/>
                  </a:solidFill>
                  <a:latin typeface="Arial" charset="0"/>
                </a:rPr>
                <a:t>400</a:t>
              </a:r>
            </a:p>
          </p:txBody>
        </p:sp>
        <p:sp>
          <p:nvSpPr>
            <p:cNvPr id="87093" name="Rectangle 53"/>
            <p:cNvSpPr>
              <a:spLocks noChangeArrowheads="1"/>
            </p:cNvSpPr>
            <p:nvPr/>
          </p:nvSpPr>
          <p:spPr bwMode="auto">
            <a:xfrm>
              <a:off x="3498"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600</a:t>
              </a:r>
            </a:p>
          </p:txBody>
        </p:sp>
        <p:sp>
          <p:nvSpPr>
            <p:cNvPr id="87094" name="Rectangle 54"/>
            <p:cNvSpPr>
              <a:spLocks noChangeArrowheads="1"/>
            </p:cNvSpPr>
            <p:nvPr/>
          </p:nvSpPr>
          <p:spPr bwMode="auto">
            <a:xfrm>
              <a:off x="4379" y="3144"/>
              <a:ext cx="481"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1400" i="1">
                  <a:solidFill>
                    <a:srgbClr val="B1F3FF"/>
                  </a:solidFill>
                  <a:latin typeface="Arial" charset="0"/>
                </a:rPr>
                <a:t> </a:t>
              </a:r>
              <a:r>
                <a:rPr lang="en-US" sz="2300" b="1">
                  <a:solidFill>
                    <a:srgbClr val="B1F3FF"/>
                  </a:solidFill>
                  <a:latin typeface="Arial" charset="0"/>
                </a:rPr>
                <a:t>800</a:t>
              </a:r>
            </a:p>
          </p:txBody>
        </p:sp>
        <p:sp>
          <p:nvSpPr>
            <p:cNvPr id="87095" name="Rectangle 55"/>
            <p:cNvSpPr>
              <a:spLocks noChangeArrowheads="1"/>
            </p:cNvSpPr>
            <p:nvPr/>
          </p:nvSpPr>
          <p:spPr bwMode="auto">
            <a:xfrm>
              <a:off x="5281" y="3144"/>
              <a:ext cx="552"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1000</a:t>
              </a:r>
            </a:p>
          </p:txBody>
        </p:sp>
        <p:sp>
          <p:nvSpPr>
            <p:cNvPr id="87096" name="Rectangle 56"/>
            <p:cNvSpPr>
              <a:spLocks noChangeArrowheads="1"/>
            </p:cNvSpPr>
            <p:nvPr/>
          </p:nvSpPr>
          <p:spPr bwMode="auto">
            <a:xfrm>
              <a:off x="796" y="2991"/>
              <a:ext cx="246"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0</a:t>
              </a:r>
            </a:p>
          </p:txBody>
        </p:sp>
        <p:sp>
          <p:nvSpPr>
            <p:cNvPr id="87097" name="Rectangle 57"/>
            <p:cNvSpPr>
              <a:spLocks noChangeArrowheads="1"/>
            </p:cNvSpPr>
            <p:nvPr/>
          </p:nvSpPr>
          <p:spPr bwMode="auto">
            <a:xfrm>
              <a:off x="689" y="2356"/>
              <a:ext cx="348"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75</a:t>
              </a:r>
            </a:p>
          </p:txBody>
        </p:sp>
        <p:sp>
          <p:nvSpPr>
            <p:cNvPr id="87098" name="Rectangle 58"/>
            <p:cNvSpPr>
              <a:spLocks noChangeArrowheads="1"/>
            </p:cNvSpPr>
            <p:nvPr/>
          </p:nvSpPr>
          <p:spPr bwMode="auto">
            <a:xfrm>
              <a:off x="571" y="1725"/>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150</a:t>
              </a:r>
            </a:p>
          </p:txBody>
        </p:sp>
        <p:sp>
          <p:nvSpPr>
            <p:cNvPr id="87099" name="Rectangle 59"/>
            <p:cNvSpPr>
              <a:spLocks noChangeArrowheads="1"/>
            </p:cNvSpPr>
            <p:nvPr/>
          </p:nvSpPr>
          <p:spPr bwMode="auto">
            <a:xfrm>
              <a:off x="571" y="1103"/>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225</a:t>
              </a:r>
            </a:p>
          </p:txBody>
        </p:sp>
        <p:sp>
          <p:nvSpPr>
            <p:cNvPr id="87100" name="Rectangle 60"/>
            <p:cNvSpPr>
              <a:spLocks noChangeArrowheads="1"/>
            </p:cNvSpPr>
            <p:nvPr/>
          </p:nvSpPr>
          <p:spPr bwMode="auto">
            <a:xfrm>
              <a:off x="565" y="501"/>
              <a:ext cx="450" cy="309"/>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300</a:t>
              </a:r>
            </a:p>
          </p:txBody>
        </p:sp>
      </p:grpSp>
      <p:sp>
        <p:nvSpPr>
          <p:cNvPr id="87088" name="Rectangle 61"/>
          <p:cNvSpPr>
            <a:spLocks noChangeArrowheads="1"/>
          </p:cNvSpPr>
          <p:nvPr/>
        </p:nvSpPr>
        <p:spPr bwMode="auto">
          <a:xfrm rot="-5400000">
            <a:off x="-207168" y="2926556"/>
            <a:ext cx="1681162" cy="403225"/>
          </a:xfrm>
          <a:prstGeom prst="rect">
            <a:avLst/>
          </a:prstGeom>
          <a:noFill/>
          <a:ln w="50800">
            <a:noFill/>
            <a:miter lim="800000"/>
            <a:headEnd/>
            <a:tailEnd/>
          </a:ln>
        </p:spPr>
        <p:txBody>
          <a:bodyPr wrap="none" lIns="88900" tIns="44450" rIns="88900" bIns="44450">
            <a:spAutoFit/>
          </a:bodyPr>
          <a:lstStyle/>
          <a:p>
            <a:pPr defTabSz="1276350" eaLnBrk="0" hangingPunct="0"/>
            <a:r>
              <a:rPr lang="en-US" sz="2300" b="1">
                <a:solidFill>
                  <a:srgbClr val="B1F3FF"/>
                </a:solidFill>
                <a:latin typeface="Arial" charset="0"/>
              </a:rPr>
              <a:t>Cell Count</a:t>
            </a:r>
          </a:p>
        </p:txBody>
      </p:sp>
      <p:sp>
        <p:nvSpPr>
          <p:cNvPr id="87089" name="Rectangle 63"/>
          <p:cNvSpPr>
            <a:spLocks noChangeArrowheads="1"/>
          </p:cNvSpPr>
          <p:nvPr/>
        </p:nvSpPr>
        <p:spPr bwMode="auto">
          <a:xfrm>
            <a:off x="4103688" y="6553200"/>
            <a:ext cx="5040312" cy="304800"/>
          </a:xfrm>
          <a:prstGeom prst="rect">
            <a:avLst/>
          </a:prstGeom>
          <a:noFill/>
          <a:ln w="9525">
            <a:noFill/>
            <a:miter lim="800000"/>
            <a:headEnd/>
            <a:tailEnd/>
          </a:ln>
        </p:spPr>
        <p:txBody>
          <a:bodyPr>
            <a:spAutoFit/>
          </a:bodyPr>
          <a:lstStyle/>
          <a:p>
            <a:pPr>
              <a:spcBef>
                <a:spcPct val="20000"/>
              </a:spcBef>
            </a:pPr>
            <a:r>
              <a:rPr lang="tr-TR" sz="1400"/>
              <a:t>Kaynak: </a:t>
            </a:r>
            <a:r>
              <a:rPr lang="en-US" sz="1400"/>
              <a:t>J.Paul Robinson</a:t>
            </a:r>
            <a:r>
              <a:rPr lang="tr-TR" sz="1400"/>
              <a:t>, </a:t>
            </a:r>
            <a:r>
              <a:rPr lang="en-US" sz="1400" b="1">
                <a:solidFill>
                  <a:schemeClr val="accent2"/>
                </a:solidFill>
              </a:rPr>
              <a:t>http://www.cyto.purdue.edu/class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8" descr="2A7"/>
          <p:cNvPicPr>
            <a:picLocks noChangeAspect="1" noChangeArrowheads="1"/>
          </p:cNvPicPr>
          <p:nvPr/>
        </p:nvPicPr>
        <p:blipFill>
          <a:blip r:embed="rId2" cstate="print"/>
          <a:srcRect/>
          <a:stretch>
            <a:fillRect/>
          </a:stretch>
        </p:blipFill>
        <p:spPr bwMode="auto">
          <a:xfrm>
            <a:off x="3378200" y="188913"/>
            <a:ext cx="5765800" cy="3124200"/>
          </a:xfrm>
          <a:prstGeom prst="rect">
            <a:avLst/>
          </a:prstGeom>
          <a:noFill/>
          <a:ln w="9525">
            <a:noFill/>
            <a:miter lim="800000"/>
            <a:headEnd/>
            <a:tailEnd/>
          </a:ln>
        </p:spPr>
      </p:pic>
      <p:pic>
        <p:nvPicPr>
          <p:cNvPr id="29699" name="Picture 9" descr="2A8"/>
          <p:cNvPicPr>
            <a:picLocks noChangeAspect="1" noChangeArrowheads="1"/>
          </p:cNvPicPr>
          <p:nvPr/>
        </p:nvPicPr>
        <p:blipFill>
          <a:blip r:embed="rId3" cstate="print"/>
          <a:srcRect/>
          <a:stretch>
            <a:fillRect/>
          </a:stretch>
        </p:blipFill>
        <p:spPr bwMode="auto">
          <a:xfrm>
            <a:off x="3314700" y="3556000"/>
            <a:ext cx="5829300" cy="3302000"/>
          </a:xfrm>
          <a:prstGeom prst="rect">
            <a:avLst/>
          </a:prstGeom>
          <a:noFill/>
          <a:ln w="9525">
            <a:noFill/>
            <a:miter lim="800000"/>
            <a:headEnd/>
            <a:tailEnd/>
          </a:ln>
        </p:spPr>
      </p:pic>
      <p:sp>
        <p:nvSpPr>
          <p:cNvPr id="29700" name="Text Box 6"/>
          <p:cNvSpPr txBox="1">
            <a:spLocks noChangeArrowheads="1"/>
          </p:cNvSpPr>
          <p:nvPr/>
        </p:nvSpPr>
        <p:spPr bwMode="auto">
          <a:xfrm>
            <a:off x="6929438" y="1643063"/>
            <a:ext cx="1687512" cy="369887"/>
          </a:xfrm>
          <a:prstGeom prst="rect">
            <a:avLst/>
          </a:prstGeom>
          <a:noFill/>
          <a:ln w="9525">
            <a:noFill/>
            <a:miter lim="800000"/>
            <a:headEnd/>
            <a:tailEnd/>
          </a:ln>
        </p:spPr>
        <p:txBody>
          <a:bodyPr wrap="none">
            <a:spAutoFit/>
          </a:bodyPr>
          <a:lstStyle/>
          <a:p>
            <a:r>
              <a:rPr lang="tr-TR" sz="1800">
                <a:solidFill>
                  <a:schemeClr val="bg1"/>
                </a:solidFill>
                <a:latin typeface="Century Gothic" charset="-94"/>
              </a:rPr>
              <a:t>Düşük Basınç </a:t>
            </a:r>
            <a:endParaRPr lang="en-US" sz="1800">
              <a:solidFill>
                <a:schemeClr val="bg1"/>
              </a:solidFill>
              <a:latin typeface="Century Gothic" charset="-94"/>
            </a:endParaRPr>
          </a:p>
        </p:txBody>
      </p:sp>
      <p:sp>
        <p:nvSpPr>
          <p:cNvPr id="29701" name="Text Box 7"/>
          <p:cNvSpPr txBox="1">
            <a:spLocks noChangeArrowheads="1"/>
          </p:cNvSpPr>
          <p:nvPr/>
        </p:nvSpPr>
        <p:spPr bwMode="auto">
          <a:xfrm>
            <a:off x="7000875" y="4714875"/>
            <a:ext cx="1778000" cy="369888"/>
          </a:xfrm>
          <a:prstGeom prst="rect">
            <a:avLst/>
          </a:prstGeom>
          <a:noFill/>
          <a:ln w="9525">
            <a:noFill/>
            <a:miter lim="800000"/>
            <a:headEnd/>
            <a:tailEnd/>
          </a:ln>
        </p:spPr>
        <p:txBody>
          <a:bodyPr wrap="none">
            <a:spAutoFit/>
          </a:bodyPr>
          <a:lstStyle/>
          <a:p>
            <a:r>
              <a:rPr lang="tr-TR" sz="1800">
                <a:solidFill>
                  <a:schemeClr val="bg1"/>
                </a:solidFill>
                <a:latin typeface="Century Gothic" charset="-94"/>
              </a:rPr>
              <a:t>Yüksek Basınç </a:t>
            </a:r>
            <a:endParaRPr lang="en-US" sz="1800">
              <a:solidFill>
                <a:schemeClr val="bg1"/>
              </a:solidFill>
              <a:latin typeface="Century Gothic" charset="-94"/>
            </a:endParaRPr>
          </a:p>
        </p:txBody>
      </p:sp>
      <p:grpSp>
        <p:nvGrpSpPr>
          <p:cNvPr id="2" name="Group 50"/>
          <p:cNvGrpSpPr>
            <a:grpSpLocks/>
          </p:cNvGrpSpPr>
          <p:nvPr/>
        </p:nvGrpSpPr>
        <p:grpSpPr bwMode="auto">
          <a:xfrm>
            <a:off x="928688" y="682625"/>
            <a:ext cx="2000250" cy="1817688"/>
            <a:chOff x="288" y="1344"/>
            <a:chExt cx="1248" cy="1104"/>
          </a:xfrm>
        </p:grpSpPr>
        <p:grpSp>
          <p:nvGrpSpPr>
            <p:cNvPr id="29723" name="Group 18"/>
            <p:cNvGrpSpPr>
              <a:grpSpLocks/>
            </p:cNvGrpSpPr>
            <p:nvPr/>
          </p:nvGrpSpPr>
          <p:grpSpPr bwMode="auto">
            <a:xfrm>
              <a:off x="288" y="1344"/>
              <a:ext cx="1248" cy="1104"/>
              <a:chOff x="288" y="1344"/>
              <a:chExt cx="1248" cy="1104"/>
            </a:xfrm>
          </p:grpSpPr>
          <p:sp>
            <p:nvSpPr>
              <p:cNvPr id="29726" name="Rectangle 6"/>
              <p:cNvSpPr>
                <a:spLocks noChangeArrowheads="1"/>
              </p:cNvSpPr>
              <p:nvPr/>
            </p:nvSpPr>
            <p:spPr bwMode="auto">
              <a:xfrm>
                <a:off x="288" y="1344"/>
                <a:ext cx="1248" cy="1104"/>
              </a:xfrm>
              <a:prstGeom prst="rect">
                <a:avLst/>
              </a:prstGeom>
              <a:solidFill>
                <a:schemeClr val="tx1"/>
              </a:solidFill>
              <a:ln w="9525">
                <a:noFill/>
                <a:miter lim="800000"/>
                <a:headEnd/>
                <a:tailEnd/>
              </a:ln>
            </p:spPr>
            <p:txBody>
              <a:bodyPr anchor="ctr">
                <a:spAutoFit/>
              </a:bodyPr>
              <a:lstStyle/>
              <a:p>
                <a:endParaRPr lang="tr-TR" sz="1800">
                  <a:latin typeface="Century Gothic" charset="-94"/>
                </a:endParaRPr>
              </a:p>
            </p:txBody>
          </p:sp>
          <p:sp>
            <p:nvSpPr>
              <p:cNvPr id="29727" name="Oval 7" descr="40%"/>
              <p:cNvSpPr>
                <a:spLocks noChangeArrowheads="1"/>
              </p:cNvSpPr>
              <p:nvPr/>
            </p:nvSpPr>
            <p:spPr bwMode="auto">
              <a:xfrm>
                <a:off x="366" y="1392"/>
                <a:ext cx="1104" cy="1008"/>
              </a:xfrm>
              <a:prstGeom prst="ellipse">
                <a:avLst/>
              </a:prstGeom>
              <a:pattFill prst="pct40">
                <a:fgClr>
                  <a:srgbClr val="6299FC"/>
                </a:fgClr>
                <a:bgClr>
                  <a:srgbClr val="FFFFFF"/>
                </a:bgClr>
              </a:pattFill>
              <a:ln w="9525">
                <a:noFill/>
                <a:round/>
                <a:headEnd/>
                <a:tailEnd/>
              </a:ln>
            </p:spPr>
            <p:txBody>
              <a:bodyPr wrap="none" anchor="ctr">
                <a:spAutoFit/>
              </a:bodyPr>
              <a:lstStyle/>
              <a:p>
                <a:pPr algn="ctr"/>
                <a:endParaRPr lang="tr-TR" sz="1800">
                  <a:latin typeface="Century Gothic" charset="-94"/>
                </a:endParaRPr>
              </a:p>
            </p:txBody>
          </p:sp>
          <p:sp>
            <p:nvSpPr>
              <p:cNvPr id="29728" name="Oval 8" descr="75%"/>
              <p:cNvSpPr>
                <a:spLocks noChangeArrowheads="1"/>
              </p:cNvSpPr>
              <p:nvPr/>
            </p:nvSpPr>
            <p:spPr bwMode="auto">
              <a:xfrm>
                <a:off x="816" y="1794"/>
                <a:ext cx="231" cy="201"/>
              </a:xfrm>
              <a:prstGeom prst="ellipse">
                <a:avLst/>
              </a:prstGeom>
              <a:pattFill prst="pct75">
                <a:fgClr>
                  <a:schemeClr val="accent2"/>
                </a:fgClr>
                <a:bgClr>
                  <a:srgbClr val="FFFFFF"/>
                </a:bgClr>
              </a:pattFill>
              <a:ln w="9525">
                <a:noFill/>
                <a:round/>
                <a:headEnd/>
                <a:tailEnd/>
              </a:ln>
            </p:spPr>
            <p:txBody>
              <a:bodyPr anchor="ctr">
                <a:spAutoFit/>
              </a:bodyPr>
              <a:lstStyle/>
              <a:p>
                <a:endParaRPr lang="tr-TR" sz="1800">
                  <a:latin typeface="Century Gothic" charset="-94"/>
                </a:endParaRPr>
              </a:p>
            </p:txBody>
          </p:sp>
          <p:sp>
            <p:nvSpPr>
              <p:cNvPr id="29729" name="Oval 9" descr="Granite"/>
              <p:cNvSpPr>
                <a:spLocks noChangeArrowheads="1"/>
              </p:cNvSpPr>
              <p:nvPr/>
            </p:nvSpPr>
            <p:spPr bwMode="auto">
              <a:xfrm>
                <a:off x="855" y="1815"/>
                <a:ext cx="144" cy="144"/>
              </a:xfrm>
              <a:prstGeom prst="ellipse">
                <a:avLst/>
              </a:prstGeom>
              <a:blipFill dpi="0" rotWithShape="0">
                <a:blip r:embed="rId4" cstate="print"/>
                <a:srcRect/>
                <a:tile tx="0" ty="0" sx="100000" sy="100000" flip="none" algn="tl"/>
              </a:blipFill>
              <a:ln w="9525">
                <a:noFill/>
                <a:round/>
                <a:headEnd/>
                <a:tailEnd/>
              </a:ln>
            </p:spPr>
            <p:txBody>
              <a:bodyPr wrap="none" anchor="ctr">
                <a:spAutoFit/>
              </a:bodyPr>
              <a:lstStyle/>
              <a:p>
                <a:endParaRPr lang="tr-TR" sz="1800">
                  <a:latin typeface="Century Gothic" charset="-94"/>
                </a:endParaRPr>
              </a:p>
            </p:txBody>
          </p:sp>
        </p:grpSp>
        <p:sp>
          <p:nvSpPr>
            <p:cNvPr id="29724" name="Text Box 11"/>
            <p:cNvSpPr txBox="1">
              <a:spLocks noChangeArrowheads="1"/>
            </p:cNvSpPr>
            <p:nvPr/>
          </p:nvSpPr>
          <p:spPr bwMode="auto">
            <a:xfrm>
              <a:off x="643" y="1467"/>
              <a:ext cx="670" cy="241"/>
            </a:xfrm>
            <a:prstGeom prst="rect">
              <a:avLst/>
            </a:prstGeom>
            <a:noFill/>
            <a:ln w="9525">
              <a:noFill/>
              <a:miter lim="800000"/>
              <a:headEnd/>
              <a:tailEnd/>
            </a:ln>
          </p:spPr>
          <p:txBody>
            <a:bodyPr>
              <a:spAutoFit/>
            </a:bodyPr>
            <a:lstStyle/>
            <a:p>
              <a:r>
                <a:rPr lang="en-US" sz="2000" b="1">
                  <a:solidFill>
                    <a:schemeClr val="hlink"/>
                  </a:solidFill>
                  <a:latin typeface="Century Gothic" charset="-94"/>
                </a:rPr>
                <a:t>10 psi</a:t>
              </a:r>
            </a:p>
          </p:txBody>
        </p:sp>
        <p:sp>
          <p:nvSpPr>
            <p:cNvPr id="29725" name="Text Box 12"/>
            <p:cNvSpPr txBox="1">
              <a:spLocks noChangeArrowheads="1"/>
            </p:cNvSpPr>
            <p:nvPr/>
          </p:nvSpPr>
          <p:spPr bwMode="auto">
            <a:xfrm>
              <a:off x="585" y="2070"/>
              <a:ext cx="684" cy="241"/>
            </a:xfrm>
            <a:prstGeom prst="rect">
              <a:avLst/>
            </a:prstGeom>
            <a:noFill/>
            <a:ln w="9525">
              <a:noFill/>
              <a:miter lim="800000"/>
              <a:headEnd/>
              <a:tailEnd/>
            </a:ln>
          </p:spPr>
          <p:txBody>
            <a:bodyPr wrap="none">
              <a:spAutoFit/>
            </a:bodyPr>
            <a:lstStyle/>
            <a:p>
              <a:r>
                <a:rPr lang="en-US" sz="2000" b="1">
                  <a:solidFill>
                    <a:srgbClr val="FF0000"/>
                  </a:solidFill>
                  <a:latin typeface="Century Gothic" charset="-94"/>
                </a:rPr>
                <a:t>10.2 psi</a:t>
              </a:r>
            </a:p>
          </p:txBody>
        </p:sp>
      </p:grpSp>
      <p:grpSp>
        <p:nvGrpSpPr>
          <p:cNvPr id="29703" name="Group 57"/>
          <p:cNvGrpSpPr>
            <a:grpSpLocks/>
          </p:cNvGrpSpPr>
          <p:nvPr/>
        </p:nvGrpSpPr>
        <p:grpSpPr bwMode="auto">
          <a:xfrm>
            <a:off x="928688" y="4714875"/>
            <a:ext cx="2071687" cy="1895475"/>
            <a:chOff x="4224" y="1344"/>
            <a:chExt cx="1248" cy="1104"/>
          </a:xfrm>
        </p:grpSpPr>
        <p:sp>
          <p:nvSpPr>
            <p:cNvPr id="29713" name="Rectangle 31"/>
            <p:cNvSpPr>
              <a:spLocks noChangeArrowheads="1"/>
            </p:cNvSpPr>
            <p:nvPr/>
          </p:nvSpPr>
          <p:spPr bwMode="auto">
            <a:xfrm>
              <a:off x="4224" y="1344"/>
              <a:ext cx="1248" cy="1104"/>
            </a:xfrm>
            <a:prstGeom prst="rect">
              <a:avLst/>
            </a:prstGeom>
            <a:solidFill>
              <a:schemeClr val="tx1"/>
            </a:solidFill>
            <a:ln w="9525">
              <a:noFill/>
              <a:miter lim="800000"/>
              <a:headEnd/>
              <a:tailEnd/>
            </a:ln>
          </p:spPr>
          <p:txBody>
            <a:bodyPr wrap="none" anchor="ctr">
              <a:spAutoFit/>
            </a:bodyPr>
            <a:lstStyle/>
            <a:p>
              <a:endParaRPr lang="tr-TR" sz="1800">
                <a:latin typeface="Century Gothic" charset="-94"/>
              </a:endParaRPr>
            </a:p>
          </p:txBody>
        </p:sp>
        <p:sp>
          <p:nvSpPr>
            <p:cNvPr id="29714" name="Oval 33" descr="40%"/>
            <p:cNvSpPr>
              <a:spLocks noChangeArrowheads="1"/>
            </p:cNvSpPr>
            <p:nvPr/>
          </p:nvSpPr>
          <p:spPr bwMode="auto">
            <a:xfrm>
              <a:off x="4678" y="1676"/>
              <a:ext cx="339" cy="439"/>
            </a:xfrm>
            <a:prstGeom prst="ellipse">
              <a:avLst/>
            </a:prstGeom>
            <a:pattFill prst="pct40">
              <a:fgClr>
                <a:srgbClr val="6299FC"/>
              </a:fgClr>
              <a:bgClr>
                <a:srgbClr val="FFFFFF"/>
              </a:bgClr>
            </a:pattFill>
            <a:ln w="9525">
              <a:noFill/>
              <a:round/>
              <a:headEnd/>
              <a:tailEnd/>
            </a:ln>
          </p:spPr>
          <p:txBody>
            <a:bodyPr wrap="none" anchor="ctr">
              <a:spAutoFit/>
            </a:bodyPr>
            <a:lstStyle/>
            <a:p>
              <a:pPr algn="ctr"/>
              <a:endParaRPr lang="tr-TR" sz="1800">
                <a:latin typeface="Century Gothic" charset="-94"/>
              </a:endParaRPr>
            </a:p>
          </p:txBody>
        </p:sp>
        <p:sp>
          <p:nvSpPr>
            <p:cNvPr id="29715" name="Oval 56" descr="40%"/>
            <p:cNvSpPr>
              <a:spLocks noChangeArrowheads="1"/>
            </p:cNvSpPr>
            <p:nvPr/>
          </p:nvSpPr>
          <p:spPr bwMode="auto">
            <a:xfrm>
              <a:off x="4326" y="1413"/>
              <a:ext cx="1056" cy="960"/>
            </a:xfrm>
            <a:prstGeom prst="ellipse">
              <a:avLst/>
            </a:prstGeom>
            <a:pattFill prst="pct40">
              <a:fgClr>
                <a:srgbClr val="6299FC"/>
              </a:fgClr>
              <a:bgClr>
                <a:srgbClr val="FFFFFF"/>
              </a:bgClr>
            </a:pattFill>
            <a:ln w="9525">
              <a:noFill/>
              <a:round/>
              <a:headEnd/>
              <a:tailEnd/>
            </a:ln>
          </p:spPr>
          <p:txBody>
            <a:bodyPr wrap="none" anchor="ctr">
              <a:spAutoFit/>
            </a:bodyPr>
            <a:lstStyle/>
            <a:p>
              <a:endParaRPr lang="tr-TR" sz="1800">
                <a:latin typeface="Century Gothic" charset="-94"/>
              </a:endParaRPr>
            </a:p>
          </p:txBody>
        </p:sp>
        <p:sp>
          <p:nvSpPr>
            <p:cNvPr id="29716" name="Oval 35" descr="75%"/>
            <p:cNvSpPr>
              <a:spLocks noChangeArrowheads="1"/>
            </p:cNvSpPr>
            <p:nvPr/>
          </p:nvSpPr>
          <p:spPr bwMode="auto">
            <a:xfrm>
              <a:off x="4560" y="1632"/>
              <a:ext cx="576" cy="528"/>
            </a:xfrm>
            <a:prstGeom prst="ellipse">
              <a:avLst/>
            </a:prstGeom>
            <a:pattFill prst="pct75">
              <a:fgClr>
                <a:schemeClr val="accent2"/>
              </a:fgClr>
              <a:bgClr>
                <a:srgbClr val="FFFFFF"/>
              </a:bgClr>
            </a:pattFill>
            <a:ln w="9525">
              <a:noFill/>
              <a:round/>
              <a:headEnd/>
              <a:tailEnd/>
            </a:ln>
          </p:spPr>
          <p:txBody>
            <a:bodyPr anchor="ctr">
              <a:spAutoFit/>
            </a:bodyPr>
            <a:lstStyle/>
            <a:p>
              <a:endParaRPr lang="tr-TR" sz="1800">
                <a:latin typeface="Century Gothic" charset="-94"/>
              </a:endParaRPr>
            </a:p>
          </p:txBody>
        </p:sp>
        <p:sp>
          <p:nvSpPr>
            <p:cNvPr id="29717" name="Oval 38" descr="Granite"/>
            <p:cNvSpPr>
              <a:spLocks noChangeArrowheads="1"/>
            </p:cNvSpPr>
            <p:nvPr/>
          </p:nvSpPr>
          <p:spPr bwMode="auto">
            <a:xfrm>
              <a:off x="4752" y="1872"/>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18" name="Oval 39" descr="Granite"/>
            <p:cNvSpPr>
              <a:spLocks noChangeArrowheads="1"/>
            </p:cNvSpPr>
            <p:nvPr/>
          </p:nvSpPr>
          <p:spPr bwMode="auto">
            <a:xfrm>
              <a:off x="4656" y="1728"/>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19" name="Oval 40" descr="Granite"/>
            <p:cNvSpPr>
              <a:spLocks noChangeArrowheads="1"/>
            </p:cNvSpPr>
            <p:nvPr/>
          </p:nvSpPr>
          <p:spPr bwMode="auto">
            <a:xfrm>
              <a:off x="4848" y="1728"/>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20" name="Oval 41" descr="Granite"/>
            <p:cNvSpPr>
              <a:spLocks noChangeArrowheads="1"/>
            </p:cNvSpPr>
            <p:nvPr/>
          </p:nvSpPr>
          <p:spPr bwMode="auto">
            <a:xfrm>
              <a:off x="4944" y="1872"/>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21" name="Text Box 43"/>
            <p:cNvSpPr txBox="1">
              <a:spLocks noChangeArrowheads="1"/>
            </p:cNvSpPr>
            <p:nvPr/>
          </p:nvSpPr>
          <p:spPr bwMode="auto">
            <a:xfrm>
              <a:off x="4596" y="1404"/>
              <a:ext cx="531" cy="231"/>
            </a:xfrm>
            <a:prstGeom prst="rect">
              <a:avLst/>
            </a:prstGeom>
            <a:noFill/>
            <a:ln w="9525">
              <a:noFill/>
              <a:miter lim="800000"/>
              <a:headEnd/>
              <a:tailEnd/>
            </a:ln>
          </p:spPr>
          <p:txBody>
            <a:bodyPr wrap="none">
              <a:spAutoFit/>
            </a:bodyPr>
            <a:lstStyle/>
            <a:p>
              <a:r>
                <a:rPr lang="en-US" sz="2000" b="1">
                  <a:solidFill>
                    <a:schemeClr val="hlink"/>
                  </a:solidFill>
                  <a:latin typeface="Century Gothic" charset="-94"/>
                </a:rPr>
                <a:t>10 psi</a:t>
              </a:r>
            </a:p>
          </p:txBody>
        </p:sp>
        <p:sp>
          <p:nvSpPr>
            <p:cNvPr id="29722" name="Text Box 47"/>
            <p:cNvSpPr txBox="1">
              <a:spLocks noChangeArrowheads="1"/>
            </p:cNvSpPr>
            <p:nvPr/>
          </p:nvSpPr>
          <p:spPr bwMode="auto">
            <a:xfrm>
              <a:off x="4553" y="2135"/>
              <a:ext cx="660" cy="231"/>
            </a:xfrm>
            <a:prstGeom prst="rect">
              <a:avLst/>
            </a:prstGeom>
            <a:noFill/>
            <a:ln w="9525">
              <a:noFill/>
              <a:miter lim="800000"/>
              <a:headEnd/>
              <a:tailEnd/>
            </a:ln>
          </p:spPr>
          <p:txBody>
            <a:bodyPr wrap="none">
              <a:spAutoFit/>
            </a:bodyPr>
            <a:lstStyle/>
            <a:p>
              <a:r>
                <a:rPr lang="en-US" sz="2000" b="1">
                  <a:solidFill>
                    <a:srgbClr val="FF0000"/>
                  </a:solidFill>
                  <a:latin typeface="Century Gothic" charset="-94"/>
                </a:rPr>
                <a:t>10.8 psi</a:t>
              </a:r>
            </a:p>
          </p:txBody>
        </p:sp>
      </p:grpSp>
      <p:grpSp>
        <p:nvGrpSpPr>
          <p:cNvPr id="29704" name="Group 58"/>
          <p:cNvGrpSpPr>
            <a:grpSpLocks/>
          </p:cNvGrpSpPr>
          <p:nvPr/>
        </p:nvGrpSpPr>
        <p:grpSpPr bwMode="auto">
          <a:xfrm>
            <a:off x="928688" y="2747963"/>
            <a:ext cx="2143125" cy="1824037"/>
            <a:chOff x="2256" y="1344"/>
            <a:chExt cx="1248" cy="1104"/>
          </a:xfrm>
        </p:grpSpPr>
        <p:sp>
          <p:nvSpPr>
            <p:cNvPr id="29705" name="Rectangle 55"/>
            <p:cNvSpPr>
              <a:spLocks noChangeArrowheads="1"/>
            </p:cNvSpPr>
            <p:nvPr/>
          </p:nvSpPr>
          <p:spPr bwMode="auto">
            <a:xfrm>
              <a:off x="2256" y="1344"/>
              <a:ext cx="1248" cy="1104"/>
            </a:xfrm>
            <a:prstGeom prst="rect">
              <a:avLst/>
            </a:prstGeom>
            <a:solidFill>
              <a:schemeClr val="tx1"/>
            </a:solidFill>
            <a:ln w="9525">
              <a:noFill/>
              <a:miter lim="800000"/>
              <a:headEnd/>
              <a:tailEnd/>
            </a:ln>
          </p:spPr>
          <p:txBody>
            <a:bodyPr wrap="none" anchor="ctr">
              <a:spAutoFit/>
            </a:bodyPr>
            <a:lstStyle/>
            <a:p>
              <a:endParaRPr lang="tr-TR" sz="1800">
                <a:latin typeface="Century Gothic" charset="-94"/>
              </a:endParaRPr>
            </a:p>
          </p:txBody>
        </p:sp>
        <p:sp>
          <p:nvSpPr>
            <p:cNvPr id="29706" name="Rectangle 30"/>
            <p:cNvSpPr>
              <a:spLocks noChangeArrowheads="1"/>
            </p:cNvSpPr>
            <p:nvPr/>
          </p:nvSpPr>
          <p:spPr bwMode="auto">
            <a:xfrm>
              <a:off x="2743" y="1732"/>
              <a:ext cx="273" cy="327"/>
            </a:xfrm>
            <a:prstGeom prst="rect">
              <a:avLst/>
            </a:prstGeom>
            <a:solidFill>
              <a:schemeClr val="tx1"/>
            </a:solidFill>
            <a:ln w="9525">
              <a:noFill/>
              <a:miter lim="800000"/>
              <a:headEnd/>
              <a:tailEnd/>
            </a:ln>
          </p:spPr>
          <p:txBody>
            <a:bodyPr wrap="none" anchor="ctr">
              <a:spAutoFit/>
            </a:bodyPr>
            <a:lstStyle/>
            <a:p>
              <a:pPr algn="ctr"/>
              <a:endParaRPr lang="tr-TR" sz="1800">
                <a:latin typeface="Century Gothic" charset="-94"/>
              </a:endParaRPr>
            </a:p>
          </p:txBody>
        </p:sp>
        <p:sp>
          <p:nvSpPr>
            <p:cNvPr id="29707" name="Oval 32" descr="40%"/>
            <p:cNvSpPr>
              <a:spLocks noChangeArrowheads="1"/>
            </p:cNvSpPr>
            <p:nvPr/>
          </p:nvSpPr>
          <p:spPr bwMode="auto">
            <a:xfrm>
              <a:off x="2352" y="1416"/>
              <a:ext cx="1056" cy="960"/>
            </a:xfrm>
            <a:prstGeom prst="ellipse">
              <a:avLst/>
            </a:prstGeom>
            <a:pattFill prst="pct40">
              <a:fgClr>
                <a:srgbClr val="6299FC"/>
              </a:fgClr>
              <a:bgClr>
                <a:srgbClr val="FFFFFF"/>
              </a:bgClr>
            </a:pattFill>
            <a:ln w="9525">
              <a:noFill/>
              <a:round/>
              <a:headEnd/>
              <a:tailEnd/>
            </a:ln>
          </p:spPr>
          <p:txBody>
            <a:bodyPr wrap="none" anchor="ctr">
              <a:spAutoFit/>
            </a:bodyPr>
            <a:lstStyle/>
            <a:p>
              <a:endParaRPr lang="tr-TR" sz="1800">
                <a:latin typeface="Century Gothic" charset="-94"/>
              </a:endParaRPr>
            </a:p>
          </p:txBody>
        </p:sp>
        <p:sp>
          <p:nvSpPr>
            <p:cNvPr id="29708" name="Oval 34" descr="75%"/>
            <p:cNvSpPr>
              <a:spLocks noChangeArrowheads="1"/>
            </p:cNvSpPr>
            <p:nvPr/>
          </p:nvSpPr>
          <p:spPr bwMode="auto">
            <a:xfrm>
              <a:off x="2709" y="1728"/>
              <a:ext cx="336" cy="336"/>
            </a:xfrm>
            <a:prstGeom prst="ellipse">
              <a:avLst/>
            </a:prstGeom>
            <a:pattFill prst="pct75">
              <a:fgClr>
                <a:schemeClr val="accent2"/>
              </a:fgClr>
              <a:bgClr>
                <a:srgbClr val="FFFFFF"/>
              </a:bgClr>
            </a:pattFill>
            <a:ln w="9525">
              <a:noFill/>
              <a:round/>
              <a:headEnd/>
              <a:tailEnd/>
            </a:ln>
          </p:spPr>
          <p:txBody>
            <a:bodyPr wrap="none" anchor="ctr">
              <a:spAutoFit/>
            </a:bodyPr>
            <a:lstStyle/>
            <a:p>
              <a:endParaRPr lang="tr-TR" sz="1800">
                <a:latin typeface="Century Gothic" charset="-94"/>
              </a:endParaRPr>
            </a:p>
          </p:txBody>
        </p:sp>
        <p:sp>
          <p:nvSpPr>
            <p:cNvPr id="29709" name="Oval 36" descr="Granite"/>
            <p:cNvSpPr>
              <a:spLocks noChangeArrowheads="1"/>
            </p:cNvSpPr>
            <p:nvPr/>
          </p:nvSpPr>
          <p:spPr bwMode="auto">
            <a:xfrm>
              <a:off x="2763" y="1800"/>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10" name="Oval 37" descr="Granite"/>
            <p:cNvSpPr>
              <a:spLocks noChangeArrowheads="1"/>
            </p:cNvSpPr>
            <p:nvPr/>
          </p:nvSpPr>
          <p:spPr bwMode="auto">
            <a:xfrm>
              <a:off x="2859" y="1851"/>
              <a:ext cx="144" cy="144"/>
            </a:xfrm>
            <a:prstGeom prst="ellipse">
              <a:avLst/>
            </a:prstGeom>
            <a:blipFill dpi="0" rotWithShape="0">
              <a:blip r:embed="rId4" cstate="print"/>
              <a:srcRect/>
              <a:tile tx="0" ty="0" sx="100000" sy="100000" flip="none" algn="tl"/>
            </a:blipFill>
            <a:ln w="9525">
              <a:noFill/>
              <a:round/>
              <a:headEnd/>
              <a:tailEnd/>
            </a:ln>
          </p:spPr>
          <p:txBody>
            <a:bodyPr anchor="ctr">
              <a:spAutoFit/>
            </a:bodyPr>
            <a:lstStyle/>
            <a:p>
              <a:endParaRPr lang="tr-TR" sz="1800">
                <a:latin typeface="Century Gothic" charset="-94"/>
              </a:endParaRPr>
            </a:p>
          </p:txBody>
        </p:sp>
        <p:sp>
          <p:nvSpPr>
            <p:cNvPr id="29711" name="Text Box 42"/>
            <p:cNvSpPr txBox="1">
              <a:spLocks noChangeArrowheads="1"/>
            </p:cNvSpPr>
            <p:nvPr/>
          </p:nvSpPr>
          <p:spPr bwMode="auto">
            <a:xfrm>
              <a:off x="2638" y="1404"/>
              <a:ext cx="513" cy="240"/>
            </a:xfrm>
            <a:prstGeom prst="rect">
              <a:avLst/>
            </a:prstGeom>
            <a:noFill/>
            <a:ln w="9525">
              <a:noFill/>
              <a:miter lim="800000"/>
              <a:headEnd/>
              <a:tailEnd/>
            </a:ln>
          </p:spPr>
          <p:txBody>
            <a:bodyPr wrap="none">
              <a:spAutoFit/>
            </a:bodyPr>
            <a:lstStyle/>
            <a:p>
              <a:r>
                <a:rPr lang="en-US" sz="2000" b="1">
                  <a:solidFill>
                    <a:schemeClr val="hlink"/>
                  </a:solidFill>
                  <a:latin typeface="Century Gothic" charset="-94"/>
                </a:rPr>
                <a:t>10 psi</a:t>
              </a:r>
            </a:p>
          </p:txBody>
        </p:sp>
        <p:sp>
          <p:nvSpPr>
            <p:cNvPr id="29712" name="Text Box 45"/>
            <p:cNvSpPr txBox="1">
              <a:spLocks noChangeArrowheads="1"/>
            </p:cNvSpPr>
            <p:nvPr/>
          </p:nvSpPr>
          <p:spPr bwMode="auto">
            <a:xfrm>
              <a:off x="2573" y="2090"/>
              <a:ext cx="638" cy="240"/>
            </a:xfrm>
            <a:prstGeom prst="rect">
              <a:avLst/>
            </a:prstGeom>
            <a:noFill/>
            <a:ln w="9525">
              <a:noFill/>
              <a:miter lim="800000"/>
              <a:headEnd/>
              <a:tailEnd/>
            </a:ln>
          </p:spPr>
          <p:txBody>
            <a:bodyPr wrap="none">
              <a:spAutoFit/>
            </a:bodyPr>
            <a:lstStyle/>
            <a:p>
              <a:r>
                <a:rPr lang="en-US" sz="2000" b="1">
                  <a:solidFill>
                    <a:srgbClr val="FF0000"/>
                  </a:solidFill>
                  <a:latin typeface="Century Gothic" charset="-94"/>
                </a:rPr>
                <a:t>10.4 psi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8066" name="Group 8"/>
          <p:cNvGrpSpPr>
            <a:grpSpLocks/>
          </p:cNvGrpSpPr>
          <p:nvPr/>
        </p:nvGrpSpPr>
        <p:grpSpPr bwMode="auto">
          <a:xfrm>
            <a:off x="0" y="1176338"/>
            <a:ext cx="9107488" cy="4573587"/>
            <a:chOff x="0" y="741"/>
            <a:chExt cx="5737" cy="2881"/>
          </a:xfrm>
        </p:grpSpPr>
        <p:pic>
          <p:nvPicPr>
            <p:cNvPr id="88068" name="Picture 3" descr="DNA NORMAL"/>
            <p:cNvPicPr>
              <a:picLocks noChangeAspect="1" noChangeArrowheads="1"/>
            </p:cNvPicPr>
            <p:nvPr/>
          </p:nvPicPr>
          <p:blipFill>
            <a:blip r:embed="rId2" cstate="print"/>
            <a:srcRect/>
            <a:stretch>
              <a:fillRect/>
            </a:stretch>
          </p:blipFill>
          <p:spPr bwMode="auto">
            <a:xfrm>
              <a:off x="0" y="754"/>
              <a:ext cx="3802" cy="2868"/>
            </a:xfrm>
            <a:prstGeom prst="rect">
              <a:avLst/>
            </a:prstGeom>
            <a:noFill/>
            <a:ln w="9525">
              <a:noFill/>
              <a:miter lim="800000"/>
              <a:headEnd/>
              <a:tailEnd/>
            </a:ln>
          </p:spPr>
        </p:pic>
        <p:pic>
          <p:nvPicPr>
            <p:cNvPr id="88069" name="Picture 4" descr="HASTA DNA"/>
            <p:cNvPicPr>
              <a:picLocks noChangeAspect="1" noChangeArrowheads="1"/>
            </p:cNvPicPr>
            <p:nvPr/>
          </p:nvPicPr>
          <p:blipFill>
            <a:blip r:embed="rId3" cstate="print">
              <a:lum contrast="6000"/>
            </a:blip>
            <a:srcRect/>
            <a:stretch>
              <a:fillRect/>
            </a:stretch>
          </p:blipFill>
          <p:spPr bwMode="auto">
            <a:xfrm>
              <a:off x="1927" y="741"/>
              <a:ext cx="3810" cy="2874"/>
            </a:xfrm>
            <a:prstGeom prst="rect">
              <a:avLst/>
            </a:prstGeom>
            <a:noFill/>
            <a:ln w="9525">
              <a:noFill/>
              <a:miter lim="800000"/>
              <a:headEnd/>
              <a:tailEnd/>
            </a:ln>
          </p:spPr>
        </p:pic>
        <p:sp>
          <p:nvSpPr>
            <p:cNvPr id="88070" name="Text Box 5"/>
            <p:cNvSpPr txBox="1">
              <a:spLocks noChangeArrowheads="1"/>
            </p:cNvSpPr>
            <p:nvPr/>
          </p:nvSpPr>
          <p:spPr bwMode="auto">
            <a:xfrm>
              <a:off x="2925" y="1797"/>
              <a:ext cx="773" cy="404"/>
            </a:xfrm>
            <a:prstGeom prst="rect">
              <a:avLst/>
            </a:prstGeom>
            <a:noFill/>
            <a:ln w="9525">
              <a:noFill/>
              <a:miter lim="800000"/>
              <a:headEnd/>
              <a:tailEnd/>
            </a:ln>
          </p:spPr>
          <p:txBody>
            <a:bodyPr wrap="none">
              <a:spAutoFit/>
            </a:bodyPr>
            <a:lstStyle/>
            <a:p>
              <a:r>
                <a:rPr lang="tr-TR" sz="1800">
                  <a:solidFill>
                    <a:schemeClr val="bg1"/>
                  </a:solidFill>
                  <a:latin typeface="Verdana" charset="-94"/>
                </a:rPr>
                <a:t>%81</a:t>
              </a:r>
            </a:p>
            <a:p>
              <a:r>
                <a:rPr lang="tr-TR" sz="1800">
                  <a:solidFill>
                    <a:schemeClr val="bg1"/>
                  </a:solidFill>
                  <a:latin typeface="Verdana" charset="-94"/>
                </a:rPr>
                <a:t>DI:1.285</a:t>
              </a:r>
            </a:p>
          </p:txBody>
        </p:sp>
        <p:sp>
          <p:nvSpPr>
            <p:cNvPr id="88071" name="Line 6"/>
            <p:cNvSpPr>
              <a:spLocks noChangeShapeType="1"/>
            </p:cNvSpPr>
            <p:nvPr/>
          </p:nvSpPr>
          <p:spPr bwMode="auto">
            <a:xfrm flipH="1">
              <a:off x="2936" y="1949"/>
              <a:ext cx="183" cy="553"/>
            </a:xfrm>
            <a:prstGeom prst="line">
              <a:avLst/>
            </a:prstGeom>
            <a:noFill/>
            <a:ln w="9525">
              <a:solidFill>
                <a:schemeClr val="tx1"/>
              </a:solidFill>
              <a:round/>
              <a:headEnd/>
              <a:tailEnd type="triangle" w="med" len="med"/>
            </a:ln>
          </p:spPr>
          <p:txBody>
            <a:bodyPr/>
            <a:lstStyle/>
            <a:p>
              <a:endParaRPr lang="tr-TR"/>
            </a:p>
          </p:txBody>
        </p:sp>
      </p:grpSp>
      <p:sp>
        <p:nvSpPr>
          <p:cNvPr id="88067" name="Text Box 7"/>
          <p:cNvSpPr txBox="1">
            <a:spLocks noChangeArrowheads="1"/>
          </p:cNvSpPr>
          <p:nvPr/>
        </p:nvSpPr>
        <p:spPr bwMode="auto">
          <a:xfrm>
            <a:off x="6013450" y="6359525"/>
            <a:ext cx="2471738" cy="304800"/>
          </a:xfrm>
          <a:prstGeom prst="rect">
            <a:avLst/>
          </a:prstGeom>
          <a:noFill/>
          <a:ln w="9525">
            <a:noFill/>
            <a:miter lim="800000"/>
            <a:headEnd/>
            <a:tailEnd/>
          </a:ln>
        </p:spPr>
        <p:txBody>
          <a:bodyPr wrap="none">
            <a:spAutoFit/>
          </a:bodyPr>
          <a:lstStyle/>
          <a:p>
            <a:r>
              <a:rPr lang="tr-TR" sz="1400">
                <a:solidFill>
                  <a:schemeClr val="bg1"/>
                </a:solidFill>
                <a:latin typeface="Arial" charset="0"/>
              </a:rPr>
              <a:t>A.Ü.T.F Hematoloji B. D Lab.</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4"/>
          <p:cNvSpPr>
            <a:spLocks noChangeArrowheads="1"/>
          </p:cNvSpPr>
          <p:nvPr/>
        </p:nvSpPr>
        <p:spPr bwMode="auto">
          <a:xfrm>
            <a:off x="250825" y="188913"/>
            <a:ext cx="8893175" cy="719137"/>
          </a:xfrm>
          <a:prstGeom prst="rect">
            <a:avLst/>
          </a:prstGeom>
          <a:noFill/>
          <a:ln w="9525">
            <a:noFill/>
            <a:miter lim="800000"/>
            <a:headEnd/>
            <a:tailEnd/>
          </a:ln>
        </p:spPr>
        <p:txBody>
          <a:bodyPr anchor="ctr"/>
          <a:lstStyle/>
          <a:p>
            <a:r>
              <a:rPr lang="tr-TR" sz="3200">
                <a:solidFill>
                  <a:srgbClr val="FFC000"/>
                </a:solidFill>
              </a:rPr>
              <a:t>Antijene Özgün T Hücre Yanıtlarının Ölçülmesi</a:t>
            </a:r>
          </a:p>
        </p:txBody>
      </p:sp>
      <p:sp>
        <p:nvSpPr>
          <p:cNvPr id="89092" name="Text Box 11"/>
          <p:cNvSpPr txBox="1">
            <a:spLocks noChangeArrowheads="1"/>
          </p:cNvSpPr>
          <p:nvPr/>
        </p:nvSpPr>
        <p:spPr bwMode="auto">
          <a:xfrm>
            <a:off x="3203575" y="6580188"/>
            <a:ext cx="5613400" cy="304800"/>
          </a:xfrm>
          <a:prstGeom prst="rect">
            <a:avLst/>
          </a:prstGeom>
          <a:noFill/>
          <a:ln w="9525">
            <a:noFill/>
            <a:miter lim="800000"/>
            <a:headEnd/>
            <a:tailEnd/>
          </a:ln>
        </p:spPr>
        <p:txBody>
          <a:bodyPr wrap="none">
            <a:spAutoFit/>
          </a:bodyPr>
          <a:lstStyle/>
          <a:p>
            <a:r>
              <a:rPr lang="tr-TR" sz="1400">
                <a:latin typeface="Times New Roman" charset="-94"/>
              </a:rPr>
              <a:t>Schefold/Kern, J Clin Immunol.20(6).400-407(2000) den modifiye edilerek </a:t>
            </a:r>
          </a:p>
        </p:txBody>
      </p:sp>
      <p:grpSp>
        <p:nvGrpSpPr>
          <p:cNvPr id="89093" name="Group 16"/>
          <p:cNvGrpSpPr>
            <a:grpSpLocks/>
          </p:cNvGrpSpPr>
          <p:nvPr/>
        </p:nvGrpSpPr>
        <p:grpSpPr bwMode="auto">
          <a:xfrm>
            <a:off x="250825" y="1628775"/>
            <a:ext cx="8893175" cy="4887913"/>
            <a:chOff x="0" y="1026"/>
            <a:chExt cx="5855" cy="3288"/>
          </a:xfrm>
        </p:grpSpPr>
        <p:graphicFrame>
          <p:nvGraphicFramePr>
            <p:cNvPr id="89090" name="Object 2"/>
            <p:cNvGraphicFramePr>
              <a:graphicFrameLocks noChangeAspect="1"/>
            </p:cNvGraphicFramePr>
            <p:nvPr/>
          </p:nvGraphicFramePr>
          <p:xfrm>
            <a:off x="38" y="2382"/>
            <a:ext cx="5722" cy="1932"/>
          </p:xfrm>
          <a:graphic>
            <a:graphicData uri="http://schemas.openxmlformats.org/presentationml/2006/ole">
              <mc:AlternateContent xmlns:mc="http://schemas.openxmlformats.org/markup-compatibility/2006">
                <mc:Choice xmlns:v="urn:schemas-microsoft-com:vml" Requires="v">
                  <p:oleObj spid="_x0000_s89091" name="Bit Eşlem Resmi" r:id="rId4" imgW="8590476" imgH="3104762" progId="PBrush">
                    <p:embed/>
                  </p:oleObj>
                </mc:Choice>
                <mc:Fallback>
                  <p:oleObj name="Bit Eşlem Resmi" r:id="rId4" imgW="8590476" imgH="3104762"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 y="2382"/>
                          <a:ext cx="5722" cy="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9094" name="Text Box 6"/>
            <p:cNvSpPr txBox="1">
              <a:spLocks noChangeArrowheads="1"/>
            </p:cNvSpPr>
            <p:nvPr/>
          </p:nvSpPr>
          <p:spPr bwMode="auto">
            <a:xfrm>
              <a:off x="22" y="1027"/>
              <a:ext cx="1448" cy="808"/>
            </a:xfrm>
            <a:prstGeom prst="rect">
              <a:avLst/>
            </a:prstGeom>
            <a:noFill/>
            <a:ln w="9525">
              <a:solidFill>
                <a:schemeClr val="tx1"/>
              </a:solidFill>
              <a:miter lim="800000"/>
              <a:headEnd/>
              <a:tailEnd/>
            </a:ln>
          </p:spPr>
          <p:txBody>
            <a:bodyPr>
              <a:spAutoFit/>
            </a:bodyPr>
            <a:lstStyle/>
            <a:p>
              <a:r>
                <a:rPr lang="tr-TR">
                  <a:latin typeface="Times New Roman" charset="-94"/>
                </a:rPr>
                <a:t>   </a:t>
              </a:r>
              <a:r>
                <a:rPr lang="tr-TR" sz="2000">
                  <a:latin typeface="Times New Roman" charset="-94"/>
                </a:rPr>
                <a:t>Reaktif çoğalma</a:t>
              </a:r>
            </a:p>
            <a:p>
              <a:endParaRPr lang="tr-TR">
                <a:latin typeface="Times New Roman" charset="-94"/>
              </a:endParaRPr>
            </a:p>
            <a:p>
              <a:endParaRPr lang="tr-TR">
                <a:latin typeface="Times New Roman" charset="-94"/>
              </a:endParaRPr>
            </a:p>
          </p:txBody>
        </p:sp>
        <p:sp>
          <p:nvSpPr>
            <p:cNvPr id="89095" name="Text Box 7"/>
            <p:cNvSpPr txBox="1">
              <a:spLocks noChangeArrowheads="1"/>
            </p:cNvSpPr>
            <p:nvPr/>
          </p:nvSpPr>
          <p:spPr bwMode="auto">
            <a:xfrm>
              <a:off x="1470" y="1027"/>
              <a:ext cx="1501" cy="776"/>
            </a:xfrm>
            <a:prstGeom prst="rect">
              <a:avLst/>
            </a:prstGeom>
            <a:noFill/>
            <a:ln w="9525">
              <a:solidFill>
                <a:schemeClr val="tx1"/>
              </a:solidFill>
              <a:miter lim="800000"/>
              <a:headEnd/>
              <a:tailEnd/>
            </a:ln>
          </p:spPr>
          <p:txBody>
            <a:bodyPr>
              <a:spAutoFit/>
            </a:bodyPr>
            <a:lstStyle/>
            <a:p>
              <a:r>
                <a:rPr lang="tr-TR" sz="2300">
                  <a:latin typeface="Times New Roman" charset="-94"/>
                </a:rPr>
                <a:t>Özgün TCR tanıması (uyaran yok)</a:t>
              </a:r>
              <a:endParaRPr lang="tr-TR">
                <a:latin typeface="Times New Roman" charset="-94"/>
              </a:endParaRPr>
            </a:p>
          </p:txBody>
        </p:sp>
        <p:sp>
          <p:nvSpPr>
            <p:cNvPr id="89096" name="Text Box 8"/>
            <p:cNvSpPr txBox="1">
              <a:spLocks noChangeArrowheads="1"/>
            </p:cNvSpPr>
            <p:nvPr/>
          </p:nvSpPr>
          <p:spPr bwMode="auto">
            <a:xfrm>
              <a:off x="2971" y="1027"/>
              <a:ext cx="1676" cy="808"/>
            </a:xfrm>
            <a:prstGeom prst="rect">
              <a:avLst/>
            </a:prstGeom>
            <a:noFill/>
            <a:ln w="9525">
              <a:solidFill>
                <a:schemeClr val="tx1"/>
              </a:solidFill>
              <a:miter lim="800000"/>
              <a:headEnd/>
              <a:tailEnd/>
            </a:ln>
          </p:spPr>
          <p:txBody>
            <a:bodyPr>
              <a:spAutoFit/>
            </a:bodyPr>
            <a:lstStyle/>
            <a:p>
              <a:r>
                <a:rPr lang="tr-TR">
                  <a:latin typeface="Times New Roman" charset="-94"/>
                </a:rPr>
                <a:t>Reaktif sitokin ekspresyonu </a:t>
              </a:r>
            </a:p>
            <a:p>
              <a:r>
                <a:rPr lang="tr-TR">
                  <a:latin typeface="Times New Roman" charset="-94"/>
                </a:rPr>
                <a:t> (4-18 saat uyarı)</a:t>
              </a:r>
            </a:p>
          </p:txBody>
        </p:sp>
        <p:sp>
          <p:nvSpPr>
            <p:cNvPr id="89097" name="Text Box 9"/>
            <p:cNvSpPr txBox="1">
              <a:spLocks noChangeArrowheads="1"/>
            </p:cNvSpPr>
            <p:nvPr/>
          </p:nvSpPr>
          <p:spPr bwMode="auto">
            <a:xfrm>
              <a:off x="4649" y="1026"/>
              <a:ext cx="1206" cy="808"/>
            </a:xfrm>
            <a:prstGeom prst="rect">
              <a:avLst/>
            </a:prstGeom>
            <a:noFill/>
            <a:ln w="9525">
              <a:solidFill>
                <a:schemeClr val="tx1"/>
              </a:solidFill>
              <a:miter lim="800000"/>
              <a:headEnd/>
              <a:tailEnd/>
            </a:ln>
          </p:spPr>
          <p:txBody>
            <a:bodyPr>
              <a:spAutoFit/>
            </a:bodyPr>
            <a:lstStyle/>
            <a:p>
              <a:r>
                <a:rPr lang="tr-TR">
                  <a:latin typeface="Times New Roman" charset="-94"/>
                </a:rPr>
                <a:t>Degranülasyon</a:t>
              </a:r>
            </a:p>
            <a:p>
              <a:endParaRPr lang="tr-TR">
                <a:latin typeface="Times New Roman" charset="-94"/>
              </a:endParaRPr>
            </a:p>
          </p:txBody>
        </p:sp>
        <p:sp>
          <p:nvSpPr>
            <p:cNvPr id="89098" name="Text Box 10"/>
            <p:cNvSpPr txBox="1">
              <a:spLocks noChangeArrowheads="1"/>
            </p:cNvSpPr>
            <p:nvPr/>
          </p:nvSpPr>
          <p:spPr bwMode="auto">
            <a:xfrm>
              <a:off x="0" y="2039"/>
              <a:ext cx="1586" cy="269"/>
            </a:xfrm>
            <a:prstGeom prst="rect">
              <a:avLst/>
            </a:prstGeom>
            <a:noFill/>
            <a:ln w="9525">
              <a:noFill/>
              <a:miter lim="800000"/>
              <a:headEnd/>
              <a:tailEnd/>
            </a:ln>
          </p:spPr>
          <p:txBody>
            <a:bodyPr wrap="none">
              <a:spAutoFit/>
            </a:bodyPr>
            <a:lstStyle/>
            <a:p>
              <a:r>
                <a:rPr lang="tr-TR" sz="2000">
                  <a:latin typeface="Times New Roman" charset="-94"/>
                </a:rPr>
                <a:t>Anti BrdU       CFDA</a:t>
              </a:r>
            </a:p>
          </p:txBody>
        </p:sp>
        <p:sp>
          <p:nvSpPr>
            <p:cNvPr id="89099" name="Text Box 12"/>
            <p:cNvSpPr txBox="1">
              <a:spLocks noChangeArrowheads="1"/>
            </p:cNvSpPr>
            <p:nvPr/>
          </p:nvSpPr>
          <p:spPr bwMode="auto">
            <a:xfrm>
              <a:off x="1802" y="1850"/>
              <a:ext cx="1049" cy="476"/>
            </a:xfrm>
            <a:prstGeom prst="rect">
              <a:avLst/>
            </a:prstGeom>
            <a:noFill/>
            <a:ln w="9525">
              <a:noFill/>
              <a:miter lim="800000"/>
              <a:headEnd/>
              <a:tailEnd/>
            </a:ln>
          </p:spPr>
          <p:txBody>
            <a:bodyPr wrap="none">
              <a:spAutoFit/>
            </a:bodyPr>
            <a:lstStyle/>
            <a:p>
              <a:r>
                <a:rPr lang="tr-TR" sz="2000">
                  <a:latin typeface="Times New Roman" charset="-94"/>
                </a:rPr>
                <a:t>Peptid-MHC-</a:t>
              </a:r>
            </a:p>
            <a:p>
              <a:r>
                <a:rPr lang="tr-TR" sz="2000">
                  <a:latin typeface="Times New Roman" charset="-94"/>
                </a:rPr>
                <a:t>multimer</a:t>
              </a:r>
            </a:p>
          </p:txBody>
        </p:sp>
        <p:sp>
          <p:nvSpPr>
            <p:cNvPr id="89100" name="Text Box 13"/>
            <p:cNvSpPr txBox="1">
              <a:spLocks noChangeArrowheads="1"/>
            </p:cNvSpPr>
            <p:nvPr/>
          </p:nvSpPr>
          <p:spPr bwMode="auto">
            <a:xfrm>
              <a:off x="4741" y="1855"/>
              <a:ext cx="852" cy="476"/>
            </a:xfrm>
            <a:prstGeom prst="rect">
              <a:avLst/>
            </a:prstGeom>
            <a:noFill/>
            <a:ln w="9525">
              <a:noFill/>
              <a:miter lim="800000"/>
              <a:headEnd/>
              <a:tailEnd/>
            </a:ln>
          </p:spPr>
          <p:txBody>
            <a:bodyPr wrap="none">
              <a:spAutoFit/>
            </a:bodyPr>
            <a:lstStyle/>
            <a:p>
              <a:r>
                <a:rPr lang="tr-TR" sz="2000">
                  <a:latin typeface="Times New Roman" charset="-94"/>
                </a:rPr>
                <a:t>Yüzey </a:t>
              </a:r>
            </a:p>
            <a:p>
              <a:r>
                <a:rPr lang="tr-TR" sz="2000">
                  <a:latin typeface="Times New Roman" charset="-94"/>
                </a:rPr>
                <a:t>boyanması</a:t>
              </a:r>
            </a:p>
          </p:txBody>
        </p:sp>
        <p:sp>
          <p:nvSpPr>
            <p:cNvPr id="89101" name="Text Box 14"/>
            <p:cNvSpPr txBox="1">
              <a:spLocks noChangeArrowheads="1"/>
            </p:cNvSpPr>
            <p:nvPr/>
          </p:nvSpPr>
          <p:spPr bwMode="auto">
            <a:xfrm>
              <a:off x="3003" y="1850"/>
              <a:ext cx="786" cy="476"/>
            </a:xfrm>
            <a:prstGeom prst="rect">
              <a:avLst/>
            </a:prstGeom>
            <a:noFill/>
            <a:ln w="9525">
              <a:noFill/>
              <a:miter lim="800000"/>
              <a:headEnd/>
              <a:tailEnd/>
            </a:ln>
          </p:spPr>
          <p:txBody>
            <a:bodyPr wrap="none">
              <a:spAutoFit/>
            </a:bodyPr>
            <a:lstStyle/>
            <a:p>
              <a:r>
                <a:rPr lang="tr-TR" sz="2000">
                  <a:latin typeface="Times New Roman" charset="-94"/>
                </a:rPr>
                <a:t>Hücre içi </a:t>
              </a:r>
            </a:p>
            <a:p>
              <a:r>
                <a:rPr lang="tr-TR" sz="2000">
                  <a:latin typeface="Times New Roman" charset="-94"/>
                </a:rPr>
                <a:t>boyanma</a:t>
              </a:r>
            </a:p>
          </p:txBody>
        </p:sp>
        <p:sp>
          <p:nvSpPr>
            <p:cNvPr id="89102" name="Text Box 15"/>
            <p:cNvSpPr txBox="1">
              <a:spLocks noChangeArrowheads="1"/>
            </p:cNvSpPr>
            <p:nvPr/>
          </p:nvSpPr>
          <p:spPr bwMode="auto">
            <a:xfrm>
              <a:off x="3901" y="1854"/>
              <a:ext cx="694" cy="476"/>
            </a:xfrm>
            <a:prstGeom prst="rect">
              <a:avLst/>
            </a:prstGeom>
            <a:noFill/>
            <a:ln w="9525">
              <a:noFill/>
              <a:miter lim="800000"/>
              <a:headEnd/>
              <a:tailEnd/>
            </a:ln>
          </p:spPr>
          <p:txBody>
            <a:bodyPr wrap="none">
              <a:spAutoFit/>
            </a:bodyPr>
            <a:lstStyle/>
            <a:p>
              <a:r>
                <a:rPr lang="tr-TR" sz="2000">
                  <a:latin typeface="Times New Roman" charset="-94"/>
                </a:rPr>
                <a:t>Affinite </a:t>
              </a:r>
            </a:p>
            <a:p>
              <a:r>
                <a:rPr lang="tr-TR" sz="2000">
                  <a:latin typeface="Times New Roman" charset="-94"/>
                </a:rPr>
                <a:t>matriksi</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9" name="Picture 3"/>
          <p:cNvPicPr>
            <a:picLocks noChangeAspect="1" noChangeArrowheads="1"/>
          </p:cNvPicPr>
          <p:nvPr/>
        </p:nvPicPr>
        <p:blipFill>
          <a:blip r:embed="rId2" cstate="print"/>
          <a:srcRect/>
          <a:stretch>
            <a:fillRect/>
          </a:stretch>
        </p:blipFill>
        <p:spPr bwMode="auto">
          <a:xfrm>
            <a:off x="1619672" y="1988840"/>
            <a:ext cx="5544616" cy="4226944"/>
          </a:xfrm>
          <a:prstGeom prst="rect">
            <a:avLst/>
          </a:prstGeom>
          <a:noFill/>
          <a:ln w="9525">
            <a:noFill/>
            <a:miter lim="800000"/>
            <a:headEnd/>
            <a:tailEnd/>
          </a:ln>
          <a:effectLst/>
        </p:spPr>
      </p:pic>
      <p:sp>
        <p:nvSpPr>
          <p:cNvPr id="4" name="Rectangle 5"/>
          <p:cNvSpPr>
            <a:spLocks noGrp="1"/>
          </p:cNvSpPr>
          <p:nvPr>
            <p:ph type="title"/>
          </p:nvPr>
        </p:nvSpPr>
        <p:spPr bwMode="auto">
          <a:noFill/>
        </p:spPr>
        <p:txBody>
          <a:bodyPr>
            <a:normAutofit fontScale="90000"/>
          </a:bodyPr>
          <a:lstStyle/>
          <a:p>
            <a:pPr algn="ctr" eaLnBrk="1" hangingPunct="1"/>
            <a:r>
              <a:rPr lang="tr-TR" sz="2800" dirty="0" smtClean="0">
                <a:ln>
                  <a:noFill/>
                </a:ln>
                <a:effectLst/>
              </a:rPr>
              <a:t>Akan Hücre Ölçer </a:t>
            </a:r>
            <a:r>
              <a:rPr lang="tr-TR" sz="2800" dirty="0" err="1" smtClean="0">
                <a:ln>
                  <a:noFill/>
                </a:ln>
                <a:effectLst/>
              </a:rPr>
              <a:t>Laboratuvarının</a:t>
            </a:r>
            <a:r>
              <a:rPr lang="tr-TR" sz="2800" dirty="0" smtClean="0">
                <a:ln>
                  <a:noFill/>
                </a:ln>
                <a:effectLst/>
              </a:rPr>
              <a:t> Olmazsa Olmazı </a:t>
            </a:r>
            <a:br>
              <a:rPr lang="tr-TR" sz="2800" dirty="0" smtClean="0">
                <a:ln>
                  <a:noFill/>
                </a:ln>
                <a:effectLst/>
              </a:rPr>
            </a:br>
            <a:r>
              <a:rPr lang="tr-TR" sz="2800" dirty="0" smtClean="0">
                <a:ln>
                  <a:noFill/>
                </a:ln>
                <a:effectLst/>
              </a:rPr>
              <a:t>Gayret ve Özveri ile Çalışan Bir EKİP</a:t>
            </a:r>
            <a:br>
              <a:rPr lang="tr-TR" sz="2800" dirty="0" smtClean="0">
                <a:ln>
                  <a:noFill/>
                </a:ln>
                <a:effectLst/>
              </a:rPr>
            </a:br>
            <a:endParaRPr lang="tr-TR" sz="2800" dirty="0" smtClean="0">
              <a:ln>
                <a:noFill/>
              </a:ln>
              <a:effectLst/>
            </a:endParaRPr>
          </a:p>
        </p:txBody>
      </p:sp>
      <p:sp>
        <p:nvSpPr>
          <p:cNvPr id="5" name="4 Metin kutusu"/>
          <p:cNvSpPr txBox="1"/>
          <p:nvPr/>
        </p:nvSpPr>
        <p:spPr>
          <a:xfrm>
            <a:off x="1672201" y="1916832"/>
            <a:ext cx="955583" cy="461665"/>
          </a:xfrm>
          <a:prstGeom prst="rect">
            <a:avLst/>
          </a:prstGeom>
          <a:noFill/>
        </p:spPr>
        <p:txBody>
          <a:bodyPr wrap="none" rtlCol="0">
            <a:spAutoFit/>
          </a:bodyPr>
          <a:lstStyle/>
          <a:p>
            <a:r>
              <a:rPr lang="tr-TR" dirty="0" smtClean="0">
                <a:solidFill>
                  <a:srgbClr val="C00000"/>
                </a:solidFill>
              </a:rPr>
              <a:t>AYDIN</a:t>
            </a:r>
            <a:endParaRPr lang="tr-TR" dirty="0">
              <a:solidFill>
                <a:srgbClr val="C00000"/>
              </a:solidFill>
            </a:endParaRPr>
          </a:p>
        </p:txBody>
      </p:sp>
      <p:sp>
        <p:nvSpPr>
          <p:cNvPr id="6" name="5 Metin kutusu"/>
          <p:cNvSpPr txBox="1"/>
          <p:nvPr/>
        </p:nvSpPr>
        <p:spPr>
          <a:xfrm>
            <a:off x="3374745" y="1916832"/>
            <a:ext cx="981231" cy="461665"/>
          </a:xfrm>
          <a:prstGeom prst="rect">
            <a:avLst/>
          </a:prstGeom>
          <a:noFill/>
        </p:spPr>
        <p:txBody>
          <a:bodyPr wrap="none" rtlCol="0">
            <a:spAutoFit/>
          </a:bodyPr>
          <a:lstStyle/>
          <a:p>
            <a:r>
              <a:rPr lang="tr-TR" dirty="0" smtClean="0">
                <a:solidFill>
                  <a:srgbClr val="C00000"/>
                </a:solidFill>
              </a:rPr>
              <a:t>ŞENAY</a:t>
            </a:r>
            <a:endParaRPr lang="tr-TR" dirty="0">
              <a:solidFill>
                <a:srgbClr val="C00000"/>
              </a:solidFill>
            </a:endParaRPr>
          </a:p>
        </p:txBody>
      </p:sp>
      <p:sp>
        <p:nvSpPr>
          <p:cNvPr id="7" name="6 Metin kutusu"/>
          <p:cNvSpPr txBox="1"/>
          <p:nvPr/>
        </p:nvSpPr>
        <p:spPr>
          <a:xfrm>
            <a:off x="5148064" y="1988840"/>
            <a:ext cx="917239" cy="461665"/>
          </a:xfrm>
          <a:prstGeom prst="rect">
            <a:avLst/>
          </a:prstGeom>
          <a:noFill/>
        </p:spPr>
        <p:txBody>
          <a:bodyPr wrap="none" rtlCol="0">
            <a:spAutoFit/>
          </a:bodyPr>
          <a:lstStyle/>
          <a:p>
            <a:r>
              <a:rPr lang="tr-TR" dirty="0" smtClean="0">
                <a:solidFill>
                  <a:srgbClr val="C00000"/>
                </a:solidFill>
              </a:rPr>
              <a:t>SEMA</a:t>
            </a:r>
            <a:endParaRPr lang="tr-TR" dirty="0">
              <a:solidFill>
                <a:srgbClr val="C00000"/>
              </a:solidFill>
            </a:endParaRPr>
          </a:p>
        </p:txBody>
      </p:sp>
      <p:sp>
        <p:nvSpPr>
          <p:cNvPr id="8" name="7 Metin kutusu"/>
          <p:cNvSpPr txBox="1"/>
          <p:nvPr/>
        </p:nvSpPr>
        <p:spPr>
          <a:xfrm>
            <a:off x="6275777" y="1887215"/>
            <a:ext cx="960519" cy="461665"/>
          </a:xfrm>
          <a:prstGeom prst="rect">
            <a:avLst/>
          </a:prstGeom>
          <a:noFill/>
        </p:spPr>
        <p:txBody>
          <a:bodyPr wrap="none" rtlCol="0">
            <a:spAutoFit/>
          </a:bodyPr>
          <a:lstStyle/>
          <a:p>
            <a:r>
              <a:rPr lang="tr-TR" dirty="0" smtClean="0">
                <a:solidFill>
                  <a:srgbClr val="C00000"/>
                </a:solidFill>
              </a:rPr>
              <a:t>NİHAL</a:t>
            </a:r>
            <a:endParaRPr lang="tr-TR" dirty="0">
              <a:solidFill>
                <a:srgbClr val="C00000"/>
              </a:solidFill>
            </a:endParaRPr>
          </a:p>
        </p:txBody>
      </p:sp>
      <p:sp>
        <p:nvSpPr>
          <p:cNvPr id="9" name="8 Dikdörtgen"/>
          <p:cNvSpPr/>
          <p:nvPr/>
        </p:nvSpPr>
        <p:spPr>
          <a:xfrm>
            <a:off x="2987824" y="6150114"/>
            <a:ext cx="3717493" cy="707886"/>
          </a:xfrm>
          <a:prstGeom prst="rect">
            <a:avLst/>
          </a:prstGeom>
        </p:spPr>
        <p:txBody>
          <a:bodyPr wrap="none">
            <a:spAutoFit/>
          </a:bodyPr>
          <a:lstStyle/>
          <a:p>
            <a:r>
              <a:rPr lang="tr-TR" sz="4000" dirty="0" smtClean="0">
                <a:solidFill>
                  <a:srgbClr val="C00000"/>
                </a:solidFill>
              </a:rPr>
              <a:t>Teşekkür Ederim </a:t>
            </a:r>
            <a:endParaRPr lang="tr-TR" sz="4000" dirty="0">
              <a:solidFill>
                <a:srgbClr val="C00000"/>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bwMode="auto">
          <a:xfrm>
            <a:off x="457200" y="268288"/>
            <a:ext cx="8229600" cy="928687"/>
          </a:xfrm>
          <a:noFill/>
        </p:spPr>
        <p:txBody>
          <a:bodyPr/>
          <a:lstStyle/>
          <a:p>
            <a:pPr algn="ctr" eaLnBrk="1" hangingPunct="1"/>
            <a:r>
              <a:rPr lang="tr-TR" smtClean="0">
                <a:ln>
                  <a:noFill/>
                </a:ln>
                <a:effectLst/>
                <a:latin typeface="Calibri" charset="-94"/>
              </a:rPr>
              <a:t>Önerilen Bazı Kaynaklar</a:t>
            </a:r>
            <a:endParaRPr lang="en-US" smtClean="0">
              <a:ln>
                <a:noFill/>
              </a:ln>
              <a:effectLst/>
              <a:latin typeface="Calibri" charset="-94"/>
            </a:endParaRPr>
          </a:p>
        </p:txBody>
      </p:sp>
      <p:sp>
        <p:nvSpPr>
          <p:cNvPr id="115715" name="Rectangle 3"/>
          <p:cNvSpPr>
            <a:spLocks noGrp="1" noChangeArrowheads="1"/>
          </p:cNvSpPr>
          <p:nvPr>
            <p:ph type="body" idx="4294967295"/>
          </p:nvPr>
        </p:nvSpPr>
        <p:spPr>
          <a:xfrm>
            <a:off x="684213" y="1412875"/>
            <a:ext cx="8278812" cy="5029200"/>
          </a:xfrm>
        </p:spPr>
        <p:txBody>
          <a:bodyPr/>
          <a:lstStyle/>
          <a:p>
            <a:pPr eaLnBrk="1" hangingPunct="1">
              <a:lnSpc>
                <a:spcPct val="80000"/>
              </a:lnSpc>
              <a:buFont typeface="Wingdings 2" charset="-94"/>
              <a:buNone/>
            </a:pPr>
            <a:endParaRPr lang="en-US" sz="2400" smtClean="0">
              <a:solidFill>
                <a:schemeClr val="accent2"/>
              </a:solidFill>
            </a:endParaRPr>
          </a:p>
          <a:p>
            <a:pPr eaLnBrk="1" hangingPunct="1">
              <a:lnSpc>
                <a:spcPct val="80000"/>
              </a:lnSpc>
            </a:pPr>
            <a:r>
              <a:rPr lang="en-US" sz="2400" smtClean="0">
                <a:solidFill>
                  <a:schemeClr val="accent2"/>
                </a:solidFill>
                <a:hlinkClick r:id="rId2"/>
              </a:rPr>
              <a:t>www.bdbiosciences.com\immunocytometry_systems\support\</a:t>
            </a:r>
            <a:r>
              <a:rPr lang="en-US" sz="2400" smtClean="0">
                <a:solidFill>
                  <a:schemeClr val="accent2"/>
                </a:solidFill>
              </a:rPr>
              <a:t>training\online\ITF\start.html</a:t>
            </a:r>
          </a:p>
          <a:p>
            <a:pPr eaLnBrk="1" hangingPunct="1">
              <a:lnSpc>
                <a:spcPct val="80000"/>
              </a:lnSpc>
            </a:pPr>
            <a:endParaRPr lang="en-US" sz="2400" smtClean="0">
              <a:solidFill>
                <a:schemeClr val="accent2"/>
              </a:solidFill>
            </a:endParaRPr>
          </a:p>
          <a:p>
            <a:pPr eaLnBrk="1" hangingPunct="1">
              <a:lnSpc>
                <a:spcPct val="80000"/>
              </a:lnSpc>
              <a:buFont typeface="Wingdings 2" charset="-94"/>
              <a:buNone/>
            </a:pPr>
            <a:r>
              <a:rPr lang="en-US" sz="2400" smtClean="0"/>
              <a:t>Molecular Probes Handbook</a:t>
            </a:r>
          </a:p>
          <a:p>
            <a:pPr eaLnBrk="1" hangingPunct="1">
              <a:lnSpc>
                <a:spcPct val="80000"/>
              </a:lnSpc>
            </a:pPr>
            <a:r>
              <a:rPr lang="en-US" sz="2400" smtClean="0">
                <a:solidFill>
                  <a:schemeClr val="accent2"/>
                </a:solidFill>
              </a:rPr>
              <a:t>www.invitrogen.com</a:t>
            </a:r>
          </a:p>
          <a:p>
            <a:pPr eaLnBrk="1" hangingPunct="1">
              <a:lnSpc>
                <a:spcPct val="80000"/>
              </a:lnSpc>
              <a:buFont typeface="Wingdings 2" charset="-94"/>
              <a:buNone/>
            </a:pPr>
            <a:endParaRPr lang="en-US" sz="2400" smtClean="0">
              <a:solidFill>
                <a:schemeClr val="accent2"/>
              </a:solidFill>
              <a:hlinkClick r:id="rId3"/>
            </a:endParaRPr>
          </a:p>
          <a:p>
            <a:pPr eaLnBrk="1" hangingPunct="1">
              <a:lnSpc>
                <a:spcPct val="80000"/>
              </a:lnSpc>
              <a:buFont typeface="Wingdings 2" charset="-94"/>
              <a:buNone/>
            </a:pPr>
            <a:r>
              <a:rPr lang="en-US" sz="2400" smtClean="0"/>
              <a:t>Practical Flow Cytometry, H. Shapiro</a:t>
            </a:r>
          </a:p>
          <a:p>
            <a:pPr eaLnBrk="1" hangingPunct="1">
              <a:lnSpc>
                <a:spcPct val="80000"/>
              </a:lnSpc>
            </a:pPr>
            <a:r>
              <a:rPr lang="en-US" sz="2400" smtClean="0">
                <a:solidFill>
                  <a:schemeClr val="accent2"/>
                </a:solidFill>
              </a:rPr>
              <a:t>www.coulterflow.com</a:t>
            </a:r>
          </a:p>
          <a:p>
            <a:pPr eaLnBrk="1" hangingPunct="1">
              <a:lnSpc>
                <a:spcPct val="80000"/>
              </a:lnSpc>
              <a:buFont typeface="Wingdings 2" charset="-94"/>
              <a:buNone/>
            </a:pPr>
            <a:endParaRPr lang="en-US" sz="2400" smtClean="0">
              <a:solidFill>
                <a:schemeClr val="accent2"/>
              </a:solidFill>
              <a:hlinkClick r:id="rId4"/>
            </a:endParaRPr>
          </a:p>
          <a:p>
            <a:pPr eaLnBrk="1" hangingPunct="1">
              <a:lnSpc>
                <a:spcPct val="80000"/>
              </a:lnSpc>
            </a:pPr>
            <a:r>
              <a:rPr lang="en-US" sz="2400" smtClean="0">
                <a:solidFill>
                  <a:schemeClr val="accent2"/>
                </a:solidFill>
                <a:hlinkClick r:id="rId5"/>
              </a:rPr>
              <a:t>http://flowbook.denovosoftware.com</a:t>
            </a:r>
            <a:endParaRPr lang="tr-TR" sz="2400" smtClean="0">
              <a:solidFill>
                <a:schemeClr val="accent2"/>
              </a:solidFill>
            </a:endParaRPr>
          </a:p>
          <a:p>
            <a:pPr eaLnBrk="1" hangingPunct="1">
              <a:lnSpc>
                <a:spcPct val="80000"/>
              </a:lnSpc>
            </a:pPr>
            <a:endParaRPr lang="tr-TR" sz="2400" smtClean="0">
              <a:solidFill>
                <a:schemeClr val="accent2"/>
              </a:solidFill>
            </a:endParaRPr>
          </a:p>
          <a:p>
            <a:pPr eaLnBrk="1" hangingPunct="1">
              <a:lnSpc>
                <a:spcPct val="80000"/>
              </a:lnSpc>
            </a:pPr>
            <a:r>
              <a:rPr lang="en-US" sz="2600" smtClean="0">
                <a:solidFill>
                  <a:srgbClr val="43C004"/>
                </a:solidFill>
              </a:rPr>
              <a:t>http://www.cyto.purdue.edu/class</a:t>
            </a:r>
            <a:endParaRPr lang="tr-TR" sz="2400" smtClean="0">
              <a:solidFill>
                <a:srgbClr val="43C004"/>
              </a:solidFill>
            </a:endParaRPr>
          </a:p>
          <a:p>
            <a:pPr eaLnBrk="1" hangingPunct="1">
              <a:lnSpc>
                <a:spcPct val="80000"/>
              </a:lnSpc>
            </a:pPr>
            <a:endParaRPr lang="en-US" sz="2400" smtClean="0">
              <a:solidFill>
                <a:schemeClr val="accent2"/>
              </a:solidFill>
            </a:endParaRPr>
          </a:p>
          <a:p>
            <a:pPr eaLnBrk="1" hangingPunct="1">
              <a:lnSpc>
                <a:spcPct val="80000"/>
              </a:lnSpc>
              <a:buFont typeface="Wingdings 2" charset="-94"/>
              <a:buNone/>
            </a:pPr>
            <a:endParaRPr lang="en-US" sz="2800" smtClean="0"/>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71488" y="288925"/>
            <a:ext cx="8370887" cy="676275"/>
          </a:xfrm>
        </p:spPr>
        <p:txBody>
          <a:bodyPr>
            <a:noAutofit/>
          </a:bodyPr>
          <a:lstStyle/>
          <a:p>
            <a:pPr eaLnBrk="1" hangingPunct="1">
              <a:defRPr/>
            </a:pPr>
            <a:r>
              <a:rPr lang="tr-TR" sz="4000" dirty="0" smtClean="0">
                <a:latin typeface="Calibri" pitchFamily="34" charset="0"/>
                <a:ea typeface="+mj-ea"/>
              </a:rPr>
              <a:t>Kullanılan Materyal  </a:t>
            </a:r>
            <a:endParaRPr lang="tr-TR" sz="4000" dirty="0">
              <a:latin typeface="Calibri" pitchFamily="34" charset="0"/>
              <a:ea typeface="+mj-ea"/>
            </a:endParaRPr>
          </a:p>
        </p:txBody>
      </p:sp>
      <p:sp>
        <p:nvSpPr>
          <p:cNvPr id="16387" name="Rectangle 3"/>
          <p:cNvSpPr>
            <a:spLocks noGrp="1" noRot="1" noChangeArrowheads="1"/>
          </p:cNvSpPr>
          <p:nvPr>
            <p:ph type="body" idx="1"/>
          </p:nvPr>
        </p:nvSpPr>
        <p:spPr>
          <a:xfrm>
            <a:off x="395288" y="1052513"/>
            <a:ext cx="8450262" cy="5616575"/>
          </a:xfrm>
        </p:spPr>
        <p:txBody>
          <a:bodyPr/>
          <a:lstStyle/>
          <a:p>
            <a:pPr eaLnBrk="1" hangingPunct="1">
              <a:buFont typeface="Wingdings" charset="-94"/>
              <a:buNone/>
            </a:pPr>
            <a:r>
              <a:rPr lang="tr-TR" sz="2800" dirty="0" smtClean="0">
                <a:solidFill>
                  <a:srgbClr val="4EA5D8"/>
                </a:solidFill>
                <a:effectLst>
                  <a:outerShdw blurRad="38100" dist="38100" dir="2700000" algn="tl">
                    <a:srgbClr val="000000"/>
                  </a:outerShdw>
                </a:effectLst>
              </a:rPr>
              <a:t>Hücresel</a:t>
            </a:r>
          </a:p>
          <a:p>
            <a:pPr eaLnBrk="1" hangingPunct="1"/>
            <a:r>
              <a:rPr lang="tr-TR" sz="2400" dirty="0" smtClean="0"/>
              <a:t>Çevre kan örneği</a:t>
            </a:r>
          </a:p>
          <a:p>
            <a:pPr eaLnBrk="1" hangingPunct="1"/>
            <a:r>
              <a:rPr lang="tr-TR" sz="2400" dirty="0" smtClean="0"/>
              <a:t>Kemik iliği aspirasyon/biyopsi  materyali</a:t>
            </a:r>
          </a:p>
          <a:p>
            <a:pPr eaLnBrk="1" hangingPunct="1"/>
            <a:r>
              <a:rPr lang="tr-TR" sz="2400" dirty="0" smtClean="0"/>
              <a:t>BOS</a:t>
            </a:r>
          </a:p>
          <a:p>
            <a:pPr eaLnBrk="1" hangingPunct="1"/>
            <a:r>
              <a:rPr lang="tr-TR" sz="2400" dirty="0" smtClean="0"/>
              <a:t>BAL</a:t>
            </a:r>
          </a:p>
          <a:p>
            <a:pPr eaLnBrk="1" hangingPunct="1"/>
            <a:r>
              <a:rPr lang="tr-TR" sz="2400" dirty="0" smtClean="0"/>
              <a:t>Mesaneden yıkama  ile toplanan hücreler</a:t>
            </a:r>
          </a:p>
          <a:p>
            <a:pPr eaLnBrk="1" hangingPunct="1"/>
            <a:r>
              <a:rPr lang="tr-TR" sz="2400" dirty="0" smtClean="0"/>
              <a:t>Lenf Nodu</a:t>
            </a:r>
          </a:p>
          <a:p>
            <a:pPr eaLnBrk="1" hangingPunct="1"/>
            <a:r>
              <a:rPr lang="tr-TR" sz="2400" dirty="0" smtClean="0"/>
              <a:t>İnce iğne aspirasyon materyali (LN, tiriod, testis,…)</a:t>
            </a:r>
          </a:p>
          <a:p>
            <a:pPr eaLnBrk="1" hangingPunct="1"/>
            <a:r>
              <a:rPr lang="tr-TR" sz="2400" dirty="0" smtClean="0"/>
              <a:t>Hücre kültüründen toplanan hücreler</a:t>
            </a:r>
          </a:p>
          <a:p>
            <a:pPr eaLnBrk="1" hangingPunct="1"/>
            <a:r>
              <a:rPr lang="tr-TR" sz="2400" dirty="0" smtClean="0"/>
              <a:t>Diğer </a:t>
            </a:r>
          </a:p>
          <a:p>
            <a:pPr eaLnBrk="1" hangingPunct="1">
              <a:buFont typeface="Wingdings" charset="-94"/>
              <a:buNone/>
            </a:pPr>
            <a:r>
              <a:rPr lang="tr-TR" sz="2800" dirty="0" smtClean="0">
                <a:solidFill>
                  <a:srgbClr val="4EA5D8"/>
                </a:solidFill>
                <a:effectLst>
                  <a:outerShdw blurRad="38100" dist="38100" dir="2700000" algn="tl">
                    <a:srgbClr val="000000"/>
                  </a:outerShdw>
                </a:effectLst>
              </a:rPr>
              <a:t>Hücresel olmayan</a:t>
            </a:r>
            <a:r>
              <a:rPr lang="tr-TR" sz="2800" dirty="0" smtClean="0">
                <a:solidFill>
                  <a:srgbClr val="4EA5D8"/>
                </a:solidFill>
              </a:rPr>
              <a:t> </a:t>
            </a:r>
          </a:p>
          <a:p>
            <a:pPr eaLnBrk="1" hangingPunct="1"/>
            <a:r>
              <a:rPr lang="tr-TR" sz="2400" dirty="0" smtClean="0"/>
              <a:t>Boncuklar</a:t>
            </a:r>
            <a:endParaRPr lang="tr-TR" sz="2800" dirty="0" smtClean="0"/>
          </a:p>
          <a:p>
            <a:pPr eaLnBrk="1" hangingPunct="1"/>
            <a:endParaRPr lang="tr-TR" sz="2800" dirty="0" smtClean="0"/>
          </a:p>
          <a:p>
            <a:pPr eaLnBrk="1" hangingPunct="1"/>
            <a:endParaRPr lang="tr-TR" sz="2400" dirty="0" smtClean="0"/>
          </a:p>
          <a:p>
            <a:pPr eaLnBrk="1" hangingPunct="1"/>
            <a:endParaRPr lang="tr-TR"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228600" y="762000"/>
            <a:ext cx="8915400" cy="4648200"/>
          </a:xfrm>
          <a:noFill/>
        </p:spPr>
        <p:txBody>
          <a:bodyPr/>
          <a:lstStyle/>
          <a:p>
            <a:pPr eaLnBrk="1" hangingPunct="1">
              <a:lnSpc>
                <a:spcPct val="90000"/>
              </a:lnSpc>
              <a:buNone/>
            </a:pPr>
            <a:r>
              <a:rPr lang="en-US" sz="3200" dirty="0" err="1" smtClean="0">
                <a:solidFill>
                  <a:schemeClr val="accent3">
                    <a:lumMod val="60000"/>
                    <a:lumOff val="40000"/>
                  </a:schemeClr>
                </a:solidFill>
                <a:latin typeface="Calibri"/>
                <a:cs typeface="Calibri"/>
              </a:rPr>
              <a:t>Lazer</a:t>
            </a:r>
            <a:endParaRPr lang="en-US" sz="3200" dirty="0" smtClean="0">
              <a:solidFill>
                <a:schemeClr val="accent3">
                  <a:lumMod val="60000"/>
                  <a:lumOff val="40000"/>
                </a:schemeClr>
              </a:solidFill>
              <a:latin typeface="Calibri"/>
              <a:cs typeface="Calibri"/>
            </a:endParaRPr>
          </a:p>
          <a:p>
            <a:pPr eaLnBrk="1" hangingPunct="1">
              <a:lnSpc>
                <a:spcPct val="90000"/>
              </a:lnSpc>
              <a:buNone/>
            </a:pPr>
            <a:endParaRPr lang="en-US" sz="3200" dirty="0" smtClean="0">
              <a:solidFill>
                <a:schemeClr val="accent3">
                  <a:lumMod val="60000"/>
                  <a:lumOff val="40000"/>
                </a:schemeClr>
              </a:solidFill>
              <a:latin typeface="Calibri"/>
              <a:cs typeface="Calibri"/>
            </a:endParaRPr>
          </a:p>
          <a:p>
            <a:pPr eaLnBrk="1" hangingPunct="1">
              <a:lnSpc>
                <a:spcPct val="90000"/>
              </a:lnSpc>
            </a:pPr>
            <a:r>
              <a:rPr lang="en-US" sz="2400" dirty="0" err="1" smtClean="0">
                <a:latin typeface="Calibri"/>
                <a:cs typeface="Calibri"/>
              </a:rPr>
              <a:t>Güçlü</a:t>
            </a:r>
            <a:r>
              <a:rPr lang="en-US" sz="2400" dirty="0" smtClean="0">
                <a:latin typeface="Calibri"/>
                <a:cs typeface="Calibri"/>
              </a:rPr>
              <a:t>   </a:t>
            </a:r>
            <a:r>
              <a:rPr lang="en-US" sz="2400" dirty="0" err="1" smtClean="0">
                <a:latin typeface="Calibri"/>
                <a:cs typeface="Calibri"/>
              </a:rPr>
              <a:t>Kırılmadan</a:t>
            </a:r>
            <a:r>
              <a:rPr lang="en-US" sz="2400" dirty="0" smtClean="0">
                <a:latin typeface="Calibri"/>
                <a:cs typeface="Calibri"/>
              </a:rPr>
              <a:t> </a:t>
            </a:r>
            <a:r>
              <a:rPr lang="en-US" sz="2400" dirty="0" err="1" smtClean="0">
                <a:latin typeface="Calibri"/>
                <a:cs typeface="Calibri"/>
              </a:rPr>
              <a:t>uzun</a:t>
            </a:r>
            <a:r>
              <a:rPr lang="en-US" sz="2400" dirty="0" smtClean="0">
                <a:latin typeface="Calibri"/>
                <a:cs typeface="Calibri"/>
              </a:rPr>
              <a:t> </a:t>
            </a:r>
            <a:r>
              <a:rPr lang="en-US" sz="2400" dirty="0" err="1" smtClean="0">
                <a:latin typeface="Calibri"/>
                <a:cs typeface="Calibri"/>
              </a:rPr>
              <a:t>süre</a:t>
            </a:r>
            <a:r>
              <a:rPr lang="en-US" sz="2400" dirty="0" smtClean="0">
                <a:latin typeface="Calibri"/>
                <a:cs typeface="Calibri"/>
              </a:rPr>
              <a:t> </a:t>
            </a:r>
            <a:r>
              <a:rPr lang="en-US" sz="2400" dirty="0" err="1" smtClean="0">
                <a:latin typeface="Calibri"/>
                <a:cs typeface="Calibri"/>
              </a:rPr>
              <a:t>yol</a:t>
            </a:r>
            <a:r>
              <a:rPr lang="en-US" sz="2400" dirty="0" smtClean="0">
                <a:latin typeface="Calibri"/>
                <a:cs typeface="Calibri"/>
              </a:rPr>
              <a:t> </a:t>
            </a:r>
            <a:r>
              <a:rPr lang="en-US" sz="2400" dirty="0" err="1" smtClean="0">
                <a:latin typeface="Calibri"/>
                <a:cs typeface="Calibri"/>
              </a:rPr>
              <a:t>alabilen</a:t>
            </a:r>
            <a:endParaRPr lang="en-US" sz="2400" dirty="0" smtClean="0">
              <a:latin typeface="Calibri"/>
              <a:cs typeface="Calibri"/>
            </a:endParaRPr>
          </a:p>
          <a:p>
            <a:pPr eaLnBrk="1" hangingPunct="1">
              <a:lnSpc>
                <a:spcPct val="90000"/>
              </a:lnSpc>
            </a:pPr>
            <a:r>
              <a:rPr lang="en-US" sz="2400" dirty="0" err="1" smtClean="0">
                <a:latin typeface="Calibri"/>
                <a:cs typeface="Calibri"/>
              </a:rPr>
              <a:t>Ayarlanabilen</a:t>
            </a:r>
            <a:r>
              <a:rPr lang="en-US" sz="2400" dirty="0" smtClean="0">
                <a:latin typeface="Calibri"/>
                <a:cs typeface="Calibri"/>
              </a:rPr>
              <a:t> </a:t>
            </a:r>
            <a:r>
              <a:rPr lang="en-US" sz="2400" dirty="0" err="1" smtClean="0">
                <a:latin typeface="Calibri"/>
                <a:cs typeface="Calibri"/>
              </a:rPr>
              <a:t>ya</a:t>
            </a:r>
            <a:r>
              <a:rPr lang="en-US" sz="2400" dirty="0" smtClean="0">
                <a:latin typeface="Calibri"/>
                <a:cs typeface="Calibri"/>
              </a:rPr>
              <a:t> </a:t>
            </a:r>
            <a:r>
              <a:rPr lang="en-US" sz="2400" dirty="0" err="1" smtClean="0">
                <a:latin typeface="Calibri"/>
                <a:cs typeface="Calibri"/>
              </a:rPr>
              <a:t>da</a:t>
            </a:r>
            <a:r>
              <a:rPr lang="en-US" sz="2400" dirty="0" smtClean="0">
                <a:latin typeface="Calibri"/>
                <a:cs typeface="Calibri"/>
              </a:rPr>
              <a:t> </a:t>
            </a:r>
            <a:r>
              <a:rPr lang="en-US" sz="2400" dirty="0" err="1" smtClean="0">
                <a:latin typeface="Calibri"/>
                <a:cs typeface="Calibri"/>
              </a:rPr>
              <a:t>sabit</a:t>
            </a:r>
            <a:r>
              <a:rPr lang="en-US" sz="2400" dirty="0" smtClean="0">
                <a:latin typeface="Calibri"/>
                <a:cs typeface="Calibri"/>
              </a:rPr>
              <a:t>  </a:t>
            </a:r>
            <a:r>
              <a:rPr lang="en-US" sz="2400" dirty="0" err="1" smtClean="0">
                <a:latin typeface="Calibri"/>
                <a:cs typeface="Calibri"/>
              </a:rPr>
              <a:t>olan</a:t>
            </a:r>
            <a:r>
              <a:rPr lang="en-US" sz="2400" dirty="0" smtClean="0">
                <a:latin typeface="Calibri"/>
                <a:cs typeface="Calibri"/>
              </a:rPr>
              <a:t>  </a:t>
            </a:r>
            <a:r>
              <a:rPr lang="en-US" sz="2400" dirty="0" err="1" smtClean="0">
                <a:latin typeface="Calibri"/>
                <a:cs typeface="Calibri"/>
              </a:rPr>
              <a:t>tek</a:t>
            </a:r>
            <a:r>
              <a:rPr lang="en-US" sz="2400" dirty="0" smtClean="0">
                <a:latin typeface="Calibri"/>
                <a:cs typeface="Calibri"/>
              </a:rPr>
              <a:t> </a:t>
            </a:r>
            <a:r>
              <a:rPr lang="en-US" sz="2400" dirty="0" err="1" smtClean="0">
                <a:latin typeface="Calibri"/>
                <a:cs typeface="Calibri"/>
              </a:rPr>
              <a:t>bir</a:t>
            </a:r>
            <a:r>
              <a:rPr lang="en-US" sz="2400" dirty="0" smtClean="0">
                <a:latin typeface="Calibri"/>
                <a:cs typeface="Calibri"/>
              </a:rPr>
              <a:t> </a:t>
            </a:r>
            <a:r>
              <a:rPr lang="en-US" sz="2400" dirty="0" err="1" smtClean="0">
                <a:latin typeface="Calibri"/>
                <a:cs typeface="Calibri"/>
              </a:rPr>
              <a:t>dalga</a:t>
            </a:r>
            <a:r>
              <a:rPr lang="en-US" sz="2400" dirty="0" smtClean="0">
                <a:latin typeface="Calibri"/>
                <a:cs typeface="Calibri"/>
              </a:rPr>
              <a:t> </a:t>
            </a:r>
            <a:r>
              <a:rPr lang="en-US" sz="2400" dirty="0" err="1" smtClean="0">
                <a:latin typeface="Calibri"/>
                <a:cs typeface="Calibri"/>
              </a:rPr>
              <a:t>boyunda</a:t>
            </a:r>
            <a:endParaRPr lang="en-US" sz="2400" dirty="0" smtClean="0">
              <a:latin typeface="Calibri"/>
              <a:cs typeface="Calibri"/>
            </a:endParaRPr>
          </a:p>
          <a:p>
            <a:pPr eaLnBrk="1" hangingPunct="1">
              <a:lnSpc>
                <a:spcPct val="90000"/>
              </a:lnSpc>
              <a:buNone/>
            </a:pPr>
            <a:r>
              <a:rPr lang="en-US" sz="2400" dirty="0" smtClean="0">
                <a:latin typeface="Calibri"/>
                <a:cs typeface="Calibri"/>
              </a:rPr>
              <a:t> </a:t>
            </a:r>
            <a:r>
              <a:rPr lang="en-US" sz="2400" dirty="0" err="1" smtClean="0">
                <a:latin typeface="Calibri"/>
                <a:cs typeface="Calibri"/>
              </a:rPr>
              <a:t>bir</a:t>
            </a:r>
            <a:r>
              <a:rPr lang="en-US" sz="2400" dirty="0" smtClean="0">
                <a:latin typeface="Calibri"/>
                <a:cs typeface="Calibri"/>
              </a:rPr>
              <a:t> </a:t>
            </a:r>
            <a:r>
              <a:rPr lang="en-US" sz="2400" dirty="0" err="1" smtClean="0">
                <a:latin typeface="Calibri"/>
                <a:cs typeface="Calibri"/>
              </a:rPr>
              <a:t>ışık</a:t>
            </a:r>
            <a:r>
              <a:rPr lang="en-US" sz="2400" dirty="0" smtClean="0">
                <a:latin typeface="Calibri"/>
                <a:cs typeface="Calibri"/>
              </a:rPr>
              <a:t> </a:t>
            </a:r>
            <a:r>
              <a:rPr lang="en-US" sz="2400" dirty="0" err="1" smtClean="0">
                <a:latin typeface="Calibri"/>
                <a:cs typeface="Calibri"/>
              </a:rPr>
              <a:t>kaynağıdır</a:t>
            </a:r>
            <a:endParaRPr lang="en-US" sz="2400" dirty="0" smtClean="0">
              <a:latin typeface="Calibri"/>
              <a:cs typeface="Calibri"/>
            </a:endParaRPr>
          </a:p>
          <a:p>
            <a:pPr lvl="2" eaLnBrk="1" hangingPunct="1">
              <a:lnSpc>
                <a:spcPct val="90000"/>
              </a:lnSpc>
              <a:buNone/>
            </a:pPr>
            <a:endParaRPr lang="en-US" dirty="0" smtClean="0">
              <a:latin typeface="Calibri"/>
              <a:cs typeface="Calibri"/>
            </a:endParaRPr>
          </a:p>
          <a:p>
            <a:pPr eaLnBrk="1" hangingPunct="1">
              <a:lnSpc>
                <a:spcPct val="90000"/>
              </a:lnSpc>
              <a:buNone/>
            </a:pPr>
            <a:r>
              <a:rPr lang="en-US" sz="2400" dirty="0" err="1" smtClean="0">
                <a:latin typeface="Calibri"/>
                <a:cs typeface="Calibri"/>
              </a:rPr>
              <a:t>Lazer</a:t>
            </a:r>
            <a:r>
              <a:rPr lang="en-US" sz="2400" dirty="0" smtClean="0">
                <a:latin typeface="Calibri"/>
                <a:cs typeface="Calibri"/>
              </a:rPr>
              <a:t> </a:t>
            </a:r>
            <a:r>
              <a:rPr lang="en-US" sz="2400" dirty="0" err="1" smtClean="0">
                <a:latin typeface="Calibri"/>
                <a:cs typeface="Calibri"/>
              </a:rPr>
              <a:t>ışık</a:t>
            </a:r>
            <a:r>
              <a:rPr lang="en-US" sz="2400" dirty="0" smtClean="0">
                <a:latin typeface="Calibri"/>
                <a:cs typeface="Calibri"/>
              </a:rPr>
              <a:t> </a:t>
            </a:r>
            <a:r>
              <a:rPr lang="en-US" sz="2400" dirty="0" err="1" smtClean="0">
                <a:latin typeface="Calibri"/>
                <a:cs typeface="Calibri"/>
              </a:rPr>
              <a:t>kaynakları</a:t>
            </a:r>
            <a:r>
              <a:rPr lang="en-US" sz="2400" dirty="0" smtClean="0">
                <a:latin typeface="Calibri"/>
                <a:cs typeface="Calibri"/>
              </a:rPr>
              <a:t>  </a:t>
            </a:r>
          </a:p>
          <a:p>
            <a:pPr lvl="2" eaLnBrk="1" hangingPunct="1">
              <a:lnSpc>
                <a:spcPct val="90000"/>
              </a:lnSpc>
              <a:buFontTx/>
              <a:buNone/>
            </a:pPr>
            <a:endParaRPr lang="en-US" b="1" dirty="0" smtClean="0">
              <a:latin typeface="Calibri"/>
              <a:cs typeface="Calibri"/>
            </a:endParaRPr>
          </a:p>
          <a:p>
            <a:pPr lvl="2" eaLnBrk="1" hangingPunct="1">
              <a:lnSpc>
                <a:spcPct val="90000"/>
              </a:lnSpc>
              <a:buFontTx/>
              <a:buNone/>
            </a:pPr>
            <a:r>
              <a:rPr lang="en-US" b="1" dirty="0" smtClean="0">
                <a:latin typeface="Calibri"/>
                <a:cs typeface="Calibri"/>
              </a:rPr>
              <a:t>   </a:t>
            </a:r>
            <a:r>
              <a:rPr lang="en-US" b="1" u="sng" dirty="0" smtClean="0">
                <a:solidFill>
                  <a:srgbClr val="FFFF00"/>
                </a:solidFill>
                <a:latin typeface="Calibri"/>
                <a:cs typeface="Calibri"/>
              </a:rPr>
              <a:t>GAS </a:t>
            </a:r>
            <a:r>
              <a:rPr lang="en-US" b="1" u="sng" dirty="0" smtClean="0">
                <a:latin typeface="Calibri"/>
                <a:cs typeface="Calibri"/>
              </a:rPr>
              <a:t>tube </a:t>
            </a:r>
            <a:r>
              <a:rPr lang="en-US" dirty="0" smtClean="0">
                <a:latin typeface="Calibri"/>
                <a:cs typeface="Calibri"/>
              </a:rPr>
              <a:t>				</a:t>
            </a:r>
            <a:r>
              <a:rPr lang="en-US" b="1" u="sng" dirty="0" smtClean="0">
                <a:solidFill>
                  <a:srgbClr val="FFFF00"/>
                </a:solidFill>
                <a:latin typeface="Calibri"/>
                <a:cs typeface="Calibri"/>
              </a:rPr>
              <a:t>P</a:t>
            </a:r>
            <a:r>
              <a:rPr lang="en-US" b="1" u="sng" dirty="0" smtClean="0">
                <a:latin typeface="Calibri"/>
                <a:cs typeface="Calibri"/>
              </a:rPr>
              <a:t>umped</a:t>
            </a:r>
            <a:r>
              <a:rPr lang="en-US" b="1" u="sng" dirty="0" smtClean="0">
                <a:solidFill>
                  <a:srgbClr val="FFFF00"/>
                </a:solidFill>
                <a:latin typeface="Calibri"/>
                <a:cs typeface="Calibri"/>
              </a:rPr>
              <a:t> S</a:t>
            </a:r>
            <a:r>
              <a:rPr lang="en-US" b="1" u="sng" dirty="0" smtClean="0">
                <a:solidFill>
                  <a:srgbClr val="FFFFFF"/>
                </a:solidFill>
                <a:latin typeface="Calibri"/>
                <a:cs typeface="Calibri"/>
              </a:rPr>
              <a:t>olid</a:t>
            </a:r>
            <a:r>
              <a:rPr lang="en-US" b="1" u="sng" dirty="0" smtClean="0">
                <a:solidFill>
                  <a:srgbClr val="FFFF00"/>
                </a:solidFill>
                <a:latin typeface="Calibri"/>
                <a:cs typeface="Calibri"/>
              </a:rPr>
              <a:t> S</a:t>
            </a:r>
            <a:r>
              <a:rPr lang="en-US" b="1" u="sng" dirty="0" smtClean="0">
                <a:solidFill>
                  <a:srgbClr val="FFFFFF"/>
                </a:solidFill>
                <a:latin typeface="Calibri"/>
                <a:cs typeface="Calibri"/>
              </a:rPr>
              <a:t>tate</a:t>
            </a:r>
          </a:p>
          <a:p>
            <a:pPr lvl="2" eaLnBrk="1" hangingPunct="1">
              <a:lnSpc>
                <a:spcPct val="90000"/>
              </a:lnSpc>
              <a:buFontTx/>
              <a:buNone/>
            </a:pPr>
            <a:r>
              <a:rPr lang="en-US" sz="1800" b="1" dirty="0" smtClean="0">
                <a:latin typeface="Calibri"/>
                <a:cs typeface="Calibri"/>
              </a:rPr>
              <a:t>Krypton-647nm			</a:t>
            </a:r>
            <a:r>
              <a:rPr lang="en-US" sz="1800" b="1" dirty="0" err="1" smtClean="0">
                <a:latin typeface="Calibri"/>
                <a:cs typeface="Calibri"/>
              </a:rPr>
              <a:t>Nd-Yag</a:t>
            </a:r>
            <a:r>
              <a:rPr lang="en-US" sz="1800" b="1" dirty="0" smtClean="0">
                <a:latin typeface="Calibri"/>
                <a:cs typeface="Calibri"/>
              </a:rPr>
              <a:t> (</a:t>
            </a:r>
            <a:r>
              <a:rPr lang="en-US" sz="1800" b="1" dirty="0" err="1" smtClean="0">
                <a:latin typeface="Calibri"/>
                <a:cs typeface="Calibri"/>
              </a:rPr>
              <a:t>AlGaAs</a:t>
            </a:r>
            <a:r>
              <a:rPr lang="en-US" sz="1800" b="1" dirty="0" smtClean="0">
                <a:latin typeface="Calibri"/>
                <a:cs typeface="Calibri"/>
              </a:rPr>
              <a:t> diode or Krypton lamp pumped) 	</a:t>
            </a:r>
          </a:p>
          <a:p>
            <a:pPr lvl="2" eaLnBrk="1" hangingPunct="1">
              <a:lnSpc>
                <a:spcPct val="90000"/>
              </a:lnSpc>
              <a:buFontTx/>
              <a:buNone/>
            </a:pPr>
            <a:r>
              <a:rPr lang="en-US" sz="1800" b="1" dirty="0" smtClean="0">
                <a:latin typeface="Calibri"/>
                <a:cs typeface="Calibri"/>
              </a:rPr>
              <a:t>Argon -488nm 			Freq. Tripling  !!!  1064,532,355nm</a:t>
            </a:r>
          </a:p>
          <a:p>
            <a:pPr lvl="2" eaLnBrk="1" hangingPunct="1">
              <a:lnSpc>
                <a:spcPct val="90000"/>
              </a:lnSpc>
              <a:buFontTx/>
              <a:buNone/>
            </a:pPr>
            <a:r>
              <a:rPr lang="en-US" sz="1800" b="1" dirty="0" err="1" smtClean="0">
                <a:latin typeface="Calibri"/>
                <a:cs typeface="Calibri"/>
              </a:rPr>
              <a:t>HeNe</a:t>
            </a:r>
            <a:r>
              <a:rPr lang="en-US" sz="1800" b="1" dirty="0" smtClean="0">
                <a:latin typeface="Calibri"/>
                <a:cs typeface="Calibri"/>
              </a:rPr>
              <a:t> [633nm]			Great for Flow </a:t>
            </a:r>
            <a:r>
              <a:rPr lang="en-US" sz="1800" b="1" dirty="0" err="1" smtClean="0">
                <a:latin typeface="Calibri"/>
                <a:cs typeface="Calibri"/>
              </a:rPr>
              <a:t>cytometry</a:t>
            </a:r>
            <a:endParaRPr lang="en-US" sz="1800" b="1" dirty="0" smtClean="0">
              <a:latin typeface="Calibri"/>
              <a:cs typeface="Calibri"/>
            </a:endParaRPr>
          </a:p>
          <a:p>
            <a:pPr lvl="2" eaLnBrk="1" hangingPunct="1">
              <a:lnSpc>
                <a:spcPct val="90000"/>
              </a:lnSpc>
              <a:buFontTx/>
              <a:buNone/>
            </a:pPr>
            <a:r>
              <a:rPr lang="en-US" sz="1800" b="1" dirty="0" smtClean="0">
                <a:latin typeface="Calibri"/>
                <a:cs typeface="Calibri"/>
              </a:rPr>
              <a:t>UV-364nm [from </a:t>
            </a:r>
            <a:r>
              <a:rPr lang="en-US" sz="1800" b="1" dirty="0" err="1" smtClean="0">
                <a:latin typeface="Calibri"/>
                <a:cs typeface="Calibri"/>
              </a:rPr>
              <a:t>Ar</a:t>
            </a:r>
            <a:r>
              <a:rPr lang="en-US" sz="1800" b="1" dirty="0" smtClean="0">
                <a:latin typeface="Calibri"/>
                <a:cs typeface="Calibri"/>
              </a:rPr>
              <a:t>]		</a:t>
            </a:r>
            <a:r>
              <a:rPr lang="en-US" sz="1800" b="1" dirty="0" err="1" smtClean="0">
                <a:latin typeface="Calibri"/>
                <a:cs typeface="Calibri"/>
              </a:rPr>
              <a:t>Ti:sapphire</a:t>
            </a:r>
            <a:r>
              <a:rPr lang="en-US" sz="1800" b="1" dirty="0" smtClean="0">
                <a:latin typeface="Calibri"/>
                <a:cs typeface="Calibri"/>
              </a:rPr>
              <a:t> (</a:t>
            </a:r>
            <a:r>
              <a:rPr lang="en-US" sz="1800" b="1" dirty="0" err="1" smtClean="0">
                <a:latin typeface="Calibri"/>
                <a:cs typeface="Calibri"/>
              </a:rPr>
              <a:t>Ar</a:t>
            </a:r>
            <a:r>
              <a:rPr lang="en-US" sz="1800" b="1" dirty="0" smtClean="0">
                <a:latin typeface="Calibri"/>
                <a:cs typeface="Calibri"/>
              </a:rPr>
              <a:t> pumped) 650-1100 nm  </a:t>
            </a:r>
          </a:p>
          <a:p>
            <a:pPr lvl="1" eaLnBrk="1" hangingPunct="1">
              <a:lnSpc>
                <a:spcPct val="90000"/>
              </a:lnSpc>
              <a:buFontTx/>
              <a:buNone/>
            </a:pPr>
            <a:r>
              <a:rPr lang="en-US" sz="1800" b="1" dirty="0" smtClean="0">
                <a:latin typeface="Calibri"/>
                <a:cs typeface="Calibri"/>
              </a:rPr>
              <a:t>		</a:t>
            </a:r>
            <a:r>
              <a:rPr lang="en-US" sz="1800" b="1" dirty="0" err="1" smtClean="0">
                <a:latin typeface="Calibri"/>
                <a:cs typeface="Calibri"/>
              </a:rPr>
              <a:t>Excimers</a:t>
            </a:r>
            <a:r>
              <a:rPr lang="en-US" sz="1800" b="1" dirty="0" smtClean="0">
                <a:latin typeface="Calibri"/>
                <a:cs typeface="Calibri"/>
              </a:rPr>
              <a:t> [193-284nm]</a:t>
            </a:r>
          </a:p>
        </p:txBody>
      </p:sp>
      <p:sp>
        <p:nvSpPr>
          <p:cNvPr id="30723" name="Rectangle 4"/>
          <p:cNvSpPr>
            <a:spLocks noChangeArrowheads="1"/>
          </p:cNvSpPr>
          <p:nvPr/>
        </p:nvSpPr>
        <p:spPr bwMode="auto">
          <a:xfrm>
            <a:off x="1752600" y="0"/>
            <a:ext cx="5105400" cy="1323439"/>
          </a:xfrm>
          <a:prstGeom prst="rect">
            <a:avLst/>
          </a:prstGeom>
          <a:noFill/>
          <a:ln w="9525">
            <a:noFill/>
            <a:miter lim="800000"/>
            <a:headEnd/>
            <a:tailEnd/>
          </a:ln>
        </p:spPr>
        <p:txBody>
          <a:bodyPr wrap="square">
            <a:spAutoFit/>
          </a:bodyPr>
          <a:lstStyle/>
          <a:p>
            <a:pPr algn="ctr"/>
            <a:r>
              <a:rPr lang="en-US" sz="4000" b="1" dirty="0" err="1" smtClean="0">
                <a:solidFill>
                  <a:schemeClr val="accent1"/>
                </a:solidFill>
              </a:rPr>
              <a:t>Lazerler</a:t>
            </a:r>
            <a:r>
              <a:rPr lang="en-US" sz="4000" b="1" dirty="0" smtClean="0">
                <a:solidFill>
                  <a:schemeClr val="accent1"/>
                </a:solidFill>
              </a:rPr>
              <a:t> </a:t>
            </a:r>
            <a:endParaRPr lang="en-US" sz="4000" b="1" dirty="0">
              <a:solidFill>
                <a:schemeClr val="accent1"/>
              </a:solidFill>
            </a:endParaRPr>
          </a:p>
          <a:p>
            <a:pPr algn="ctr"/>
            <a:endParaRPr lang="en-US" sz="4000" b="1" dirty="0">
              <a:solidFill>
                <a:schemeClr val="accent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1979</TotalTime>
  <Words>2361</Words>
  <Application>Microsoft Office PowerPoint</Application>
  <PresentationFormat>Ekran Gösterisi (4:3)</PresentationFormat>
  <Paragraphs>577</Paragraphs>
  <Slides>73</Slides>
  <Notes>15</Notes>
  <HiddenSlides>1</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73</vt:i4>
      </vt:variant>
    </vt:vector>
  </HeadingPairs>
  <TitlesOfParts>
    <vt:vector size="75" baseType="lpstr">
      <vt:lpstr>Canlı</vt:lpstr>
      <vt:lpstr>Bit Eşlem Resmi</vt:lpstr>
      <vt:lpstr>Akan Hücre Ölçer  PRENSİPLER   </vt:lpstr>
      <vt:lpstr>Akan Hücre Ölçer Nedir ?</vt:lpstr>
      <vt:lpstr>Ölçülebilen  Parametreler </vt:lpstr>
      <vt:lpstr>PowerPoint Sunusu</vt:lpstr>
      <vt:lpstr>FCM’de iş  Akışı</vt:lpstr>
      <vt:lpstr>Akışkanlar</vt:lpstr>
      <vt:lpstr>PowerPoint Sunusu</vt:lpstr>
      <vt:lpstr>Kullanılan Materyal  </vt:lpstr>
      <vt:lpstr>PowerPoint Sunusu</vt:lpstr>
      <vt:lpstr>Floresans</vt:lpstr>
      <vt:lpstr>Bir florokrom örneği: Phycoerythrin (PE)</vt:lpstr>
      <vt:lpstr>PowerPoint Sunusu</vt:lpstr>
      <vt:lpstr>Hücreyi İşaretlemek İçin Kullanılan  Floresan Kaynaklar</vt:lpstr>
      <vt:lpstr>Antikorları işaretlerken Kullanılan Bazı Fluorokrom Seçenekleri (488nm Lazer) </vt:lpstr>
      <vt:lpstr>KOMPANZASYON</vt:lpstr>
      <vt:lpstr>     İnceleme İşleminin  Özeti</vt:lpstr>
      <vt:lpstr>Elektronik Sistem   Şematik Görünümü </vt:lpstr>
      <vt:lpstr>PowerPoint Sunusu</vt:lpstr>
      <vt:lpstr>PowerPoint Sunusu</vt:lpstr>
      <vt:lpstr> “Forward Angle Light Scatter” (FS) </vt:lpstr>
      <vt:lpstr>“Side Scatter” (SS)      </vt:lpstr>
      <vt:lpstr>Beam Splitters</vt:lpstr>
      <vt:lpstr>Band Pass Filters</vt:lpstr>
      <vt:lpstr>    “Long Pass” Filtreler</vt:lpstr>
      <vt:lpstr>Dedektörler </vt:lpstr>
      <vt:lpstr>FCM de  çok sayıda  dedektör kanal bulunur (4, 6, 8,10,…)</vt:lpstr>
      <vt:lpstr>Analog -Dijital Dönüştürücüler (ADC)</vt:lpstr>
      <vt:lpstr>Verilerin Analiz Edilmesi </vt:lpstr>
      <vt:lpstr>FCM’de herşey görece</vt:lpstr>
      <vt:lpstr>Verilerin Analizi Nokta Grafikler</vt:lpstr>
      <vt:lpstr>Verilerin Analizi   Nokta Grafikler</vt:lpstr>
      <vt:lpstr>Verilerin Analizi  Histogram</vt:lpstr>
      <vt:lpstr>PowerPoint Sunusu</vt:lpstr>
      <vt:lpstr>FCM: Bazı Klinik Uygulamalar</vt:lpstr>
      <vt:lpstr>İmmun fenotipleme  </vt:lpstr>
      <vt:lpstr>IgG- Antikor Yapısı</vt:lpstr>
      <vt:lpstr>İmmun Floresan Boyanma </vt:lpstr>
      <vt:lpstr>Doğrudan İşaretleme</vt:lpstr>
      <vt:lpstr> Dolaylı(İndirect) İşaretleme:   ör: Avidin-Biotin Yöntemi   </vt:lpstr>
      <vt:lpstr>PowerPoint Sunusu</vt:lpstr>
      <vt:lpstr>      Tanıda İmmun Fenotiplendirme: Anormal Hücrelerin Tanımlanması</vt:lpstr>
      <vt:lpstr>Kan/KIA alırken kullanılan antikoagülanlar önem taşır </vt:lpstr>
      <vt:lpstr>Örnek Hazırlık</vt:lpstr>
      <vt:lpstr>PowerPoint Sunusu</vt:lpstr>
      <vt:lpstr>Boyama işlemlerine geçilir </vt:lpstr>
      <vt:lpstr>PowerPoint Sunusu</vt:lpstr>
      <vt:lpstr>Boyama işlemleri</vt:lpstr>
      <vt:lpstr>PowerPoint Sunusu</vt:lpstr>
      <vt:lpstr>PowerPoint Sunusu</vt:lpstr>
      <vt:lpstr>PowerPoint Sunusu</vt:lpstr>
      <vt:lpstr>PowerPoint Sunusu</vt:lpstr>
      <vt:lpstr>Normal B Hücre  Gelişimi</vt:lpstr>
      <vt:lpstr>Normal T Hücre  Gelişimi</vt:lpstr>
      <vt:lpstr>Normal Granulosit  Gelişimi</vt:lpstr>
      <vt:lpstr>Normal Monosit Gelişimi</vt:lpstr>
      <vt:lpstr>Normal Eritrosit Gelişimi</vt:lpstr>
      <vt:lpstr>PowerPoint Sunusu</vt:lpstr>
      <vt:lpstr>PowerPoint Sunusu</vt:lpstr>
      <vt:lpstr>PowerPoint Sunusu</vt:lpstr>
      <vt:lpstr>PowerPoint Sunusu</vt:lpstr>
      <vt:lpstr>Normal Granulosit  Gelişimi</vt:lpstr>
      <vt:lpstr>Aberan Antijen İfadesi</vt:lpstr>
      <vt:lpstr>Beklenmeyen bir  dağılım örneği  </vt:lpstr>
      <vt:lpstr>PowerPoint Sunusu</vt:lpstr>
      <vt:lpstr>Antijen ifadesinde Artma/azalma/kayıp</vt:lpstr>
      <vt:lpstr>Diğer Klinik Uygulamalar</vt:lpstr>
      <vt:lpstr>3 Renkli FCM “Cross-Match” Çalışması</vt:lpstr>
      <vt:lpstr>PowerPoint Sunusu</vt:lpstr>
      <vt:lpstr>Normal Hücre Döngüsü</vt:lpstr>
      <vt:lpstr>PowerPoint Sunusu</vt:lpstr>
      <vt:lpstr>PowerPoint Sunusu</vt:lpstr>
      <vt:lpstr>Akan Hücre Ölçer Laboratuvarının Olmazsa Olmazı  Gayret ve Özveri ile Çalışan Bir EKİP </vt:lpstr>
      <vt:lpstr>Önerilen Bazı 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Akan Hücre Ölçer ve Kullanm Alanlar</dc:title>
  <dc:creator>klara</dc:creator>
  <cp:lastModifiedBy>klara dalva</cp:lastModifiedBy>
  <cp:revision>26</cp:revision>
  <dcterms:created xsi:type="dcterms:W3CDTF">2015-02-12T19:53:57Z</dcterms:created>
  <dcterms:modified xsi:type="dcterms:W3CDTF">2018-02-19T09:51:20Z</dcterms:modified>
</cp:coreProperties>
</file>