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BFEF2095-3237-4192-9E6C-F75BBFF82DF5}"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CD305AB3-61B7-4337-8ADC-2ABBD069D94E}"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35336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EF2095-3237-4192-9E6C-F75BBFF82DF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2518395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EF2095-3237-4192-9E6C-F75BBFF82DF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3773435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EF2095-3237-4192-9E6C-F75BBFF82DF5}"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1873555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FEF2095-3237-4192-9E6C-F75BBFF82DF5}"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CD305AB3-61B7-4337-8ADC-2ABBD069D94E}"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46014211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FEF2095-3237-4192-9E6C-F75BBFF82DF5}"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1420145283"/>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FEF2095-3237-4192-9E6C-F75BBFF82DF5}"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89303078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FEF2095-3237-4192-9E6C-F75BBFF82DF5}"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1469578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F2095-3237-4192-9E6C-F75BBFF82DF5}"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13406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BFEF2095-3237-4192-9E6C-F75BBFF82DF5}"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CD305AB3-61B7-4337-8ADC-2ABBD069D94E}"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2094726"/>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BFEF2095-3237-4192-9E6C-F75BBFF82DF5}"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CD305AB3-61B7-4337-8ADC-2ABBD069D94E}" type="slidenum">
              <a:rPr lang="tr-TR" smtClean="0"/>
              <a:t>‹#›</a:t>
            </a:fld>
            <a:endParaRPr lang="tr-TR"/>
          </a:p>
        </p:txBody>
      </p:sp>
    </p:spTree>
    <p:extLst>
      <p:ext uri="{BB962C8B-B14F-4D97-AF65-F5344CB8AC3E}">
        <p14:creationId xmlns:p14="http://schemas.microsoft.com/office/powerpoint/2010/main" val="2855830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BFEF2095-3237-4192-9E6C-F75BBFF82DF5}"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CD305AB3-61B7-4337-8ADC-2ABBD069D94E}"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88170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DİN EDEBİYAT İLİŞKİSİ</a:t>
            </a:r>
            <a:endParaRPr lang="tr-TR" dirty="0"/>
          </a:p>
        </p:txBody>
      </p:sp>
    </p:spTree>
    <p:extLst>
      <p:ext uri="{BB962C8B-B14F-4D97-AF65-F5344CB8AC3E}">
        <p14:creationId xmlns:p14="http://schemas.microsoft.com/office/powerpoint/2010/main" val="2145247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68037"/>
            <a:ext cx="10178322" cy="5311556"/>
          </a:xfrm>
        </p:spPr>
        <p:txBody>
          <a:bodyPr>
            <a:normAutofit/>
          </a:bodyPr>
          <a:lstStyle/>
          <a:p>
            <a:pPr marL="0" indent="0" algn="just">
              <a:buNone/>
            </a:pPr>
            <a:r>
              <a:rPr lang="tr-TR" dirty="0" smtClean="0"/>
              <a:t>Bu </a:t>
            </a:r>
            <a:r>
              <a:rPr lang="tr-TR" dirty="0"/>
              <a:t>dönem yazılan eserlerimizin hemen tamamının muhtevasında şu özellikler bulunmaktadır: </a:t>
            </a:r>
            <a:endParaRPr lang="tr-TR" dirty="0" smtClean="0"/>
          </a:p>
          <a:p>
            <a:pPr marL="457200" indent="-457200" algn="just">
              <a:buAutoNum type="arabicPeriod"/>
            </a:pPr>
            <a:r>
              <a:rPr lang="tr-TR" dirty="0" smtClean="0"/>
              <a:t>Yazılan </a:t>
            </a:r>
            <a:r>
              <a:rPr lang="tr-TR" dirty="0"/>
              <a:t>her eser, ister dinî içerikli olsun isterse dinî içeriğe sahip olmayan bir eser olsun, mutlaka “Besmele” yani Allah’ın adıyla başlar. Çünkü İslâm inancına göre Besmele ile başlamayan iş bereketsizdir. Bu inancı yerine getirmek için kitapların başına Besmele yazılır. Özellikle uzun mesnevîlerin başında ise Besmele ile ilgili bir manzume yer alır. </a:t>
            </a:r>
            <a:endParaRPr lang="tr-TR" dirty="0" smtClean="0"/>
          </a:p>
          <a:p>
            <a:pPr marL="457200" indent="-457200" algn="just">
              <a:buAutoNum type="arabicPeriod"/>
            </a:pPr>
            <a:r>
              <a:rPr lang="tr-TR" dirty="0" smtClean="0"/>
              <a:t>Besmeleden </a:t>
            </a:r>
            <a:r>
              <a:rPr lang="tr-TR" dirty="0"/>
              <a:t>sonra ikinci olarak Allah’a övgünün yapıldığı “</a:t>
            </a:r>
            <a:r>
              <a:rPr lang="tr-TR" dirty="0" err="1"/>
              <a:t>Hamdele</a:t>
            </a:r>
            <a:r>
              <a:rPr lang="tr-TR" dirty="0"/>
              <a:t>” kısmı bulunur. Mensur eserlerde, genellikle Arapça bazen de Farsça olarak yazılan bu bölüm; divanlarda ve mesnevîlerde </a:t>
            </a:r>
            <a:r>
              <a:rPr lang="tr-TR" dirty="0" err="1"/>
              <a:t>tevhîd</a:t>
            </a:r>
            <a:r>
              <a:rPr lang="tr-TR" dirty="0"/>
              <a:t> ve/veya </a:t>
            </a:r>
            <a:r>
              <a:rPr lang="tr-TR" dirty="0" err="1"/>
              <a:t>münâcât</a:t>
            </a:r>
            <a:r>
              <a:rPr lang="tr-TR" dirty="0"/>
              <a:t> türünde yazılmış bir manzume şeklinde olur. </a:t>
            </a:r>
            <a:endParaRPr lang="tr-TR" dirty="0" smtClean="0"/>
          </a:p>
          <a:p>
            <a:pPr marL="457200" indent="-457200" algn="just">
              <a:buAutoNum type="arabicPeriod"/>
            </a:pPr>
            <a:r>
              <a:rPr lang="tr-TR" dirty="0" smtClean="0"/>
              <a:t>Allah’a </a:t>
            </a:r>
            <a:r>
              <a:rPr lang="tr-TR" dirty="0"/>
              <a:t>övgüden sonra, Hz. Muhammed’e, onun ailesine ve </a:t>
            </a:r>
            <a:r>
              <a:rPr lang="tr-TR" dirty="0" err="1"/>
              <a:t>ashâbına</a:t>
            </a:r>
            <a:r>
              <a:rPr lang="tr-TR" dirty="0"/>
              <a:t> </a:t>
            </a:r>
            <a:r>
              <a:rPr lang="tr-TR" dirty="0" err="1"/>
              <a:t>duâ</a:t>
            </a:r>
            <a:r>
              <a:rPr lang="tr-TR" dirty="0"/>
              <a:t> edilen “</a:t>
            </a:r>
            <a:r>
              <a:rPr lang="tr-TR" dirty="0" err="1"/>
              <a:t>Salvele</a:t>
            </a:r>
            <a:r>
              <a:rPr lang="tr-TR" dirty="0"/>
              <a:t>” adı verilen kısım gelir. </a:t>
            </a:r>
            <a:r>
              <a:rPr lang="tr-TR" dirty="0" err="1"/>
              <a:t>Hamdele’de</a:t>
            </a:r>
            <a:r>
              <a:rPr lang="tr-TR" dirty="0"/>
              <a:t> olduğu gibi, mensur eserlerde genellikle Arapça </a:t>
            </a:r>
            <a:r>
              <a:rPr lang="tr-TR" dirty="0" err="1"/>
              <a:t>bazan</a:t>
            </a:r>
            <a:r>
              <a:rPr lang="tr-TR" dirty="0"/>
              <a:t> de Farsça olarak yazılan bu bölüm; divanlarda ve mesnevîlerde </a:t>
            </a:r>
            <a:r>
              <a:rPr lang="tr-TR" dirty="0" err="1"/>
              <a:t>na’t</a:t>
            </a:r>
            <a:r>
              <a:rPr lang="tr-TR" dirty="0"/>
              <a:t>-ı </a:t>
            </a:r>
            <a:r>
              <a:rPr lang="tr-TR" dirty="0" err="1"/>
              <a:t>şerîf</a:t>
            </a:r>
            <a:r>
              <a:rPr lang="tr-TR" dirty="0"/>
              <a:t> ve </a:t>
            </a:r>
            <a:r>
              <a:rPr lang="tr-TR" dirty="0" err="1"/>
              <a:t>na’t</a:t>
            </a:r>
            <a:r>
              <a:rPr lang="tr-TR" dirty="0"/>
              <a:t>-ı </a:t>
            </a:r>
            <a:r>
              <a:rPr lang="tr-TR" dirty="0" err="1"/>
              <a:t>çâr</a:t>
            </a:r>
            <a:r>
              <a:rPr lang="tr-TR" dirty="0"/>
              <a:t>-yar türünde bir manzume şeklinde bulunur. </a:t>
            </a:r>
          </a:p>
        </p:txBody>
      </p:sp>
    </p:spTree>
    <p:extLst>
      <p:ext uri="{BB962C8B-B14F-4D97-AF65-F5344CB8AC3E}">
        <p14:creationId xmlns:p14="http://schemas.microsoft.com/office/powerpoint/2010/main" val="3723507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817419"/>
            <a:ext cx="10178322" cy="5062174"/>
          </a:xfrm>
        </p:spPr>
        <p:txBody>
          <a:bodyPr>
            <a:normAutofit/>
          </a:bodyPr>
          <a:lstStyle/>
          <a:p>
            <a:pPr marL="0" indent="0" algn="just">
              <a:buNone/>
            </a:pPr>
            <a:r>
              <a:rPr lang="tr-TR" sz="2800" dirty="0" smtClean="0"/>
              <a:t>İslâmî </a:t>
            </a:r>
            <a:r>
              <a:rPr lang="tr-TR" sz="2800" dirty="0"/>
              <a:t>döneme geçilmesiyle Türk edebiyatının içeriğindeki ikinci köklü değişiklik dilde olmuştur. Yeni kabul edilen dinin kaynaklarının Arapça ve bu dini kendileri vasıtasıyla tanıdığımız İranlıların dilinin Farsça oluşu, bu iki dilin Türkçeyi etkilemesine sebep olmuştur. Yeni dinin getirdiği inanç, </a:t>
            </a:r>
            <a:r>
              <a:rPr lang="tr-TR" sz="2800" dirty="0" err="1"/>
              <a:t>ibâdet</a:t>
            </a:r>
            <a:r>
              <a:rPr lang="tr-TR" sz="2800" dirty="0"/>
              <a:t> ve </a:t>
            </a:r>
            <a:r>
              <a:rPr lang="tr-TR" sz="2800" dirty="0" err="1"/>
              <a:t>muâmelatla</a:t>
            </a:r>
            <a:r>
              <a:rPr lang="tr-TR" sz="2800" dirty="0"/>
              <a:t> ilgili hususlarını </a:t>
            </a:r>
            <a:r>
              <a:rPr lang="tr-TR" sz="2800" dirty="0" err="1"/>
              <a:t>ifâde</a:t>
            </a:r>
            <a:r>
              <a:rPr lang="tr-TR" sz="2800" dirty="0"/>
              <a:t> edebilmek için kullanılan yeni kavramlar, ya bu kavramların Arapça veya Farsça’ </a:t>
            </a:r>
            <a:r>
              <a:rPr lang="tr-TR" sz="2800" dirty="0" err="1"/>
              <a:t>daki</a:t>
            </a:r>
            <a:r>
              <a:rPr lang="tr-TR" sz="2800" dirty="0"/>
              <a:t> kullanımlarının dilimize geçmesine sebep olmuş veya yeni kelimeler türetmemizde etkili olmuştur. </a:t>
            </a:r>
          </a:p>
        </p:txBody>
      </p:sp>
    </p:spTree>
    <p:extLst>
      <p:ext uri="{BB962C8B-B14F-4D97-AF65-F5344CB8AC3E}">
        <p14:creationId xmlns:p14="http://schemas.microsoft.com/office/powerpoint/2010/main" val="399007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385455"/>
            <a:ext cx="10178322" cy="4494137"/>
          </a:xfrm>
        </p:spPr>
        <p:txBody>
          <a:bodyPr/>
          <a:lstStyle/>
          <a:p>
            <a:pPr algn="just"/>
            <a:r>
              <a:rPr lang="tr-TR" dirty="0"/>
              <a:t>Türklerin İslâm dinine girmesi; hem Türk tarihinin hem de dünya tarihinin en önemli olaylarından birisi olarak kabul edilmektedir. Hz. Muhammed’in 610 yılında aldığı ilk vahiyle başlayan dinî tebliği, 23 yıl gibi çok kısa sayılabilecek bir zaman diliminde İslâmiyet’i Arap Yarımadası’nda hâkim konuma getirmiştir. Onun vefatı sonrası halifelerince devam ettirilen davet ve fetih faaliyetleri sonucunda, daha Hz. Ömer döneminde (634-644), Müslüman Araplar, </a:t>
            </a:r>
            <a:r>
              <a:rPr lang="tr-TR" dirty="0" err="1"/>
              <a:t>Sasani</a:t>
            </a:r>
            <a:r>
              <a:rPr lang="tr-TR" dirty="0"/>
              <a:t> İmparatorluğu’nu tarih sahnesinden silerek </a:t>
            </a:r>
            <a:r>
              <a:rPr lang="tr-TR" dirty="0" err="1"/>
              <a:t>İrân’ı</a:t>
            </a:r>
            <a:r>
              <a:rPr lang="tr-TR" dirty="0"/>
              <a:t> fethettiler. Türklerin, İslâmiyet’le ilk karşılaşmaları, </a:t>
            </a:r>
            <a:r>
              <a:rPr lang="tr-TR" dirty="0" err="1"/>
              <a:t>Emeviler</a:t>
            </a:r>
            <a:r>
              <a:rPr lang="tr-TR" dirty="0"/>
              <a:t> döneminde Orta Asya içlerine yönelen Müslüman Araplarla yaptıkları savaşlar ile başlamıştır. </a:t>
            </a:r>
            <a:r>
              <a:rPr lang="tr-TR" dirty="0" err="1"/>
              <a:t>Emevîlerin</a:t>
            </a:r>
            <a:r>
              <a:rPr lang="tr-TR" dirty="0"/>
              <a:t> Arap milliyetçiliğine dayalı bir politika izlemeleri ve Arapların dışındaki Müslümanları ikinci sınıf vatandaş olarak görmeleri Türklerin İslâm dinini benimsemesini geciktiren önemli bir sebeptir. </a:t>
            </a:r>
          </a:p>
        </p:txBody>
      </p:sp>
    </p:spTree>
    <p:extLst>
      <p:ext uri="{BB962C8B-B14F-4D97-AF65-F5344CB8AC3E}">
        <p14:creationId xmlns:p14="http://schemas.microsoft.com/office/powerpoint/2010/main" val="4095085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080655"/>
            <a:ext cx="10178322" cy="4798937"/>
          </a:xfrm>
        </p:spPr>
        <p:txBody>
          <a:bodyPr/>
          <a:lstStyle/>
          <a:p>
            <a:pPr algn="just"/>
            <a:r>
              <a:rPr lang="tr-TR" dirty="0"/>
              <a:t>Türklerin İslâm dinini benimsemeleri ve bu sürecin hızlanmasında, Abbasîlerin 750 tarihinde </a:t>
            </a:r>
            <a:r>
              <a:rPr lang="tr-TR" dirty="0" err="1"/>
              <a:t>Emevîleri</a:t>
            </a:r>
            <a:r>
              <a:rPr lang="tr-TR" dirty="0"/>
              <a:t> yenerek hilafeti ele geçirmeleri önemli rol oynamıştır. Abbasîlerin hilafeti ele geçirmesinde Türklerin de askerî güç olarak etkili olması ve sonrasında Abbasî halifelerinin hassa ordusunu Türklerden oluşturması, Türkler arasında İslâm dininin yayılmasını hızlandırmıştır. Türklerin bu yeni dini kabullerinde önemli bir olay da Talas Savaşı’dır. Müslüman Arapların 751 senesinde Çinlilerle yaptıkları bu savaşı, kendilerini destekleyen Karluk ve </a:t>
            </a:r>
            <a:r>
              <a:rPr lang="tr-TR" dirty="0" err="1"/>
              <a:t>Yoğma</a:t>
            </a:r>
            <a:r>
              <a:rPr lang="tr-TR" dirty="0"/>
              <a:t> Türkleri sayesinde kazanmaları, Türklerle aralarında sıcak ilişkilere sebep olmuş ve bu da İslâm’ın Türkler arasında yayılmasını kolaylaştırmıştır. Bu tarihten sonra Türkler, daha büyük kitleler hâlinde İslâm’ı kabul etmeye başlamışlardır.</a:t>
            </a:r>
          </a:p>
        </p:txBody>
      </p:sp>
    </p:spTree>
    <p:extLst>
      <p:ext uri="{BB962C8B-B14F-4D97-AF65-F5344CB8AC3E}">
        <p14:creationId xmlns:p14="http://schemas.microsoft.com/office/powerpoint/2010/main" val="2327573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762001"/>
            <a:ext cx="10178322" cy="5117592"/>
          </a:xfrm>
        </p:spPr>
        <p:txBody>
          <a:bodyPr>
            <a:normAutofit lnSpcReduction="10000"/>
          </a:bodyPr>
          <a:lstStyle/>
          <a:p>
            <a:pPr marL="0" indent="0" algn="just">
              <a:buNone/>
            </a:pPr>
            <a:r>
              <a:rPr lang="tr-TR" dirty="0"/>
              <a:t>Türklerin İslâm’ı benimsemelerinde en önemli olay ise; </a:t>
            </a:r>
            <a:r>
              <a:rPr lang="tr-TR" dirty="0" err="1"/>
              <a:t>Karahanlı</a:t>
            </a:r>
            <a:r>
              <a:rPr lang="tr-TR" dirty="0"/>
              <a:t> Devleti Hanı </a:t>
            </a:r>
            <a:r>
              <a:rPr lang="tr-TR" dirty="0" err="1"/>
              <a:t>Satuk</a:t>
            </a:r>
            <a:r>
              <a:rPr lang="tr-TR" dirty="0"/>
              <a:t> Buğra Han’ın 920 tarihinde Müslüman olmasıdır. Onun bu tercihinden sonra </a:t>
            </a:r>
            <a:r>
              <a:rPr lang="tr-TR" dirty="0" err="1"/>
              <a:t>Karahanlılar</a:t>
            </a:r>
            <a:r>
              <a:rPr lang="tr-TR" dirty="0"/>
              <a:t> topluca bu dini kabul etmişlerdir. Bu sebeple birçok tarihçimiz </a:t>
            </a:r>
            <a:r>
              <a:rPr lang="tr-TR" dirty="0" err="1"/>
              <a:t>Karahanlı</a:t>
            </a:r>
            <a:r>
              <a:rPr lang="tr-TR" dirty="0"/>
              <a:t> Devleti’ni, tarihteki ilk Müslüman Türk Devleti olarak kabul etmektedir. Yukarıda ana hatlarıyla özetlemeye çalıştığımız bir süreç sonucunda VII. asırda ferdî </a:t>
            </a:r>
            <a:r>
              <a:rPr lang="tr-TR" dirty="0" err="1"/>
              <a:t>ihtidâlarla</a:t>
            </a:r>
            <a:r>
              <a:rPr lang="tr-TR" dirty="0"/>
              <a:t> başlayan Türklerin Müslüman olmaları, X. asrın sonunda hemen hemen tamamlanmıştır. Böylece Türkler, İslâm </a:t>
            </a:r>
            <a:r>
              <a:rPr lang="tr-TR" dirty="0" err="1"/>
              <a:t>Medeniyet’inin</a:t>
            </a:r>
            <a:r>
              <a:rPr lang="tr-TR" dirty="0"/>
              <a:t> etkisi altına girmişler; göçebelikten, çadır medeniyetinden yerleşik hayata, şehir medeniyetine geçmişlerdir. Bunun sonucunda Türklerin hem ferdî, hem de toplumsal hayatları bu medeniyetle şekillenmeye başlamış ve yaşanan bu değişim, mimarîde, müzikte, resimde ve diğer sanatlarda olduğu gibi, edebiyatta da kendisini göstermiştir. Türk Edebiyatı, Türklerin İslâm dinini büyük kitleler hâlinde kabul ettikleri X. asırdan itibaren, XIX. yüzyıldaki Tanzimat’a kadar devam edecek yeni bir döneme girmiştir. Türk edebiyat tarihinin en uzun dönemini içine alan bu devir, tamamen İslâm dini ve onun şekillendirdiği medeniyetin etkisi altında gelişmiştir. Hatta İslâm’ın edebiyatımız üzerindeki bu etkisi, </a:t>
            </a:r>
            <a:r>
              <a:rPr lang="tr-TR" dirty="0" err="1"/>
              <a:t>Tanzimatla</a:t>
            </a:r>
            <a:r>
              <a:rPr lang="tr-TR" dirty="0"/>
              <a:t> birlikte başlayan Batılılaşma sürecinde ortaya çıkan Batı tarzı edebiyatımız içinde de varlığını sürdürmüş ve kısmen günümüze kadar devam </a:t>
            </a:r>
            <a:r>
              <a:rPr lang="tr-TR" dirty="0" smtClean="0"/>
              <a:t>etmiştir.</a:t>
            </a:r>
            <a:endParaRPr lang="tr-TR" dirty="0"/>
          </a:p>
        </p:txBody>
      </p:sp>
    </p:spTree>
    <p:extLst>
      <p:ext uri="{BB962C8B-B14F-4D97-AF65-F5344CB8AC3E}">
        <p14:creationId xmlns:p14="http://schemas.microsoft.com/office/powerpoint/2010/main" val="2713966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872836"/>
            <a:ext cx="10178322" cy="5708073"/>
          </a:xfrm>
        </p:spPr>
        <p:txBody>
          <a:bodyPr/>
          <a:lstStyle/>
          <a:p>
            <a:pPr marL="0" indent="0" algn="just">
              <a:buNone/>
            </a:pPr>
            <a:r>
              <a:rPr lang="tr-TR" dirty="0"/>
              <a:t>İslâmiyet’in kabul edilmesi, daha önce bu dini kabul etmiş olan Arap ve Fars edebiyatlarında olduğu gibi Türk Edebiyatı’nda da önemli değişimlere sebep olmuştur. Şehir mimarisinde cami merkezli bir yerleşimin hâkim olması; süslemede, İslâm dinindeki Allah’ın birliği/</a:t>
            </a:r>
            <a:r>
              <a:rPr lang="tr-TR" dirty="0" err="1"/>
              <a:t>tevhîd</a:t>
            </a:r>
            <a:r>
              <a:rPr lang="tr-TR" dirty="0"/>
              <a:t> ilkesinin etkisiyle soyut uygulamaların tercih edilmesi, heykeltıraşlığın revaç bulmaması ve resimde üç boyutluluktan uzak olan minyatürün yaygınlaşması İslâmiyet’in, bu toplumların hayat ve sanatlarında oluşturduğu değişimlerden bazılarıdır. Toplumların aynası olan edebiyatları da bu değişimden kendisini </a:t>
            </a:r>
            <a:r>
              <a:rPr lang="tr-TR" dirty="0" smtClean="0"/>
              <a:t>kurtaramamıştır.</a:t>
            </a:r>
            <a:endParaRPr lang="tr-TR" dirty="0"/>
          </a:p>
        </p:txBody>
      </p:sp>
    </p:spTree>
    <p:extLst>
      <p:ext uri="{BB962C8B-B14F-4D97-AF65-F5344CB8AC3E}">
        <p14:creationId xmlns:p14="http://schemas.microsoft.com/office/powerpoint/2010/main" val="1283201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92727"/>
            <a:ext cx="10178322" cy="5680364"/>
          </a:xfrm>
        </p:spPr>
        <p:txBody>
          <a:bodyPr>
            <a:normAutofit/>
          </a:bodyPr>
          <a:lstStyle/>
          <a:p>
            <a:pPr marL="0" indent="0" algn="just">
              <a:buNone/>
            </a:pPr>
            <a:r>
              <a:rPr lang="tr-TR" sz="3200" dirty="0"/>
              <a:t>İ</a:t>
            </a:r>
            <a:r>
              <a:rPr lang="tr-TR" sz="3200" dirty="0" smtClean="0"/>
              <a:t>slâm </a:t>
            </a:r>
            <a:r>
              <a:rPr lang="tr-TR" sz="3200" dirty="0"/>
              <a:t>dinini kabulün edebiyatımızdaki etkisi, hem şekil hem de içerikte kendisini göstermiştir. Şekil bakımından, ilk dönem edebiyatımızda kullanılmayan yeni nazım şekilleri bu dönemde kullanılmaya başlamıştır. Eski Türk şiirinde nazım birimi dörtlük esasına dayanan kıta iken, bu dönemde özellikle İran edebiyatının etkisi ile beyit esasına dayalı yeni nazım şekilleri kullanılmaya başlamıştır. Bu çerçevede, yeni dönem şiirimizde gazel, kaside, mesnevî, </a:t>
            </a:r>
            <a:r>
              <a:rPr lang="tr-TR" sz="3200" dirty="0" err="1"/>
              <a:t>rubâî</a:t>
            </a:r>
            <a:r>
              <a:rPr lang="tr-TR" sz="3200" dirty="0"/>
              <a:t>, muhammes, müseddes, terci-i </a:t>
            </a:r>
            <a:r>
              <a:rPr lang="tr-TR" sz="3200" dirty="0" err="1"/>
              <a:t>bend</a:t>
            </a:r>
            <a:r>
              <a:rPr lang="tr-TR" sz="3200" dirty="0"/>
              <a:t>, </a:t>
            </a:r>
            <a:r>
              <a:rPr lang="tr-TR" sz="3200" dirty="0" err="1"/>
              <a:t>terkib</a:t>
            </a:r>
            <a:r>
              <a:rPr lang="tr-TR" sz="3200" dirty="0"/>
              <a:t>-i </a:t>
            </a:r>
            <a:r>
              <a:rPr lang="tr-TR" sz="3200" dirty="0" err="1"/>
              <a:t>bend</a:t>
            </a:r>
            <a:r>
              <a:rPr lang="tr-TR" sz="3200" dirty="0"/>
              <a:t> … vs. gibi, nazım şekilleri kullanılmaya </a:t>
            </a:r>
            <a:r>
              <a:rPr lang="tr-TR" sz="3200" dirty="0" smtClean="0"/>
              <a:t>başlamıştır.</a:t>
            </a:r>
            <a:endParaRPr lang="tr-TR" sz="3200" dirty="0"/>
          </a:p>
        </p:txBody>
      </p:sp>
    </p:spTree>
    <p:extLst>
      <p:ext uri="{BB962C8B-B14F-4D97-AF65-F5344CB8AC3E}">
        <p14:creationId xmlns:p14="http://schemas.microsoft.com/office/powerpoint/2010/main" val="2734303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789709"/>
            <a:ext cx="10178322" cy="5089883"/>
          </a:xfrm>
        </p:spPr>
        <p:txBody>
          <a:bodyPr/>
          <a:lstStyle/>
          <a:p>
            <a:pPr marL="0" indent="0" algn="just">
              <a:buNone/>
            </a:pPr>
            <a:r>
              <a:rPr lang="tr-TR" dirty="0"/>
              <a:t>Bu dönem edebiyatımızda şekil bakımdan yaşanan ikinci değişim ise şiirimizin vezninde meydana gelmiştir. Eski Türk şiirinin vezni, hecelerin sayısına dayanan hece vezni iken bu dönem şiirimizde aruz vezni kullanılmaya başlamıştır. Hecelerin uzun veya kısalığına göre, kapalı veya açık hece şeklinde belirlenmesi esasına dayanan aruz vezni, </a:t>
            </a:r>
            <a:r>
              <a:rPr lang="tr-TR" dirty="0" err="1"/>
              <a:t>Türkçe’de</a:t>
            </a:r>
            <a:r>
              <a:rPr lang="tr-TR" dirty="0"/>
              <a:t> uzun hece olmadığı için, esas itibariyle dilimize uygun değildi. Şiirde dilimizin yapısına uygun olmayan aruz vezninin tercih edilişi, dilimizde zaman içerisinde Arapça ve Farsça kelimelerin fazlalaşmasına sebep olmuştur. Böylece İslâm öncesi Türk şiirinden hareketle, kısmen Arap edebiyatından etkilenmiş olan İslâmî karakterli İran edebiyatının etkisi altında gelişen yeni Türk edebiyatı, yepyeni bir şekle bürünerek varlığını sürdürmüştür. </a:t>
            </a:r>
          </a:p>
        </p:txBody>
      </p:sp>
    </p:spTree>
    <p:extLst>
      <p:ext uri="{BB962C8B-B14F-4D97-AF65-F5344CB8AC3E}">
        <p14:creationId xmlns:p14="http://schemas.microsoft.com/office/powerpoint/2010/main" val="303611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20951" y="1440874"/>
            <a:ext cx="10178322" cy="3593591"/>
          </a:xfrm>
        </p:spPr>
        <p:txBody>
          <a:bodyPr/>
          <a:lstStyle/>
          <a:p>
            <a:pPr marL="0" indent="0" algn="just">
              <a:buNone/>
            </a:pPr>
            <a:r>
              <a:rPr lang="tr-TR" dirty="0"/>
              <a:t>İslâmî dönem şiirimizde tam ve zengin kâfiyeler ağırlık kazanmıştır. </a:t>
            </a:r>
            <a:r>
              <a:rPr lang="tr-TR" dirty="0" err="1"/>
              <a:t>Kâfiyede</a:t>
            </a:r>
            <a:r>
              <a:rPr lang="tr-TR" dirty="0"/>
              <a:t> esas olan da göze </a:t>
            </a:r>
            <a:r>
              <a:rPr lang="tr-TR" dirty="0" err="1"/>
              <a:t>hitâb</a:t>
            </a:r>
            <a:r>
              <a:rPr lang="tr-TR" dirty="0"/>
              <a:t> etmesidir. </a:t>
            </a:r>
            <a:r>
              <a:rPr lang="tr-TR" dirty="0" err="1"/>
              <a:t>Kâfiyeyi</a:t>
            </a:r>
            <a:r>
              <a:rPr lang="tr-TR" dirty="0"/>
              <a:t> </a:t>
            </a:r>
            <a:r>
              <a:rPr lang="tr-TR" dirty="0" err="1"/>
              <a:t>teşkîl</a:t>
            </a:r>
            <a:r>
              <a:rPr lang="tr-TR" dirty="0"/>
              <a:t> eden Osmanlı dönemi harflerinin şekil bakımından uyumlu olmasına özen gösterilmiş; görünüşü uygun düştükten sonra, okunuşlarındaki ses farkları önemsenmemiştir. Ancak Tanzimat sonrasındaki edebî tartışmalarda </a:t>
            </a:r>
            <a:r>
              <a:rPr lang="tr-TR" dirty="0" err="1"/>
              <a:t>kâfiyenin</a:t>
            </a:r>
            <a:r>
              <a:rPr lang="tr-TR" dirty="0"/>
              <a:t> göze değil, kulağa </a:t>
            </a:r>
            <a:r>
              <a:rPr lang="tr-TR" dirty="0" err="1"/>
              <a:t>hitâb</a:t>
            </a:r>
            <a:r>
              <a:rPr lang="tr-TR" dirty="0"/>
              <a:t> etmesi gerektiğini savunanlar da olmuştur. </a:t>
            </a:r>
          </a:p>
        </p:txBody>
      </p:sp>
    </p:spTree>
    <p:extLst>
      <p:ext uri="{BB962C8B-B14F-4D97-AF65-F5344CB8AC3E}">
        <p14:creationId xmlns:p14="http://schemas.microsoft.com/office/powerpoint/2010/main" val="2464934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43345"/>
            <a:ext cx="10178322" cy="6137564"/>
          </a:xfrm>
        </p:spPr>
        <p:txBody>
          <a:bodyPr>
            <a:normAutofit/>
          </a:bodyPr>
          <a:lstStyle/>
          <a:p>
            <a:pPr marL="0" indent="0" algn="just">
              <a:buNone/>
            </a:pPr>
            <a:r>
              <a:rPr lang="tr-TR" dirty="0"/>
              <a:t>Yine bu dönem edebiyatımızın şeklî yapısında ortaya çıkan değişime paralel olarak içerikte de değişimler görülmüştür. Muhtevada meydana gelen değişimin en başta gelen sebebi, bu dönemde edebiyatımızın kaynaklarının değişmiş olmasıdır. İslâm öncesi edebiyatımız, o günkü Türk toplumunun inanç, örf ve âdetlerinden beslenirken; yeni dönemde kabul edilen dinin kaynakları ve bunların şekillendirdiği yeni inançlar edebiyatımızın da en önemli ilham kaynağı olmuştur. İslâm dininin kutsal kitabı Kur’an-ı Kerim ve onun tefsirleri; bu dinin tebliğcisi olan Hz. Muhammed’in hayatı ve onun hadis-i </a:t>
            </a:r>
            <a:r>
              <a:rPr lang="tr-TR" dirty="0" err="1"/>
              <a:t>şerîfleri</a:t>
            </a:r>
            <a:r>
              <a:rPr lang="tr-TR" dirty="0"/>
              <a:t>; İslâm tarihi, fıkıh, </a:t>
            </a:r>
            <a:r>
              <a:rPr lang="tr-TR" dirty="0" err="1"/>
              <a:t>akaid</a:t>
            </a:r>
            <a:r>
              <a:rPr lang="tr-TR" dirty="0"/>
              <a:t>, kelam ve tasavvuf gibi ilim dalları ve İran tarih ve mitolojisi bu dönem edebiyatımızı konu ve tür olarak besleyen kaynaklardır. Bu kaynaklardan beslenen edebiyatımız; yeni dinin kitabını, peygamberini, inanç esaslarını, ahlâkî değerlerini, insan ve dünya anlayışını, tasavvufî ilkelerini vb. açıklayan bir muhtevaya bürünmüştür. Muhtevada aynı soya bağlı olanların oluşturduğu millet anlayışının değerlerinden daha çok, aynı dine inanan insanların oluşturduğu ümmet anlayışı değerleri bu dönemde öne çıkmaktadır. Onun için bu dönem edebiyatımıza, Agah Sırrı Levend, “Ümmet Çağı Türk Edebiyatı”; diğer birçok edebiyat tarihçimiz de, “İslâmî Türk Edebiyatı” adını vermiştir. Yani bu dönem edebiyatımız, ağırlıklı olarak millî değil, dinî bir edebiyattır.</a:t>
            </a:r>
          </a:p>
        </p:txBody>
      </p:sp>
    </p:spTree>
    <p:extLst>
      <p:ext uri="{BB962C8B-B14F-4D97-AF65-F5344CB8AC3E}">
        <p14:creationId xmlns:p14="http://schemas.microsoft.com/office/powerpoint/2010/main" val="253329543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7</TotalTime>
  <Words>1229</Words>
  <Application>Microsoft Office PowerPoint</Application>
  <PresentationFormat>Geniş ekran</PresentationFormat>
  <Paragraphs>14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Gill Sans MT</vt:lpstr>
      <vt:lpstr>Impact</vt:lpstr>
      <vt:lpstr>Badge</vt:lpstr>
      <vt:lpstr>DİN EDEBİYAT İLİŞKİSİ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EDEBİYAT İLİŞKİSİ</dc:title>
  <dc:creator>BayUni</dc:creator>
  <cp:lastModifiedBy>BayUni</cp:lastModifiedBy>
  <cp:revision>1</cp:revision>
  <dcterms:created xsi:type="dcterms:W3CDTF">2018-10-19T07:55:11Z</dcterms:created>
  <dcterms:modified xsi:type="dcterms:W3CDTF">2018-10-19T08:02:21Z</dcterms:modified>
</cp:coreProperties>
</file>