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76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298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79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06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8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772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635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2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50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806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637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65B3F-52B1-41A1-A329-5BE23311F0C1}" type="datetimeFigureOut">
              <a:rPr lang="tr-TR" smtClean="0"/>
              <a:t>22.2.2019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8464E-D728-476F-8FE4-2C3A3F1AD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828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RADYOTERAPİ TEDAVİ DOĞRULAMA YÖNTEMLERİ-II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5227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USG ile tedavi doğrulama: USG ile ek radyasyon dozu vermeden yüksek yumuşak doku kontrastı ile gerçek zamanlı anatomik görüntüleme sağlanır</a:t>
            </a:r>
          </a:p>
          <a:p>
            <a:endParaRPr lang="tr-TR" dirty="0"/>
          </a:p>
          <a:p>
            <a:r>
              <a:rPr lang="tr-TR" dirty="0" smtClean="0"/>
              <a:t>Uygulayıcı deneyimi gerektirmesi en </a:t>
            </a:r>
            <a:r>
              <a:rPr lang="tr-TR" smtClean="0"/>
              <a:t>önemli dezavantajıdır.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9738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Tedavi doğrulama yöntemleri başlıca 3 grup</a:t>
            </a:r>
          </a:p>
          <a:p>
            <a:pPr lvl="1"/>
            <a:endParaRPr lang="tr-TR" sz="2800" dirty="0"/>
          </a:p>
          <a:p>
            <a:pPr lvl="1"/>
            <a:r>
              <a:rPr lang="tr-TR" sz="2800" dirty="0" err="1" smtClean="0"/>
              <a:t>Megavoltaj</a:t>
            </a:r>
            <a:r>
              <a:rPr lang="tr-TR" sz="2800" dirty="0" smtClean="0"/>
              <a:t> temelli sistemler</a:t>
            </a:r>
          </a:p>
          <a:p>
            <a:pPr lvl="1"/>
            <a:endParaRPr lang="tr-TR" sz="2800" dirty="0"/>
          </a:p>
          <a:p>
            <a:pPr lvl="1"/>
            <a:r>
              <a:rPr lang="tr-TR" sz="2800" dirty="0" err="1" smtClean="0"/>
              <a:t>Kilovoltaj</a:t>
            </a:r>
            <a:r>
              <a:rPr lang="tr-TR" sz="2800" dirty="0" smtClean="0"/>
              <a:t> temelli sistemler</a:t>
            </a:r>
          </a:p>
          <a:p>
            <a:pPr lvl="1"/>
            <a:endParaRPr lang="tr-TR" sz="2800" dirty="0"/>
          </a:p>
          <a:p>
            <a:pPr lvl="1"/>
            <a:r>
              <a:rPr lang="tr-TR" sz="2800" dirty="0" err="1" smtClean="0"/>
              <a:t>İyonizan</a:t>
            </a:r>
            <a:r>
              <a:rPr lang="tr-TR" sz="2800" dirty="0" smtClean="0"/>
              <a:t> radyasyon içermeyen sistemler</a:t>
            </a:r>
          </a:p>
          <a:p>
            <a:pPr marL="0" indent="0">
              <a:buNone/>
            </a:pPr>
            <a:r>
              <a:rPr lang="tr-TR" sz="3200" dirty="0"/>
              <a:t>	</a:t>
            </a:r>
            <a:endParaRPr lang="tr-TR" sz="3200" dirty="0" smtClean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533496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err="1" smtClean="0"/>
              <a:t>Megavoltaj</a:t>
            </a:r>
            <a:r>
              <a:rPr lang="tr-TR" sz="3200" dirty="0" smtClean="0"/>
              <a:t> temelli sistemler:</a:t>
            </a:r>
          </a:p>
          <a:p>
            <a:pPr marL="0" indent="0">
              <a:buNone/>
            </a:pPr>
            <a:endParaRPr lang="tr-TR" sz="3200" dirty="0" smtClean="0"/>
          </a:p>
          <a:p>
            <a:pPr lvl="1"/>
            <a:r>
              <a:rPr lang="tr-TR" sz="3200" dirty="0" smtClean="0"/>
              <a:t>Elektronik portal görüntüleme  (EPİD)</a:t>
            </a:r>
          </a:p>
          <a:p>
            <a:pPr lvl="1"/>
            <a:endParaRPr lang="tr-TR" sz="3200" dirty="0" smtClean="0"/>
          </a:p>
          <a:p>
            <a:pPr lvl="1"/>
            <a:r>
              <a:rPr lang="tr-TR" sz="3200" dirty="0" smtClean="0"/>
              <a:t>MV </a:t>
            </a:r>
            <a:r>
              <a:rPr lang="tr-TR" sz="3200" dirty="0" err="1" smtClean="0"/>
              <a:t>cone</a:t>
            </a:r>
            <a:r>
              <a:rPr lang="tr-TR" sz="3200" dirty="0" smtClean="0"/>
              <a:t> </a:t>
            </a:r>
            <a:r>
              <a:rPr lang="tr-TR" sz="3200" dirty="0" err="1" smtClean="0"/>
              <a:t>beam</a:t>
            </a:r>
            <a:r>
              <a:rPr lang="tr-TR" sz="3200" dirty="0" smtClean="0"/>
              <a:t> CT (MV-CBCT)</a:t>
            </a:r>
          </a:p>
          <a:p>
            <a:pPr lvl="1"/>
            <a:endParaRPr lang="tr-TR" sz="3200" dirty="0" smtClean="0"/>
          </a:p>
          <a:p>
            <a:pPr lvl="1"/>
            <a:r>
              <a:rPr lang="tr-TR" sz="3200" dirty="0" smtClean="0"/>
              <a:t>MV-CT (</a:t>
            </a:r>
            <a:r>
              <a:rPr lang="tr-TR" sz="3200" dirty="0" err="1" smtClean="0"/>
              <a:t>tomoterapi</a:t>
            </a:r>
            <a:r>
              <a:rPr lang="tr-TR" sz="3200" dirty="0" smtClean="0"/>
              <a:t>)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844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Kilovoltaj</a:t>
            </a:r>
            <a:r>
              <a:rPr lang="tr-TR" dirty="0" smtClean="0"/>
              <a:t> temelli sistemler</a:t>
            </a:r>
          </a:p>
          <a:p>
            <a:endParaRPr lang="tr-TR" dirty="0"/>
          </a:p>
          <a:p>
            <a:pPr lvl="1"/>
            <a:r>
              <a:rPr lang="tr-TR" dirty="0" err="1" smtClean="0"/>
              <a:t>kV</a:t>
            </a:r>
            <a:r>
              <a:rPr lang="tr-TR" dirty="0"/>
              <a:t> </a:t>
            </a:r>
            <a:r>
              <a:rPr lang="tr-TR" dirty="0" err="1"/>
              <a:t>C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/>
              <a:t>B</a:t>
            </a:r>
            <a:r>
              <a:rPr lang="tr-TR" dirty="0" err="1" smtClean="0"/>
              <a:t>eam</a:t>
            </a:r>
            <a:r>
              <a:rPr lang="tr-TR" dirty="0" smtClean="0"/>
              <a:t>  CT (</a:t>
            </a:r>
            <a:r>
              <a:rPr lang="tr-TR" dirty="0" err="1" smtClean="0"/>
              <a:t>kv</a:t>
            </a:r>
            <a:r>
              <a:rPr lang="tr-TR" dirty="0" smtClean="0"/>
              <a:t>-CBCT)</a:t>
            </a:r>
          </a:p>
          <a:p>
            <a:pPr lvl="1"/>
            <a:endParaRPr lang="tr-TR" dirty="0"/>
          </a:p>
          <a:p>
            <a:pPr lvl="1"/>
            <a:r>
              <a:rPr lang="tr-TR" dirty="0" smtClean="0"/>
              <a:t>Tedavi odasında CT</a:t>
            </a:r>
          </a:p>
          <a:p>
            <a:pPr lvl="1"/>
            <a:endParaRPr lang="tr-TR" dirty="0"/>
          </a:p>
          <a:p>
            <a:pPr lvl="1"/>
            <a:r>
              <a:rPr lang="tr-TR" dirty="0" err="1" smtClean="0"/>
              <a:t>Steroskopik</a:t>
            </a:r>
            <a:r>
              <a:rPr lang="tr-TR" dirty="0" smtClean="0"/>
              <a:t> </a:t>
            </a:r>
            <a:r>
              <a:rPr lang="tr-TR" dirty="0" err="1" smtClean="0"/>
              <a:t>kV</a:t>
            </a:r>
            <a:r>
              <a:rPr lang="tr-TR" dirty="0" smtClean="0"/>
              <a:t> görüntüleme (</a:t>
            </a:r>
            <a:r>
              <a:rPr lang="tr-TR" dirty="0" err="1" smtClean="0"/>
              <a:t>cyberknife</a:t>
            </a:r>
            <a:r>
              <a:rPr lang="tr-TR" dirty="0" smtClean="0"/>
              <a:t> da olduğu gibi)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9319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İyonizan</a:t>
            </a:r>
            <a:r>
              <a:rPr lang="tr-TR" dirty="0" smtClean="0"/>
              <a:t> radyasyon içermeyen sistemler</a:t>
            </a:r>
          </a:p>
          <a:p>
            <a:endParaRPr lang="tr-TR" dirty="0"/>
          </a:p>
          <a:p>
            <a:pPr lvl="1"/>
            <a:r>
              <a:rPr lang="tr-TR" dirty="0" smtClean="0"/>
              <a:t>Ultrasonografi (BAT)</a:t>
            </a:r>
          </a:p>
          <a:p>
            <a:pPr lvl="1"/>
            <a:endParaRPr lang="tr-TR" dirty="0"/>
          </a:p>
          <a:p>
            <a:pPr lvl="1"/>
            <a:r>
              <a:rPr lang="tr-TR" dirty="0" err="1" smtClean="0"/>
              <a:t>Radyofrekans</a:t>
            </a:r>
            <a:r>
              <a:rPr lang="tr-TR" dirty="0" smtClean="0"/>
              <a:t> temelli (</a:t>
            </a:r>
            <a:r>
              <a:rPr lang="tr-TR" dirty="0" err="1" smtClean="0"/>
              <a:t>Calypso</a:t>
            </a:r>
            <a:r>
              <a:rPr lang="tr-TR" dirty="0" smtClean="0"/>
              <a:t> sistem)</a:t>
            </a:r>
          </a:p>
          <a:p>
            <a:pPr lvl="1"/>
            <a:endParaRPr lang="tr-TR" dirty="0"/>
          </a:p>
          <a:p>
            <a:pPr lvl="1"/>
            <a:r>
              <a:rPr lang="tr-TR" dirty="0" smtClean="0"/>
              <a:t>MRG temelli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4447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Radyoterapi verilen alanın radyografik olarak görüntülenmesi </a:t>
            </a:r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5144654" y="242916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3666836" y="3639128"/>
            <a:ext cx="4627419" cy="594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Portal Görüntüleme</a:t>
            </a:r>
            <a:endParaRPr lang="tr-TR" sz="32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988291" y="4719782"/>
            <a:ext cx="102431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RT için </a:t>
            </a:r>
            <a:r>
              <a:rPr lang="tr-TR" sz="2400" dirty="0" err="1" smtClean="0"/>
              <a:t>kullnılan</a:t>
            </a:r>
            <a:r>
              <a:rPr lang="tr-TR" sz="2400" dirty="0" smtClean="0"/>
              <a:t> MV enerji ile yüksek  enerjili X ışınlarını </a:t>
            </a:r>
            <a:r>
              <a:rPr lang="tr-TR" sz="2400" dirty="0" err="1" smtClean="0"/>
              <a:t>absorblayan</a:t>
            </a:r>
            <a:r>
              <a:rPr lang="tr-TR" sz="2400" dirty="0" smtClean="0"/>
              <a:t> ilave kurşun plaka film kasetlerinde kullanılarak elde edilmekteydi, port kasetler tedavi alanına paralel yerleştirilir ve elde edilen film banyosu ile görüntü elde edilirdi </a:t>
            </a:r>
          </a:p>
          <a:p>
            <a:endParaRPr lang="tr-TR" sz="2400" dirty="0"/>
          </a:p>
          <a:p>
            <a:r>
              <a:rPr lang="tr-TR" sz="2400" dirty="0" smtClean="0"/>
              <a:t>Günümüzde bu portal kasetlerin yerini EPİD </a:t>
            </a:r>
            <a:r>
              <a:rPr lang="tr-TR" sz="2400" dirty="0" err="1" smtClean="0"/>
              <a:t>ler</a:t>
            </a:r>
            <a:r>
              <a:rPr lang="tr-TR" sz="2400" dirty="0" smtClean="0"/>
              <a:t> aldı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340376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Özetele</a:t>
            </a:r>
            <a:r>
              <a:rPr lang="tr-TR" dirty="0" smtClean="0"/>
              <a:t> 2Boyutlu alan kontrolü </a:t>
            </a:r>
          </a:p>
          <a:p>
            <a:pPr lvl="1"/>
            <a:r>
              <a:rPr lang="tr-TR" dirty="0" smtClean="0"/>
              <a:t>Port kaset</a:t>
            </a:r>
          </a:p>
          <a:p>
            <a:pPr lvl="1"/>
            <a:r>
              <a:rPr lang="tr-TR" dirty="0" smtClean="0"/>
              <a:t>EPID ile yapılır</a:t>
            </a:r>
          </a:p>
          <a:p>
            <a:pPr lvl="1"/>
            <a:endParaRPr lang="tr-TR" dirty="0"/>
          </a:p>
          <a:p>
            <a:r>
              <a:rPr lang="tr-TR" dirty="0" smtClean="0"/>
              <a:t>Referans görüntü  simülasyon görüntüleri ile karşılaştırılır</a:t>
            </a:r>
          </a:p>
          <a:p>
            <a:r>
              <a:rPr lang="tr-TR" dirty="0" smtClean="0"/>
              <a:t>MV enerji ile elde edilen görüntülerde dokular arası X-ışını </a:t>
            </a:r>
            <a:r>
              <a:rPr lang="tr-TR" dirty="0" err="1" smtClean="0"/>
              <a:t>absorbsiyon</a:t>
            </a:r>
            <a:r>
              <a:rPr lang="tr-TR" dirty="0" smtClean="0"/>
              <a:t> farkı az olduğu için kemik ve hava yolları net olmamakla beraber  seçilebilir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9957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564756"/>
              </p:ext>
            </p:extLst>
          </p:nvPr>
        </p:nvGraphicFramePr>
        <p:xfrm>
          <a:off x="1062182" y="1690688"/>
          <a:ext cx="10067636" cy="435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Bit Eşlem Resmi" r:id="rId3" imgW="5982535" imgH="4552381" progId="PBrush">
                  <p:embed/>
                </p:oleObj>
              </mc:Choice>
              <mc:Fallback>
                <p:oleObj name="Bit Eşlem Resmi" r:id="rId3" imgW="5982535" imgH="4552381" progId="PBrush">
                  <p:embed/>
                  <p:pic>
                    <p:nvPicPr>
                      <p:cNvPr id="1126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182" y="1690688"/>
                        <a:ext cx="10067636" cy="435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3987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Boyutlu tedavilerde alan kontrolü</a:t>
            </a:r>
          </a:p>
          <a:p>
            <a:pPr lvl="1" algn="just"/>
            <a:r>
              <a:rPr lang="tr-TR" dirty="0" smtClean="0"/>
              <a:t>BT simülatörden elde edilen görüntüler temel alınır</a:t>
            </a:r>
          </a:p>
          <a:p>
            <a:pPr marL="457200" lvl="1" indent="0" algn="just">
              <a:buNone/>
            </a:pPr>
            <a:endParaRPr lang="tr-TR" dirty="0" smtClean="0"/>
          </a:p>
          <a:p>
            <a:pPr lvl="1" algn="just"/>
            <a:r>
              <a:rPr lang="tr-TR" dirty="0" smtClean="0"/>
              <a:t>BT simülasyon </a:t>
            </a:r>
            <a:r>
              <a:rPr lang="tr-TR" dirty="0" err="1" smtClean="0"/>
              <a:t>transvers</a:t>
            </a:r>
            <a:r>
              <a:rPr lang="tr-TR" dirty="0" smtClean="0"/>
              <a:t> kesitlerinden bilgisayarın rekonstrüksiyonla oluşturduğu dijital 2 Boyutlu alan görüntüleri olan DRR ile portal görüntüleme karşılaştırılır</a:t>
            </a:r>
          </a:p>
          <a:p>
            <a:pPr lvl="1" algn="just"/>
            <a:endParaRPr lang="tr-TR" dirty="0"/>
          </a:p>
          <a:p>
            <a:pPr lvl="1" algn="just"/>
            <a:r>
              <a:rPr lang="tr-TR" dirty="0" smtClean="0"/>
              <a:t>CBCT de ise </a:t>
            </a:r>
            <a:r>
              <a:rPr lang="tr-TR" dirty="0" err="1" smtClean="0"/>
              <a:t>volümetrik</a:t>
            </a:r>
            <a:r>
              <a:rPr lang="tr-TR" dirty="0" smtClean="0"/>
              <a:t> görüntüler, üç boyutlu referans planlama görüntüleri ile otomatik veya manuel olarak 3 boyutlu eşleştirilir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1349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245</Words>
  <Application>Microsoft Office PowerPoint</Application>
  <PresentationFormat>Geniş ekran</PresentationFormat>
  <Paragraphs>50</Paragraphs>
  <Slides>10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Bit Eşlem Resmi</vt:lpstr>
      <vt:lpstr>RADYOTERAPİ TEDAVİ DOĞRULAMA YÖNTEMLERİ-II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RADYOTERAPİ TEDAVİ DOĞRULAMA YÖNTEMLERİ-II</dc:title>
  <dc:creator>lenovo</dc:creator>
  <cp:lastModifiedBy>lenovo</cp:lastModifiedBy>
  <cp:revision>10</cp:revision>
  <dcterms:created xsi:type="dcterms:W3CDTF">2019-02-22T08:04:44Z</dcterms:created>
  <dcterms:modified xsi:type="dcterms:W3CDTF">2019-02-22T13:47:12Z</dcterms:modified>
</cp:coreProperties>
</file>