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35" r:id="rId1"/>
  </p:sldMasterIdLst>
  <p:notesMasterIdLst>
    <p:notesMasterId r:id="rId20"/>
  </p:notesMasterIdLst>
  <p:handoutMasterIdLst>
    <p:handoutMasterId r:id="rId21"/>
  </p:handoutMasterIdLst>
  <p:sldIdLst>
    <p:sldId id="256" r:id="rId2"/>
    <p:sldId id="439" r:id="rId3"/>
    <p:sldId id="441" r:id="rId4"/>
    <p:sldId id="443" r:id="rId5"/>
    <p:sldId id="444" r:id="rId6"/>
    <p:sldId id="445" r:id="rId7"/>
    <p:sldId id="446" r:id="rId8"/>
    <p:sldId id="448" r:id="rId9"/>
    <p:sldId id="450" r:id="rId10"/>
    <p:sldId id="353" r:id="rId11"/>
    <p:sldId id="454" r:id="rId12"/>
    <p:sldId id="455" r:id="rId13"/>
    <p:sldId id="456" r:id="rId14"/>
    <p:sldId id="457" r:id="rId15"/>
    <p:sldId id="458" r:id="rId16"/>
    <p:sldId id="438" r:id="rId17"/>
    <p:sldId id="426" r:id="rId18"/>
    <p:sldId id="451"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TI KAPISIZ" initials="SK" lastIdx="1" clrIdx="0">
    <p:extLst>
      <p:ext uri="{19B8F6BF-5375-455C-9EA6-DF929625EA0E}">
        <p15:presenceInfo xmlns:p15="http://schemas.microsoft.com/office/powerpoint/2012/main" userId="30f698448d3acf8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1A2F"/>
    <a:srgbClr val="F7F9EF"/>
    <a:srgbClr val="A11586"/>
    <a:srgbClr val="A53010"/>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76" y="9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26.12.2022</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26.12.2022</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dirty="0"/>
          </a:p>
        </p:txBody>
      </p:sp>
      <p:sp>
        <p:nvSpPr>
          <p:cNvPr id="5" name="4 Veri Yer Tutucusu"/>
          <p:cNvSpPr>
            <a:spLocks noGrp="1"/>
          </p:cNvSpPr>
          <p:nvPr>
            <p:ph type="dt" idx="11"/>
          </p:nvPr>
        </p:nvSpPr>
        <p:spPr/>
        <p:txBody>
          <a:bodyPr/>
          <a:lstStyle/>
          <a:p>
            <a:fld id="{8F05EE6E-CC67-42C9-A1A9-A0AB346BA638}" type="datetime1">
              <a:rPr lang="tr-TR" smtClean="0"/>
              <a:t>26.12.2022</a:t>
            </a:fld>
            <a:endParaRPr lang="tr-T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10</a:t>
            </a:fld>
            <a:endParaRPr lang="tr-TR"/>
          </a:p>
        </p:txBody>
      </p:sp>
    </p:spTree>
    <p:extLst>
      <p:ext uri="{BB962C8B-B14F-4D97-AF65-F5344CB8AC3E}">
        <p14:creationId xmlns:p14="http://schemas.microsoft.com/office/powerpoint/2010/main" val="22433146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11</a:t>
            </a:fld>
            <a:endParaRPr lang="tr-TR"/>
          </a:p>
        </p:txBody>
      </p:sp>
    </p:spTree>
    <p:extLst>
      <p:ext uri="{BB962C8B-B14F-4D97-AF65-F5344CB8AC3E}">
        <p14:creationId xmlns:p14="http://schemas.microsoft.com/office/powerpoint/2010/main" val="27314426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12</a:t>
            </a:fld>
            <a:endParaRPr lang="tr-TR"/>
          </a:p>
        </p:txBody>
      </p:sp>
    </p:spTree>
    <p:extLst>
      <p:ext uri="{BB962C8B-B14F-4D97-AF65-F5344CB8AC3E}">
        <p14:creationId xmlns:p14="http://schemas.microsoft.com/office/powerpoint/2010/main" val="1677836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13</a:t>
            </a:fld>
            <a:endParaRPr lang="tr-TR"/>
          </a:p>
        </p:txBody>
      </p:sp>
    </p:spTree>
    <p:extLst>
      <p:ext uri="{BB962C8B-B14F-4D97-AF65-F5344CB8AC3E}">
        <p14:creationId xmlns:p14="http://schemas.microsoft.com/office/powerpoint/2010/main" val="23875555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14</a:t>
            </a:fld>
            <a:endParaRPr lang="tr-TR"/>
          </a:p>
        </p:txBody>
      </p:sp>
    </p:spTree>
    <p:extLst>
      <p:ext uri="{BB962C8B-B14F-4D97-AF65-F5344CB8AC3E}">
        <p14:creationId xmlns:p14="http://schemas.microsoft.com/office/powerpoint/2010/main" val="18356278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15</a:t>
            </a:fld>
            <a:endParaRPr lang="tr-TR"/>
          </a:p>
        </p:txBody>
      </p:sp>
    </p:spTree>
    <p:extLst>
      <p:ext uri="{BB962C8B-B14F-4D97-AF65-F5344CB8AC3E}">
        <p14:creationId xmlns:p14="http://schemas.microsoft.com/office/powerpoint/2010/main" val="488468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16</a:t>
            </a:fld>
            <a:endParaRPr lang="tr-TR"/>
          </a:p>
        </p:txBody>
      </p:sp>
    </p:spTree>
    <p:extLst>
      <p:ext uri="{BB962C8B-B14F-4D97-AF65-F5344CB8AC3E}">
        <p14:creationId xmlns:p14="http://schemas.microsoft.com/office/powerpoint/2010/main" val="1608016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17</a:t>
            </a:fld>
            <a:endParaRPr lang="tr-TR"/>
          </a:p>
        </p:txBody>
      </p:sp>
    </p:spTree>
    <p:extLst>
      <p:ext uri="{BB962C8B-B14F-4D97-AF65-F5344CB8AC3E}">
        <p14:creationId xmlns:p14="http://schemas.microsoft.com/office/powerpoint/2010/main" val="26748815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dirty="0"/>
          </a:p>
        </p:txBody>
      </p:sp>
      <p:sp>
        <p:nvSpPr>
          <p:cNvPr id="5" name="Slayt Numarası Yer Tutucusu 4"/>
          <p:cNvSpPr>
            <a:spLocks noGrp="1"/>
          </p:cNvSpPr>
          <p:nvPr>
            <p:ph type="sldNum" sz="quarter" idx="5"/>
          </p:nvPr>
        </p:nvSpPr>
        <p:spPr/>
        <p:txBody>
          <a:bodyPr/>
          <a:lstStyle/>
          <a:p>
            <a:fld id="{B4CB0CFD-288C-4EF9-A7B8-E5A04CBC6495}" type="slidenum">
              <a:rPr lang="tr-TR" smtClean="0"/>
              <a:t>18</a:t>
            </a:fld>
            <a:endParaRPr lang="tr-TR" dirty="0"/>
          </a:p>
        </p:txBody>
      </p:sp>
    </p:spTree>
    <p:extLst>
      <p:ext uri="{BB962C8B-B14F-4D97-AF65-F5344CB8AC3E}">
        <p14:creationId xmlns:p14="http://schemas.microsoft.com/office/powerpoint/2010/main" val="2958003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dirty="0"/>
          </a:p>
        </p:txBody>
      </p:sp>
      <p:sp>
        <p:nvSpPr>
          <p:cNvPr id="5" name="Slayt Numarası Yer Tutucusu 4"/>
          <p:cNvSpPr>
            <a:spLocks noGrp="1"/>
          </p:cNvSpPr>
          <p:nvPr>
            <p:ph type="sldNum" sz="quarter" idx="5"/>
          </p:nvPr>
        </p:nvSpPr>
        <p:spPr/>
        <p:txBody>
          <a:bodyPr/>
          <a:lstStyle/>
          <a:p>
            <a:fld id="{B4CB0CFD-288C-4EF9-A7B8-E5A04CBC6495}" type="slidenum">
              <a:rPr lang="tr-TR" smtClean="0"/>
              <a:t>2</a:t>
            </a:fld>
            <a:endParaRPr lang="tr-TR" dirty="0"/>
          </a:p>
        </p:txBody>
      </p:sp>
    </p:spTree>
    <p:extLst>
      <p:ext uri="{BB962C8B-B14F-4D97-AF65-F5344CB8AC3E}">
        <p14:creationId xmlns:p14="http://schemas.microsoft.com/office/powerpoint/2010/main" val="2240556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dirty="0"/>
          </a:p>
        </p:txBody>
      </p:sp>
      <p:sp>
        <p:nvSpPr>
          <p:cNvPr id="5" name="Slayt Numarası Yer Tutucusu 4"/>
          <p:cNvSpPr>
            <a:spLocks noGrp="1"/>
          </p:cNvSpPr>
          <p:nvPr>
            <p:ph type="sldNum" sz="quarter" idx="5"/>
          </p:nvPr>
        </p:nvSpPr>
        <p:spPr/>
        <p:txBody>
          <a:bodyPr/>
          <a:lstStyle/>
          <a:p>
            <a:fld id="{B4CB0CFD-288C-4EF9-A7B8-E5A04CBC6495}" type="slidenum">
              <a:rPr lang="tr-TR" smtClean="0"/>
              <a:t>3</a:t>
            </a:fld>
            <a:endParaRPr lang="tr-TR" dirty="0"/>
          </a:p>
        </p:txBody>
      </p:sp>
    </p:spTree>
    <p:extLst>
      <p:ext uri="{BB962C8B-B14F-4D97-AF65-F5344CB8AC3E}">
        <p14:creationId xmlns:p14="http://schemas.microsoft.com/office/powerpoint/2010/main" val="19105170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dirty="0"/>
          </a:p>
        </p:txBody>
      </p:sp>
      <p:sp>
        <p:nvSpPr>
          <p:cNvPr id="5" name="Slayt Numarası Yer Tutucusu 4"/>
          <p:cNvSpPr>
            <a:spLocks noGrp="1"/>
          </p:cNvSpPr>
          <p:nvPr>
            <p:ph type="sldNum" sz="quarter" idx="5"/>
          </p:nvPr>
        </p:nvSpPr>
        <p:spPr/>
        <p:txBody>
          <a:bodyPr/>
          <a:lstStyle/>
          <a:p>
            <a:fld id="{B4CB0CFD-288C-4EF9-A7B8-E5A04CBC6495}" type="slidenum">
              <a:rPr lang="tr-TR" smtClean="0"/>
              <a:t>4</a:t>
            </a:fld>
            <a:endParaRPr lang="tr-TR" dirty="0"/>
          </a:p>
        </p:txBody>
      </p:sp>
    </p:spTree>
    <p:extLst>
      <p:ext uri="{BB962C8B-B14F-4D97-AF65-F5344CB8AC3E}">
        <p14:creationId xmlns:p14="http://schemas.microsoft.com/office/powerpoint/2010/main" val="36835559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dirty="0"/>
          </a:p>
        </p:txBody>
      </p:sp>
      <p:sp>
        <p:nvSpPr>
          <p:cNvPr id="5" name="Slayt Numarası Yer Tutucusu 4"/>
          <p:cNvSpPr>
            <a:spLocks noGrp="1"/>
          </p:cNvSpPr>
          <p:nvPr>
            <p:ph type="sldNum" sz="quarter" idx="5"/>
          </p:nvPr>
        </p:nvSpPr>
        <p:spPr/>
        <p:txBody>
          <a:bodyPr/>
          <a:lstStyle/>
          <a:p>
            <a:fld id="{B4CB0CFD-288C-4EF9-A7B8-E5A04CBC6495}" type="slidenum">
              <a:rPr lang="tr-TR" smtClean="0"/>
              <a:t>5</a:t>
            </a:fld>
            <a:endParaRPr lang="tr-TR" dirty="0"/>
          </a:p>
        </p:txBody>
      </p:sp>
    </p:spTree>
    <p:extLst>
      <p:ext uri="{BB962C8B-B14F-4D97-AF65-F5344CB8AC3E}">
        <p14:creationId xmlns:p14="http://schemas.microsoft.com/office/powerpoint/2010/main" val="11571089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dirty="0"/>
          </a:p>
        </p:txBody>
      </p:sp>
      <p:sp>
        <p:nvSpPr>
          <p:cNvPr id="5" name="Slayt Numarası Yer Tutucusu 4"/>
          <p:cNvSpPr>
            <a:spLocks noGrp="1"/>
          </p:cNvSpPr>
          <p:nvPr>
            <p:ph type="sldNum" sz="quarter" idx="5"/>
          </p:nvPr>
        </p:nvSpPr>
        <p:spPr/>
        <p:txBody>
          <a:bodyPr/>
          <a:lstStyle/>
          <a:p>
            <a:fld id="{B4CB0CFD-288C-4EF9-A7B8-E5A04CBC6495}" type="slidenum">
              <a:rPr lang="tr-TR" smtClean="0"/>
              <a:t>6</a:t>
            </a:fld>
            <a:endParaRPr lang="tr-TR" dirty="0"/>
          </a:p>
        </p:txBody>
      </p:sp>
    </p:spTree>
    <p:extLst>
      <p:ext uri="{BB962C8B-B14F-4D97-AF65-F5344CB8AC3E}">
        <p14:creationId xmlns:p14="http://schemas.microsoft.com/office/powerpoint/2010/main" val="29230282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dirty="0"/>
          </a:p>
        </p:txBody>
      </p:sp>
      <p:sp>
        <p:nvSpPr>
          <p:cNvPr id="5" name="Slayt Numarası Yer Tutucusu 4"/>
          <p:cNvSpPr>
            <a:spLocks noGrp="1"/>
          </p:cNvSpPr>
          <p:nvPr>
            <p:ph type="sldNum" sz="quarter" idx="5"/>
          </p:nvPr>
        </p:nvSpPr>
        <p:spPr/>
        <p:txBody>
          <a:bodyPr/>
          <a:lstStyle/>
          <a:p>
            <a:fld id="{B4CB0CFD-288C-4EF9-A7B8-E5A04CBC6495}" type="slidenum">
              <a:rPr lang="tr-TR" smtClean="0"/>
              <a:t>7</a:t>
            </a:fld>
            <a:endParaRPr lang="tr-TR" dirty="0"/>
          </a:p>
        </p:txBody>
      </p:sp>
    </p:spTree>
    <p:extLst>
      <p:ext uri="{BB962C8B-B14F-4D97-AF65-F5344CB8AC3E}">
        <p14:creationId xmlns:p14="http://schemas.microsoft.com/office/powerpoint/2010/main" val="34299027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dirty="0"/>
          </a:p>
        </p:txBody>
      </p:sp>
      <p:sp>
        <p:nvSpPr>
          <p:cNvPr id="5" name="Slayt Numarası Yer Tutucusu 4"/>
          <p:cNvSpPr>
            <a:spLocks noGrp="1"/>
          </p:cNvSpPr>
          <p:nvPr>
            <p:ph type="sldNum" sz="quarter" idx="5"/>
          </p:nvPr>
        </p:nvSpPr>
        <p:spPr/>
        <p:txBody>
          <a:bodyPr/>
          <a:lstStyle/>
          <a:p>
            <a:fld id="{B4CB0CFD-288C-4EF9-A7B8-E5A04CBC6495}" type="slidenum">
              <a:rPr lang="tr-TR" smtClean="0"/>
              <a:t>8</a:t>
            </a:fld>
            <a:endParaRPr lang="tr-TR" dirty="0"/>
          </a:p>
        </p:txBody>
      </p:sp>
    </p:spTree>
    <p:extLst>
      <p:ext uri="{BB962C8B-B14F-4D97-AF65-F5344CB8AC3E}">
        <p14:creationId xmlns:p14="http://schemas.microsoft.com/office/powerpoint/2010/main" val="24816797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dirty="0"/>
          </a:p>
        </p:txBody>
      </p:sp>
      <p:sp>
        <p:nvSpPr>
          <p:cNvPr id="5" name="Slayt Numarası Yer Tutucusu 4"/>
          <p:cNvSpPr>
            <a:spLocks noGrp="1"/>
          </p:cNvSpPr>
          <p:nvPr>
            <p:ph type="sldNum" sz="quarter" idx="5"/>
          </p:nvPr>
        </p:nvSpPr>
        <p:spPr/>
        <p:txBody>
          <a:bodyPr/>
          <a:lstStyle/>
          <a:p>
            <a:fld id="{B4CB0CFD-288C-4EF9-A7B8-E5A04CBC6495}" type="slidenum">
              <a:rPr lang="tr-TR" smtClean="0"/>
              <a:t>9</a:t>
            </a:fld>
            <a:endParaRPr lang="tr-TR" dirty="0"/>
          </a:p>
        </p:txBody>
      </p:sp>
    </p:spTree>
    <p:extLst>
      <p:ext uri="{BB962C8B-B14F-4D97-AF65-F5344CB8AC3E}">
        <p14:creationId xmlns:p14="http://schemas.microsoft.com/office/powerpoint/2010/main" val="36050646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D7AE8E-9373-8FC1-C5A1-70F42C036F8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3FE708C-E644-1266-1A87-57646ECDFC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382746E6-AAEC-E92B-C905-6E48282A7C21}"/>
              </a:ext>
            </a:extLst>
          </p:cNvPr>
          <p:cNvSpPr>
            <a:spLocks noGrp="1"/>
          </p:cNvSpPr>
          <p:nvPr>
            <p:ph type="dt" sz="half" idx="10"/>
          </p:nvPr>
        </p:nvSpPr>
        <p:spPr/>
        <p:txBody>
          <a:bodyPr/>
          <a:lstStyle/>
          <a:p>
            <a:fld id="{56CA9836-7AF8-48AD-96F7-E56380BC7992}" type="datetime1">
              <a:rPr lang="tr-TR" smtClean="0"/>
              <a:t>26.12.2022</a:t>
            </a:fld>
            <a:endParaRPr lang="tr-TR"/>
          </a:p>
        </p:txBody>
      </p:sp>
      <p:sp>
        <p:nvSpPr>
          <p:cNvPr id="5" name="Alt Bilgi Yer Tutucusu 4">
            <a:extLst>
              <a:ext uri="{FF2B5EF4-FFF2-40B4-BE49-F238E27FC236}">
                <a16:creationId xmlns:a16="http://schemas.microsoft.com/office/drawing/2014/main" id="{F7F5F607-046A-CE3C-C348-412AFEB95B5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59D9DE1-41FB-3F9F-32DE-DFA78D244C65}"/>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562290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2774FE-E21B-8E51-01E2-846528274709}"/>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78F0EEC8-9900-7E62-1D69-7CE3E5574E1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4A1061B-7AEA-679F-DECB-590D0B2E184A}"/>
              </a:ext>
            </a:extLst>
          </p:cNvPr>
          <p:cNvSpPr>
            <a:spLocks noGrp="1"/>
          </p:cNvSpPr>
          <p:nvPr>
            <p:ph type="dt" sz="half" idx="10"/>
          </p:nvPr>
        </p:nvSpPr>
        <p:spPr/>
        <p:txBody>
          <a:bodyPr/>
          <a:lstStyle/>
          <a:p>
            <a:fld id="{9CA99142-A3A4-47F0-9844-ECB1D89FE013}" type="datetime1">
              <a:rPr lang="tr-TR" smtClean="0"/>
              <a:t>26.12.2022</a:t>
            </a:fld>
            <a:endParaRPr lang="tr-TR"/>
          </a:p>
        </p:txBody>
      </p:sp>
      <p:sp>
        <p:nvSpPr>
          <p:cNvPr id="5" name="Alt Bilgi Yer Tutucusu 4">
            <a:extLst>
              <a:ext uri="{FF2B5EF4-FFF2-40B4-BE49-F238E27FC236}">
                <a16:creationId xmlns:a16="http://schemas.microsoft.com/office/drawing/2014/main" id="{B3F7A9D8-15B4-2FD6-37B2-056385A39E8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123E93C-0482-75A5-0279-61DA2F4EACA2}"/>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02868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A8D142A2-886F-2FC5-2D17-5D875299EF3D}"/>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0806692-5BD0-2CCC-6948-BC359CA7E5D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95667AB-9C6B-C33E-3146-8AB9CB75CB94}"/>
              </a:ext>
            </a:extLst>
          </p:cNvPr>
          <p:cNvSpPr>
            <a:spLocks noGrp="1"/>
          </p:cNvSpPr>
          <p:nvPr>
            <p:ph type="dt" sz="half" idx="10"/>
          </p:nvPr>
        </p:nvSpPr>
        <p:spPr/>
        <p:txBody>
          <a:bodyPr/>
          <a:lstStyle/>
          <a:p>
            <a:fld id="{8B829F6D-25C6-44A9-A3DC-C24833091B00}" type="datetime1">
              <a:rPr lang="tr-TR" smtClean="0"/>
              <a:t>26.12.2022</a:t>
            </a:fld>
            <a:endParaRPr lang="tr-TR"/>
          </a:p>
        </p:txBody>
      </p:sp>
      <p:sp>
        <p:nvSpPr>
          <p:cNvPr id="5" name="Alt Bilgi Yer Tutucusu 4">
            <a:extLst>
              <a:ext uri="{FF2B5EF4-FFF2-40B4-BE49-F238E27FC236}">
                <a16:creationId xmlns:a16="http://schemas.microsoft.com/office/drawing/2014/main" id="{D4B02947-57F6-C262-7783-F8ABA2D8DF0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E618011-8A01-005E-1DFD-3E732240B4F8}"/>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96829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21E1AE8-39B8-96E2-F321-4AA9DF80C74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ADAE92C-AE48-179C-755B-A7527B207B96}"/>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D63001A-C2FA-BFCC-9422-F377AE97F99E}"/>
              </a:ext>
            </a:extLst>
          </p:cNvPr>
          <p:cNvSpPr>
            <a:spLocks noGrp="1"/>
          </p:cNvSpPr>
          <p:nvPr>
            <p:ph type="dt" sz="half" idx="10"/>
          </p:nvPr>
        </p:nvSpPr>
        <p:spPr/>
        <p:txBody>
          <a:bodyPr/>
          <a:lstStyle/>
          <a:p>
            <a:fld id="{E8FD1A3F-7062-4CEE-B459-7733F4641A67}" type="datetime1">
              <a:rPr lang="tr-TR" smtClean="0"/>
              <a:t>26.12.2022</a:t>
            </a:fld>
            <a:endParaRPr lang="tr-TR"/>
          </a:p>
        </p:txBody>
      </p:sp>
      <p:sp>
        <p:nvSpPr>
          <p:cNvPr id="5" name="Alt Bilgi Yer Tutucusu 4">
            <a:extLst>
              <a:ext uri="{FF2B5EF4-FFF2-40B4-BE49-F238E27FC236}">
                <a16:creationId xmlns:a16="http://schemas.microsoft.com/office/drawing/2014/main" id="{93CF9673-7307-B55C-8A78-C44EF8C1ECA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7E103E5-C106-93A3-0907-6FE8C6C32612}"/>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94185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4D9AF6-DD8A-04EB-EC74-4A6FEBFAC74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4A41B9CD-96FC-0872-5779-8E21486FA37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2D5A6816-FC01-1D11-93BB-0580F4D2E910}"/>
              </a:ext>
            </a:extLst>
          </p:cNvPr>
          <p:cNvSpPr>
            <a:spLocks noGrp="1"/>
          </p:cNvSpPr>
          <p:nvPr>
            <p:ph type="dt" sz="half" idx="10"/>
          </p:nvPr>
        </p:nvSpPr>
        <p:spPr/>
        <p:txBody>
          <a:bodyPr/>
          <a:lstStyle/>
          <a:p>
            <a:fld id="{37B016E6-AF6F-4379-837A-934346D468BC}" type="datetime1">
              <a:rPr lang="tr-TR" smtClean="0"/>
              <a:t>26.12.2022</a:t>
            </a:fld>
            <a:endParaRPr lang="tr-TR"/>
          </a:p>
        </p:txBody>
      </p:sp>
      <p:sp>
        <p:nvSpPr>
          <p:cNvPr id="5" name="Alt Bilgi Yer Tutucusu 4">
            <a:extLst>
              <a:ext uri="{FF2B5EF4-FFF2-40B4-BE49-F238E27FC236}">
                <a16:creationId xmlns:a16="http://schemas.microsoft.com/office/drawing/2014/main" id="{57A8CE22-96CD-948D-12E3-49291E4DC9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C450544-6B42-68BC-1A9D-8AE79479931F}"/>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560358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40659E-66CB-720F-056B-4718DF07B30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4F4E947-0A9A-22E8-9CA2-2F7ECC10CE04}"/>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AF8E4AE4-8D2A-10A4-5A93-E0B7AC919828}"/>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0374359-791D-E541-EAF3-2EEE6979A3B9}"/>
              </a:ext>
            </a:extLst>
          </p:cNvPr>
          <p:cNvSpPr>
            <a:spLocks noGrp="1"/>
          </p:cNvSpPr>
          <p:nvPr>
            <p:ph type="dt" sz="half" idx="10"/>
          </p:nvPr>
        </p:nvSpPr>
        <p:spPr/>
        <p:txBody>
          <a:bodyPr/>
          <a:lstStyle/>
          <a:p>
            <a:fld id="{ECA1C6CD-CEAC-44EF-95E5-6DB5F5CE6504}" type="datetime1">
              <a:rPr lang="tr-TR" smtClean="0"/>
              <a:t>26.12.2022</a:t>
            </a:fld>
            <a:endParaRPr lang="tr-TR"/>
          </a:p>
        </p:txBody>
      </p:sp>
      <p:sp>
        <p:nvSpPr>
          <p:cNvPr id="6" name="Alt Bilgi Yer Tutucusu 5">
            <a:extLst>
              <a:ext uri="{FF2B5EF4-FFF2-40B4-BE49-F238E27FC236}">
                <a16:creationId xmlns:a16="http://schemas.microsoft.com/office/drawing/2014/main" id="{D206C189-5FBE-42F1-DD9D-194BEF9724E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061B230-D99A-0ECC-4220-4AB55F090B19}"/>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076073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6FFE0C-9478-0BFF-A540-991829D53A1D}"/>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6569EDC-ED85-93DE-8DA1-08C52C1664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B689F899-3607-F1A1-7C2E-C4C74186C83C}"/>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8C919B6C-4B84-1AD2-10E3-EFEB2C68D9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2CF00B61-7899-C018-6996-424E45927238}"/>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08DED2E9-2DFE-3DE4-ABE2-4E05360BDC54}"/>
              </a:ext>
            </a:extLst>
          </p:cNvPr>
          <p:cNvSpPr>
            <a:spLocks noGrp="1"/>
          </p:cNvSpPr>
          <p:nvPr>
            <p:ph type="dt" sz="half" idx="10"/>
          </p:nvPr>
        </p:nvSpPr>
        <p:spPr/>
        <p:txBody>
          <a:bodyPr/>
          <a:lstStyle/>
          <a:p>
            <a:fld id="{8A503074-0035-433B-B564-F1EFE9C10614}" type="datetime1">
              <a:rPr lang="tr-TR" smtClean="0"/>
              <a:t>26.12.2022</a:t>
            </a:fld>
            <a:endParaRPr lang="tr-TR"/>
          </a:p>
        </p:txBody>
      </p:sp>
      <p:sp>
        <p:nvSpPr>
          <p:cNvPr id="8" name="Alt Bilgi Yer Tutucusu 7">
            <a:extLst>
              <a:ext uri="{FF2B5EF4-FFF2-40B4-BE49-F238E27FC236}">
                <a16:creationId xmlns:a16="http://schemas.microsoft.com/office/drawing/2014/main" id="{5970B5E7-41DC-8E5E-D486-3F9349A8BF9D}"/>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9F4DD09-CC65-905C-0078-A80190D3C31C}"/>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566123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7B82F6-C384-306E-8CD5-4A1FD6BDCCCB}"/>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8C1785B-1200-9982-DBB4-D4EE65FD6219}"/>
              </a:ext>
            </a:extLst>
          </p:cNvPr>
          <p:cNvSpPr>
            <a:spLocks noGrp="1"/>
          </p:cNvSpPr>
          <p:nvPr>
            <p:ph type="dt" sz="half" idx="10"/>
          </p:nvPr>
        </p:nvSpPr>
        <p:spPr/>
        <p:txBody>
          <a:bodyPr/>
          <a:lstStyle/>
          <a:p>
            <a:fld id="{671050A6-F44A-4EB4-9FE9-1CF06AA8E419}" type="datetime1">
              <a:rPr lang="tr-TR" smtClean="0"/>
              <a:t>26.12.2022</a:t>
            </a:fld>
            <a:endParaRPr lang="tr-TR"/>
          </a:p>
        </p:txBody>
      </p:sp>
      <p:sp>
        <p:nvSpPr>
          <p:cNvPr id="4" name="Alt Bilgi Yer Tutucusu 3">
            <a:extLst>
              <a:ext uri="{FF2B5EF4-FFF2-40B4-BE49-F238E27FC236}">
                <a16:creationId xmlns:a16="http://schemas.microsoft.com/office/drawing/2014/main" id="{A7CAFE92-4CA9-DB81-2767-0EC287424188}"/>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5A4C30F5-9C91-F167-1A91-661E6D9B884D}"/>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100517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2B15B4B1-78B7-2E2F-4F5A-A329840F2CA3}"/>
              </a:ext>
            </a:extLst>
          </p:cNvPr>
          <p:cNvSpPr>
            <a:spLocks noGrp="1"/>
          </p:cNvSpPr>
          <p:nvPr>
            <p:ph type="dt" sz="half" idx="10"/>
          </p:nvPr>
        </p:nvSpPr>
        <p:spPr/>
        <p:txBody>
          <a:bodyPr/>
          <a:lstStyle/>
          <a:p>
            <a:fld id="{AA97F8A8-ADE3-44C2-A432-2F32328EAC7D}" type="datetime1">
              <a:rPr lang="tr-TR" smtClean="0"/>
              <a:t>26.12.2022</a:t>
            </a:fld>
            <a:endParaRPr lang="tr-TR"/>
          </a:p>
        </p:txBody>
      </p:sp>
      <p:sp>
        <p:nvSpPr>
          <p:cNvPr id="3" name="Alt Bilgi Yer Tutucusu 2">
            <a:extLst>
              <a:ext uri="{FF2B5EF4-FFF2-40B4-BE49-F238E27FC236}">
                <a16:creationId xmlns:a16="http://schemas.microsoft.com/office/drawing/2014/main" id="{92AC6C3F-0F51-D53E-4C9B-2FF23BF92A7A}"/>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E7C5726-82C5-B4F9-C5EC-886BD546A89E}"/>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61476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010230-C8AF-77D9-5FDC-FFD4FA3E90B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8588F920-8423-AA77-FC3B-5095D46E8F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ED4466C2-548A-6004-FBCE-4C81122FBF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6305C89-2FDD-8A8E-05B2-46F12DEECC8C}"/>
              </a:ext>
            </a:extLst>
          </p:cNvPr>
          <p:cNvSpPr>
            <a:spLocks noGrp="1"/>
          </p:cNvSpPr>
          <p:nvPr>
            <p:ph type="dt" sz="half" idx="10"/>
          </p:nvPr>
        </p:nvSpPr>
        <p:spPr/>
        <p:txBody>
          <a:bodyPr/>
          <a:lstStyle/>
          <a:p>
            <a:fld id="{6DDF06CC-150D-4A99-A8B9-FCDB0CBC59D3}" type="datetime1">
              <a:rPr lang="tr-TR" smtClean="0"/>
              <a:t>26.12.2022</a:t>
            </a:fld>
            <a:endParaRPr lang="tr-TR"/>
          </a:p>
        </p:txBody>
      </p:sp>
      <p:sp>
        <p:nvSpPr>
          <p:cNvPr id="6" name="Alt Bilgi Yer Tutucusu 5">
            <a:extLst>
              <a:ext uri="{FF2B5EF4-FFF2-40B4-BE49-F238E27FC236}">
                <a16:creationId xmlns:a16="http://schemas.microsoft.com/office/drawing/2014/main" id="{65BB2884-79F0-76B8-BBE6-73D709340E7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6416717-B2A9-30E8-1557-4FC3C2F31F1D}"/>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458000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FA558E-3F35-F8FD-A96C-AC02B00AC9A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534166D1-7362-6722-2D41-94CD1771A6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CF9197E-82EF-7C13-231F-47ED6B0239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64E7506-6AF5-90BF-A10D-8D84518B4701}"/>
              </a:ext>
            </a:extLst>
          </p:cNvPr>
          <p:cNvSpPr>
            <a:spLocks noGrp="1"/>
          </p:cNvSpPr>
          <p:nvPr>
            <p:ph type="dt" sz="half" idx="10"/>
          </p:nvPr>
        </p:nvSpPr>
        <p:spPr/>
        <p:txBody>
          <a:bodyPr/>
          <a:lstStyle/>
          <a:p>
            <a:fld id="{E47D52E2-790D-4CD6-902D-5CCC1E685C84}" type="datetime1">
              <a:rPr lang="tr-TR" smtClean="0"/>
              <a:t>26.12.2022</a:t>
            </a:fld>
            <a:endParaRPr lang="tr-TR"/>
          </a:p>
        </p:txBody>
      </p:sp>
      <p:sp>
        <p:nvSpPr>
          <p:cNvPr id="6" name="Alt Bilgi Yer Tutucusu 5">
            <a:extLst>
              <a:ext uri="{FF2B5EF4-FFF2-40B4-BE49-F238E27FC236}">
                <a16:creationId xmlns:a16="http://schemas.microsoft.com/office/drawing/2014/main" id="{E876AE19-A9CF-B17E-250A-30D37668E3C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8151FB4-D128-C986-BC3E-CBC82AF9B149}"/>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860671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4685DEA-36AF-2ED5-6110-7136FE792C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BEF0AFB-6D24-8562-4651-96EFC21804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2CE90A0-4E63-79EB-DAAE-C4BA4E6331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309A4C-E77E-4983-8CC3-D932F8EC170E}" type="datetime1">
              <a:rPr lang="tr-TR" smtClean="0"/>
              <a:t>26.12.2022</a:t>
            </a:fld>
            <a:endParaRPr lang="tr-TR"/>
          </a:p>
        </p:txBody>
      </p:sp>
      <p:sp>
        <p:nvSpPr>
          <p:cNvPr id="5" name="Alt Bilgi Yer Tutucusu 4">
            <a:extLst>
              <a:ext uri="{FF2B5EF4-FFF2-40B4-BE49-F238E27FC236}">
                <a16:creationId xmlns:a16="http://schemas.microsoft.com/office/drawing/2014/main" id="{1FCBE311-AE2E-ED2B-1D50-B293060ABC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77D7DE8-BEBC-EDD5-077A-4CA6339D40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1728403022"/>
      </p:ext>
    </p:extLst>
  </p:cSld>
  <p:clrMap bg1="lt1" tx1="dk1" bg2="lt2" tx2="dk2" accent1="accent1" accent2="accent2" accent3="accent3" accent4="accent4" accent5="accent5" accent6="accent6" hlink="hlink" folHlink="folHlink"/>
  <p:sldLayoutIdLst>
    <p:sldLayoutId id="2147483836" r:id="rId1"/>
    <p:sldLayoutId id="2147483837" r:id="rId2"/>
    <p:sldLayoutId id="2147483838" r:id="rId3"/>
    <p:sldLayoutId id="2147483839" r:id="rId4"/>
    <p:sldLayoutId id="2147483840" r:id="rId5"/>
    <p:sldLayoutId id="2147483841" r:id="rId6"/>
    <p:sldLayoutId id="2147483842" r:id="rId7"/>
    <p:sldLayoutId id="2147483843" r:id="rId8"/>
    <p:sldLayoutId id="2147483844" r:id="rId9"/>
    <p:sldLayoutId id="2147483845" r:id="rId10"/>
    <p:sldLayoutId id="2147483846"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647728" y="1484784"/>
            <a:ext cx="6408712" cy="1566174"/>
          </a:xfrm>
        </p:spPr>
        <p:txBody>
          <a:bodyPr anchor="ctr">
            <a:normAutofit/>
          </a:bodyPr>
          <a:lstStyle/>
          <a:p>
            <a:pPr algn="ctr"/>
            <a:br>
              <a:rPr lang="tr-TR" sz="2700" b="1" spc="-1" dirty="0">
                <a:solidFill>
                  <a:schemeClr val="tx1"/>
                </a:solidFill>
                <a:uFill>
                  <a:solidFill>
                    <a:srgbClr val="FFFFFF"/>
                  </a:solidFill>
                </a:uFill>
                <a:latin typeface="Times New Roman" pitchFamily="18" charset="0"/>
                <a:cs typeface="Times New Roman" pitchFamily="18" charset="0"/>
              </a:rPr>
            </a:br>
            <a:r>
              <a:rPr lang="tr-TR" sz="2400" b="1" spc="-1" dirty="0">
                <a:solidFill>
                  <a:schemeClr val="tx1"/>
                </a:solidFill>
                <a:uFill>
                  <a:solidFill>
                    <a:srgbClr val="FFFFFF"/>
                  </a:solidFill>
                </a:uFill>
                <a:latin typeface="+mn-lt"/>
                <a:cs typeface="Times New Roman" pitchFamily="18" charset="0"/>
              </a:rPr>
              <a:t>Ankara Üniversitesi </a:t>
            </a:r>
            <a:br>
              <a:rPr lang="tr-TR" sz="2400" b="1" spc="-1" dirty="0">
                <a:solidFill>
                  <a:schemeClr val="tx1"/>
                </a:solidFill>
                <a:uFill>
                  <a:solidFill>
                    <a:srgbClr val="FFFFFF"/>
                  </a:solidFill>
                </a:uFill>
                <a:latin typeface="+mn-lt"/>
                <a:cs typeface="Times New Roman" pitchFamily="18" charset="0"/>
              </a:rPr>
            </a:br>
            <a:r>
              <a:rPr lang="tr-TR" sz="2400" b="1" spc="-1" dirty="0">
                <a:solidFill>
                  <a:schemeClr val="tx1"/>
                </a:solidFill>
                <a:uFill>
                  <a:solidFill>
                    <a:srgbClr val="FFFFFF"/>
                  </a:solidFill>
                </a:uFill>
                <a:latin typeface="+mn-lt"/>
                <a:cs typeface="Times New Roman" pitchFamily="18" charset="0"/>
              </a:rPr>
              <a:t>Sağlık Bilimleri Fakültesi</a:t>
            </a:r>
            <a:br>
              <a:rPr lang="tr-TR" sz="2400" b="1" spc="-1" dirty="0">
                <a:solidFill>
                  <a:schemeClr val="tx1"/>
                </a:solidFill>
                <a:uFill>
                  <a:solidFill>
                    <a:srgbClr val="FFFFFF"/>
                  </a:solidFill>
                </a:uFill>
                <a:latin typeface="+mn-lt"/>
                <a:cs typeface="Times New Roman" pitchFamily="18" charset="0"/>
              </a:rPr>
            </a:br>
            <a:r>
              <a:rPr lang="tr-TR" sz="2400" b="1" spc="-1" dirty="0">
                <a:solidFill>
                  <a:schemeClr val="tx1"/>
                </a:solidFill>
                <a:uFill>
                  <a:solidFill>
                    <a:srgbClr val="FFFFFF"/>
                  </a:solidFill>
                </a:uFill>
                <a:latin typeface="+mn-lt"/>
                <a:cs typeface="Times New Roman" pitchFamily="18" charset="0"/>
              </a:rPr>
              <a:t>Sosyal Hizmet Anabilim Dalı</a:t>
            </a:r>
            <a:endParaRPr lang="tr-TR" sz="27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2423592" y="3158970"/>
            <a:ext cx="7758862" cy="2376264"/>
          </a:xfrm>
        </p:spPr>
        <p:txBody>
          <a:bodyPr>
            <a:normAutofit/>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z="2400" spc="-1" dirty="0">
                <a:solidFill>
                  <a:schemeClr val="tx1"/>
                </a:solidFill>
                <a:uFill>
                  <a:solidFill>
                    <a:srgbClr val="FFFFFF"/>
                  </a:solidFill>
                </a:uFill>
                <a:latin typeface="Calibri" panose="020F0502020204030204" pitchFamily="34" charset="0"/>
                <a:cs typeface="Calibri" panose="020F0502020204030204" pitchFamily="34" charset="0"/>
              </a:rPr>
              <a:t>Dersin adı: </a:t>
            </a:r>
            <a:r>
              <a:rPr lang="tr-TR" sz="2400" spc="-1" dirty="0" err="1">
                <a:solidFill>
                  <a:schemeClr val="tx1"/>
                </a:solidFill>
                <a:uFill>
                  <a:solidFill>
                    <a:srgbClr val="FFFFFF"/>
                  </a:solidFill>
                </a:uFill>
                <a:latin typeface="Calibri" panose="020F0502020204030204" pitchFamily="34" charset="0"/>
                <a:cs typeface="Calibri" panose="020F0502020204030204" pitchFamily="34" charset="0"/>
              </a:rPr>
              <a:t>Gerontolojik</a:t>
            </a:r>
            <a:r>
              <a:rPr lang="tr-TR" sz="2400" spc="-1" dirty="0">
                <a:solidFill>
                  <a:schemeClr val="tx1"/>
                </a:solidFill>
                <a:uFill>
                  <a:solidFill>
                    <a:srgbClr val="FFFFFF"/>
                  </a:solidFill>
                </a:uFill>
                <a:latin typeface="Calibri" panose="020F0502020204030204" pitchFamily="34" charset="0"/>
                <a:cs typeface="Calibri" panose="020F0502020204030204" pitchFamily="34" charset="0"/>
              </a:rPr>
              <a:t> Sosyal Hizmet</a:t>
            </a:r>
          </a:p>
          <a:p>
            <a:pPr marL="257310" indent="-256770" algn="just">
              <a:spcBef>
                <a:spcPts val="751"/>
              </a:spcBef>
            </a:pPr>
            <a:r>
              <a:rPr lang="tr-TR" sz="2400" spc="-1" dirty="0">
                <a:solidFill>
                  <a:schemeClr val="tx1"/>
                </a:solidFill>
                <a:uFill>
                  <a:solidFill>
                    <a:srgbClr val="FFFFFF"/>
                  </a:solidFill>
                </a:uFill>
                <a:latin typeface="Calibri" panose="020F0502020204030204" pitchFamily="34" charset="0"/>
                <a:cs typeface="Calibri" panose="020F0502020204030204" pitchFamily="34" charset="0"/>
              </a:rPr>
              <a:t>Dersin kodu: USHB 239</a:t>
            </a:r>
          </a:p>
          <a:p>
            <a:pPr marL="257310" indent="-256770" algn="just">
              <a:spcBef>
                <a:spcPts val="751"/>
              </a:spcBef>
            </a:pPr>
            <a:r>
              <a:rPr lang="tr-TR" sz="2400" spc="-1" dirty="0">
                <a:solidFill>
                  <a:schemeClr val="tx1"/>
                </a:solidFill>
                <a:uFill>
                  <a:solidFill>
                    <a:srgbClr val="FFFFFF"/>
                  </a:solidFill>
                </a:uFill>
                <a:latin typeface="Calibri" panose="020F0502020204030204" pitchFamily="34" charset="0"/>
                <a:cs typeface="Calibri" panose="020F0502020204030204" pitchFamily="34" charset="0"/>
              </a:rPr>
              <a:t>Sorumlu öğretim üyesi: Satı GÜL KAPISIZ</a:t>
            </a:r>
          </a:p>
          <a:p>
            <a:pPr marL="257310" indent="-256770" algn="just">
              <a:spcBef>
                <a:spcPts val="751"/>
              </a:spcBef>
            </a:pPr>
            <a:r>
              <a:rPr lang="tr-TR" sz="2400" spc="-1" dirty="0">
                <a:solidFill>
                  <a:schemeClr val="tx1"/>
                </a:solidFill>
                <a:uFill>
                  <a:solidFill>
                    <a:srgbClr val="FFFFFF"/>
                  </a:solidFill>
                </a:uFill>
                <a:latin typeface="Calibri" panose="020F0502020204030204" pitchFamily="34" charset="0"/>
                <a:cs typeface="Calibri" panose="020F0502020204030204" pitchFamily="34" charset="0"/>
              </a:rPr>
              <a:t>Ünitenin adı: Yaşlılara Yönelik Sosyal Hizmetler ve Mevzuat-II</a:t>
            </a:r>
            <a:endParaRPr lang="tr-TR" sz="2400" spc="-1" dirty="0">
              <a:solidFill>
                <a:schemeClr val="tx1"/>
              </a:solidFill>
              <a:uFill>
                <a:solidFill>
                  <a:srgbClr val="FFFFFF"/>
                </a:solidFill>
              </a:uFill>
              <a:latin typeface="Times New Roman" pitchFamily="18" charset="0"/>
              <a:cs typeface="Times New Roman" pitchFamily="18" charset="0"/>
            </a:endParaRPr>
          </a:p>
          <a:p>
            <a:pPr marL="257310" indent="-256770" algn="ctr">
              <a:spcBef>
                <a:spcPts val="751"/>
              </a:spcBef>
            </a:pPr>
            <a:endParaRPr lang="tr-TR" spc="-1" dirty="0">
              <a:solidFill>
                <a:schemeClr val="tx1"/>
              </a:solidFill>
              <a:uFill>
                <a:solidFill>
                  <a:srgbClr val="FFFFFF"/>
                </a:solidFill>
              </a:u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Ailede Bakım Verenler İçin Kamu Desteği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663575" indent="-457200" algn="just">
              <a:tabLst>
                <a:tab pos="0" algn="l"/>
              </a:tabLst>
            </a:pPr>
            <a:endParaRPr lang="tr-TR" dirty="0">
              <a:ea typeface="Times New Roman" panose="02020603050405020304" pitchFamily="18" charset="0"/>
              <a:cs typeface="Times New Roman" panose="02020603050405020304" pitchFamily="18" charset="0"/>
            </a:endParaRPr>
          </a:p>
          <a:p>
            <a:pPr marL="663575" indent="-457200" algn="just">
              <a:tabLst>
                <a:tab pos="0" algn="l"/>
              </a:tabLst>
            </a:pPr>
            <a:r>
              <a:rPr lang="tr-TR" dirty="0">
                <a:ea typeface="Times New Roman" panose="02020603050405020304" pitchFamily="18" charset="0"/>
                <a:cs typeface="Times New Roman" panose="02020603050405020304" pitchFamily="18" charset="0"/>
              </a:rPr>
              <a:t>Ailede yaşlıya bakım verenler için en önemli destek evde bakım ücretinin ödenmesidir. </a:t>
            </a:r>
          </a:p>
          <a:p>
            <a:pPr marL="663575" indent="-457200" algn="just">
              <a:tabLst>
                <a:tab pos="0" algn="l"/>
              </a:tabLst>
            </a:pPr>
            <a:r>
              <a:rPr lang="tr-TR" dirty="0">
                <a:solidFill>
                  <a:schemeClr val="tx1"/>
                </a:solidFill>
                <a:ea typeface="Times New Roman" panose="02020603050405020304" pitchFamily="18" charset="0"/>
                <a:cs typeface="Times New Roman" panose="02020603050405020304" pitchFamily="18" charset="0"/>
              </a:rPr>
              <a:t>Evde bakım ücreti uygulaması Resmi </a:t>
            </a:r>
            <a:r>
              <a:rPr lang="tr-TR" dirty="0" err="1">
                <a:solidFill>
                  <a:schemeClr val="tx1"/>
                </a:solidFill>
                <a:ea typeface="Times New Roman" panose="02020603050405020304" pitchFamily="18" charset="0"/>
                <a:cs typeface="Times New Roman" panose="02020603050405020304" pitchFamily="18" charset="0"/>
              </a:rPr>
              <a:t>Gazete'de</a:t>
            </a:r>
            <a:r>
              <a:rPr lang="tr-TR" dirty="0">
                <a:solidFill>
                  <a:schemeClr val="tx1"/>
                </a:solidFill>
                <a:ea typeface="Times New Roman" panose="02020603050405020304" pitchFamily="18" charset="0"/>
                <a:cs typeface="Times New Roman" panose="02020603050405020304" pitchFamily="18" charset="0"/>
              </a:rPr>
              <a:t> 30.07.2006 tarihinde Yayınlanan 26244 sayılı </a:t>
            </a:r>
            <a:r>
              <a:rPr lang="tr-TR" b="1" dirty="0">
                <a:solidFill>
                  <a:schemeClr val="tx1"/>
                </a:solidFill>
                <a:ea typeface="Times New Roman" panose="02020603050405020304" pitchFamily="18" charset="0"/>
                <a:cs typeface="Times New Roman" panose="02020603050405020304" pitchFamily="18" charset="0"/>
              </a:rPr>
              <a:t>"Bakıma Muhtaç Özürlülerin Tespiti ve Bakım Hizmeti Esaslarının Belirlenmesine İlişkin Yönetmelik" </a:t>
            </a:r>
            <a:r>
              <a:rPr lang="tr-TR" dirty="0">
                <a:solidFill>
                  <a:schemeClr val="tx1"/>
                </a:solidFill>
                <a:ea typeface="Times New Roman" panose="02020603050405020304" pitchFamily="18" charset="0"/>
                <a:cs typeface="Times New Roman" panose="02020603050405020304" pitchFamily="18" charset="0"/>
              </a:rPr>
              <a:t>ile yürütülmektedir. Bu yönetmeliğe göre evde bakım ücreti ödemesi için üç temel koşul vardır (</a:t>
            </a:r>
            <a:r>
              <a:rPr lang="tr-TR" dirty="0" err="1">
                <a:solidFill>
                  <a:schemeClr val="tx1"/>
                </a:solidFill>
                <a:ea typeface="Times New Roman" panose="02020603050405020304" pitchFamily="18" charset="0"/>
                <a:cs typeface="Times New Roman" panose="02020603050405020304" pitchFamily="18" charset="0"/>
              </a:rPr>
              <a:t>htpp</a:t>
            </a:r>
            <a:r>
              <a:rPr lang="tr-TR" dirty="0">
                <a:solidFill>
                  <a:schemeClr val="tx1"/>
                </a:solidFill>
                <a:ea typeface="Times New Roman" panose="02020603050405020304" pitchFamily="18" charset="0"/>
                <a:cs typeface="Times New Roman" panose="02020603050405020304" pitchFamily="18" charset="0"/>
              </a:rPr>
              <a:t>://mevzuat.gov.tr)</a:t>
            </a:r>
            <a:r>
              <a:rPr lang="tr-TR" dirty="0">
                <a:ea typeface="Times New Roman" panose="02020603050405020304" pitchFamily="18" charset="0"/>
                <a:cs typeface="Times New Roman" panose="02020603050405020304" pitchFamily="18" charset="0"/>
              </a:rPr>
              <a:t>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2136496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Ailede Bakım Verenler İçin Kamu Desteği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0" indent="0" algn="just">
              <a:buNone/>
            </a:pPr>
            <a:r>
              <a:rPr lang="tr-TR" dirty="0">
                <a:ea typeface="Times New Roman" panose="02020603050405020304" pitchFamily="18" charset="0"/>
                <a:cs typeface="Times New Roman" panose="02020603050405020304" pitchFamily="18" charset="0"/>
              </a:rPr>
              <a:t>1.Engelli olan bireyin engelliliğinin kanıtlanması gerekir. Engellinin </a:t>
            </a:r>
            <a:r>
              <a:rPr lang="tr-TR" b="1" dirty="0">
                <a:ea typeface="Times New Roman" panose="02020603050405020304" pitchFamily="18" charset="0"/>
                <a:cs typeface="Times New Roman" panose="02020603050405020304" pitchFamily="18" charset="0"/>
              </a:rPr>
              <a:t>ağır engelli </a:t>
            </a:r>
            <a:r>
              <a:rPr lang="tr-TR" dirty="0">
                <a:ea typeface="Times New Roman" panose="02020603050405020304" pitchFamily="18" charset="0"/>
                <a:cs typeface="Times New Roman" panose="02020603050405020304" pitchFamily="18" charset="0"/>
              </a:rPr>
              <a:t>ve </a:t>
            </a:r>
            <a:r>
              <a:rPr lang="tr-TR" b="1" dirty="0">
                <a:ea typeface="Times New Roman" panose="02020603050405020304" pitchFamily="18" charset="0"/>
                <a:cs typeface="Times New Roman" panose="02020603050405020304" pitchFamily="18" charset="0"/>
              </a:rPr>
              <a:t>en az '%50</a:t>
            </a:r>
            <a:r>
              <a:rPr lang="tr-TR" dirty="0">
                <a:ea typeface="Times New Roman" panose="02020603050405020304" pitchFamily="18" charset="0"/>
                <a:cs typeface="Times New Roman" panose="02020603050405020304" pitchFamily="18" charset="0"/>
              </a:rPr>
              <a:t>' seviyesinde engelli olması şarttır.</a:t>
            </a:r>
          </a:p>
          <a:p>
            <a:pPr marL="0" indent="0" algn="just">
              <a:buNone/>
            </a:pPr>
            <a:r>
              <a:rPr lang="tr-TR" dirty="0">
                <a:ea typeface="Times New Roman" panose="02020603050405020304" pitchFamily="18" charset="0"/>
                <a:cs typeface="Times New Roman" panose="02020603050405020304" pitchFamily="18" charset="0"/>
              </a:rPr>
              <a:t>2.Engelli olan bireyin kendi temel ihtiyaçlarını karşılamakta zorlanması ya da karşılayamaması; yani bakıma muhtaç olması gerekmektedir. </a:t>
            </a:r>
            <a:r>
              <a:rPr lang="tr-TR" b="1" dirty="0">
                <a:ea typeface="Times New Roman" panose="02020603050405020304" pitchFamily="18" charset="0"/>
                <a:cs typeface="Times New Roman" panose="02020603050405020304" pitchFamily="18" charset="0"/>
              </a:rPr>
              <a:t>"Bakıma muhtaçlık kavramı</a:t>
            </a:r>
            <a:r>
              <a:rPr lang="tr-TR" dirty="0">
                <a:ea typeface="Times New Roman" panose="02020603050405020304" pitchFamily="18" charset="0"/>
                <a:cs typeface="Times New Roman" panose="02020603050405020304" pitchFamily="18" charset="0"/>
              </a:rPr>
              <a:t>" esas alınmaktadır.</a:t>
            </a:r>
          </a:p>
          <a:p>
            <a:pPr marL="0" indent="0" algn="just">
              <a:buNone/>
            </a:pPr>
            <a:r>
              <a:rPr lang="tr-TR" dirty="0">
                <a:ea typeface="Times New Roman" panose="02020603050405020304" pitchFamily="18" charset="0"/>
                <a:cs typeface="Times New Roman" panose="02020603050405020304" pitchFamily="18" charset="0"/>
              </a:rPr>
              <a:t>3. Engellinin bulunduğu hanede yaşayan kişi başına düşen net gelir asgari ücretin 2/3’ünün altında olmalıdır.</a:t>
            </a:r>
          </a:p>
          <a:p>
            <a:pPr marL="0" indent="0" algn="just">
              <a:buNone/>
            </a:pPr>
            <a:r>
              <a:rPr lang="tr-TR" dirty="0">
                <a:ea typeface="Times New Roman" panose="02020603050405020304" pitchFamily="18" charset="0"/>
                <a:cs typeface="Times New Roman" panose="02020603050405020304" pitchFamily="18" charset="0"/>
              </a:rPr>
              <a:t>Bu şartları taşıyan engelli bireyler için evde bakım parası talebinde bulunulabilir.</a:t>
            </a: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3406748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Ailede Bakım Verenler İçin Kamu Desteği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0" indent="0" algn="just">
              <a:buNone/>
            </a:pPr>
            <a:endParaRPr lang="tr-TR" dirty="0">
              <a:ea typeface="Times New Roman" panose="02020603050405020304" pitchFamily="18" charset="0"/>
              <a:cs typeface="Times New Roman" panose="02020603050405020304" pitchFamily="18" charset="0"/>
            </a:endParaRPr>
          </a:p>
          <a:p>
            <a:pPr marL="0" indent="0" algn="just">
              <a:buNone/>
            </a:pPr>
            <a:r>
              <a:rPr lang="tr-TR" dirty="0">
                <a:ea typeface="Times New Roman" panose="02020603050405020304" pitchFamily="18" charset="0"/>
                <a:cs typeface="Times New Roman" panose="02020603050405020304" pitchFamily="18" charset="0"/>
              </a:rPr>
              <a:t>Evde bakım ücreti ödemesi için engelliye bakacak olan kişilerin sahip olması gereken koşullar ise şunlardır:</a:t>
            </a:r>
          </a:p>
          <a:p>
            <a:pPr marL="0" indent="0" algn="just">
              <a:buNone/>
            </a:pPr>
            <a:r>
              <a:rPr lang="tr-TR" dirty="0">
                <a:ea typeface="Times New Roman" panose="02020603050405020304" pitchFamily="18" charset="0"/>
                <a:cs typeface="Times New Roman" panose="02020603050405020304" pitchFamily="18" charset="0"/>
              </a:rPr>
              <a:t>1.	</a:t>
            </a:r>
            <a:r>
              <a:rPr lang="tr-TR" b="1" dirty="0">
                <a:ea typeface="Times New Roman" panose="02020603050405020304" pitchFamily="18" charset="0"/>
                <a:cs typeface="Times New Roman" panose="02020603050405020304" pitchFamily="18" charset="0"/>
              </a:rPr>
              <a:t>Engelliye bakacak kişiyle engellinin ikamet adresinin aynı olması ve burada 24 saat bakım verebilmesi beklenmektedir.</a:t>
            </a:r>
          </a:p>
          <a:p>
            <a:pPr marL="0" indent="0" algn="just">
              <a:buNone/>
            </a:pPr>
            <a:r>
              <a:rPr lang="tr-TR" b="1" dirty="0">
                <a:ea typeface="Times New Roman" panose="02020603050405020304" pitchFamily="18" charset="0"/>
                <a:cs typeface="Times New Roman" panose="02020603050405020304" pitchFamily="18" charset="0"/>
              </a:rPr>
              <a:t>2.	Akraba ya da akraba olmayanlar bakım verebilir.</a:t>
            </a:r>
          </a:p>
          <a:p>
            <a:pPr marL="0" indent="0" algn="just">
              <a:buNone/>
            </a:pPr>
            <a:r>
              <a:rPr lang="tr-TR" b="1" dirty="0">
                <a:ea typeface="Times New Roman" panose="02020603050405020304" pitchFamily="18" charset="0"/>
                <a:cs typeface="Times New Roman" panose="02020603050405020304" pitchFamily="18" charset="0"/>
              </a:rPr>
              <a:t>3.	Bakım verenin en az 8 saat fiili bakımı gerçekleştirmesi gerekmektedir.</a:t>
            </a: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12</a:t>
            </a:fld>
            <a:endParaRPr lang="tr-TR"/>
          </a:p>
        </p:txBody>
      </p:sp>
    </p:spTree>
    <p:extLst>
      <p:ext uri="{BB962C8B-B14F-4D97-AF65-F5344CB8AC3E}">
        <p14:creationId xmlns:p14="http://schemas.microsoft.com/office/powerpoint/2010/main" val="1428737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Kurumsal Bakım Hizmetleri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0" indent="0" algn="just">
              <a:buNone/>
            </a:pPr>
            <a:endParaRPr lang="tr-TR" dirty="0">
              <a:ea typeface="Times New Roman" panose="02020603050405020304" pitchFamily="18" charset="0"/>
              <a:cs typeface="Times New Roman" panose="02020603050405020304" pitchFamily="18" charset="0"/>
            </a:endParaRPr>
          </a:p>
          <a:p>
            <a:pPr marL="0" indent="0" algn="just">
              <a:buNone/>
            </a:pPr>
            <a:r>
              <a:rPr lang="tr-TR" dirty="0">
                <a:ea typeface="Times New Roman" panose="02020603050405020304" pitchFamily="18" charset="0"/>
                <a:cs typeface="Times New Roman" panose="02020603050405020304" pitchFamily="18" charset="0"/>
              </a:rPr>
              <a:t>T.C. Aile ve Sosyal Hizmetler Bakanlığı tarafından yaşlılara yönelik kurumsal bakım hizmetleri kapsamında üç hizmet şekli dikkati çekmektedir.</a:t>
            </a:r>
          </a:p>
          <a:p>
            <a:pPr marL="0" indent="0" algn="just">
              <a:buNone/>
            </a:pPr>
            <a:r>
              <a:rPr lang="tr-TR" dirty="0">
                <a:ea typeface="Times New Roman" panose="02020603050405020304" pitchFamily="18" charset="0"/>
                <a:cs typeface="Times New Roman" panose="02020603050405020304" pitchFamily="18" charset="0"/>
              </a:rPr>
              <a:t>1.	</a:t>
            </a:r>
            <a:r>
              <a:rPr lang="tr-TR" i="1" dirty="0">
                <a:ea typeface="Times New Roman" panose="02020603050405020304" pitchFamily="18" charset="0"/>
                <a:cs typeface="Times New Roman" panose="02020603050405020304" pitchFamily="18" charset="0"/>
              </a:rPr>
              <a:t>Huzurevi ve Yaşlı Bakım ve Rehabilitasyon Merkezleri</a:t>
            </a:r>
          </a:p>
          <a:p>
            <a:pPr marL="0" indent="0" algn="just">
              <a:buNone/>
            </a:pPr>
            <a:r>
              <a:rPr lang="tr-TR" i="1" dirty="0">
                <a:ea typeface="Times New Roman" panose="02020603050405020304" pitchFamily="18" charset="0"/>
                <a:cs typeface="Times New Roman" panose="02020603050405020304" pitchFamily="18" charset="0"/>
              </a:rPr>
              <a:t>2.	Yaşlı Yaşam Evleri</a:t>
            </a:r>
          </a:p>
          <a:p>
            <a:pPr marL="0" indent="0" algn="just">
              <a:buNone/>
            </a:pPr>
            <a:r>
              <a:rPr lang="tr-TR" i="1" dirty="0">
                <a:ea typeface="Times New Roman" panose="02020603050405020304" pitchFamily="18" charset="0"/>
                <a:cs typeface="Times New Roman" panose="02020603050405020304" pitchFamily="18" charset="0"/>
              </a:rPr>
              <a:t>3.	Yaşlı Hizmet Merkezleri</a:t>
            </a: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13</a:t>
            </a:fld>
            <a:endParaRPr lang="tr-TR"/>
          </a:p>
        </p:txBody>
      </p:sp>
    </p:spTree>
    <p:extLst>
      <p:ext uri="{BB962C8B-B14F-4D97-AF65-F5344CB8AC3E}">
        <p14:creationId xmlns:p14="http://schemas.microsoft.com/office/powerpoint/2010/main" val="5622959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82509"/>
            <a:ext cx="9812660" cy="644650"/>
          </a:xfrm>
        </p:spPr>
        <p:txBody>
          <a:bodyPr anchor="ctr">
            <a:normAutofit/>
          </a:bodyPr>
          <a:lstStyle/>
          <a:p>
            <a:r>
              <a:rPr lang="tr-TR" sz="2800" b="1" dirty="0">
                <a:latin typeface="+mn-lt"/>
                <a:ea typeface="Times New Roman" panose="02020603050405020304" pitchFamily="18" charset="0"/>
                <a:cs typeface="Times New Roman" panose="02020603050405020304" pitchFamily="18" charset="0"/>
              </a:rPr>
              <a:t>Huzurevlerine Kabul Koşulları</a:t>
            </a:r>
            <a:endParaRPr lang="tr-TR" sz="28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algn="just"/>
            <a:r>
              <a:rPr lang="tr-TR" dirty="0">
                <a:ea typeface="Times New Roman" panose="02020603050405020304" pitchFamily="18" charset="0"/>
                <a:cs typeface="Times New Roman" panose="02020603050405020304" pitchFamily="18" charset="0"/>
              </a:rPr>
              <a:t>60 yaş ve üzeri yaşlarda olmak,</a:t>
            </a:r>
          </a:p>
          <a:p>
            <a:pPr algn="just"/>
            <a:r>
              <a:rPr lang="tr-TR" dirty="0">
                <a:ea typeface="Times New Roman" panose="02020603050405020304" pitchFamily="18" charset="0"/>
                <a:cs typeface="Times New Roman" panose="02020603050405020304" pitchFamily="18" charset="0"/>
              </a:rPr>
              <a:t>Kendi gereksinimlerini karşılamasını engelleyici bir rahatsızlığı bulunmamak yeme, içme, banyo, tuvalet ve bunun gibi günlük yaşam etkinliklerini bağımsız olarak yapabilecek durumda olmak,</a:t>
            </a:r>
          </a:p>
          <a:p>
            <a:pPr algn="just"/>
            <a:r>
              <a:rPr lang="tr-TR" dirty="0">
                <a:ea typeface="Times New Roman" panose="02020603050405020304" pitchFamily="18" charset="0"/>
                <a:cs typeface="Times New Roman" panose="02020603050405020304" pitchFamily="18" charset="0"/>
              </a:rPr>
              <a:t>Ruh sağlığı yerinde olmak,</a:t>
            </a:r>
          </a:p>
          <a:p>
            <a:pPr algn="just"/>
            <a:r>
              <a:rPr lang="tr-TR" dirty="0">
                <a:ea typeface="Times New Roman" panose="02020603050405020304" pitchFamily="18" charset="0"/>
                <a:cs typeface="Times New Roman" panose="02020603050405020304" pitchFamily="18" charset="0"/>
              </a:rPr>
              <a:t>Bulaşıcı hastalığı olmamak,</a:t>
            </a:r>
          </a:p>
          <a:p>
            <a:pPr algn="just"/>
            <a:r>
              <a:rPr lang="tr-TR" dirty="0">
                <a:ea typeface="Times New Roman" panose="02020603050405020304" pitchFamily="18" charset="0"/>
                <a:cs typeface="Times New Roman" panose="02020603050405020304" pitchFamily="18" charset="0"/>
              </a:rPr>
              <a:t>Uyuşturucu madde ya da alkol bağımlısı olmamak,</a:t>
            </a:r>
          </a:p>
          <a:p>
            <a:pPr algn="just"/>
            <a:r>
              <a:rPr lang="tr-TR" dirty="0">
                <a:ea typeface="Times New Roman" panose="02020603050405020304" pitchFamily="18" charset="0"/>
                <a:cs typeface="Times New Roman" panose="02020603050405020304" pitchFamily="18" charset="0"/>
              </a:rPr>
              <a:t>Sosyal ve/veya ekonomik yoksunluk içinde bulunduğu sosyal inceleme raporu ile saptanmış olmak.</a:t>
            </a: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14</a:t>
            </a:fld>
            <a:endParaRPr lang="tr-TR"/>
          </a:p>
        </p:txBody>
      </p:sp>
    </p:spTree>
    <p:extLst>
      <p:ext uri="{BB962C8B-B14F-4D97-AF65-F5344CB8AC3E}">
        <p14:creationId xmlns:p14="http://schemas.microsoft.com/office/powerpoint/2010/main" val="610528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82509"/>
            <a:ext cx="9812660" cy="644650"/>
          </a:xfrm>
        </p:spPr>
        <p:txBody>
          <a:bodyPr anchor="ctr">
            <a:normAutofit/>
          </a:bodyPr>
          <a:lstStyle/>
          <a:p>
            <a:r>
              <a:rPr lang="tr-TR" sz="2800" b="1" dirty="0">
                <a:latin typeface="+mn-lt"/>
                <a:ea typeface="Times New Roman" panose="02020603050405020304" pitchFamily="18" charset="0"/>
                <a:cs typeface="Times New Roman" panose="02020603050405020304" pitchFamily="18" charset="0"/>
              </a:rPr>
              <a:t>Bakım Merkezlerine Kabul Koşulları</a:t>
            </a:r>
            <a:endParaRPr lang="tr-TR" sz="28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algn="just"/>
            <a:r>
              <a:rPr lang="tr-TR" dirty="0">
                <a:ea typeface="Times New Roman" panose="02020603050405020304" pitchFamily="18" charset="0"/>
                <a:cs typeface="Times New Roman" panose="02020603050405020304" pitchFamily="18" charset="0"/>
              </a:rPr>
              <a:t>60 yaş ve üzeri yaşlarda olmak,</a:t>
            </a:r>
          </a:p>
          <a:p>
            <a:pPr algn="just"/>
            <a:r>
              <a:rPr lang="tr-TR" dirty="0">
                <a:ea typeface="Times New Roman" panose="02020603050405020304" pitchFamily="18" charset="0"/>
                <a:cs typeface="Times New Roman" panose="02020603050405020304" pitchFamily="18" charset="0"/>
              </a:rPr>
              <a:t>Bedensel ve zihinsel gerilemeleri nedeniyle süreli ya da sürekli olarak özel ilgi, desteğe, korunmaya ve rehabilitasyona gereksinimi olmak,</a:t>
            </a:r>
          </a:p>
          <a:p>
            <a:pPr algn="just"/>
            <a:r>
              <a:rPr lang="tr-TR" dirty="0">
                <a:ea typeface="Times New Roman" panose="02020603050405020304" pitchFamily="18" charset="0"/>
                <a:cs typeface="Times New Roman" panose="02020603050405020304" pitchFamily="18" charset="0"/>
              </a:rPr>
              <a:t>Ruh sağlığı yerinde olmak,</a:t>
            </a:r>
          </a:p>
          <a:p>
            <a:pPr algn="just"/>
            <a:r>
              <a:rPr lang="tr-TR" dirty="0">
                <a:ea typeface="Times New Roman" panose="02020603050405020304" pitchFamily="18" charset="0"/>
                <a:cs typeface="Times New Roman" panose="02020603050405020304" pitchFamily="18" charset="0"/>
              </a:rPr>
              <a:t>Bulaşıcı hastalığı olmamak,</a:t>
            </a:r>
          </a:p>
          <a:p>
            <a:pPr algn="just"/>
            <a:r>
              <a:rPr lang="tr-TR" dirty="0">
                <a:ea typeface="Times New Roman" panose="02020603050405020304" pitchFamily="18" charset="0"/>
                <a:cs typeface="Times New Roman" panose="02020603050405020304" pitchFamily="18" charset="0"/>
              </a:rPr>
              <a:t>Uyuşturucu madde ya da alkol bağımlısı olmamak,</a:t>
            </a:r>
          </a:p>
          <a:p>
            <a:pPr algn="just"/>
            <a:r>
              <a:rPr lang="tr-TR" dirty="0">
                <a:ea typeface="Times New Roman" panose="02020603050405020304" pitchFamily="18" charset="0"/>
                <a:cs typeface="Times New Roman" panose="02020603050405020304" pitchFamily="18" charset="0"/>
              </a:rPr>
              <a:t>Sosyal ve/veya ekonomik yoksunluk içinde bulunduğu sosyal inceleme raporu ile saptanmış olmak.</a:t>
            </a: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15</a:t>
            </a:fld>
            <a:endParaRPr lang="tr-TR"/>
          </a:p>
        </p:txBody>
      </p:sp>
    </p:spTree>
    <p:extLst>
      <p:ext uri="{BB962C8B-B14F-4D97-AF65-F5344CB8AC3E}">
        <p14:creationId xmlns:p14="http://schemas.microsoft.com/office/powerpoint/2010/main" val="33458195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Yaşlı Hizmet Merkezleri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342900" algn="just">
              <a:tabLst>
                <a:tab pos="0" algn="l"/>
              </a:tabLst>
            </a:pPr>
            <a:r>
              <a:rPr lang="tr-TR" sz="2400" dirty="0">
                <a:ea typeface="Times New Roman" panose="02020603050405020304" pitchFamily="18" charset="0"/>
                <a:cs typeface="Times New Roman" panose="02020603050405020304" pitchFamily="18" charset="0"/>
              </a:rPr>
              <a:t>Bu hizmet modeli gündüzlü bakım kapsamında yaşlıların boş zamanlarını profesyonel bir şekilde değerIendirebilecekleri, aktif yaşamı ve toplumsal katılımı destekleyecek uygulamaları içeren merkezlerden oluşmaktadır. </a:t>
            </a:r>
          </a:p>
          <a:p>
            <a:pPr marL="549275" indent="-342900" algn="just">
              <a:tabLst>
                <a:tab pos="0" algn="l"/>
              </a:tabLst>
            </a:pPr>
            <a:r>
              <a:rPr lang="tr-TR" sz="2400" dirty="0">
                <a:ea typeface="Times New Roman" panose="02020603050405020304" pitchFamily="18" charset="0"/>
                <a:cs typeface="Times New Roman" panose="02020603050405020304" pitchFamily="18" charset="0"/>
              </a:rPr>
              <a:t>Sosyal hizmet müdahalesinin ve takibinin gerçekleştirilmesi, çocuk, genç, kadın, erkek, engelli, yaşlı bireylere ve ailelerine koruyucu, önleyici, destekleyici, geliştirici, rehberlik ve danışmanlık odaklı sosyal hizmetlerin yürütülmesi amacıyla kurulan Sosyal Hizmet Merkezlerinde (SHM) Yaşlı Hizmet Merkezleri ek birim olarak yer almıştır.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16</a:t>
            </a:fld>
            <a:endParaRPr lang="tr-TR"/>
          </a:p>
        </p:txBody>
      </p:sp>
    </p:spTree>
    <p:extLst>
      <p:ext uri="{BB962C8B-B14F-4D97-AF65-F5344CB8AC3E}">
        <p14:creationId xmlns:p14="http://schemas.microsoft.com/office/powerpoint/2010/main" val="24446566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Yaşlı Yaşam Evleri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a:p>
            <a:pPr marL="663575" indent="-457200" algn="just">
              <a:tabLst>
                <a:tab pos="0" algn="l"/>
              </a:tabLst>
            </a:pPr>
            <a:r>
              <a:rPr lang="tr-TR" dirty="0">
                <a:ea typeface="Times New Roman" panose="02020603050405020304" pitchFamily="18" charset="0"/>
                <a:cs typeface="Times New Roman" panose="02020603050405020304" pitchFamily="18" charset="0"/>
              </a:rPr>
              <a:t>2012 yılında uygulanmaya başlanan bu modelde aynı cinsiyetten 3-4 yaşlı bir konutta yaşamaktadır. </a:t>
            </a:r>
          </a:p>
          <a:p>
            <a:pPr marL="663575" indent="-457200" algn="just">
              <a:tabLst>
                <a:tab pos="0" algn="l"/>
              </a:tabLst>
            </a:pPr>
            <a:r>
              <a:rPr lang="tr-TR" dirty="0">
                <a:ea typeface="Times New Roman" panose="02020603050405020304" pitchFamily="18" charset="0"/>
                <a:cs typeface="Times New Roman" panose="02020603050405020304" pitchFamily="18" charset="0"/>
              </a:rPr>
              <a:t>Bu modelin amacı yaşlı bakımında aktif yaşlanmayı ve yaşlıların topluma katılımını desteklemek, sosyal dışlanmayı önlemektir. </a:t>
            </a:r>
          </a:p>
          <a:p>
            <a:pPr marL="663575" indent="-457200" algn="just">
              <a:tabLst>
                <a:tab pos="0" algn="l"/>
              </a:tabLst>
            </a:pPr>
            <a:r>
              <a:rPr lang="tr-TR" dirty="0">
                <a:ea typeface="Times New Roman" panose="02020603050405020304" pitchFamily="18" charset="0"/>
                <a:cs typeface="Times New Roman" panose="02020603050405020304" pitchFamily="18" charset="0"/>
              </a:rPr>
              <a:t>Kışla tipi kurum bakım modeline alternatif olarak yaşlı yaşam evleri oluşturulmuştur. </a:t>
            </a:r>
          </a:p>
          <a:p>
            <a:pPr marL="663575" indent="-457200" algn="just">
              <a:tabLst>
                <a:tab pos="0" algn="l"/>
              </a:tabLst>
            </a:pPr>
            <a:r>
              <a:rPr lang="tr-TR" dirty="0">
                <a:ea typeface="Times New Roman" panose="02020603050405020304" pitchFamily="18" charset="0"/>
                <a:cs typeface="Times New Roman" panose="02020603050405020304" pitchFamily="18" charset="0"/>
              </a:rPr>
              <a:t>Bu evlerde günlük ev ile ilgili işler, mutfak düzeni ve yemek, yaşlıların kişisel bakımına destek olma gibi işler bakım elemanları tarafından yürütülmektedir. </a:t>
            </a: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17</a:t>
            </a:fld>
            <a:endParaRPr lang="tr-TR"/>
          </a:p>
        </p:txBody>
      </p:sp>
    </p:spTree>
    <p:extLst>
      <p:ext uri="{BB962C8B-B14F-4D97-AF65-F5344CB8AC3E}">
        <p14:creationId xmlns:p14="http://schemas.microsoft.com/office/powerpoint/2010/main" val="27908081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KAYNAKLAR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80963" indent="0" algn="just">
              <a:spcAft>
                <a:spcPts val="750"/>
              </a:spcAft>
              <a:buNone/>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80963" indent="0" algn="just">
              <a:spcAft>
                <a:spcPts val="750"/>
              </a:spcAft>
              <a:buNone/>
            </a:pPr>
            <a:r>
              <a:rPr lang="tr-TR" sz="2800" dirty="0">
                <a:ea typeface="Times New Roman" panose="02020603050405020304" pitchFamily="18" charset="0"/>
                <a:cs typeface="Times New Roman" panose="02020603050405020304" pitchFamily="18" charset="0"/>
              </a:rPr>
              <a:t>1)Yaşlılığa Çok Yönlü Bakış. Yaşlılar İçin Sosyal Hizmet. Baş Editör: Prof. Dr. Emine </a:t>
            </a:r>
            <a:r>
              <a:rPr lang="tr-TR" sz="2800" dirty="0" err="1">
                <a:ea typeface="Times New Roman" panose="02020603050405020304" pitchFamily="18" charset="0"/>
                <a:cs typeface="Times New Roman" panose="02020603050405020304" pitchFamily="18" charset="0"/>
              </a:rPr>
              <a:t>Özmete</a:t>
            </a:r>
            <a:r>
              <a:rPr lang="tr-TR" sz="2800" dirty="0">
                <a:ea typeface="Times New Roman" panose="02020603050405020304" pitchFamily="18" charset="0"/>
                <a:cs typeface="Times New Roman" panose="02020603050405020304" pitchFamily="18" charset="0"/>
              </a:rPr>
              <a:t>. Kitap </a:t>
            </a:r>
            <a:r>
              <a:rPr lang="tr-TR" sz="2800" dirty="0" err="1">
                <a:ea typeface="Times New Roman" panose="02020603050405020304" pitchFamily="18" charset="0"/>
                <a:cs typeface="Times New Roman" panose="02020603050405020304" pitchFamily="18" charset="0"/>
              </a:rPr>
              <a:t>Editörü:Prof</a:t>
            </a:r>
            <a:r>
              <a:rPr lang="tr-TR" sz="2800" dirty="0">
                <a:ea typeface="Times New Roman" panose="02020603050405020304" pitchFamily="18" charset="0"/>
                <a:cs typeface="Times New Roman" panose="02020603050405020304" pitchFamily="18" charset="0"/>
              </a:rPr>
              <a:t>. Dr. Emine </a:t>
            </a:r>
            <a:r>
              <a:rPr lang="tr-TR" sz="2800" dirty="0" err="1">
                <a:ea typeface="Times New Roman" panose="02020603050405020304" pitchFamily="18" charset="0"/>
                <a:cs typeface="Times New Roman" panose="02020603050405020304" pitchFamily="18" charset="0"/>
              </a:rPr>
              <a:t>Özmete</a:t>
            </a:r>
            <a:r>
              <a:rPr lang="tr-TR" sz="2800" dirty="0">
                <a:ea typeface="Times New Roman" panose="02020603050405020304" pitchFamily="18" charset="0"/>
                <a:cs typeface="Times New Roman" panose="02020603050405020304" pitchFamily="18" charset="0"/>
              </a:rPr>
              <a:t>. Hedef Yayıncılık ve Mühendislik. Ankara, 2018.</a:t>
            </a:r>
          </a:p>
          <a:p>
            <a:pPr marL="80963" indent="0" algn="just">
              <a:spcAft>
                <a:spcPts val="750"/>
              </a:spcAft>
              <a:buNone/>
            </a:pPr>
            <a:r>
              <a:rPr lang="tr-TR" sz="2800" dirty="0">
                <a:ea typeface="Times New Roman" panose="02020603050405020304" pitchFamily="18" charset="0"/>
                <a:cs typeface="Times New Roman" panose="02020603050405020304" pitchFamily="18" charset="0"/>
              </a:rPr>
              <a:t>2)</a:t>
            </a:r>
            <a:r>
              <a:rPr lang="tr-TR" sz="2800" dirty="0" err="1">
                <a:ea typeface="Times New Roman" panose="02020603050405020304" pitchFamily="18" charset="0"/>
                <a:cs typeface="Times New Roman" panose="02020603050405020304" pitchFamily="18" charset="0"/>
              </a:rPr>
              <a:t>Gerontolojik</a:t>
            </a:r>
            <a:r>
              <a:rPr lang="tr-TR" sz="2800" dirty="0">
                <a:ea typeface="Times New Roman" panose="02020603050405020304" pitchFamily="18" charset="0"/>
                <a:cs typeface="Times New Roman" panose="02020603050405020304" pitchFamily="18" charset="0"/>
              </a:rPr>
              <a:t> Sosyal Hizmet. Ed. Emre Birinci. Nobel Akademik Yayıncılık. Ankara,2021.</a:t>
            </a:r>
          </a:p>
          <a:p>
            <a:pPr marL="434975" indent="-342900" algn="just">
              <a:tabLst>
                <a:tab pos="0" algn="l"/>
              </a:tabLst>
            </a:pPr>
            <a:endParaRPr lang="tr-TR" sz="2800" b="1" dirty="0">
              <a:effectLst/>
              <a:latin typeface="Times New Roman" panose="02020603050405020304" pitchFamily="18" charset="0"/>
              <a:ea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18</a:t>
            </a:fld>
            <a:endParaRPr lang="tr-TR" dirty="0"/>
          </a:p>
        </p:txBody>
      </p:sp>
    </p:spTree>
    <p:extLst>
      <p:ext uri="{BB962C8B-B14F-4D97-AF65-F5344CB8AC3E}">
        <p14:creationId xmlns:p14="http://schemas.microsoft.com/office/powerpoint/2010/main" val="1955714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Yaşlılara Yönelik Sosyal Hizmetler Ve Mevzuat-II</a:t>
            </a: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663575" indent="-457200" algn="just">
              <a:tabLst>
                <a:tab pos="0" algn="l"/>
              </a:tabLst>
            </a:pPr>
            <a:r>
              <a:rPr lang="tr-TR" dirty="0">
                <a:ea typeface="Times New Roman" panose="02020603050405020304" pitchFamily="18" charset="0"/>
                <a:cs typeface="Times New Roman" panose="02020603050405020304" pitchFamily="18" charset="0"/>
              </a:rPr>
              <a:t>Ülkemizde yaşlılara yönelik hizmetler </a:t>
            </a:r>
            <a:r>
              <a:rPr lang="tr-TR" b="1" dirty="0">
                <a:ea typeface="Times New Roman" panose="02020603050405020304" pitchFamily="18" charset="0"/>
                <a:cs typeface="Times New Roman" panose="02020603050405020304" pitchFamily="18" charset="0"/>
              </a:rPr>
              <a:t>T.C. Aile ve Sosyal Hizmetler  Bakanlığı Engelli ve Yaşlı Hizmetleri Genel Müdürlüğü </a:t>
            </a:r>
            <a:r>
              <a:rPr lang="tr-TR" dirty="0">
                <a:ea typeface="Times New Roman" panose="02020603050405020304" pitchFamily="18" charset="0"/>
                <a:cs typeface="Times New Roman" panose="02020603050405020304" pitchFamily="18" charset="0"/>
              </a:rPr>
              <a:t>tarafından organize edilmekte ve yürütülmektedir. </a:t>
            </a:r>
          </a:p>
          <a:p>
            <a:pPr marL="663575" indent="-457200" algn="just">
              <a:tabLst>
                <a:tab pos="0" algn="l"/>
              </a:tabLst>
            </a:pPr>
            <a:r>
              <a:rPr lang="tr-TR" dirty="0">
                <a:cs typeface="Times New Roman" panose="02020603050405020304" pitchFamily="18" charset="0"/>
              </a:rPr>
              <a:t>Aile ve Sosyal Hizmetler Bakanlığı'na bağlı hem yaşlılara hem de engellilere bakım ya da destek veren kuruluşlar </a:t>
            </a:r>
            <a:r>
              <a:rPr lang="tr-TR" b="1" dirty="0">
                <a:cs typeface="Times New Roman" panose="02020603050405020304" pitchFamily="18" charset="0"/>
              </a:rPr>
              <a:t>"Engelli Kuruluşları</a:t>
            </a:r>
            <a:r>
              <a:rPr lang="tr-TR" dirty="0">
                <a:cs typeface="Times New Roman" panose="02020603050405020304" pitchFamily="18" charset="0"/>
              </a:rPr>
              <a:t>" ve </a:t>
            </a:r>
            <a:r>
              <a:rPr lang="tr-TR" b="1" dirty="0">
                <a:cs typeface="Times New Roman" panose="02020603050405020304" pitchFamily="18" charset="0"/>
              </a:rPr>
              <a:t>"Yaşlı Kuruluşları</a:t>
            </a:r>
            <a:r>
              <a:rPr lang="tr-TR" dirty="0">
                <a:cs typeface="Times New Roman" panose="02020603050405020304" pitchFamily="18" charset="0"/>
              </a:rPr>
              <a:t>" olarak iki başlık altında ele alınmaktadır.</a:t>
            </a:r>
          </a:p>
          <a:p>
            <a:pPr marL="663575" indent="-457200" algn="just">
              <a:tabLst>
                <a:tab pos="0" algn="l"/>
              </a:tabLst>
            </a:pPr>
            <a:endParaRPr lang="tr-TR"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dirty="0"/>
          </a:p>
        </p:txBody>
      </p:sp>
    </p:spTree>
    <p:extLst>
      <p:ext uri="{BB962C8B-B14F-4D97-AF65-F5344CB8AC3E}">
        <p14:creationId xmlns:p14="http://schemas.microsoft.com/office/powerpoint/2010/main" val="4273501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Yaşlılara Yönelik Sosyal Hizmetler Ve Mevzuat-II</a:t>
            </a:r>
            <a:br>
              <a:rPr lang="tr-TR" sz="3100" b="1" dirty="0">
                <a:latin typeface="+mn-lt"/>
                <a:cs typeface="Times New Roman" panose="02020603050405020304" pitchFamily="18" charset="0"/>
              </a:rPr>
            </a:br>
            <a:endParaRPr lang="tr-TR" sz="31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dirty="0">
                <a:cs typeface="Times New Roman" panose="02020603050405020304" pitchFamily="18" charset="0"/>
              </a:rPr>
              <a:t>Aile ve Sosyal Hizmetler Bakanlığı'na bağlı Engelli Kuruluşları; </a:t>
            </a:r>
          </a:p>
          <a:p>
            <a:pPr marL="0" indent="0" algn="just">
              <a:buNone/>
            </a:pPr>
            <a:endParaRPr lang="tr-TR" dirty="0">
              <a:cs typeface="Times New Roman" panose="02020603050405020304" pitchFamily="18" charset="0"/>
            </a:endParaRPr>
          </a:p>
          <a:p>
            <a:pPr algn="just"/>
            <a:r>
              <a:rPr lang="tr-TR" i="1" dirty="0">
                <a:cs typeface="Times New Roman" panose="02020603050405020304" pitchFamily="18" charset="0"/>
              </a:rPr>
              <a:t>Rehabilitasyon ve aile danışma merkezleri, </a:t>
            </a:r>
          </a:p>
          <a:p>
            <a:pPr algn="just"/>
            <a:r>
              <a:rPr lang="tr-TR" i="1" dirty="0">
                <a:cs typeface="Times New Roman" panose="02020603050405020304" pitchFamily="18" charset="0"/>
              </a:rPr>
              <a:t>Özel bakım merkezleri, </a:t>
            </a:r>
          </a:p>
          <a:p>
            <a:pPr algn="just"/>
            <a:r>
              <a:rPr lang="tr-TR" i="1" dirty="0">
                <a:cs typeface="Times New Roman" panose="02020603050405020304" pitchFamily="18" charset="0"/>
              </a:rPr>
              <a:t>Engelsiz yaşam merkezi </a:t>
            </a:r>
          </a:p>
          <a:p>
            <a:pPr algn="just"/>
            <a:r>
              <a:rPr lang="tr-TR" i="1" dirty="0">
                <a:cs typeface="Times New Roman" panose="02020603050405020304" pitchFamily="18" charset="0"/>
              </a:rPr>
              <a:t>Umut evleri olmak üzere farklı sistemlerde hizmet sunmaktadır.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3</a:t>
            </a:fld>
            <a:endParaRPr lang="tr-TR" dirty="0"/>
          </a:p>
        </p:txBody>
      </p:sp>
    </p:spTree>
    <p:extLst>
      <p:ext uri="{BB962C8B-B14F-4D97-AF65-F5344CB8AC3E}">
        <p14:creationId xmlns:p14="http://schemas.microsoft.com/office/powerpoint/2010/main" val="1000740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Yaşlılara Yönelik Sosyal Hizmetler Ve Mevzuat-II</a:t>
            </a:r>
            <a:br>
              <a:rPr lang="tr-TR" sz="3100" b="1" dirty="0">
                <a:latin typeface="+mn-lt"/>
                <a:cs typeface="Times New Roman" panose="02020603050405020304" pitchFamily="18" charset="0"/>
              </a:rPr>
            </a:br>
            <a:endParaRPr lang="tr-TR" sz="31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indent="-342900" algn="just">
              <a:tabLst>
                <a:tab pos="0" algn="l"/>
              </a:tabLst>
            </a:pPr>
            <a:r>
              <a:rPr lang="tr-TR" b="1" dirty="0">
                <a:cs typeface="Times New Roman" panose="02020603050405020304" pitchFamily="18" charset="0"/>
              </a:rPr>
              <a:t>"Huzurevleri ile Huzurevi Yaşlı Bakım ve Rehabilitasyon Merkezleri Yönetmeliği”</a:t>
            </a:r>
          </a:p>
          <a:p>
            <a:pPr marL="434975" indent="-342900" algn="just">
              <a:tabLst>
                <a:tab pos="0" algn="l"/>
              </a:tabLst>
            </a:pPr>
            <a:r>
              <a:rPr lang="tr-TR" b="1" dirty="0">
                <a:cs typeface="Times New Roman" panose="02020603050405020304" pitchFamily="18" charset="0"/>
              </a:rPr>
              <a:t>Özel Huzurevleri ile Huzurevi Yaşlı Bakım Merkezleri Yönetmeliği</a:t>
            </a:r>
          </a:p>
          <a:p>
            <a:pPr lvl="1" algn="just"/>
            <a:r>
              <a:rPr lang="tr-TR" sz="2800" dirty="0">
                <a:cs typeface="Times New Roman" panose="02020603050405020304" pitchFamily="18" charset="0"/>
              </a:rPr>
              <a:t>Bu yönetmelikte </a:t>
            </a:r>
            <a:r>
              <a:rPr lang="tr-TR" sz="2800" b="1" dirty="0">
                <a:solidFill>
                  <a:srgbClr val="FF0000"/>
                </a:solidFill>
                <a:cs typeface="Times New Roman" panose="02020603050405020304" pitchFamily="18" charset="0"/>
              </a:rPr>
              <a:t>yaşlı</a:t>
            </a:r>
            <a:r>
              <a:rPr lang="tr-TR" sz="2800" dirty="0">
                <a:solidFill>
                  <a:srgbClr val="FF0000"/>
                </a:solidFill>
                <a:cs typeface="Times New Roman" panose="02020603050405020304" pitchFamily="18" charset="0"/>
              </a:rPr>
              <a:t>,</a:t>
            </a:r>
            <a:r>
              <a:rPr lang="tr-TR" sz="2800" dirty="0">
                <a:cs typeface="Times New Roman" panose="02020603050405020304" pitchFamily="18" charset="0"/>
              </a:rPr>
              <a:t> </a:t>
            </a:r>
            <a:r>
              <a:rPr lang="tr-TR" sz="2800" b="1" i="1" dirty="0">
                <a:cs typeface="Times New Roman" panose="02020603050405020304" pitchFamily="18" charset="0"/>
              </a:rPr>
              <a:t>sosyal, fiziksel ve moral desteğe ihtiyaç duyan, akıl ve ruh sağlığı yerinde olup, kuruluş bakımına ihtiyacı olan en az elli beş yaşındaki kişi olarak tanımlanmaktadır. </a:t>
            </a:r>
          </a:p>
          <a:p>
            <a:pPr lvl="1" algn="just"/>
            <a:r>
              <a:rPr lang="tr-TR" sz="2800" dirty="0">
                <a:cs typeface="Times New Roman" panose="02020603050405020304" pitchFamily="18" charset="0"/>
              </a:rPr>
              <a:t>Bakanlığa bağlı resmi huzurevi bakım ve rehabilitasyon merkezlerinde kabul yaşı sınırı </a:t>
            </a:r>
            <a:r>
              <a:rPr lang="tr-TR" sz="2800" b="1" dirty="0">
                <a:solidFill>
                  <a:srgbClr val="FF0000"/>
                </a:solidFill>
                <a:cs typeface="Times New Roman" panose="02020603050405020304" pitchFamily="18" charset="0"/>
              </a:rPr>
              <a:t>60</a:t>
            </a:r>
            <a:r>
              <a:rPr lang="tr-TR" sz="2800" dirty="0">
                <a:cs typeface="Times New Roman" panose="02020603050405020304" pitchFamily="18" charset="0"/>
              </a:rPr>
              <a:t> iken, özel huzurevi bakım ve rehabilitasyon merkezlerinde kabul yaşı sınırı </a:t>
            </a:r>
            <a:r>
              <a:rPr lang="tr-TR" sz="2800" b="1" dirty="0">
                <a:solidFill>
                  <a:srgbClr val="FF0000"/>
                </a:solidFill>
                <a:cs typeface="Times New Roman" panose="02020603050405020304" pitchFamily="18" charset="0"/>
              </a:rPr>
              <a:t>55 </a:t>
            </a:r>
            <a:r>
              <a:rPr lang="tr-TR" sz="2800" dirty="0">
                <a:cs typeface="Times New Roman" panose="02020603050405020304" pitchFamily="18" charset="0"/>
              </a:rPr>
              <a:t>olarak belirlenmiştir.</a:t>
            </a:r>
          </a:p>
          <a:p>
            <a:pPr marL="92075" indent="0" algn="just">
              <a:buNone/>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4</a:t>
            </a:fld>
            <a:endParaRPr lang="tr-TR" dirty="0"/>
          </a:p>
        </p:txBody>
      </p:sp>
    </p:spTree>
    <p:extLst>
      <p:ext uri="{BB962C8B-B14F-4D97-AF65-F5344CB8AC3E}">
        <p14:creationId xmlns:p14="http://schemas.microsoft.com/office/powerpoint/2010/main" val="959207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Yaşlılara Yönelik Sosyal Hizmetler Ve Mevzuat-II</a:t>
            </a:r>
            <a:br>
              <a:rPr lang="tr-TR" sz="3100" b="1" dirty="0">
                <a:latin typeface="+mn-lt"/>
                <a:cs typeface="Times New Roman" panose="02020603050405020304" pitchFamily="18" charset="0"/>
              </a:rPr>
            </a:br>
            <a:endParaRPr lang="tr-TR" sz="31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indent="-342900" algn="just">
              <a:tabLst>
                <a:tab pos="0" algn="l"/>
              </a:tabLst>
            </a:pPr>
            <a:endParaRPr lang="tr-TR" b="1" dirty="0">
              <a:effectLst/>
              <a:ea typeface="Times New Roman" panose="02020603050405020304" pitchFamily="18" charset="0"/>
            </a:endParaRPr>
          </a:p>
          <a:p>
            <a:pPr marL="434975" indent="-342900" algn="just">
              <a:tabLst>
                <a:tab pos="0" algn="l"/>
              </a:tabLst>
            </a:pPr>
            <a:r>
              <a:rPr lang="tr-TR" b="1" dirty="0">
                <a:effectLst/>
                <a:ea typeface="Times New Roman" panose="02020603050405020304" pitchFamily="18" charset="0"/>
              </a:rPr>
              <a:t>"Kamu Kurum ve Kuruluşları Bünyesinde Açılacak Huzurevlerinin Kuruluş ve İşleyiş Esasları Hakkında Yönetmelik”: </a:t>
            </a:r>
            <a:r>
              <a:rPr lang="tr-TR" dirty="0">
                <a:effectLst/>
                <a:ea typeface="Times New Roman" panose="02020603050405020304" pitchFamily="18" charset="0"/>
              </a:rPr>
              <a:t>Bu Yönetmeliğin amacı, kamu kurum ve kuruluşları bünyesinde açılacak huzurevlerinin açılış, çalışma, fiziki şartlar, personel şartları, teftiş ve denetim işlem ve esaslarını mevcut mevzuata uygun bir şekilde belirlemek, çağdaş anlayış ve şartlara uygun düzeyde hizmet vermelerini sağlamaktır.</a:t>
            </a: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5</a:t>
            </a:fld>
            <a:endParaRPr lang="tr-TR" dirty="0"/>
          </a:p>
        </p:txBody>
      </p:sp>
    </p:spTree>
    <p:extLst>
      <p:ext uri="{BB962C8B-B14F-4D97-AF65-F5344CB8AC3E}">
        <p14:creationId xmlns:p14="http://schemas.microsoft.com/office/powerpoint/2010/main" val="1474491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Yaşlılara Yönelik Sosyal Hizmetler Ve Mevzuat-II</a:t>
            </a:r>
            <a:br>
              <a:rPr lang="tr-TR" sz="3100" b="1" dirty="0">
                <a:latin typeface="+mn-lt"/>
                <a:cs typeface="Times New Roman" panose="02020603050405020304" pitchFamily="18" charset="0"/>
              </a:rPr>
            </a:br>
            <a:endParaRPr lang="tr-TR" sz="31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indent="-342900" algn="just">
              <a:tabLst>
                <a:tab pos="0" algn="l"/>
              </a:tabLst>
            </a:pPr>
            <a:endParaRPr lang="tr-TR" sz="2800" b="1" dirty="0">
              <a:effectLst/>
              <a:ea typeface="Times New Roman" panose="02020603050405020304" pitchFamily="18" charset="0"/>
            </a:endParaRPr>
          </a:p>
          <a:p>
            <a:pPr marL="434975" indent="-342900" algn="just">
              <a:tabLst>
                <a:tab pos="0" algn="l"/>
              </a:tabLst>
            </a:pPr>
            <a:r>
              <a:rPr lang="tr-TR" sz="2800" b="1" dirty="0">
                <a:effectLst/>
                <a:ea typeface="Times New Roman" panose="02020603050405020304" pitchFamily="18" charset="0"/>
              </a:rPr>
              <a:t>"Sosyal Hizmet Kuruluşlarında Bakımı Sağlanan Engelli ve Yaşlı Bireylere Harçlık Ödenmesine İlişkin Yönetmelik": </a:t>
            </a:r>
            <a:r>
              <a:rPr lang="tr-TR" sz="2800" dirty="0">
                <a:effectLst/>
                <a:ea typeface="Times New Roman" panose="02020603050405020304" pitchFamily="18" charset="0"/>
              </a:rPr>
              <a:t>Bu yönetmelik gereğince Bakanlık sosyal hizmet kuruluşlarında ücretsiz kalan engelli ve yaşlı bireylere, Bakanlığın sosyal hizmet kuruluşlarınca verilen bakım hizmetinden ücretsiz yararlanmaya ilişkin koşulları taşıyanlara, Darülaceze Müessesesince ücretsiz bakılan engelli ve yaşlı bireylere, her yıl merkezî yönetim bütçe kanunu ile belirlenecek miktar üzerinden hiçbir kesinti yapılmaksızın aylık net harçlık ödenmektedir (http://mevzuat.gov.tr).</a:t>
            </a: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6</a:t>
            </a:fld>
            <a:endParaRPr lang="tr-TR" dirty="0"/>
          </a:p>
        </p:txBody>
      </p:sp>
    </p:spTree>
    <p:extLst>
      <p:ext uri="{BB962C8B-B14F-4D97-AF65-F5344CB8AC3E}">
        <p14:creationId xmlns:p14="http://schemas.microsoft.com/office/powerpoint/2010/main" val="1009817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Yaşlılara Yönelik Sosyal Hizmetler Ve Mevzuat-2</a:t>
            </a:r>
            <a:br>
              <a:rPr lang="tr-TR" sz="3100" b="1" dirty="0">
                <a:latin typeface="+mn-lt"/>
                <a:cs typeface="Times New Roman" panose="02020603050405020304" pitchFamily="18" charset="0"/>
              </a:rPr>
            </a:br>
            <a:endParaRPr lang="tr-TR" sz="31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indent="-342900" algn="just">
              <a:tabLst>
                <a:tab pos="0" algn="l"/>
              </a:tabLst>
            </a:pPr>
            <a:endParaRPr lang="tr-TR" sz="2800" b="1" dirty="0">
              <a:effectLst/>
              <a:latin typeface="Times New Roman" panose="02020603050405020304" pitchFamily="18" charset="0"/>
              <a:ea typeface="Times New Roman" panose="02020603050405020304" pitchFamily="18" charset="0"/>
            </a:endParaRPr>
          </a:p>
          <a:p>
            <a:pPr marL="434975" indent="-342900" algn="just">
              <a:tabLst>
                <a:tab pos="0" algn="l"/>
              </a:tabLst>
            </a:pPr>
            <a:r>
              <a:rPr lang="tr-TR" sz="2800" b="1" dirty="0">
                <a:effectLst/>
                <a:latin typeface="Times New Roman" panose="02020603050405020304" pitchFamily="18" charset="0"/>
                <a:ea typeface="Times New Roman" panose="02020603050405020304" pitchFamily="18" charset="0"/>
              </a:rPr>
              <a:t>"</a:t>
            </a:r>
            <a:r>
              <a:rPr lang="tr-TR" sz="2800" b="1" dirty="0">
                <a:effectLst/>
                <a:ea typeface="Times New Roman" panose="02020603050405020304" pitchFamily="18" charset="0"/>
              </a:rPr>
              <a:t>Özellikle 65 Yaşını Doldurmuş Muhtaç, Güçsüz ve Kimsesiz Türk Vatandaşları ile Özürlü ve Muhtaç Türk Vatandaşlarına Aylık Bağlanması Hakkında Yönetmelik</a:t>
            </a:r>
            <a:r>
              <a:rPr lang="tr-TR" sz="2800" dirty="0">
                <a:effectLst/>
                <a:ea typeface="Times New Roman" panose="02020603050405020304" pitchFamily="18" charset="0"/>
              </a:rPr>
              <a:t>” bireylerin uzun süreli bakımını desteklemektedir</a:t>
            </a:r>
            <a:r>
              <a:rPr lang="tr-TR" sz="2800" dirty="0">
                <a:effectLst/>
                <a:latin typeface="Times New Roman" panose="02020603050405020304" pitchFamily="18" charset="0"/>
                <a:ea typeface="Times New Roman" panose="02020603050405020304" pitchFamily="18" charset="0"/>
              </a:rPr>
              <a:t>.</a:t>
            </a: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7</a:t>
            </a:fld>
            <a:endParaRPr lang="tr-TR" dirty="0"/>
          </a:p>
        </p:txBody>
      </p:sp>
    </p:spTree>
    <p:extLst>
      <p:ext uri="{BB962C8B-B14F-4D97-AF65-F5344CB8AC3E}">
        <p14:creationId xmlns:p14="http://schemas.microsoft.com/office/powerpoint/2010/main" val="2853725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Yaşlılara Yönelik Evde Bakım ve Evde Destek Hizmetleri</a:t>
            </a:r>
            <a:br>
              <a:rPr lang="tr-TR" sz="3100" b="1" dirty="0">
                <a:latin typeface="+mn-lt"/>
                <a:cs typeface="Times New Roman" panose="02020603050405020304" pitchFamily="18" charset="0"/>
              </a:rPr>
            </a:br>
            <a:endParaRPr lang="tr-TR" sz="31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r>
              <a:rPr lang="tr-TR" sz="2800" dirty="0">
                <a:ea typeface="Times New Roman" panose="02020603050405020304" pitchFamily="18" charset="0"/>
                <a:cs typeface="Times New Roman" panose="02020603050405020304" pitchFamily="18" charset="0"/>
              </a:rPr>
              <a:t>T.C. Aile ve Sosyal Hizmetler Bakanlığı tarafından organize edilen evde bakım ve evde destek hizmetleri ise "</a:t>
            </a:r>
            <a:r>
              <a:rPr lang="tr-TR" sz="2800" b="1" dirty="0">
                <a:ea typeface="Times New Roman" panose="02020603050405020304" pitchFamily="18" charset="0"/>
                <a:cs typeface="Times New Roman" panose="02020603050405020304" pitchFamily="18" charset="0"/>
              </a:rPr>
              <a:t>Yaşlı Hizmet Merkezlerinde Sunulacak Gündüzlü Bakım ile Evde Bakım Hizmetleri Hakkında Yönetmelik” </a:t>
            </a:r>
            <a:r>
              <a:rPr lang="tr-TR" sz="2800" dirty="0">
                <a:ea typeface="Times New Roman" panose="02020603050405020304" pitchFamily="18" charset="0"/>
                <a:cs typeface="Times New Roman" panose="02020603050405020304" pitchFamily="18" charset="0"/>
              </a:rPr>
              <a:t>esas alınarak yürütülmektedir. </a:t>
            </a:r>
          </a:p>
          <a:p>
            <a:pPr marL="434975" algn="just">
              <a:buFont typeface="Wingdings" panose="05000000000000000000" pitchFamily="2" charset="2"/>
              <a:buChar char="ü"/>
              <a:tabLst>
                <a:tab pos="0" algn="l"/>
              </a:tabLst>
            </a:pPr>
            <a:r>
              <a:rPr lang="tr-TR" sz="2800" dirty="0">
                <a:ea typeface="Times New Roman" panose="02020603050405020304" pitchFamily="18" charset="0"/>
                <a:cs typeface="Times New Roman" panose="02020603050405020304" pitchFamily="18" charset="0"/>
              </a:rPr>
              <a:t>Bu Yönetmeliğin amacı; huzurevi bakımını tercih etmeyen yaşlılar için gündüzlü bakım ve evde bakım hizmetlerinin niteliğini ve bu hizmetleri yerine getiren birim ve personele ilişkin usul ve esasları belirlemektir. </a:t>
            </a:r>
          </a:p>
          <a:p>
            <a:pPr marL="434975" algn="just">
              <a:buFont typeface="Wingdings" panose="05000000000000000000" pitchFamily="2" charset="2"/>
              <a:buChar char="ü"/>
              <a:tabLst>
                <a:tab pos="0" algn="l"/>
              </a:tabLst>
            </a:pPr>
            <a:endParaRPr lang="tr-TR" sz="2800" dirty="0">
              <a:ea typeface="Times New Roman" panose="02020603050405020304" pitchFamily="18" charset="0"/>
              <a:cs typeface="Times New Roman" panose="02020603050405020304" pitchFamily="18" charset="0"/>
            </a:endParaRPr>
          </a:p>
          <a:p>
            <a:pPr marL="434975" indent="-342900" algn="just">
              <a:tabLst>
                <a:tab pos="0" algn="l"/>
              </a:tabLst>
            </a:pPr>
            <a:endParaRPr lang="tr-TR" sz="2800" b="1" dirty="0">
              <a:effectLst/>
              <a:latin typeface="Times New Roman" panose="02020603050405020304" pitchFamily="18" charset="0"/>
              <a:ea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8</a:t>
            </a:fld>
            <a:endParaRPr lang="tr-TR" dirty="0"/>
          </a:p>
        </p:txBody>
      </p:sp>
    </p:spTree>
    <p:extLst>
      <p:ext uri="{BB962C8B-B14F-4D97-AF65-F5344CB8AC3E}">
        <p14:creationId xmlns:p14="http://schemas.microsoft.com/office/powerpoint/2010/main" val="4010359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Gündüzlü Bakım Hizmeti Birimi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r>
              <a:rPr lang="tr-TR" sz="2800" dirty="0">
                <a:ea typeface="Times New Roman" panose="02020603050405020304" pitchFamily="18" charset="0"/>
                <a:cs typeface="Times New Roman" panose="02020603050405020304" pitchFamily="18" charset="0"/>
              </a:rPr>
              <a:t>Yaşamını evde ailesi, akrabalarıyla veya yalnız sürdüren sağlıklı yaşlılar ile demans, </a:t>
            </a:r>
            <a:r>
              <a:rPr lang="tr-TR" sz="2800" dirty="0" err="1">
                <a:ea typeface="Times New Roman" panose="02020603050405020304" pitchFamily="18" charset="0"/>
                <a:cs typeface="Times New Roman" panose="02020603050405020304" pitchFamily="18" charset="0"/>
              </a:rPr>
              <a:t>alzheimer</a:t>
            </a:r>
            <a:r>
              <a:rPr lang="tr-TR" sz="2800" dirty="0">
                <a:ea typeface="Times New Roman" panose="02020603050405020304" pitchFamily="18" charset="0"/>
                <a:cs typeface="Times New Roman" panose="02020603050405020304" pitchFamily="18" charset="0"/>
              </a:rPr>
              <a:t> gibi hastalığı olan yaşlıların yaşam ortamlarını iyileştirmek, boş zamanlarını değerIendirmek, sosyal, psikolojik ve sağlık ihtiyaçlarının karşılanmasında yardımcı olmak, rehberlik ve mesleki danışmanlık yapmak, kendi imkanlarıyla karşılamakta güçlük çektikleri konular ile günlük yaşam faaliyetlerinde destek hizmetleri vermek, ilgilerine göre faaliyet grupları kurarak sosyal faaliyetler düzenlemek suretiyle sosyal ilişkilerini zenginleştirmek, aktivitelerini artırmak ve gerekli olduğu zamanlarda aileleri ile dayanışma ve paylaşma sağlanarak yaşlının yaşam kalitesinin artırılması amacıyla sunulan hizmetleri yürüten birim olarak tanımlanmaktadır (http://mevzuat.gov.tr).</a:t>
            </a:r>
            <a:endParaRPr lang="tr-TR" sz="2800" b="1" dirty="0">
              <a:effectLst/>
              <a:ea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9</a:t>
            </a:fld>
            <a:endParaRPr lang="tr-TR" dirty="0"/>
          </a:p>
        </p:txBody>
      </p:sp>
    </p:spTree>
    <p:extLst>
      <p:ext uri="{BB962C8B-B14F-4D97-AF65-F5344CB8AC3E}">
        <p14:creationId xmlns:p14="http://schemas.microsoft.com/office/powerpoint/2010/main" val="112873840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24784</TotalTime>
  <Words>1269</Words>
  <Application>Microsoft Office PowerPoint</Application>
  <PresentationFormat>Geniş ekran</PresentationFormat>
  <Paragraphs>138</Paragraphs>
  <Slides>18</Slides>
  <Notes>18</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18</vt:i4>
      </vt:variant>
    </vt:vector>
  </HeadingPairs>
  <TitlesOfParts>
    <vt:vector size="24" baseType="lpstr">
      <vt:lpstr>Arial</vt:lpstr>
      <vt:lpstr>Calibri</vt:lpstr>
      <vt:lpstr>Calibri Light</vt:lpstr>
      <vt:lpstr>Times New Roman</vt:lpstr>
      <vt:lpstr>Wingdings</vt:lpstr>
      <vt:lpstr>Office Teması</vt:lpstr>
      <vt:lpstr> Ankara Üniversitesi  Sağlık Bilimleri Fakültesi Sosyal Hizmet Anabilim Dalı</vt:lpstr>
      <vt:lpstr> Yaşlılara Yönelik Sosyal Hizmetler Ve Mevzuat-II </vt:lpstr>
      <vt:lpstr> Yaşlılara Yönelik Sosyal Hizmetler Ve Mevzuat-II </vt:lpstr>
      <vt:lpstr> Yaşlılara Yönelik Sosyal Hizmetler Ve Mevzuat-II </vt:lpstr>
      <vt:lpstr> Yaşlılara Yönelik Sosyal Hizmetler Ve Mevzuat-II </vt:lpstr>
      <vt:lpstr> Yaşlılara Yönelik Sosyal Hizmetler Ve Mevzuat-II </vt:lpstr>
      <vt:lpstr> Yaşlılara Yönelik Sosyal Hizmetler Ve Mevzuat-2 </vt:lpstr>
      <vt:lpstr> Yaşlılara Yönelik Evde Bakım ve Evde Destek Hizmetleri </vt:lpstr>
      <vt:lpstr> Gündüzlü Bakım Hizmeti Birimi</vt:lpstr>
      <vt:lpstr>Ailede Bakım Verenler İçin Kamu Desteği</vt:lpstr>
      <vt:lpstr>Ailede Bakım Verenler İçin Kamu Desteği</vt:lpstr>
      <vt:lpstr>Ailede Bakım Verenler İçin Kamu Desteği</vt:lpstr>
      <vt:lpstr>Kurumsal Bakım Hizmetleri</vt:lpstr>
      <vt:lpstr>Huzurevlerine Kabul Koşulları</vt:lpstr>
      <vt:lpstr>Bakım Merkezlerine Kabul Koşulları</vt:lpstr>
      <vt:lpstr>Yaşlı Hizmet Merkezleri</vt:lpstr>
      <vt:lpstr>Yaşlı Yaşam Evleri</vt:lpstr>
      <vt:lpstr>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193</cp:revision>
  <dcterms:created xsi:type="dcterms:W3CDTF">2019-12-10T17:31:29Z</dcterms:created>
  <dcterms:modified xsi:type="dcterms:W3CDTF">2022-12-26T16:39:31Z</dcterms:modified>
</cp:coreProperties>
</file>