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624205" y="1420495"/>
            <a:ext cx="10942955" cy="1864995"/>
          </a:xfrm>
        </p:spPr>
        <p:txBody>
          <a:bodyPr/>
          <a:p>
            <a:r>
              <a:rPr lang="en-US" sz="4400" b="1">
                <a:solidFill>
                  <a:schemeClr val="tx1"/>
                </a:solidFill>
              </a:rPr>
              <a:t>Konaklama İşletmelerinde Finansal Yönetim</a:t>
            </a:r>
            <a:endParaRPr lang="en-US" sz="4400" b="1">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6040" y="50800"/>
            <a:ext cx="12117705" cy="582930"/>
          </a:xfrm>
        </p:spPr>
        <p:txBody>
          <a:bodyPr/>
          <a:p>
            <a:pPr algn="ctr"/>
            <a:r>
              <a:rPr lang="en-US" sz="2800" b="1">
                <a:solidFill>
                  <a:srgbClr val="FF0000"/>
                </a:solidFill>
                <a:latin typeface="Times New Roman" panose="02020603050405020304" charset="0"/>
              </a:rPr>
              <a:t>Konaklama İşletmeleri ve Özellikleri</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66040" y="633730"/>
            <a:ext cx="12117705" cy="6153785"/>
          </a:xfrm>
        </p:spPr>
        <p:txBody>
          <a:bodyPr/>
          <a:p>
            <a:pPr marL="0" indent="0">
              <a:buNone/>
            </a:pPr>
            <a:r>
              <a:rPr lang="en-US" sz="2400">
                <a:latin typeface="Times New Roman" panose="02020603050405020304" charset="0"/>
              </a:rPr>
              <a:t>Günümüzde insanların sosyal ve ekonomik statülerindeki iyileşmeler, turizm ve ulaştırma sektöründeki gelişmeler ile modern konaklama olanaklarının artması insanların turizm faaliyetlerine katılmalarına imkân vermektedir. </a:t>
            </a:r>
            <a:endParaRPr lang="en-US" sz="2400">
              <a:latin typeface="Times New Roman" panose="02020603050405020304" charset="0"/>
            </a:endParaRPr>
          </a:p>
          <a:p>
            <a:pPr marL="0" indent="0">
              <a:buNone/>
            </a:pPr>
            <a:r>
              <a:rPr lang="en-US" sz="2400">
                <a:latin typeface="Times New Roman" panose="02020603050405020304" charset="0"/>
              </a:rPr>
              <a:t>Turizm faaliyetleri içerisinde en önemli unsurlardan birini konaklama işletmeleri oluşturmaktadır. Çünkü oteller bulundukları ülkelerin ekonomik, kültürel, sosyal vb. yapılarının gelişmesinde çeşitli olanaklar sağlamaktadır.</a:t>
            </a:r>
            <a:endParaRPr lang="en-US" sz="2400">
              <a:latin typeface="Times New Roman" panose="02020603050405020304" charset="0"/>
            </a:endParaRPr>
          </a:p>
          <a:p>
            <a:pPr marL="0" indent="0">
              <a:buNone/>
            </a:pPr>
            <a:r>
              <a:rPr lang="en-US" sz="2400">
                <a:latin typeface="Times New Roman" panose="02020603050405020304" charset="0"/>
              </a:rPr>
              <a:t>Geçici veya devamlı olarak yerleşme yerinden ayrılan kişinin en önemli gereksinimi konaklamadır. Turistin gittiği yerde en yakın ve sıkı bağlılığı olan husus konaklama tesisleridir. Turistik bölgelerin yabancı turistler tarafından ziyaret edilebilmesi konaklama olanağının bulunup bulunmaması ile yakından ilgilidir. Diğer bir deyişle; turistik bölgelerin turizm açısından önemli olabilmesi konaklama tesisleri özelliklerine bağlı bulunmaktadır</a:t>
            </a:r>
            <a:endParaRPr lang="en-US" sz="24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5405" y="71120"/>
            <a:ext cx="12103735" cy="6726555"/>
          </a:xfrm>
        </p:spPr>
        <p:txBody>
          <a:bodyPr/>
          <a:p>
            <a:pPr marL="0" indent="0">
              <a:buNone/>
            </a:pPr>
            <a:r>
              <a:rPr lang="tr-TR" altLang="en-US" sz="2400" b="1">
                <a:solidFill>
                  <a:srgbClr val="FF0000"/>
                </a:solidFill>
                <a:latin typeface="Times New Roman" panose="02020603050405020304" charset="0"/>
              </a:rPr>
              <a:t>  </a:t>
            </a:r>
            <a:endParaRPr lang="tr-TR" altLang="en-US" sz="2400" b="1">
              <a:solidFill>
                <a:srgbClr val="FF0000"/>
              </a:solidFill>
              <a:latin typeface="Times New Roman" panose="02020603050405020304" charset="0"/>
            </a:endParaRPr>
          </a:p>
          <a:p>
            <a:pPr marL="0" indent="0">
              <a:buNone/>
            </a:pPr>
            <a:r>
              <a:rPr lang="tr-TR" altLang="en-US" sz="2400" b="1">
                <a:solidFill>
                  <a:srgbClr val="FF0000"/>
                </a:solidFill>
                <a:latin typeface="Times New Roman" panose="02020603050405020304" charset="0"/>
              </a:rPr>
              <a:t>   </a:t>
            </a:r>
            <a:r>
              <a:rPr lang="en-US" sz="2400" b="1">
                <a:solidFill>
                  <a:srgbClr val="FF0000"/>
                </a:solidFill>
                <a:latin typeface="Times New Roman" panose="02020603050405020304" charset="0"/>
              </a:rPr>
              <a:t>İnsanların seyahatleri sırasında ortaya çıkan en önemli gereksinimlerinden biri konaklama olup; bunun giderilmesi yönünde konaklama işletmeleri adı verilen turistik tesisler ortaya çıkmıştır. Konaklama işletmeleri otel, motel, villa, pansiyon, kamp, karavan tesisi, apartman daireleri, dağ evleri, tatil merkezleri vb. şekillerde olabilmektedir. Bu tesislerin temel fonksiyonu, buralarda konaklayan kişilere yatma yeri sağlaması şeklindedir. Bununla birlikte konaklama işletmelerinde kalan kişilerin yeme, içme, eğlence v.b. gereksinimlerinin de karşılanması gerekmektedir.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tr-TR" altLang="en-US" sz="2400" b="1">
                <a:solidFill>
                  <a:srgbClr val="FF0000"/>
                </a:solidFill>
                <a:latin typeface="Times New Roman" panose="02020603050405020304" charset="0"/>
              </a:rPr>
              <a:t> Konaklama işletmelerinin en önemlilerinden biri olan “otel”; insanların konaklama, beslenme ve diğer ihtiyaçlarını karşılamayı meslek olarak kabul eden ekonomik ve sosyal işletmedir, şeklinde tanımlanmaktadır.</a:t>
            </a:r>
            <a:endParaRPr lang="tr-TR" altLang="en-US" sz="2400" b="1">
              <a:solidFill>
                <a:srgbClr val="FF0000"/>
              </a:solidFill>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26670"/>
            <a:ext cx="12188190" cy="6851650"/>
          </a:xfrm>
        </p:spPr>
        <p:txBody>
          <a:bodyPr/>
          <a:p>
            <a:pPr marL="0" indent="0">
              <a:buNone/>
            </a:pPr>
            <a:r>
              <a:rPr lang="en-US" sz="2400">
                <a:latin typeface="Times New Roman" panose="02020603050405020304" charset="0"/>
              </a:rPr>
              <a:t>Burada sözü edilen koşullar asgari koşullar olup, günümüzde faaliyet gösteren büyük oteller müşterilerine bu olanaklardan çok daha fazlasını sağlamakta; herhangi bir gereksinimleri için otelden ayrılma olasılığını ortadan kaldırmaktadırlar.</a:t>
            </a:r>
            <a:endParaRPr lang="en-US" sz="2400">
              <a:latin typeface="Times New Roman" panose="02020603050405020304" charset="0"/>
            </a:endParaRPr>
          </a:p>
          <a:p>
            <a:pPr marL="0" indent="0">
              <a:buNone/>
            </a:pPr>
            <a:r>
              <a:rPr lang="en-US" sz="2400">
                <a:latin typeface="Times New Roman" panose="02020603050405020304" charset="0"/>
              </a:rPr>
              <a:t>Konaklama işletmeciliğini diğer işletmelerden ayıran başlıca özellikler aşağıda yer almaktadır: </a:t>
            </a:r>
            <a:endParaRPr lang="en-US" sz="2400">
              <a:latin typeface="Times New Roman" panose="02020603050405020304" charset="0"/>
            </a:endParaRPr>
          </a:p>
          <a:p>
            <a:r>
              <a:rPr lang="en-US" sz="2400">
                <a:latin typeface="Times New Roman" panose="02020603050405020304" charset="0"/>
              </a:rPr>
              <a:t>Konaklama işletmelerinde sabit yatırım tutarı diğer endüstri kollarına göre toplam yatırım içinde daha büyük yer tutmaktadır.</a:t>
            </a:r>
            <a:endParaRPr lang="en-US" sz="2400">
              <a:latin typeface="Times New Roman" panose="02020603050405020304" charset="0"/>
            </a:endParaRPr>
          </a:p>
          <a:p>
            <a:r>
              <a:rPr lang="en-US" sz="2400">
                <a:latin typeface="Times New Roman" panose="02020603050405020304" charset="0"/>
              </a:rPr>
              <a:t>Konaklama işletmelerinde üretilen hizmetler stoklanamaz. Üretilen yiyeceklerin en kısa zamanda tüketilmesi gerekmektedir.</a:t>
            </a:r>
            <a:endParaRPr lang="en-US" sz="2400">
              <a:latin typeface="Times New Roman" panose="02020603050405020304" charset="0"/>
            </a:endParaRPr>
          </a:p>
          <a:p>
            <a:r>
              <a:rPr lang="en-US" sz="2400">
                <a:latin typeface="Times New Roman" panose="02020603050405020304" charset="0"/>
              </a:rPr>
              <a:t>Konaklama işletmelerinde hizmet faktörü ön planda olduğu için emek–yoğun işletme olarak sayılmaktadır.</a:t>
            </a:r>
            <a:endParaRPr lang="en-US" sz="2400">
              <a:latin typeface="Times New Roman" panose="02020603050405020304" charset="0"/>
            </a:endParaRPr>
          </a:p>
          <a:p>
            <a:r>
              <a:rPr lang="en-US" sz="2400">
                <a:latin typeface="Times New Roman" panose="02020603050405020304" charset="0"/>
              </a:rPr>
              <a:t>Konaklama işletmeleri kuruluşta ve faaliyetlerinin devamında büyük sermayeye gereksinim duyarlar.</a:t>
            </a:r>
            <a:endParaRPr lang="en-US" sz="2400">
              <a:latin typeface="Times New Roman" panose="02020603050405020304" charset="0"/>
            </a:endParaRPr>
          </a:p>
          <a:p>
            <a:r>
              <a:rPr lang="en-US" sz="2400">
                <a:latin typeface="Times New Roman" panose="02020603050405020304" charset="0"/>
              </a:rPr>
              <a:t>Turizm piyasasında talep, önceden kesin şekilde tahmin edilmesi güç olan ekonomik ve politik koşullara bağlı olduğundan konaklama işletmelerinde risk olasılığı daha yüksektir.</a:t>
            </a:r>
            <a:endParaRPr lang="en-US" sz="2400">
              <a:latin typeface="Times New Roman" panose="02020603050405020304" charset="0"/>
            </a:endParaRPr>
          </a:p>
          <a:p>
            <a:r>
              <a:rPr lang="en-US" sz="2400">
                <a:latin typeface="Times New Roman" panose="02020603050405020304" charset="0"/>
              </a:rPr>
              <a:t>Konaklama işlemelerinin doluluk oranı arttıkça, maliyetlerin belirli bir sınıra kadar indirilmesi ve işletme içi optimum kapasiteden faydalanma olanağı vardır.</a:t>
            </a:r>
            <a:endParaRPr lang="en-US" sz="2400">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4770" y="29210"/>
            <a:ext cx="12103100" cy="6795770"/>
          </a:xfrm>
        </p:spPr>
        <p:txBody>
          <a:bodyPr/>
          <a:p>
            <a:r>
              <a:rPr lang="en-US" sz="2400">
                <a:latin typeface="Times New Roman" panose="02020603050405020304" charset="0"/>
              </a:rPr>
              <a:t>Çalışan personelin, özellikle müşteri ile temasta olan personelin anlayışlı ve müşteri psikolojisinden anlayan kimseler olması gerekmektedir.</a:t>
            </a:r>
            <a:endParaRPr lang="en-US" sz="2400">
              <a:latin typeface="Times New Roman" panose="02020603050405020304" charset="0"/>
            </a:endParaRPr>
          </a:p>
          <a:p>
            <a:r>
              <a:rPr lang="en-US" sz="2400">
                <a:latin typeface="Times New Roman" panose="02020603050405020304" charset="0"/>
              </a:rPr>
              <a:t>Otomasyona dayalı olmaması ve bu işletmelerde çok sayıda personelin istihdamı sosyal sorunların ön planda yer alması sonucunu doğurur. Çünkü konaklama sektörünün esası insan unsuruna dayanmaktadır.</a:t>
            </a:r>
            <a:endParaRPr lang="en-US" sz="2400">
              <a:latin typeface="Times New Roman" panose="02020603050405020304" charset="0"/>
            </a:endParaRPr>
          </a:p>
          <a:p>
            <a:r>
              <a:rPr lang="en-US" sz="2400">
                <a:latin typeface="Times New Roman" panose="02020603050405020304" charset="0"/>
              </a:rPr>
              <a:t> Bu işletmeler ulusal turizm pazarının dışına taşan uluslararası turizm piyasasının ihtiyaçlarını da karşılamaya zorunlu olduklarından, hizmetlerin satışı büyük önem arz eder.</a:t>
            </a:r>
            <a:endParaRPr lang="en-US" sz="2400">
              <a:latin typeface="Times New Roman" panose="02020603050405020304" charset="0"/>
            </a:endParaRPr>
          </a:p>
          <a:p>
            <a:r>
              <a:rPr lang="en-US" sz="2400">
                <a:latin typeface="Times New Roman" panose="02020603050405020304" charset="0"/>
              </a:rPr>
              <a:t>Turizm sektöründe faaliyet gösteren tüm konaklama işletmeleri, turizm hizmetlerini özelliği gereği, birbirleriyle uyumlu olma, yakın iş birliği ve karşılıklı yardımlaşma içinde bulunma zorunluluğu duyarlar.</a:t>
            </a:r>
            <a:endParaRPr lang="en-US" sz="2400">
              <a:latin typeface="Times New Roman" panose="02020603050405020304" charset="0"/>
            </a:endParaRPr>
          </a:p>
          <a:p>
            <a:r>
              <a:rPr lang="en-US" sz="2400">
                <a:latin typeface="Times New Roman" panose="02020603050405020304" charset="0"/>
              </a:rPr>
              <a:t>Bina, donatım, makineler, aletler gibi sürekli kullanım maddeleri işletmelerin faaliyetlerinde ve bu faaliyetlerin sürekliliğinde önemli bir yer tutar</a:t>
            </a:r>
            <a:r>
              <a:rPr lang="tr-TR" altLang="en-US" sz="2400">
                <a:latin typeface="Times New Roman" panose="02020603050405020304" charset="0"/>
              </a:rPr>
              <a:t>.</a:t>
            </a:r>
            <a:endParaRPr lang="tr-TR" altLang="en-US" sz="2400">
              <a:latin typeface="Times New Roman" panose="02020603050405020304" charset="0"/>
            </a:endParaRPr>
          </a:p>
          <a:p>
            <a:r>
              <a:rPr lang="tr-TR" altLang="en-US" sz="2400">
                <a:latin typeface="Times New Roman" panose="02020603050405020304" charset="0"/>
              </a:rPr>
              <a:t>Konaklama işletmelerinin aktiflerinin % 85–90’ını duran varlıklar, % 10–15’ini dönen varlıklar meydana getirmektedir.</a:t>
            </a:r>
            <a:endParaRPr lang="tr-TR" altLang="en-US" sz="2400">
              <a:latin typeface="Times New Roman" panose="02020603050405020304" charset="0"/>
            </a:endParaRPr>
          </a:p>
          <a:p>
            <a:r>
              <a:rPr lang="tr-TR" altLang="en-US" sz="2400">
                <a:latin typeface="Times New Roman" panose="02020603050405020304" charset="0"/>
              </a:rPr>
              <a:t>Talep; politik, ekonomik ve iklim koşullarıyla sıkı sıkıya ilişkili olduğundan özellikle mevsim otellerinde talep tahmininde ve fiyatlandırmada güçlük çekilmektedir.</a:t>
            </a:r>
            <a:endParaRPr lang="tr-TR" alt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1905"/>
            <a:ext cx="12173585" cy="6837680"/>
          </a:xfrm>
        </p:spPr>
        <p:txBody>
          <a:bodyPr/>
          <a:p>
            <a:pPr marL="0" indent="0">
              <a:buNone/>
            </a:pPr>
            <a:r>
              <a:rPr lang="en-US" sz="2400">
                <a:latin typeface="Times New Roman" panose="02020603050405020304" charset="0"/>
              </a:rPr>
              <a:t>Özetle ifade etmek gerekirse, konaklama işletmelerinin, insan gücüne dayanan, dinamik ve sürekli hizmet veren işletmeler olduğunu söylemek mümkündür.</a:t>
            </a:r>
            <a:endParaRPr lang="en-US" sz="2400">
              <a:latin typeface="Times New Roman" panose="02020603050405020304" charset="0"/>
            </a:endParaRPr>
          </a:p>
          <a:p>
            <a:pPr marL="0" indent="0" algn="ctr">
              <a:buNone/>
            </a:pPr>
            <a:endParaRPr lang="en-US" sz="2800" b="1">
              <a:solidFill>
                <a:srgbClr val="FF0000"/>
              </a:solidFill>
              <a:latin typeface="Times New Roman" panose="02020603050405020304" charset="0"/>
            </a:endParaRPr>
          </a:p>
          <a:p>
            <a:pPr marL="0" indent="0" algn="ctr">
              <a:buNone/>
            </a:pPr>
            <a:r>
              <a:rPr lang="en-US" sz="2800" b="1">
                <a:solidFill>
                  <a:srgbClr val="FF0000"/>
                </a:solidFill>
                <a:latin typeface="Times New Roman" panose="02020603050405020304" charset="0"/>
              </a:rPr>
              <a:t>Konaklama İşletmelerinin Sınıflandırılması</a:t>
            </a:r>
            <a:endParaRPr lang="en-US" sz="2800" b="1">
              <a:solidFill>
                <a:srgbClr val="FF0000"/>
              </a:solidFill>
              <a:latin typeface="Times New Roman" panose="02020603050405020304" charset="0"/>
            </a:endParaRPr>
          </a:p>
          <a:p>
            <a:pPr marL="0" indent="0" algn="ctr">
              <a:buNone/>
            </a:pPr>
            <a:endParaRPr lang="en-US" sz="2800" b="1">
              <a:solidFill>
                <a:srgbClr val="FF0000"/>
              </a:solidFill>
              <a:latin typeface="Times New Roman" panose="02020603050405020304" charset="0"/>
            </a:endParaRPr>
          </a:p>
          <a:p>
            <a:pPr marL="0" indent="0" algn="l">
              <a:buNone/>
            </a:pPr>
            <a:r>
              <a:rPr lang="en-US" sz="2400">
                <a:solidFill>
                  <a:schemeClr val="tx1"/>
                </a:solidFill>
                <a:latin typeface="Times New Roman" panose="02020603050405020304" charset="0"/>
              </a:rPr>
              <a:t>Konaklama işletmelerinin sahip oldukları özelliklere göre çeşitli sınıflandırmalara esas alınması mümkündür. </a:t>
            </a:r>
            <a:endParaRPr lang="en-US" sz="2400">
              <a:solidFill>
                <a:schemeClr val="tx1"/>
              </a:solidFill>
              <a:latin typeface="Times New Roman" panose="02020603050405020304" charset="0"/>
            </a:endParaRPr>
          </a:p>
          <a:p>
            <a:pPr marL="0" indent="0" algn="l">
              <a:buNone/>
            </a:pPr>
            <a:endParaRPr lang="en-US" sz="2400">
              <a:solidFill>
                <a:schemeClr val="tx1"/>
              </a:solidFill>
              <a:latin typeface="Times New Roman" panose="02020603050405020304" charset="0"/>
            </a:endParaRPr>
          </a:p>
          <a:p>
            <a:pPr marL="0" indent="0" algn="l">
              <a:buNone/>
            </a:pPr>
            <a:r>
              <a:rPr lang="en-US" sz="2400" b="1">
                <a:solidFill>
                  <a:srgbClr val="FF0000"/>
                </a:solidFill>
                <a:latin typeface="Times New Roman" panose="02020603050405020304" charset="0"/>
              </a:rPr>
              <a:t>   Bunlardan ilki konaklama işletmelerinin özsermaye tutarları, istihdam ettiği eleman sayısı, oda–yatak sayısı gibi kriterlerin esas alınması suretiyle yapılan sınıflandırma olup; buna göre konaklama işletmeleri büyük, orta ve küçük oteller şeklinde gruplandırılabilmektedir.</a:t>
            </a:r>
            <a:endParaRPr lang="en-US" sz="2400" b="1">
              <a:solidFill>
                <a:srgbClr val="FF0000"/>
              </a:solidFill>
              <a:latin typeface="Times New Roman" panose="02020603050405020304" charset="0"/>
            </a:endParaRPr>
          </a:p>
          <a:p>
            <a:pPr marL="0" indent="0" algn="l">
              <a:buNone/>
            </a:pPr>
            <a:endParaRPr lang="en-US" sz="2800" b="1">
              <a:solidFill>
                <a:srgbClr val="FF0000"/>
              </a:solidFill>
              <a:latin typeface="Times New Roman" panose="02020603050405020304" charset="0"/>
            </a:endParaRPr>
          </a:p>
          <a:p>
            <a:pPr marL="0" indent="0" algn="l">
              <a:buNone/>
            </a:pPr>
            <a:r>
              <a:rPr lang="en-US" sz="2400">
                <a:solidFill>
                  <a:schemeClr val="tx1"/>
                </a:solidFill>
                <a:latin typeface="Times New Roman" panose="02020603050405020304" charset="0"/>
              </a:rPr>
              <a:t>İkinci ayrım ise ülkemizde yürürlükte bulunan yasal düzenlemelere göre yapılmaktadır. </a:t>
            </a:r>
            <a:endParaRPr lang="en-US" sz="2400">
              <a:solidFill>
                <a:schemeClr val="tx1"/>
              </a:solidFill>
              <a:latin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4770" y="29210"/>
            <a:ext cx="12131675" cy="6768465"/>
          </a:xfrm>
        </p:spPr>
        <p:txBody>
          <a:bodyPr/>
          <a:p>
            <a:pPr marL="0" indent="0">
              <a:buNone/>
            </a:pPr>
            <a:endParaRPr lang="tr-TR" altLang="en-US" sz="2400" b="1">
              <a:solidFill>
                <a:srgbClr val="FF0000"/>
              </a:solidFill>
              <a:latin typeface="Times New Roman" panose="02020603050405020304" charset="0"/>
            </a:endParaRPr>
          </a:p>
          <a:p>
            <a:pPr marL="0" indent="0">
              <a:buNone/>
            </a:pPr>
            <a:r>
              <a:rPr lang="tr-TR" altLang="en-US" sz="2400" b="1">
                <a:solidFill>
                  <a:srgbClr val="FF0000"/>
                </a:solidFill>
                <a:latin typeface="Times New Roman" panose="02020603050405020304" charset="0"/>
              </a:rPr>
              <a:t>    </a:t>
            </a:r>
            <a:r>
              <a:rPr lang="en-US" sz="2400" b="1">
                <a:solidFill>
                  <a:srgbClr val="FF0000"/>
                </a:solidFill>
                <a:latin typeface="Times New Roman" panose="02020603050405020304" charset="0"/>
              </a:rPr>
              <a:t>Turizm Yatırım ve İşletmeleri Nitelikleri Yönetmeliğine göre, oteller sahip oldukları yıldız sayısına göre (Beş yıldızlı, Dört yıldızlı oteller olarak) turistik oteller ve turistik olmayan oteller şeklinde sınıflandırılmaktadır. Bunlardan “Turistik Olmayan Oteller” ülkemizde turizm ile ilgili mevcut yasal düzenlemelere göre gerekli şartlara sahip olmayan otellerdir.</a:t>
            </a:r>
            <a:endParaRPr lang="en-US" sz="24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Üçüncü bir ayrım ise konaklama işletmelerinin faaliyette bulundukları dönemler itibariyle yapılmaktadır.</a:t>
            </a:r>
            <a:endParaRPr lang="en-US" sz="2400">
              <a:solidFill>
                <a:schemeClr val="tx1"/>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Buna göre, yıl boyunca faaliyette bulunan oteller (Örneğin şehir otelleri) ile sadece yılın belirli bir dönemi faaliyette bulunan oteller (Örneğin Kayak merkezlerinde veya deniz kenarlarındaki oteller) şeklinde bir sınıflandırma yapılabilmektedir.</a:t>
            </a:r>
            <a:endParaRPr lang="en-US" sz="2400" b="1">
              <a:solidFill>
                <a:srgbClr val="FF0000"/>
              </a:solidFill>
              <a:latin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latin typeface="Times New Roman" panose="02020603050405020304" charset="0"/>
              </a:rPr>
              <a:t>Kaynakça</a:t>
            </a:r>
            <a:endParaRPr lang="tr-TR" altLang="en-US" sz="3200">
              <a:latin typeface="Times New Roman" panose="02020603050405020304" charset="0"/>
            </a:endParaRPr>
          </a:p>
        </p:txBody>
      </p:sp>
      <p:sp>
        <p:nvSpPr>
          <p:cNvPr id="3" name="Content Placeholder 2"/>
          <p:cNvSpPr>
            <a:spLocks noGrp="1"/>
          </p:cNvSpPr>
          <p:nvPr>
            <p:ph idx="1"/>
          </p:nvPr>
        </p:nvSpPr>
        <p:spPr>
          <a:xfrm>
            <a:off x="9525" y="1174750"/>
            <a:ext cx="12228830" cy="4953000"/>
          </a:xfrm>
        </p:spPr>
        <p:txBody>
          <a:bodyPr/>
          <a:p>
            <a:pPr marL="0" indent="0">
              <a:buNone/>
            </a:pPr>
            <a:r>
              <a:rPr lang="tr-TR" altLang="en-US"/>
              <a:t>Doç. Dr. Selda Aydın , Konaklama İşletmelerinde Finansal Yönetim , Ankara 2011, s. 1-192</a:t>
            </a:r>
            <a:endParaRPr lang="tr-TR"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603250"/>
            <a:ext cx="12173585" cy="5888355"/>
          </a:xfrm>
        </p:spPr>
        <p:txBody>
          <a:bodyPr/>
          <a:p>
            <a:pPr marL="0" indent="0">
              <a:buNone/>
            </a:pPr>
            <a:r>
              <a:rPr lang="en-US" sz="2800" b="1">
                <a:solidFill>
                  <a:srgbClr val="FF0000"/>
                </a:solidFill>
                <a:latin typeface="Times New Roman" panose="02020603050405020304" charset="0"/>
              </a:rPr>
              <a:t>Ö</a:t>
            </a:r>
            <a:r>
              <a:rPr lang="tr-TR" altLang="en-US" sz="2800" b="1">
                <a:solidFill>
                  <a:srgbClr val="FF0000"/>
                </a:solidFill>
                <a:latin typeface="Times New Roman" panose="02020603050405020304" charset="0"/>
              </a:rPr>
              <a:t>ğ</a:t>
            </a:r>
            <a:r>
              <a:rPr lang="en-US" sz="2800" b="1">
                <a:solidFill>
                  <a:srgbClr val="FF0000"/>
                </a:solidFill>
                <a:latin typeface="Times New Roman" panose="02020603050405020304" charset="0"/>
              </a:rPr>
              <a:t>renme Hedefleri</a:t>
            </a:r>
            <a:endParaRPr lang="en-US" sz="2800" b="1">
              <a:solidFill>
                <a:srgbClr val="FF0000"/>
              </a:solidFill>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Bu </a:t>
            </a:r>
            <a:r>
              <a:rPr lang="tr-TR" altLang="en-US" sz="2400">
                <a:latin typeface="Times New Roman" panose="02020603050405020304" charset="0"/>
              </a:rPr>
              <a:t>ü</a:t>
            </a:r>
            <a:r>
              <a:rPr lang="en-US" sz="2400">
                <a:latin typeface="Times New Roman" panose="02020603050405020304" charset="0"/>
              </a:rPr>
              <a:t>niteyi tamamladığınızda,</a:t>
            </a:r>
            <a:endParaRPr lang="en-US" sz="2400">
              <a:latin typeface="Times New Roman" panose="02020603050405020304" charset="0"/>
            </a:endParaRPr>
          </a:p>
          <a:p>
            <a:pPr marL="0" indent="0">
              <a:buNone/>
            </a:pPr>
            <a:endParaRPr lang="en-US" sz="2400">
              <a:latin typeface="Times New Roman" panose="02020603050405020304" charset="0"/>
            </a:endParaRPr>
          </a:p>
          <a:p>
            <a:r>
              <a:rPr lang="en-US" sz="2400">
                <a:latin typeface="Times New Roman" panose="02020603050405020304" charset="0"/>
              </a:rPr>
              <a:t>Turizm kavramının	ne anlama geldiğini v</a:t>
            </a:r>
            <a:r>
              <a:rPr lang="tr-TR" altLang="en-US" sz="2400">
                <a:latin typeface="Times New Roman" panose="02020603050405020304" charset="0"/>
              </a:rPr>
              <a:t>e </a:t>
            </a:r>
            <a:r>
              <a:rPr lang="en-US" sz="2400">
                <a:latin typeface="Times New Roman" panose="02020603050405020304" charset="0"/>
              </a:rPr>
              <a:t>bu sektörün gelişimini etkileyen faktörleri,</a:t>
            </a:r>
            <a:endParaRPr lang="en-US" sz="2400">
              <a:latin typeface="Times New Roman" panose="02020603050405020304" charset="0"/>
            </a:endParaRPr>
          </a:p>
          <a:p>
            <a:r>
              <a:rPr lang="en-US" sz="2400">
                <a:latin typeface="Times New Roman" panose="02020603050405020304" charset="0"/>
              </a:rPr>
              <a:t>Turizm </a:t>
            </a:r>
            <a:r>
              <a:rPr lang="tr-TR" altLang="en-US" sz="2400">
                <a:latin typeface="Times New Roman" panose="02020603050405020304" charset="0"/>
              </a:rPr>
              <a:t>s</a:t>
            </a:r>
            <a:r>
              <a:rPr lang="en-US" sz="2400">
                <a:latin typeface="Times New Roman" panose="02020603050405020304" charset="0"/>
              </a:rPr>
              <a:t>ektörünün	özelliklerinin	neler olduğunu, ülkemizde ve	 dünyada son	yıllardaki gelişmelerini,</a:t>
            </a:r>
            <a:endParaRPr lang="en-US" sz="2400">
              <a:latin typeface="Times New Roman" panose="02020603050405020304" charset="0"/>
            </a:endParaRPr>
          </a:p>
          <a:p>
            <a:r>
              <a:rPr lang="en-US" sz="2400">
                <a:latin typeface="Times New Roman" panose="02020603050405020304" charset="0"/>
              </a:rPr>
              <a:t>Turizm sektöründe	yer alan konaklama işletmelerini diğer işletmelerden farklı	kılan nedenleri, özelliklerini  ve konaklama işletmelerinin	çeşitlerini öğreneceksiniz.</a:t>
            </a:r>
            <a:endParaRPr lang="en-US" sz="2400">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6035" y="33020"/>
            <a:ext cx="12242800" cy="917575"/>
          </a:xfrm>
        </p:spPr>
        <p:txBody>
          <a:bodyPr/>
          <a:p>
            <a:pPr algn="ctr"/>
            <a:r>
              <a:rPr lang="en-US" sz="2800" b="1">
                <a:solidFill>
                  <a:srgbClr val="FF0000"/>
                </a:solidFill>
                <a:latin typeface="Times New Roman" panose="02020603050405020304" charset="0"/>
                <a:sym typeface="+mn-ea"/>
              </a:rPr>
              <a:t>Turizm ve Konaklama İşletmeleri</a:t>
            </a:r>
            <a:br>
              <a:rPr lang="en-US" b="1">
                <a:solidFill>
                  <a:srgbClr val="FF0000"/>
                </a:solidFill>
                <a:latin typeface="Times New Roman" panose="02020603050405020304" charset="0"/>
              </a:rPr>
            </a:br>
            <a:endParaRPr lang="en-US"/>
          </a:p>
        </p:txBody>
      </p:sp>
      <p:sp>
        <p:nvSpPr>
          <p:cNvPr id="3" name="Content Placeholder 2"/>
          <p:cNvSpPr>
            <a:spLocks noGrp="1"/>
          </p:cNvSpPr>
          <p:nvPr>
            <p:ph idx="1"/>
          </p:nvPr>
        </p:nvSpPr>
        <p:spPr>
          <a:xfrm>
            <a:off x="-25400" y="769620"/>
            <a:ext cx="12242165" cy="6069330"/>
          </a:xfrm>
        </p:spPr>
        <p:txBody>
          <a:bodyPr/>
          <a:p>
            <a:pPr marL="0" indent="0">
              <a:buNone/>
            </a:pPr>
            <a:r>
              <a:rPr lang="en-US" sz="2800" b="1">
                <a:latin typeface="Times New Roman" panose="02020603050405020304" charset="0"/>
              </a:rPr>
              <a:t>Turizm Kavramı</a:t>
            </a:r>
            <a:endParaRPr lang="en-US" sz="2800" b="1">
              <a:latin typeface="Times New Roman" panose="02020603050405020304" charset="0"/>
            </a:endParaRPr>
          </a:p>
          <a:p>
            <a:pPr marL="0" indent="0">
              <a:buNone/>
            </a:pPr>
            <a:endParaRPr lang="en-US" sz="2800" b="1">
              <a:latin typeface="Times New Roman" panose="02020603050405020304" charset="0"/>
            </a:endParaRPr>
          </a:p>
          <a:p>
            <a:pPr marL="0" indent="0">
              <a:buNone/>
            </a:pPr>
            <a:r>
              <a:rPr lang="en-US" sz="2400">
                <a:latin typeface="Times New Roman" panose="02020603050405020304" charset="0"/>
              </a:rPr>
              <a:t>Turizm, zaman içinde tüm dünyada ve ülkemizde günden güne gelişen ve önemi giderek artan bir sektör olarak öne çıkmaktadır. Ülkemizde özellikle 1980’li yıllardan itibaren turizm alanında önemli gelişmeler yaşanmış olup, toplam gayri safi milli hâsıla içinde bu sektörün payı önemli bir düzeye gelmiş bulunmaktadır. Ülkemiz gerek coğrafik konumu gerekse iklimsel özellikleri nedeniyle turizm açısından gelen turistler itibariyle son derece etkileyici bir yapıya sahiptir. Turizm, esas olarak yoğun bir emek istihdamına gereksinim duyması, farklı kültürlerden olan insanları bir araya getirmek suretiyle kaynaştırması ve ülke ekonomisi içinde son derece etkili olması gibi nedenlerle tüm dünyada önemsenmektedir. </a:t>
            </a:r>
            <a:endParaRPr lang="en-US" sz="2400">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1905"/>
            <a:ext cx="12159615" cy="6810375"/>
          </a:xfrm>
          <a:noFill/>
          <a:ln>
            <a:noFill/>
          </a:ln>
          <a:extLst>
            <a:ext uri="{909E8E84-426E-40DD-AFC4-6F175D3DCCD1}">
              <a14:hiddenFill xmlns:a14="http://schemas.microsoft.com/office/drawing/2010/main">
                <a:solidFill>
                  <a:schemeClr val="accent2"/>
                </a:solidFill>
              </a14:hiddenFill>
            </a:ext>
          </a:extLst>
        </p:spPr>
        <p:txBody>
          <a:bodyPr/>
          <a:p>
            <a:pPr marL="0" indent="0">
              <a:buNone/>
            </a:pPr>
            <a:r>
              <a:rPr lang="en-US" sz="2400">
                <a:latin typeface="Times New Roman" panose="02020603050405020304" charset="0"/>
              </a:rPr>
              <a:t>Turizm sektörünün gelişmesini etkiyen faktörler aşağıda sayılmaktadır:</a:t>
            </a:r>
            <a:endParaRPr lang="en-US" sz="2400">
              <a:latin typeface="Times New Roman" panose="02020603050405020304" charset="0"/>
            </a:endParaRPr>
          </a:p>
          <a:p>
            <a:pPr marL="0" indent="0">
              <a:buNone/>
            </a:pPr>
            <a:r>
              <a:rPr lang="en-US" sz="2400">
                <a:latin typeface="Times New Roman" panose="02020603050405020304" charset="0"/>
              </a:rPr>
              <a:t> • Turizm alanında hizmet veren işletmelerin sayısı ve özellikleri, </a:t>
            </a:r>
            <a:endParaRPr lang="en-US" sz="2400">
              <a:latin typeface="Times New Roman" panose="02020603050405020304" charset="0"/>
            </a:endParaRPr>
          </a:p>
          <a:p>
            <a:pPr marL="0" indent="0">
              <a:buNone/>
            </a:pPr>
            <a:r>
              <a:rPr lang="en-US" sz="2400">
                <a:latin typeface="Times New Roman" panose="02020603050405020304" charset="0"/>
              </a:rPr>
              <a:t>• Doğal kaynaklar, tarihsel, dinsel, arkeolojik ve mitolojik değerlerin varlığı ve bunların sunum özellikleri, </a:t>
            </a:r>
            <a:endParaRPr lang="en-US" sz="2400">
              <a:latin typeface="Times New Roman" panose="02020603050405020304" charset="0"/>
            </a:endParaRPr>
          </a:p>
          <a:p>
            <a:pPr marL="0" indent="0">
              <a:buNone/>
            </a:pPr>
            <a:r>
              <a:rPr lang="en-US" sz="2400">
                <a:latin typeface="Times New Roman" panose="02020603050405020304" charset="0"/>
              </a:rPr>
              <a:t>• Ülkenin altyapısı ve ulaşım ile ilgili özellikleri, </a:t>
            </a:r>
            <a:endParaRPr lang="en-US" sz="2400">
              <a:latin typeface="Times New Roman" panose="02020603050405020304" charset="0"/>
            </a:endParaRPr>
          </a:p>
          <a:p>
            <a:pPr marL="0" indent="0">
              <a:buNone/>
            </a:pPr>
            <a:r>
              <a:rPr lang="en-US" sz="2400">
                <a:latin typeface="Times New Roman" panose="02020603050405020304" charset="0"/>
              </a:rPr>
              <a:t>• Savaşlar, olağanüstü koşullar (Doğal afetler vb.) ile salgın hastalıklar gibi unsurların bulunması, • Ekonomi ile ilgili şartlarının uygun olması, (Enflasyon, ekonomik krizler, döviz darboğazları vb. gibi.)</a:t>
            </a:r>
            <a:endParaRPr lang="en-US" sz="2400">
              <a:latin typeface="Times New Roman" panose="02020603050405020304" charset="0"/>
            </a:endParaRPr>
          </a:p>
          <a:p>
            <a:pPr marL="0" indent="0">
              <a:buNone/>
            </a:pPr>
            <a:r>
              <a:rPr lang="en-US" sz="2400">
                <a:latin typeface="Times New Roman" panose="02020603050405020304" charset="0"/>
              </a:rPr>
              <a:t> • İstihdam özellikleri, </a:t>
            </a:r>
            <a:endParaRPr lang="en-US" sz="2400">
              <a:latin typeface="Times New Roman" panose="02020603050405020304" charset="0"/>
            </a:endParaRPr>
          </a:p>
          <a:p>
            <a:pPr marL="0" indent="0">
              <a:buNone/>
            </a:pPr>
            <a:r>
              <a:rPr lang="en-US" sz="2400">
                <a:latin typeface="Times New Roman" panose="02020603050405020304" charset="0"/>
              </a:rPr>
              <a:t>• Turizm ile ilgili yasal düzenlemeler ve teşvik uygulamaları.</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n>
                  <a:noFill/>
                </a:ln>
                <a:solidFill>
                  <a:srgbClr val="FF0000"/>
                </a:solidFill>
                <a:latin typeface="Times New Roman" panose="02020603050405020304" charset="0"/>
              </a:rPr>
              <a:t>   Turizm yerleşme niyeti olmaksızın çeşitli amaçlarla kültür ya da sanat hareketleri nedeniyle bireysel ya da topluluk halinde yapılan seyahatler olarak tanımlanmaktadır. Turizm faaliyetinde bulunan kişiler sürekli yaşamakta oldukları yerlerin dışına çıkmakta ve bu seyahat için harcanan süre bazı etkenlere bağlı olarak değişebilmektedir. Ancak buradaki ortak nokta, seyahatin sonucunda tekrar hareket edilen yere geri dönülmesidir.</a:t>
            </a:r>
            <a:endParaRPr lang="en-US" sz="2400" b="1">
              <a:ln>
                <a:noFill/>
              </a:ln>
              <a:solidFill>
                <a:srgbClr val="FF0000"/>
              </a:solidFill>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29845"/>
            <a:ext cx="12188190" cy="6782435"/>
          </a:xfrm>
        </p:spPr>
        <p:txBody>
          <a:bodyPr/>
          <a:p>
            <a:pPr marL="0" indent="0">
              <a:buNone/>
            </a:pPr>
            <a:r>
              <a:rPr lang="en-US" sz="2400">
                <a:latin typeface="Times New Roman" panose="02020603050405020304" charset="0"/>
              </a:rPr>
              <a:t>Turizm sektörü kendi dışında kalan diğer sektörleri etkilerken aynı zamanda bu sektörlerden de etkilenmektedir. Bu nedenle oldukça karmaşık bir yapıya sahip bulunmaktadır.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solidFill>
                  <a:srgbClr val="FF0000"/>
                </a:solidFill>
                <a:latin typeface="Times New Roman" panose="02020603050405020304" charset="0"/>
              </a:rPr>
              <a:t>Turizmin Özellikleri </a:t>
            </a: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Turizmin özellikleri aşağıda sayılmaktadır:</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 • Turizm, bir dizi olay ve ilişkiler bütünüdür.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 Bu olaylar ve kişiler, çeşitli yerlere seyahat eden insanların hareketlerinden ve konaklamalarından kaynaklanır. Bu özellik, konunun hem bir dinamik boyutunun (seyahat) hem de statik boyutunun (konaklama) olduğunu ortaya koymaktadır.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 Seyahat ve konaklama, normal olarak yaşanılan ve çalışılan yerlerin dışında kalan yerlerde olmaktadır. Böylelikle, seyahat edilen ve konaklanan yerlerde sürekli yaşayan ve çalışan insanlarınkinden farklı faaliyetler ortaya çıkmaktadır.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 Seyahatler, geçici ve kısa dönemli bir nitelik taşımaktadır. Seyahate çıkan kişinin birkaç gün, hafta ya da ay içerisinde geriye dönme niyeti bulunmaktadır.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 Ziyaret edilen yerlerde kazanç sağlamaya yönelik çalışma söz konusu değildir. Turizm, iş bulmak ya da iş kurmak gibi amaçlarla yapılmamaktadır.</a:t>
            </a:r>
            <a:endParaRPr lang="en-US" sz="2400">
              <a:solidFill>
                <a:schemeClr val="tx1"/>
              </a:solidFill>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4770" y="50800"/>
            <a:ext cx="12061825" cy="582930"/>
          </a:xfrm>
        </p:spPr>
        <p:txBody>
          <a:bodyPr/>
          <a:p>
            <a:pPr algn="ctr"/>
            <a:r>
              <a:rPr lang="en-US" sz="2800" b="1">
                <a:solidFill>
                  <a:srgbClr val="FF0000"/>
                </a:solidFill>
                <a:latin typeface="Times New Roman" panose="02020603050405020304" charset="0"/>
              </a:rPr>
              <a:t>Dünyada ve Türkiye’de Turizm</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64135" y="1010920"/>
            <a:ext cx="12062460" cy="5814695"/>
          </a:xfrm>
        </p:spPr>
        <p:txBody>
          <a:bodyPr anchor="t" anchorCtr="0"/>
          <a:p>
            <a:pPr marL="0" indent="0">
              <a:buNone/>
            </a:pPr>
            <a:r>
              <a:rPr lang="en-US" sz="2400">
                <a:latin typeface="Times New Roman" panose="02020603050405020304" charset="0"/>
              </a:rPr>
              <a:t>Son yıllarda giderek kötüleşen dünya ekonomisi, petrol fiyatlarının artması ve kur farklarındaki ani değişiklikler nedeniyle Avrupa başta olmak üzere tüm dünya ülkelerinde turizmin büyüme trendinde bir gerileme yaşanmaktadır. 2008 yılında dünyanın en çok turizm gelirine sahip ilk 10 ülkesinin sıralamasında bazı değişikler olmuştur. Gelen yabancı turist sayısında Türkiye 7. sıraya yükselerek Almanya ve Malezya’yı geride bırakmıştır. Türkiye’nin 2009 yılı turizm geliri 2008’e göre % 13,2 azalarak 21,3 milyar dolar olarak belirlenmiştir</a:t>
            </a:r>
            <a:r>
              <a:rPr lang="tr-TR" altLang="en-US" sz="2400">
                <a:latin typeface="Times New Roman" panose="02020603050405020304" charset="0"/>
              </a:rPr>
              <a:t>.</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7465" y="92710"/>
            <a:ext cx="12116435" cy="582930"/>
          </a:xfrm>
        </p:spPr>
        <p:txBody>
          <a:bodyPr/>
          <a:p>
            <a:r>
              <a:rPr lang="tr-TR" altLang="en-US" sz="2800" b="1">
                <a:solidFill>
                  <a:schemeClr val="tx1"/>
                </a:solidFill>
                <a:latin typeface="Times New Roman" panose="02020603050405020304" charset="0"/>
                <a:sym typeface="+mn-ea"/>
              </a:rPr>
              <a:t>Tablo I: Dünyada Turizm 2009 (Gelen Yabancı Turist Sayıları İlk 10)</a:t>
            </a:r>
            <a:endParaRPr lang="tr-TR" altLang="en-US" sz="2800" b="1">
              <a:solidFill>
                <a:schemeClr val="tx1"/>
              </a:solidFill>
              <a:latin typeface="Times New Roman" panose="02020603050405020304" charset="0"/>
              <a:sym typeface="+mn-ea"/>
            </a:endParaRPr>
          </a:p>
        </p:txBody>
      </p:sp>
      <p:graphicFrame>
        <p:nvGraphicFramePr>
          <p:cNvPr id="8" name="Content Placeholder 7"/>
          <p:cNvGraphicFramePr/>
          <p:nvPr>
            <p:ph idx="1"/>
          </p:nvPr>
        </p:nvGraphicFramePr>
        <p:xfrm>
          <a:off x="37465" y="887730"/>
          <a:ext cx="12115800" cy="4657725"/>
        </p:xfrm>
        <a:graphic>
          <a:graphicData uri="http://schemas.openxmlformats.org/drawingml/2006/table">
            <a:tbl>
              <a:tblPr firstRow="1" bandRow="1">
                <a:tableStyleId>{5C22544A-7EE6-4342-B048-85BDC9FD1C3A}</a:tableStyleId>
              </a:tblPr>
              <a:tblGrid>
                <a:gridCol w="598170"/>
                <a:gridCol w="6233795"/>
                <a:gridCol w="5283835"/>
              </a:tblGrid>
              <a:tr h="415925">
                <a:tc>
                  <a:txBody>
                    <a:bodyPr/>
                    <a:p>
                      <a:pPr>
                        <a:buNone/>
                      </a:pPr>
                      <a:endParaRPr lang="en-US"/>
                    </a:p>
                  </a:txBody>
                  <a:tcPr/>
                </a:tc>
                <a:tc>
                  <a:txBody>
                    <a:bodyPr/>
                    <a:p>
                      <a:pPr>
                        <a:buNone/>
                      </a:pPr>
                      <a:endParaRPr lang="en-US"/>
                    </a:p>
                  </a:txBody>
                  <a:tcPr/>
                </a:tc>
                <a:tc>
                  <a:txBody>
                    <a:bodyPr/>
                    <a:p>
                      <a:pPr algn="ctr">
                        <a:buNone/>
                      </a:pPr>
                      <a:r>
                        <a:rPr lang="tr-TR" altLang="en-US" sz="2400">
                          <a:latin typeface="Times New Roman" panose="02020603050405020304" charset="0"/>
                        </a:rPr>
                        <a:t>Milyon</a:t>
                      </a:r>
                      <a:endParaRPr lang="tr-TR" altLang="en-US" sz="2400">
                        <a:latin typeface="Times New Roman" panose="02020603050405020304" charset="0"/>
                      </a:endParaRPr>
                    </a:p>
                  </a:txBody>
                  <a:tcPr/>
                </a:tc>
              </a:tr>
              <a:tr h="415925">
                <a:tc>
                  <a:txBody>
                    <a:bodyPr/>
                    <a:p>
                      <a:pPr algn="ctr">
                        <a:buNone/>
                      </a:pPr>
                      <a:r>
                        <a:rPr lang="tr-TR" altLang="en-US" sz="2400">
                          <a:latin typeface="Times New Roman" panose="02020603050405020304" charset="0"/>
                        </a:rPr>
                        <a:t>1</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Fransa</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74,2</a:t>
                      </a:r>
                      <a:endParaRPr lang="tr-TR" altLang="en-US" sz="2400">
                        <a:latin typeface="Times New Roman" panose="02020603050405020304" charset="0"/>
                      </a:endParaRPr>
                    </a:p>
                  </a:txBody>
                  <a:tcPr/>
                </a:tc>
              </a:tr>
              <a:tr h="415925">
                <a:tc>
                  <a:txBody>
                    <a:bodyPr/>
                    <a:p>
                      <a:pPr algn="ctr">
                        <a:buNone/>
                      </a:pPr>
                      <a:r>
                        <a:rPr lang="tr-TR" altLang="en-US" sz="2400">
                          <a:latin typeface="Times New Roman" panose="02020603050405020304" charset="0"/>
                        </a:rPr>
                        <a:t>2</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A.B.D</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54,9</a:t>
                      </a:r>
                      <a:endParaRPr lang="tr-TR" altLang="en-US" sz="2400">
                        <a:latin typeface="Times New Roman" panose="02020603050405020304" charset="0"/>
                      </a:endParaRPr>
                    </a:p>
                  </a:txBody>
                  <a:tcPr/>
                </a:tc>
              </a:tr>
              <a:tr h="415925">
                <a:tc>
                  <a:txBody>
                    <a:bodyPr/>
                    <a:p>
                      <a:pPr algn="ctr">
                        <a:buNone/>
                      </a:pPr>
                      <a:r>
                        <a:rPr lang="tr-TR" altLang="en-US" sz="2400">
                          <a:latin typeface="Times New Roman" panose="02020603050405020304" charset="0"/>
                        </a:rPr>
                        <a:t>3</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İspanya</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52,2</a:t>
                      </a:r>
                      <a:endParaRPr lang="tr-TR" altLang="en-US" sz="2400">
                        <a:latin typeface="Times New Roman" panose="02020603050405020304" charset="0"/>
                      </a:endParaRPr>
                    </a:p>
                  </a:txBody>
                  <a:tcPr/>
                </a:tc>
              </a:tr>
              <a:tr h="415925">
                <a:tc>
                  <a:txBody>
                    <a:bodyPr/>
                    <a:p>
                      <a:pPr algn="ctr">
                        <a:buNone/>
                      </a:pPr>
                      <a:r>
                        <a:rPr lang="tr-TR" altLang="en-US" sz="2400">
                          <a:latin typeface="Times New Roman" panose="02020603050405020304" charset="0"/>
                        </a:rPr>
                        <a:t>4</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Çin</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50,9</a:t>
                      </a:r>
                      <a:endParaRPr lang="tr-TR" altLang="en-US" sz="2400">
                        <a:latin typeface="Times New Roman" panose="02020603050405020304" charset="0"/>
                      </a:endParaRPr>
                    </a:p>
                  </a:txBody>
                  <a:tcPr/>
                </a:tc>
              </a:tr>
              <a:tr h="415925">
                <a:tc>
                  <a:txBody>
                    <a:bodyPr/>
                    <a:p>
                      <a:pPr algn="ctr">
                        <a:buNone/>
                      </a:pPr>
                      <a:r>
                        <a:rPr lang="tr-TR" altLang="en-US" sz="2400">
                          <a:latin typeface="Times New Roman" panose="02020603050405020304" charset="0"/>
                        </a:rPr>
                        <a:t>5</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İtalya</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43,2</a:t>
                      </a:r>
                      <a:endParaRPr lang="tr-TR" altLang="en-US" sz="2400">
                        <a:latin typeface="Times New Roman" panose="02020603050405020304" charset="0"/>
                      </a:endParaRPr>
                    </a:p>
                  </a:txBody>
                  <a:tcPr/>
                </a:tc>
              </a:tr>
              <a:tr h="415925">
                <a:tc>
                  <a:txBody>
                    <a:bodyPr/>
                    <a:p>
                      <a:pPr algn="ctr">
                        <a:buNone/>
                      </a:pPr>
                      <a:r>
                        <a:rPr lang="tr-TR" altLang="en-US" sz="2400">
                          <a:latin typeface="Times New Roman" panose="02020603050405020304" charset="0"/>
                        </a:rPr>
                        <a:t>6</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İngiltere</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20,8</a:t>
                      </a:r>
                      <a:endParaRPr lang="tr-TR" altLang="en-US" sz="2400">
                        <a:latin typeface="Times New Roman" panose="02020603050405020304" charset="0"/>
                      </a:endParaRPr>
                    </a:p>
                  </a:txBody>
                  <a:tcPr/>
                </a:tc>
              </a:tr>
              <a:tr h="415925">
                <a:tc>
                  <a:txBody>
                    <a:bodyPr/>
                    <a:p>
                      <a:pPr algn="ctr">
                        <a:buNone/>
                      </a:pPr>
                      <a:r>
                        <a:rPr lang="tr-TR" altLang="en-US" sz="2400">
                          <a:latin typeface="Times New Roman" panose="02020603050405020304" charset="0"/>
                        </a:rPr>
                        <a:t>7</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Türkiye</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25,5</a:t>
                      </a:r>
                      <a:endParaRPr lang="tr-TR" altLang="en-US" sz="2400">
                        <a:latin typeface="Times New Roman" panose="02020603050405020304" charset="0"/>
                      </a:endParaRPr>
                    </a:p>
                  </a:txBody>
                  <a:tcPr/>
                </a:tc>
              </a:tr>
              <a:tr h="415925">
                <a:tc>
                  <a:txBody>
                    <a:bodyPr/>
                    <a:p>
                      <a:pPr algn="ctr">
                        <a:buNone/>
                      </a:pPr>
                      <a:r>
                        <a:rPr lang="tr-TR" altLang="en-US" sz="2400">
                          <a:latin typeface="Times New Roman" panose="02020603050405020304" charset="0"/>
                        </a:rPr>
                        <a:t>8</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Almanya</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24,9</a:t>
                      </a:r>
                      <a:endParaRPr lang="tr-TR" altLang="en-US" sz="2400">
                        <a:latin typeface="Times New Roman" panose="02020603050405020304" charset="0"/>
                      </a:endParaRPr>
                    </a:p>
                  </a:txBody>
                  <a:tcPr/>
                </a:tc>
              </a:tr>
              <a:tr h="415925">
                <a:tc>
                  <a:txBody>
                    <a:bodyPr/>
                    <a:p>
                      <a:pPr algn="ctr">
                        <a:buNone/>
                      </a:pPr>
                      <a:r>
                        <a:rPr lang="tr-TR" altLang="en-US" sz="2400">
                          <a:latin typeface="Times New Roman" panose="02020603050405020304" charset="0"/>
                        </a:rPr>
                        <a:t>9</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Malezya</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22,1</a:t>
                      </a:r>
                      <a:endParaRPr lang="tr-TR" altLang="en-US" sz="2400">
                        <a:latin typeface="Times New Roman" panose="02020603050405020304" charset="0"/>
                      </a:endParaRPr>
                    </a:p>
                  </a:txBody>
                  <a:tcPr/>
                </a:tc>
              </a:tr>
              <a:tr h="415925">
                <a:tc>
                  <a:txBody>
                    <a:bodyPr/>
                    <a:p>
                      <a:pPr algn="ctr">
                        <a:buNone/>
                      </a:pPr>
                      <a:r>
                        <a:rPr lang="tr-TR" altLang="en-US" sz="2400">
                          <a:latin typeface="Times New Roman" panose="02020603050405020304" charset="0"/>
                        </a:rPr>
                        <a:t>10</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Meksika</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21,5</a:t>
                      </a:r>
                      <a:endParaRPr lang="tr-TR" altLang="en-US" sz="2400">
                        <a:latin typeface="Times New Roman" panose="02020603050405020304" charset="0"/>
                      </a:endParaRPr>
                    </a:p>
                  </a:txBody>
                  <a:tcPr/>
                </a:tc>
              </a:tr>
            </a:tbl>
          </a:graphicData>
        </a:graphic>
      </p:graphicFrame>
      <p:sp>
        <p:nvSpPr>
          <p:cNvPr id="9" name="Text Box 8"/>
          <p:cNvSpPr txBox="1"/>
          <p:nvPr/>
        </p:nvSpPr>
        <p:spPr>
          <a:xfrm>
            <a:off x="37465" y="6238240"/>
            <a:ext cx="12115800" cy="460375"/>
          </a:xfrm>
          <a:prstGeom prst="rect">
            <a:avLst/>
          </a:prstGeom>
          <a:noFill/>
        </p:spPr>
        <p:txBody>
          <a:bodyPr wrap="square" rtlCol="0" anchor="t">
            <a:spAutoFit/>
          </a:bodyPr>
          <a:p>
            <a:r>
              <a:rPr lang="en-US" sz="2400">
                <a:latin typeface="Times New Roman" panose="02020603050405020304" charset="0"/>
              </a:rPr>
              <a:t>Türkiye 25,5 milyon turistle, dünyada en çok turist çeken 7. ülke konumundadır.</a:t>
            </a:r>
            <a:endParaRPr lang="en-US" sz="2400">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5405" y="190500"/>
            <a:ext cx="12173585" cy="582930"/>
          </a:xfrm>
        </p:spPr>
        <p:txBody>
          <a:bodyPr/>
          <a:p>
            <a:r>
              <a:rPr lang="en-US" sz="2800" b="1">
                <a:latin typeface="Times New Roman" panose="02020603050405020304" charset="0"/>
              </a:rPr>
              <a:t>Tablo II: Dünyada Turizm Geliri İlk 10 </a:t>
            </a:r>
            <a:r>
              <a:rPr lang="tr-TR" altLang="en-US" sz="2800" b="1">
                <a:latin typeface="Times New Roman" panose="02020603050405020304" charset="0"/>
              </a:rPr>
              <a:t>(</a:t>
            </a:r>
            <a:r>
              <a:rPr lang="en-US" sz="2800" b="1">
                <a:latin typeface="Times New Roman" panose="02020603050405020304" charset="0"/>
              </a:rPr>
              <a:t>2009)</a:t>
            </a:r>
            <a:endParaRPr lang="en-US" sz="2800" b="1">
              <a:latin typeface="Times New Roman" panose="02020603050405020304" charset="0"/>
            </a:endParaRPr>
          </a:p>
        </p:txBody>
      </p:sp>
      <p:graphicFrame>
        <p:nvGraphicFramePr>
          <p:cNvPr id="4" name="Content Placeholder 3"/>
          <p:cNvGraphicFramePr/>
          <p:nvPr>
            <p:ph idx="1"/>
          </p:nvPr>
        </p:nvGraphicFramePr>
        <p:xfrm>
          <a:off x="65405" y="773430"/>
          <a:ext cx="12049125" cy="4610100"/>
        </p:xfrm>
        <a:graphic>
          <a:graphicData uri="http://schemas.openxmlformats.org/drawingml/2006/table">
            <a:tbl>
              <a:tblPr firstRow="1" bandRow="1">
                <a:tableStyleId>{5C22544A-7EE6-4342-B048-85BDC9FD1C3A}</a:tableStyleId>
              </a:tblPr>
              <a:tblGrid>
                <a:gridCol w="831850"/>
                <a:gridCol w="7200900"/>
                <a:gridCol w="4016375"/>
              </a:tblGrid>
              <a:tr h="419100">
                <a:tc>
                  <a:txBody>
                    <a:bodyPr/>
                    <a:p>
                      <a:pPr>
                        <a:buNone/>
                      </a:pPr>
                      <a:endParaRPr lang="en-US"/>
                    </a:p>
                  </a:txBody>
                  <a:tcPr/>
                </a:tc>
                <a:tc>
                  <a:txBody>
                    <a:bodyPr/>
                    <a:p>
                      <a:pPr algn="ctr">
                        <a:buNone/>
                      </a:pPr>
                      <a:endParaRPr lang="en-US" sz="2400">
                        <a:latin typeface="Times New Roman" panose="02020603050405020304" charset="0"/>
                      </a:endParaRPr>
                    </a:p>
                  </a:txBody>
                  <a:tcPr/>
                </a:tc>
                <a:tc>
                  <a:txBody>
                    <a:bodyPr/>
                    <a:p>
                      <a:pPr algn="ctr">
                        <a:buNone/>
                      </a:pPr>
                      <a:r>
                        <a:rPr lang="tr-TR" altLang="en-US" sz="2400">
                          <a:latin typeface="Times New Roman" panose="02020603050405020304" charset="0"/>
                        </a:rPr>
                        <a:t>Milyon $</a:t>
                      </a:r>
                      <a:endParaRPr lang="tr-TR" altLang="en-US" sz="2400">
                        <a:latin typeface="Times New Roman" panose="02020603050405020304" charset="0"/>
                      </a:endParaRPr>
                    </a:p>
                  </a:txBody>
                  <a:tcPr/>
                </a:tc>
              </a:tr>
              <a:tr h="419100">
                <a:tc>
                  <a:txBody>
                    <a:bodyPr/>
                    <a:p>
                      <a:pPr algn="ctr">
                        <a:buNone/>
                      </a:pPr>
                      <a:r>
                        <a:rPr lang="tr-TR" altLang="en-US" sz="2400">
                          <a:latin typeface="Times New Roman" panose="02020603050405020304" charset="0"/>
                        </a:rPr>
                        <a:t>1</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A.B.D</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94,2</a:t>
                      </a:r>
                      <a:endParaRPr lang="tr-TR" altLang="en-US" sz="2400">
                        <a:latin typeface="Times New Roman" panose="02020603050405020304" charset="0"/>
                      </a:endParaRPr>
                    </a:p>
                  </a:txBody>
                  <a:tcPr/>
                </a:tc>
              </a:tr>
              <a:tr h="419100">
                <a:tc>
                  <a:txBody>
                    <a:bodyPr/>
                    <a:p>
                      <a:pPr algn="ctr">
                        <a:buNone/>
                      </a:pPr>
                      <a:r>
                        <a:rPr lang="tr-TR" altLang="en-US" sz="2400">
                          <a:latin typeface="Times New Roman" panose="02020603050405020304" charset="0"/>
                        </a:rPr>
                        <a:t>2</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İspanya</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53,2</a:t>
                      </a:r>
                      <a:endParaRPr lang="tr-TR" altLang="en-US" sz="2400">
                        <a:latin typeface="Times New Roman" panose="02020603050405020304" charset="0"/>
                      </a:endParaRPr>
                    </a:p>
                  </a:txBody>
                  <a:tcPr/>
                </a:tc>
              </a:tr>
              <a:tr h="419100">
                <a:tc>
                  <a:txBody>
                    <a:bodyPr/>
                    <a:p>
                      <a:pPr algn="ctr">
                        <a:buNone/>
                      </a:pPr>
                      <a:r>
                        <a:rPr lang="tr-TR" altLang="en-US" sz="2400">
                          <a:latin typeface="Times New Roman" panose="02020603050405020304" charset="0"/>
                        </a:rPr>
                        <a:t>3</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Fransa</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48,7</a:t>
                      </a:r>
                      <a:endParaRPr lang="tr-TR" altLang="en-US" sz="2400">
                        <a:latin typeface="Times New Roman" panose="02020603050405020304" charset="0"/>
                      </a:endParaRPr>
                    </a:p>
                  </a:txBody>
                  <a:tcPr/>
                </a:tc>
              </a:tr>
              <a:tr h="419100">
                <a:tc>
                  <a:txBody>
                    <a:bodyPr/>
                    <a:p>
                      <a:pPr algn="ctr">
                        <a:buNone/>
                      </a:pPr>
                      <a:r>
                        <a:rPr lang="tr-TR" altLang="en-US" sz="2400">
                          <a:latin typeface="Times New Roman" panose="02020603050405020304" charset="0"/>
                        </a:rPr>
                        <a:t>4</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İtalya</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40,2</a:t>
                      </a:r>
                      <a:endParaRPr lang="tr-TR" altLang="en-US" sz="2400">
                        <a:latin typeface="Times New Roman" panose="02020603050405020304" charset="0"/>
                      </a:endParaRPr>
                    </a:p>
                  </a:txBody>
                  <a:tcPr/>
                </a:tc>
              </a:tr>
              <a:tr h="419100">
                <a:tc>
                  <a:txBody>
                    <a:bodyPr/>
                    <a:p>
                      <a:pPr algn="ctr">
                        <a:buNone/>
                      </a:pPr>
                      <a:r>
                        <a:rPr lang="tr-TR" altLang="en-US" sz="2400">
                          <a:latin typeface="Times New Roman" panose="02020603050405020304" charset="0"/>
                        </a:rPr>
                        <a:t>5</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Çin</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39,7</a:t>
                      </a:r>
                      <a:endParaRPr lang="tr-TR" altLang="en-US" sz="2400">
                        <a:latin typeface="Times New Roman" panose="02020603050405020304" charset="0"/>
                      </a:endParaRPr>
                    </a:p>
                  </a:txBody>
                  <a:tcPr/>
                </a:tc>
              </a:tr>
              <a:tr h="419100">
                <a:tc>
                  <a:txBody>
                    <a:bodyPr/>
                    <a:p>
                      <a:pPr algn="ctr">
                        <a:buNone/>
                      </a:pPr>
                      <a:r>
                        <a:rPr lang="tr-TR" altLang="en-US" sz="2400">
                          <a:latin typeface="Times New Roman" panose="02020603050405020304" charset="0"/>
                        </a:rPr>
                        <a:t>6</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Almanya</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34,7</a:t>
                      </a:r>
                      <a:endParaRPr lang="tr-TR" altLang="en-US" sz="2400">
                        <a:latin typeface="Times New Roman" panose="02020603050405020304" charset="0"/>
                      </a:endParaRPr>
                    </a:p>
                  </a:txBody>
                  <a:tcPr/>
                </a:tc>
              </a:tr>
              <a:tr h="419100">
                <a:tc>
                  <a:txBody>
                    <a:bodyPr/>
                    <a:p>
                      <a:pPr algn="ctr">
                        <a:buNone/>
                      </a:pPr>
                      <a:r>
                        <a:rPr lang="tr-TR" altLang="en-US" sz="2400">
                          <a:latin typeface="Times New Roman" panose="02020603050405020304" charset="0"/>
                        </a:rPr>
                        <a:t>7</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İngiltere</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30,1</a:t>
                      </a:r>
                      <a:endParaRPr lang="tr-TR" altLang="en-US" sz="2400">
                        <a:latin typeface="Times New Roman" panose="02020603050405020304" charset="0"/>
                      </a:endParaRPr>
                    </a:p>
                  </a:txBody>
                  <a:tcPr/>
                </a:tc>
              </a:tr>
              <a:tr h="419100">
                <a:tc>
                  <a:txBody>
                    <a:bodyPr/>
                    <a:p>
                      <a:pPr algn="ctr">
                        <a:buNone/>
                      </a:pPr>
                      <a:r>
                        <a:rPr lang="tr-TR" altLang="en-US" sz="2400">
                          <a:latin typeface="Times New Roman" panose="02020603050405020304" charset="0"/>
                        </a:rPr>
                        <a:t>8</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Avustralya</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25,6</a:t>
                      </a:r>
                      <a:endParaRPr lang="tr-TR" altLang="en-US" sz="2400">
                        <a:latin typeface="Times New Roman" panose="02020603050405020304" charset="0"/>
                      </a:endParaRPr>
                    </a:p>
                  </a:txBody>
                  <a:tcPr/>
                </a:tc>
              </a:tr>
              <a:tr h="419100">
                <a:tc>
                  <a:txBody>
                    <a:bodyPr/>
                    <a:p>
                      <a:pPr algn="ctr">
                        <a:buNone/>
                      </a:pPr>
                      <a:r>
                        <a:rPr lang="tr-TR" altLang="en-US" sz="2400">
                          <a:latin typeface="Times New Roman" panose="02020603050405020304" charset="0"/>
                        </a:rPr>
                        <a:t>9</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Türkiye</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21,3</a:t>
                      </a:r>
                      <a:endParaRPr lang="tr-TR" altLang="en-US" sz="2400">
                        <a:latin typeface="Times New Roman" panose="02020603050405020304" charset="0"/>
                      </a:endParaRPr>
                    </a:p>
                  </a:txBody>
                  <a:tcPr/>
                </a:tc>
              </a:tr>
              <a:tr h="419100">
                <a:tc>
                  <a:txBody>
                    <a:bodyPr/>
                    <a:p>
                      <a:pPr algn="ctr">
                        <a:buNone/>
                      </a:pPr>
                      <a:r>
                        <a:rPr lang="tr-TR" altLang="en-US" sz="2400">
                          <a:latin typeface="Times New Roman" panose="02020603050405020304" charset="0"/>
                        </a:rPr>
                        <a:t>10</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Avusturya</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a:t>
                      </a:r>
                      <a:endParaRPr lang="tr-TR" altLang="en-US" sz="2400">
                        <a:latin typeface="Times New Roman" panose="02020603050405020304" charset="0"/>
                      </a:endParaRPr>
                    </a:p>
                  </a:txBody>
                  <a:tcPr/>
                </a:tc>
              </a:tr>
            </a:tbl>
          </a:graphicData>
        </a:graphic>
      </p:graphicFrame>
      <p:sp>
        <p:nvSpPr>
          <p:cNvPr id="5" name="Text Box 4"/>
          <p:cNvSpPr txBox="1"/>
          <p:nvPr/>
        </p:nvSpPr>
        <p:spPr>
          <a:xfrm>
            <a:off x="65405" y="6002020"/>
            <a:ext cx="12048490" cy="737235"/>
          </a:xfrm>
          <a:prstGeom prst="rect">
            <a:avLst/>
          </a:prstGeom>
          <a:noFill/>
        </p:spPr>
        <p:txBody>
          <a:bodyPr wrap="square" rtlCol="0" anchor="t">
            <a:spAutoFit/>
          </a:bodyPr>
          <a:p>
            <a:r>
              <a:rPr lang="en-US" sz="2400">
                <a:latin typeface="Times New Roman" panose="02020603050405020304" charset="0"/>
              </a:rPr>
              <a:t>Türkiye 21,3 milyar dolarla, dünyada en çok turizm geliri elde eden 9. ülke konumundadır</a:t>
            </a:r>
            <a:r>
              <a:rPr lang="en-US"/>
              <a:t>.</a:t>
            </a:r>
            <a:endParaRPr lang="en-US"/>
          </a:p>
          <a:p>
            <a:r>
              <a:rPr lang="en-US"/>
              <a:t> </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15240"/>
            <a:ext cx="12145645" cy="6782435"/>
          </a:xfrm>
        </p:spPr>
        <p:txBody>
          <a:bodyPr/>
          <a:p>
            <a:pPr marL="0" indent="0">
              <a:buNone/>
            </a:pPr>
            <a:r>
              <a:rPr lang="tr-TR" altLang="en-US" sz="2400" b="1">
                <a:solidFill>
                  <a:srgbClr val="FF0000"/>
                </a:solidFill>
                <a:latin typeface="Times New Roman" panose="02020603050405020304" charset="0"/>
              </a:rPr>
              <a:t>  </a:t>
            </a:r>
            <a:endParaRPr lang="tr-TR" alt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Gelişmekte olan birçok ülke açısından turizmin çekici yönlerinden en önemlisi, ekonomik yararlılığını kısa sürede gösterebilmesidir. Bir turizm yatırımının getiri sağlamadan önceki hazırlık dönemi, diğer sektörlerdeki yatırımlara oranla çok daha kısadır.</a:t>
            </a:r>
            <a:endParaRPr lang="en-US" sz="24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Turizm, başarılı bir tanıtım kampanyasından bir ya da iki yıl sonra, büyük gereksinim duyulan döviz girdisini sağlayabilen, gelir ve istihdam artışı yaratabilen bir sektördür. Özellikle gelişmekte olan ülkelerin ekonomik kalkınmalarını gerçekleştirmede karşılaştıkları en büyük sorun olan döviz darboğazının aşılmasında, turizm sayesinde elde edilen dövizler bir çıkış yolu olabilmektedir.</a:t>
            </a:r>
            <a:endParaRPr lang="en-US" sz="2400">
              <a:solidFill>
                <a:schemeClr val="tx1"/>
              </a:solidFill>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10490</Words>
  <Application>WPS Presentation</Application>
  <PresentationFormat>Widescreen</PresentationFormat>
  <Paragraphs>232</Paragraphs>
  <Slides>16</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16</vt:i4>
      </vt:variant>
    </vt:vector>
  </HeadingPairs>
  <TitlesOfParts>
    <vt:vector size="25" baseType="lpstr">
      <vt:lpstr>Arial</vt:lpstr>
      <vt:lpstr>SimSun</vt:lpstr>
      <vt:lpstr>Wingdings</vt:lpstr>
      <vt:lpstr>Times New Roman</vt:lpstr>
      <vt:lpstr>Microsoft YaHei</vt:lpstr>
      <vt:lpstr/>
      <vt:lpstr>Arial Unicode MS</vt:lpstr>
      <vt:lpstr>Calibri</vt:lpstr>
      <vt:lpstr>Blue Waves</vt:lpstr>
      <vt:lpstr>Konaklama İşletmelerinde Finansal Yönetim</vt:lpstr>
      <vt:lpstr>PowerPoint 演示文稿</vt:lpstr>
      <vt:lpstr>Turizm ve Konaklama İşletmeleri </vt:lpstr>
      <vt:lpstr>PowerPoint 演示文稿</vt:lpstr>
      <vt:lpstr>PowerPoint 演示文稿</vt:lpstr>
      <vt:lpstr>Dünyada ve Türkiye’de Turizm</vt:lpstr>
      <vt:lpstr>Tablo I: Dünyada Turizm 2009 (Gelen Yabancı Turist Sayıları İlk 10)</vt:lpstr>
      <vt:lpstr>Tablo II: Dünyada Turizm Geliri İlk 10 (2009)</vt:lpstr>
      <vt:lpstr>PowerPoint 演示文稿</vt:lpstr>
      <vt:lpstr>Konaklama İşletmeleri ve Özellikleri</vt:lpstr>
      <vt:lpstr>PowerPoint 演示文稿</vt:lpstr>
      <vt:lpstr>PowerPoint 演示文稿</vt:lpstr>
      <vt:lpstr>PowerPoint 演示文稿</vt:lpstr>
      <vt:lpstr>PowerPoint 演示文稿</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Konaklama İşletmelerinde Finansal Yönetim</dc:title>
  <dc:creator>ali</dc:creator>
  <cp:lastModifiedBy>ali</cp:lastModifiedBy>
  <cp:revision>6</cp:revision>
  <dcterms:created xsi:type="dcterms:W3CDTF">2018-02-01T10:58:00Z</dcterms:created>
  <dcterms:modified xsi:type="dcterms:W3CDTF">2018-02-16T12:09:33Z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