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7"/>
  </p:notesMasterIdLst>
  <p:sldIdLst>
    <p:sldId id="256" r:id="rId2"/>
    <p:sldId id="307" r:id="rId3"/>
    <p:sldId id="312" r:id="rId4"/>
    <p:sldId id="317" r:id="rId5"/>
    <p:sldId id="308" r:id="rId6"/>
    <p:sldId id="318" r:id="rId7"/>
    <p:sldId id="319" r:id="rId8"/>
    <p:sldId id="313" r:id="rId9"/>
    <p:sldId id="314" r:id="rId10"/>
    <p:sldId id="315" r:id="rId11"/>
    <p:sldId id="316" r:id="rId12"/>
    <p:sldId id="329" r:id="rId13"/>
    <p:sldId id="309" r:id="rId14"/>
    <p:sldId id="310" r:id="rId15"/>
    <p:sldId id="320" r:id="rId16"/>
    <p:sldId id="321" r:id="rId17"/>
    <p:sldId id="322" r:id="rId18"/>
    <p:sldId id="323" r:id="rId19"/>
    <p:sldId id="324" r:id="rId20"/>
    <p:sldId id="326" r:id="rId21"/>
    <p:sldId id="289" r:id="rId22"/>
    <p:sldId id="311" r:id="rId23"/>
    <p:sldId id="328" r:id="rId24"/>
    <p:sldId id="291" r:id="rId25"/>
    <p:sldId id="292" r:id="rId26"/>
    <p:sldId id="293" r:id="rId27"/>
    <p:sldId id="294" r:id="rId28"/>
    <p:sldId id="295" r:id="rId29"/>
    <p:sldId id="297" r:id="rId30"/>
    <p:sldId id="296" r:id="rId31"/>
    <p:sldId id="298" r:id="rId32"/>
    <p:sldId id="299" r:id="rId33"/>
    <p:sldId id="300" r:id="rId34"/>
    <p:sldId id="301" r:id="rId35"/>
    <p:sldId id="303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8870048-8353-4262-B915-6CF397E43E72}">
          <p14:sldIdLst>
            <p14:sldId id="256"/>
            <p14:sldId id="307"/>
            <p14:sldId id="312"/>
            <p14:sldId id="317"/>
            <p14:sldId id="308"/>
            <p14:sldId id="318"/>
            <p14:sldId id="319"/>
            <p14:sldId id="313"/>
            <p14:sldId id="314"/>
            <p14:sldId id="315"/>
            <p14:sldId id="316"/>
            <p14:sldId id="329"/>
            <p14:sldId id="309"/>
            <p14:sldId id="310"/>
            <p14:sldId id="320"/>
            <p14:sldId id="321"/>
            <p14:sldId id="322"/>
            <p14:sldId id="323"/>
            <p14:sldId id="324"/>
            <p14:sldId id="326"/>
            <p14:sldId id="289"/>
            <p14:sldId id="311"/>
            <p14:sldId id="328"/>
            <p14:sldId id="291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  <p14:sldId id="301"/>
            <p14:sldId id="303"/>
          </p14:sldIdLst>
        </p14:section>
        <p14:section name="Başlıksız Bölüm" id="{84492A4D-317D-4822-8567-281D4CCE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2D0BD-22EE-4C38-BAD0-B44FB7BD4091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3CD31-E7B2-4727-AEA7-FA1F0249A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19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3CD31-E7B2-4727-AEA7-FA1F0249A62E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07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C2A506-8A08-4F1E-BC75-67DCFCE3D33E}" type="datetime1">
              <a:rPr lang="tr-TR" smtClean="0"/>
              <a:t>23.11.2019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DA8D-0A5E-4700-8323-EADAD19742E8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3005-BFBC-4E2D-A8E7-1DFA14983C4C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D98C23-36E9-492E-8219-B8B2A7A3445A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FE4D-04FE-4198-93F8-636F2688813C}" type="datetime1">
              <a:rPr lang="tr-TR" smtClean="0"/>
              <a:t>23.11.2019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56E3-26C5-454C-85C0-BE58E87CD0FC}" type="datetime1">
              <a:rPr lang="tr-TR" smtClean="0"/>
              <a:t>23.11.2019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4F8CC6-32AA-4D36-B479-715E0882E15A}" type="datetime1">
              <a:rPr lang="tr-TR" smtClean="0"/>
              <a:t>23.11.2019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4E85-4D26-4CAE-A995-6EA51D53F878}" type="datetime1">
              <a:rPr lang="tr-TR" smtClean="0"/>
              <a:t>23.11.2019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179FB9-8982-4BE0-9032-E1BD2B2084BC}" type="datetime1">
              <a:rPr lang="tr-TR" smtClean="0"/>
              <a:t>23.11.2019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B7F8C-86BB-4BD0-8654-EA7AC4021332}" type="datetime1">
              <a:rPr lang="tr-TR" smtClean="0"/>
              <a:t>23.11.2019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E27445-B8B8-4EBB-B65A-A41C4B59377B}" type="datetime1">
              <a:rPr lang="tr-TR" smtClean="0"/>
              <a:t>23.11.2019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63688" y="1124744"/>
            <a:ext cx="6748264" cy="1894362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YAŞAM KÜLTÜRÜ OLARAK TİYATRO</a:t>
            </a:r>
            <a:br>
              <a:rPr lang="tr-TR" sz="32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>DRAM SANATI ve TİYATRO SANATI</a:t>
            </a:r>
            <a:endParaRPr lang="tr-TR" sz="2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 err="1" smtClean="0"/>
              <a:t>Öğr</a:t>
            </a:r>
            <a:r>
              <a:rPr lang="tr-TR" sz="1800" dirty="0" smtClean="0"/>
              <a:t>. Gör. Dr. Pınar KIZILHAN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051873"/>
            <a:ext cx="248738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0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1138820"/>
            <a:ext cx="6572250" cy="43815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2915816" y="5877272"/>
            <a:ext cx="2880320" cy="377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Dede Korkut Masalları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47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5252" y="739330"/>
            <a:ext cx="7095100" cy="4583558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2123728" y="5487900"/>
            <a:ext cx="3456384" cy="461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Behrengi</a:t>
            </a:r>
            <a:r>
              <a:rPr lang="tr-TR" dirty="0" smtClean="0"/>
              <a:t> Masalları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462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Maysa</a:t>
            </a:r>
            <a:r>
              <a:rPr lang="tr-TR" dirty="0"/>
              <a:t> ile Bulut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Maysa</a:t>
            </a:r>
            <a:r>
              <a:rPr lang="tr-TR" dirty="0" smtClean="0"/>
              <a:t> ile Bulut adlı çizgi filmde göçebe kültürde çadırda yaşayan insanların sözel anlatımında </a:t>
            </a:r>
            <a:r>
              <a:rPr lang="tr-TR" dirty="0" err="1" smtClean="0"/>
              <a:t>dramanın</a:t>
            </a:r>
            <a:r>
              <a:rPr lang="tr-TR" dirty="0" smtClean="0"/>
              <a:t> özellikleri görülmektedir.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4286250" cy="29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6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Deyişler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dirty="0"/>
              <a:t>Anlatamam derdimi dertsiz insana</a:t>
            </a:r>
            <a:br>
              <a:rPr lang="tr-TR" dirty="0"/>
            </a:br>
            <a:r>
              <a:rPr lang="tr-TR" dirty="0"/>
              <a:t>Dert çekmeyen dert kıymetini bilemez</a:t>
            </a:r>
            <a:br>
              <a:rPr lang="tr-TR" dirty="0"/>
            </a:br>
            <a:r>
              <a:rPr lang="tr-TR" dirty="0"/>
              <a:t>Derdim bana derman imiş bilmedim</a:t>
            </a:r>
            <a:br>
              <a:rPr lang="tr-TR" dirty="0"/>
            </a:br>
            <a:r>
              <a:rPr lang="tr-TR" dirty="0"/>
              <a:t>Hiç bir zaman gül dikensiz olamaz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Gülü yetiştirir dikenli çalı</a:t>
            </a:r>
            <a:br>
              <a:rPr lang="tr-TR" dirty="0"/>
            </a:br>
            <a:r>
              <a:rPr lang="tr-TR" dirty="0"/>
              <a:t>Arı her </a:t>
            </a:r>
            <a:r>
              <a:rPr lang="tr-TR" dirty="0" err="1"/>
              <a:t>çicekten</a:t>
            </a:r>
            <a:r>
              <a:rPr lang="tr-TR" dirty="0"/>
              <a:t> yapıyor balı</a:t>
            </a:r>
            <a:br>
              <a:rPr lang="tr-TR" dirty="0"/>
            </a:br>
            <a:r>
              <a:rPr lang="tr-TR" dirty="0"/>
              <a:t>Kişi sabır ile bulur kemali</a:t>
            </a:r>
            <a:br>
              <a:rPr lang="tr-TR" dirty="0"/>
            </a:br>
            <a:r>
              <a:rPr lang="tr-TR" dirty="0"/>
              <a:t>Sabretmeyen maksudunu bulamaz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Ah çeker aşıklar ağlar </a:t>
            </a:r>
            <a:r>
              <a:rPr lang="tr-TR" dirty="0" err="1"/>
              <a:t>zarınan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Yüce dağlar şöhret bulmuş </a:t>
            </a:r>
            <a:r>
              <a:rPr lang="tr-TR" dirty="0" err="1"/>
              <a:t>karınan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Çağlar deli gönül </a:t>
            </a:r>
            <a:r>
              <a:rPr lang="tr-TR" dirty="0" err="1"/>
              <a:t>ırmaklarınan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Ağlar ağlar göz yaşını silemez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Veysel günler geçti yaş altmış oldu</a:t>
            </a:r>
            <a:br>
              <a:rPr lang="tr-TR" dirty="0"/>
            </a:br>
            <a:r>
              <a:rPr lang="tr-TR" dirty="0"/>
              <a:t>Döküldü yaprağım güllerim soldu</a:t>
            </a:r>
            <a:br>
              <a:rPr lang="tr-TR" dirty="0"/>
            </a:br>
            <a:r>
              <a:rPr lang="tr-TR" dirty="0"/>
              <a:t>Gemi yükün aldı gam ilen doldu</a:t>
            </a:r>
            <a:br>
              <a:rPr lang="tr-TR" dirty="0"/>
            </a:br>
            <a:r>
              <a:rPr lang="tr-TR" dirty="0"/>
              <a:t>Harekete kimse mani </a:t>
            </a:r>
            <a:r>
              <a:rPr lang="tr-TR" dirty="0" smtClean="0"/>
              <a:t>olamaz</a:t>
            </a:r>
          </a:p>
          <a:p>
            <a:pPr marL="0" indent="0" algn="ctr">
              <a:buNone/>
            </a:pPr>
            <a:r>
              <a:rPr lang="tr-TR" dirty="0" smtClean="0"/>
              <a:t>				Aşık Veysel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 smtClean="0"/>
              <a:t>Öğr. Gör. Dr. Pınar KIZILHAN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556792"/>
            <a:ext cx="1512168" cy="1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61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Deyişler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tr-TR" dirty="0"/>
              <a:t>Bu Dünyanın Devranına</a:t>
            </a:r>
            <a:br>
              <a:rPr lang="tr-TR" dirty="0"/>
            </a:br>
            <a:r>
              <a:rPr lang="tr-TR" dirty="0"/>
              <a:t>Aldanma Gönül Aldanma</a:t>
            </a:r>
            <a:br>
              <a:rPr lang="tr-TR" dirty="0"/>
            </a:br>
            <a:r>
              <a:rPr lang="tr-TR" dirty="0"/>
              <a:t>Zilli Çanlı Kervanına</a:t>
            </a:r>
            <a:br>
              <a:rPr lang="tr-TR" dirty="0"/>
            </a:br>
            <a:r>
              <a:rPr lang="tr-TR" dirty="0"/>
              <a:t>Aldanma Gönül Aldanma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Güldürür Yüze Devranı</a:t>
            </a:r>
            <a:br>
              <a:rPr lang="tr-TR" dirty="0"/>
            </a:br>
            <a:r>
              <a:rPr lang="tr-TR" dirty="0"/>
              <a:t>Bir Gün Okutur Fermanı</a:t>
            </a:r>
            <a:br>
              <a:rPr lang="tr-TR" dirty="0"/>
            </a:br>
            <a:r>
              <a:rPr lang="tr-TR" dirty="0"/>
              <a:t>Bulaman Derde Dermanı</a:t>
            </a:r>
            <a:br>
              <a:rPr lang="tr-TR" dirty="0"/>
            </a:br>
            <a:r>
              <a:rPr lang="tr-TR" dirty="0"/>
              <a:t>Aldanma Gönül Aldanma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Bilir Misin Neden Nesin</a:t>
            </a:r>
            <a:br>
              <a:rPr lang="tr-TR" dirty="0"/>
            </a:br>
            <a:r>
              <a:rPr lang="tr-TR" dirty="0"/>
              <a:t>Bir Gün Kesilecek Sesin</a:t>
            </a:r>
            <a:br>
              <a:rPr lang="tr-TR" dirty="0"/>
            </a:br>
            <a:r>
              <a:rPr lang="tr-TR" dirty="0"/>
              <a:t>Çürür Cisminle Kafesin</a:t>
            </a:r>
            <a:br>
              <a:rPr lang="tr-TR" dirty="0"/>
            </a:br>
            <a:r>
              <a:rPr lang="tr-TR" dirty="0"/>
              <a:t>Aldanma Gönül Aldanma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Evden Barktan Geçeceksin</a:t>
            </a:r>
            <a:br>
              <a:rPr lang="tr-TR" dirty="0"/>
            </a:br>
            <a:r>
              <a:rPr lang="tr-TR" dirty="0"/>
              <a:t>Ecel Tasın İçeceksin</a:t>
            </a:r>
            <a:br>
              <a:rPr lang="tr-TR" dirty="0"/>
            </a:br>
            <a:r>
              <a:rPr lang="tr-TR" dirty="0"/>
              <a:t>Ne Ektinse Biçeceksin</a:t>
            </a:r>
            <a:br>
              <a:rPr lang="tr-TR" dirty="0"/>
            </a:br>
            <a:r>
              <a:rPr lang="tr-TR" dirty="0"/>
              <a:t>Aldanma Gönül Aldanma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Gelmemişken Ölüm Cana</a:t>
            </a:r>
            <a:br>
              <a:rPr lang="tr-TR" dirty="0"/>
            </a:br>
            <a:r>
              <a:rPr lang="tr-TR" dirty="0"/>
              <a:t>Ağla Yalvar Yana Yana</a:t>
            </a:r>
            <a:br>
              <a:rPr lang="tr-TR" dirty="0"/>
            </a:br>
            <a:r>
              <a:rPr lang="tr-TR" dirty="0"/>
              <a:t>Haktan Yardımı Olsun Sana</a:t>
            </a:r>
            <a:br>
              <a:rPr lang="tr-TR" dirty="0"/>
            </a:br>
            <a:r>
              <a:rPr lang="tr-TR" dirty="0"/>
              <a:t>Aldanma Gönül Aldanma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Cafer Sözünü Kısa Kes</a:t>
            </a:r>
            <a:br>
              <a:rPr lang="tr-TR" dirty="0"/>
            </a:br>
            <a:r>
              <a:rPr lang="tr-TR" dirty="0" err="1"/>
              <a:t>Kemalata</a:t>
            </a:r>
            <a:r>
              <a:rPr lang="tr-TR" dirty="0"/>
              <a:t> Eyle Heves</a:t>
            </a:r>
            <a:br>
              <a:rPr lang="tr-TR" dirty="0"/>
            </a:br>
            <a:r>
              <a:rPr lang="tr-TR" dirty="0"/>
              <a:t>Menzil Almaz Tamah Nekes</a:t>
            </a:r>
            <a:br>
              <a:rPr lang="tr-TR" dirty="0"/>
            </a:br>
            <a:r>
              <a:rPr lang="tr-TR" dirty="0"/>
              <a:t>Aldanma Gönül </a:t>
            </a:r>
            <a:r>
              <a:rPr lang="tr-TR" dirty="0" smtClean="0"/>
              <a:t>Aldanma</a:t>
            </a:r>
          </a:p>
          <a:p>
            <a:pPr marL="0" indent="0" algn="ctr">
              <a:buNone/>
            </a:pPr>
            <a:r>
              <a:rPr lang="tr-TR" dirty="0" smtClean="0"/>
              <a:t>Nesimi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215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17. YY TİYATRO DÜNYASI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Shakespeare’den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Calderon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err="1" smtClean="0"/>
              <a:t>Racine’ye</a:t>
            </a:r>
            <a:r>
              <a:rPr lang="tr-TR" sz="2000" dirty="0" smtClean="0"/>
              <a:t> </a:t>
            </a:r>
          </a:p>
          <a:p>
            <a:endParaRPr lang="tr-TR" sz="20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 smtClean="0"/>
              <a:t>uzanan bir dizi parlak yazarla drama türü, Batı edebiyatına hakim olmuştu. O zamanlar dünyayı her insanın kendi rolünü oynadığı bir sahneye benzetmek modaydı. </a:t>
            </a: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16832"/>
            <a:ext cx="1501750" cy="13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Peki bu, uygarlık içinde oyun unsurunun açıkça kabul edildiği anlamına mı geliyordu? Hayatın sahneye benzetilmesi modası, ahlaki tonuyla revaçta olan Yeni-</a:t>
            </a:r>
            <a:r>
              <a:rPr lang="tr-TR" sz="2000" dirty="0" err="1" smtClean="0"/>
              <a:t>Platonculuğun</a:t>
            </a:r>
            <a:r>
              <a:rPr lang="tr-TR" sz="2000" dirty="0" smtClean="0"/>
              <a:t> bir yansımasıydı. </a:t>
            </a:r>
          </a:p>
          <a:p>
            <a:pPr marL="0" lvl="0" indent="0" algn="ctr">
              <a:buClr>
                <a:srgbClr val="FE8637"/>
              </a:buClr>
              <a:buNone/>
            </a:pPr>
            <a:endParaRPr lang="tr-TR" sz="1400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E8637"/>
              </a:buClr>
              <a:buNone/>
            </a:pPr>
            <a:endParaRPr lang="tr-TR" sz="14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E8637"/>
              </a:buClr>
              <a:buNone/>
            </a:pPr>
            <a:endParaRPr lang="tr-TR" sz="1400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E8637"/>
              </a:buClr>
              <a:buNone/>
            </a:pPr>
            <a:r>
              <a:rPr lang="tr-TR" sz="1400" dirty="0" err="1" smtClean="0">
                <a:solidFill>
                  <a:prstClr val="black"/>
                </a:solidFill>
              </a:rPr>
              <a:t>Johan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 err="1">
                <a:solidFill>
                  <a:prstClr val="black"/>
                </a:solidFill>
              </a:rPr>
              <a:t>Huizinga</a:t>
            </a:r>
            <a:r>
              <a:rPr lang="tr-TR" sz="1400" dirty="0">
                <a:solidFill>
                  <a:prstClr val="black"/>
                </a:solidFill>
              </a:rPr>
              <a:t>, 2018. Homo </a:t>
            </a:r>
            <a:r>
              <a:rPr lang="tr-TR" sz="1400" dirty="0" err="1">
                <a:solidFill>
                  <a:prstClr val="black"/>
                </a:solidFill>
              </a:rPr>
              <a:t>Ludens,Oyunun</a:t>
            </a:r>
            <a:r>
              <a:rPr lang="tr-TR" sz="1400" dirty="0">
                <a:solidFill>
                  <a:prstClr val="black"/>
                </a:solidFill>
              </a:rPr>
              <a:t> Kültür İçindeki Yeri Üzerine Bir İnceleme (Çev. Orhan Düz). İstanbul, Alfa Yayınları. 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9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«Oyun ciddiyet olmayandır»</a:t>
            </a:r>
          </a:p>
          <a:p>
            <a:pPr algn="ctr"/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Oyun diye adlandırdığımız formu, onunla ilişkiliymiş gibi görülen diğer formlardan ne kadar ayırmaya çalışırsak, oyun kavramının mutlak bağımsızlığı o kadar kendini gösterir. </a:t>
            </a: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Oyun, olağan veya gerçek hayat değildir. Oyun gerçek hayatın dışına çıkıp kendine özgü doğası olan geçici bir faaliyet alanına girmektir. Her çocuk -</a:t>
            </a:r>
            <a:r>
              <a:rPr lang="tr-TR" sz="2000" dirty="0" err="1" smtClean="0"/>
              <a:t>mış</a:t>
            </a:r>
            <a:r>
              <a:rPr lang="tr-TR" sz="2000" dirty="0" smtClean="0"/>
              <a:t> gibi yaptığını veya sırf eğlenmek için oynadığını gayet iyi bilir.</a:t>
            </a: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0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DRAMA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Sözcük olarak Yunanca «</a:t>
            </a:r>
            <a:r>
              <a:rPr lang="tr-TR" sz="2000" dirty="0" err="1" smtClean="0"/>
              <a:t>dran»dan</a:t>
            </a:r>
            <a:r>
              <a:rPr lang="tr-TR" sz="2000" dirty="0" smtClean="0"/>
              <a:t> türemiştir. </a:t>
            </a:r>
            <a:r>
              <a:rPr lang="tr-TR" sz="2000" dirty="0" err="1" smtClean="0"/>
              <a:t>Dran</a:t>
            </a:r>
            <a:r>
              <a:rPr lang="tr-TR" sz="2000" dirty="0" smtClean="0"/>
              <a:t>, yapmak, etmek, eylemek anlamı taşımaktadır. Drama ise, eylem anlamını taşıyan, yine Yunanca «</a:t>
            </a:r>
            <a:r>
              <a:rPr lang="tr-TR" sz="2000" dirty="0" err="1" smtClean="0"/>
              <a:t>drmenon»un</a:t>
            </a:r>
            <a:r>
              <a:rPr lang="tr-TR" sz="2000" dirty="0" smtClean="0"/>
              <a:t>, seyirlik olarak </a:t>
            </a:r>
            <a:r>
              <a:rPr lang="tr-TR" sz="2000" dirty="0" err="1" smtClean="0"/>
              <a:t>benzetmecisi</a:t>
            </a:r>
            <a:r>
              <a:rPr lang="tr-TR" sz="2000" dirty="0" smtClean="0"/>
              <a:t> biçimindeki kullanımdı. </a:t>
            </a:r>
            <a:r>
              <a:rPr lang="tr-TR" sz="2000" dirty="0"/>
              <a:t>Tiyatro bilimi açısından drama, özetlenmiş ve soyutlanarak eylem durumları anlamını </a:t>
            </a:r>
            <a:r>
              <a:rPr lang="tr-TR" sz="2000" dirty="0" smtClean="0"/>
              <a:t>almıştır (İlhan, </a:t>
            </a:r>
            <a:r>
              <a:rPr lang="tr-TR" sz="2000" dirty="0" err="1" smtClean="0"/>
              <a:t>Okuvuran</a:t>
            </a:r>
            <a:r>
              <a:rPr lang="tr-TR" sz="2000" dirty="0" smtClean="0"/>
              <a:t>, Adıgüzel, 2004). </a:t>
            </a:r>
            <a:endParaRPr lang="tr-TR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1300" dirty="0"/>
              <a:t>İlhan</a:t>
            </a:r>
            <a:r>
              <a:rPr lang="tr-TR" sz="1300" dirty="0" smtClean="0"/>
              <a:t>, A. </a:t>
            </a:r>
            <a:r>
              <a:rPr lang="tr-TR" sz="1300" dirty="0" err="1"/>
              <a:t>Okuvuran</a:t>
            </a:r>
            <a:r>
              <a:rPr lang="tr-TR" sz="1300" dirty="0" smtClean="0"/>
              <a:t>, A. Adıgüzel</a:t>
            </a:r>
            <a:r>
              <a:rPr lang="tr-TR" sz="1300" dirty="0"/>
              <a:t>, </a:t>
            </a:r>
            <a:r>
              <a:rPr lang="tr-TR" sz="1300" dirty="0" smtClean="0"/>
              <a:t>Ö. (2004). Drama. İstanbul: </a:t>
            </a:r>
            <a:r>
              <a:rPr lang="tr-TR" sz="1300" dirty="0" err="1" smtClean="0"/>
              <a:t>Meb</a:t>
            </a:r>
            <a:r>
              <a:rPr lang="tr-TR" sz="1300" dirty="0" smtClean="0"/>
              <a:t> Yayınları.  </a:t>
            </a:r>
            <a:endParaRPr lang="tr-TR" sz="1300" dirty="0"/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 smtClean="0"/>
              <a:t>Öğr. Gör. Dr. Pınar KIZILHAN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809376"/>
            <a:ext cx="1286296" cy="13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71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8426" y="1178255"/>
            <a:ext cx="7211144" cy="1143000"/>
          </a:xfrm>
        </p:spPr>
        <p:txBody>
          <a:bodyPr/>
          <a:lstStyle/>
          <a:p>
            <a:pPr algn="ctr"/>
            <a:r>
              <a:rPr lang="tr-TR" dirty="0" smtClean="0"/>
              <a:t>Yaşam kültürü ve tiyatro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386470"/>
            <a:ext cx="7467600" cy="5087482"/>
          </a:xfrm>
        </p:spPr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Yaşam nedir? Yaşamda insanın en temel ihtiyaçları nelerdir?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778" y="104579"/>
            <a:ext cx="3071762" cy="128189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4" y="4653136"/>
            <a:ext cx="830347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5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Tiyatro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Özet olarak kökeni ritüeller, öykü anlatma, masallar, dinleme isteği ya da ritimli danslar olarak açıklanan tiyatro, bir başka yönüyle insanın insana insanla anlattığı sanat olarak tanımlanabilir </a:t>
            </a:r>
            <a:r>
              <a:rPr lang="tr-TR" sz="2000" dirty="0"/>
              <a:t>(İlhan, </a:t>
            </a:r>
            <a:r>
              <a:rPr lang="tr-TR" sz="2000" dirty="0" err="1" smtClean="0"/>
              <a:t>Okvuran</a:t>
            </a:r>
            <a:r>
              <a:rPr lang="tr-TR" sz="2000" dirty="0"/>
              <a:t>, Adıgüzel, 2004).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 smtClean="0"/>
              <a:t>Öğr. Gör. Dr. Pınar KIZILHAN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02" y="846138"/>
            <a:ext cx="2202398" cy="14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endParaRPr lang="tr-TR" dirty="0" smtClean="0"/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dirty="0">
                <a:latin typeface="Times New Roman" pitchFamily="18" charset="0"/>
                <a:ea typeface="Calibri"/>
                <a:cs typeface="Times New Roman" pitchFamily="18" charset="0"/>
              </a:rPr>
              <a:t>Geleneksel sanatın </a:t>
            </a:r>
            <a:r>
              <a:rPr lang="tr-TR" dirty="0" err="1">
                <a:latin typeface="Times New Roman" pitchFamily="18" charset="0"/>
                <a:ea typeface="Calibri"/>
                <a:cs typeface="Times New Roman" pitchFamily="18" charset="0"/>
              </a:rPr>
              <a:t>göndergesel</a:t>
            </a:r>
            <a:r>
              <a:rPr lang="tr-TR" dirty="0">
                <a:latin typeface="Times New Roman" pitchFamily="18" charset="0"/>
                <a:ea typeface="Calibri"/>
                <a:cs typeface="Times New Roman" pitchFamily="18" charset="0"/>
              </a:rPr>
              <a:t> karakteri vardır. Güzel görünümün öne çıkarılması Avrupa’daki plastik kültürün temel prensibi haline gelmiştir. </a:t>
            </a:r>
            <a:endParaRPr lang="tr-TR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0CF597-7257-450D-B705-CAA826991706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144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Batı tiyatrosunun kaynakları, geleneksel tiyatromuz ile benzerlikler gösterir. </a:t>
            </a:r>
          </a:p>
          <a:p>
            <a:pPr lvl="2" algn="just">
              <a:lnSpc>
                <a:spcPct val="160000"/>
              </a:lnSpc>
            </a:pPr>
            <a:endParaRPr lang="tr-TR" dirty="0"/>
          </a:p>
          <a:p>
            <a:pPr lvl="2" algn="just">
              <a:lnSpc>
                <a:spcPct val="160000"/>
              </a:lnSpc>
            </a:pPr>
            <a:r>
              <a:rPr lang="tr-TR" dirty="0"/>
              <a:t>Gölge oyunu, Kukla, Karagöz,</a:t>
            </a:r>
          </a:p>
          <a:p>
            <a:pPr lvl="2" algn="just">
              <a:lnSpc>
                <a:spcPct val="160000"/>
              </a:lnSpc>
            </a:pPr>
            <a:r>
              <a:rPr lang="tr-TR" dirty="0"/>
              <a:t>Köy seyirlik oyunları</a:t>
            </a:r>
          </a:p>
          <a:p>
            <a:pPr lvl="2" algn="just">
              <a:lnSpc>
                <a:spcPct val="160000"/>
              </a:lnSpc>
            </a:pPr>
            <a:r>
              <a:rPr lang="tr-TR" dirty="0"/>
              <a:t>Ortaoyunu</a:t>
            </a:r>
          </a:p>
          <a:p>
            <a:pPr lvl="2" algn="just">
              <a:lnSpc>
                <a:spcPct val="160000"/>
              </a:lnSpc>
            </a:pPr>
            <a:r>
              <a:rPr lang="tr-TR" dirty="0"/>
              <a:t> Meddah</a:t>
            </a:r>
          </a:p>
          <a:p>
            <a:pPr lvl="2" indent="0" algn="just">
              <a:lnSpc>
                <a:spcPct val="160000"/>
              </a:lnSpc>
              <a:buNone/>
            </a:pPr>
            <a:endParaRPr lang="tr-TR" dirty="0"/>
          </a:p>
          <a:p>
            <a:pPr lvl="2" indent="0" algn="just">
              <a:lnSpc>
                <a:spcPct val="160000"/>
              </a:lnSpc>
              <a:buNone/>
            </a:pPr>
            <a:r>
              <a:rPr lang="tr-TR" dirty="0"/>
              <a:t>dram sanatının en eski temsilcisi tiyatro şemsiyesi altında toplanır.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983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Oyun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Oyun oynamayı gerçekte eğlenceli kılan nedir?</a:t>
            </a:r>
          </a:p>
          <a:p>
            <a:endParaRPr lang="tr-TR" sz="2000" dirty="0" smtClean="0"/>
          </a:p>
          <a:p>
            <a:r>
              <a:rPr lang="tr-TR" sz="2000" dirty="0" smtClean="0"/>
              <a:t>Oyun, söyleyemediklerimizi söylemimizi sağlar</a:t>
            </a:r>
          </a:p>
          <a:p>
            <a:endParaRPr lang="tr-TR" sz="2000" dirty="0" smtClean="0"/>
          </a:p>
          <a:p>
            <a:r>
              <a:rPr lang="tr-TR" sz="2000" dirty="0" smtClean="0"/>
              <a:t>Oyun irrasyoneldir. Oyunun varlığı, bizim evren içindeki konumumuzun </a:t>
            </a:r>
            <a:r>
              <a:rPr lang="tr-TR" sz="2000" dirty="0" err="1" smtClean="0"/>
              <a:t>mantıküstü</a:t>
            </a:r>
            <a:r>
              <a:rPr lang="tr-TR" sz="2000" dirty="0" smtClean="0"/>
              <a:t> doğasını sürekli doğrular.</a:t>
            </a:r>
          </a:p>
          <a:p>
            <a:endParaRPr lang="tr-TR" sz="2000" dirty="0" smtClean="0"/>
          </a:p>
          <a:p>
            <a:r>
              <a:rPr lang="tr-TR" sz="2000" dirty="0" smtClean="0"/>
              <a:t>Oyun, yaşanmamış ama yaşanması muhtemel olayların anlatımıdır .</a:t>
            </a: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6366D-B14B-4762-9C4C-EFA123ED6EC5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23.11.2019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Öğr. Gör. Dr. Pınar KIZILHAN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676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DRAM SANATI ve TİYATRO SANATI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Aristoteles’in ‘</a:t>
            </a:r>
            <a:r>
              <a:rPr lang="tr-TR" b="1" dirty="0" err="1" smtClean="0"/>
              <a:t>Poetika</a:t>
            </a:r>
            <a:r>
              <a:rPr lang="tr-TR" b="1" dirty="0" smtClean="0"/>
              <a:t>’</a:t>
            </a:r>
            <a:r>
              <a:rPr lang="tr-TR" dirty="0" smtClean="0"/>
              <a:t> adlı yapıtında söylediği üzere, tiyatro temelinde;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lvl="1" algn="just">
              <a:lnSpc>
                <a:spcPct val="15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Oyun: </a:t>
            </a:r>
            <a:r>
              <a:rPr lang="tr-TR" sz="2400" dirty="0" smtClean="0"/>
              <a:t>Doğuştan gelen yetidir, hoşlanma duygusu içerir. Opera, bale, sinema, gibi başka sanatların da temelini oluşturur.</a:t>
            </a:r>
          </a:p>
          <a:p>
            <a:pPr lvl="1" algn="just">
              <a:lnSpc>
                <a:spcPct val="150000"/>
              </a:lnSpc>
            </a:pPr>
            <a:endParaRPr lang="tr-TR" sz="2400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Dram: </a:t>
            </a:r>
            <a:r>
              <a:rPr lang="tr-TR" sz="2400" dirty="0" smtClean="0"/>
              <a:t>Çok yaygın bir sanattır, tiyatrodan </a:t>
            </a:r>
            <a:r>
              <a:rPr lang="tr-TR" sz="2400" dirty="0"/>
              <a:t>sinemaya, operadan baleye, çizgi filmden radyo oyununa, kukla oyunundan dramatik danslara, </a:t>
            </a:r>
            <a:r>
              <a:rPr lang="tr-TR" sz="2400" dirty="0" smtClean="0"/>
              <a:t>video kliplerden </a:t>
            </a:r>
            <a:r>
              <a:rPr lang="tr-TR" sz="2400" dirty="0"/>
              <a:t>dramatik reklamlara kadar </a:t>
            </a:r>
            <a:r>
              <a:rPr lang="tr-TR" sz="2400" dirty="0" smtClean="0"/>
              <a:t>uzanır.  En çok değişime uğrayan sanattır. Bu durum dramın tanımını güçleştirmektedir.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tr-TR" sz="2400" dirty="0" smtClean="0"/>
              <a:t> </a:t>
            </a:r>
            <a:r>
              <a:rPr lang="tr-TR" sz="1400" dirty="0">
                <a:solidFill>
                  <a:prstClr val="black"/>
                </a:solidFill>
              </a:rPr>
              <a:t>(Hasan Erkek, 2014, Türk Tiyatrosu, Ünite 1 Anadolu Üniversitesi Yayınları).</a:t>
            </a:r>
          </a:p>
          <a:p>
            <a:pPr lvl="1" algn="just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4C5770-FA62-4DA6-9FF8-6E490CEA4398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4094192"/>
            <a:ext cx="3200400" cy="365760"/>
          </a:xfrm>
        </p:spPr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104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75F6D"/>
                </a:solidFill>
              </a:rPr>
              <a:t>DRAM SANATI ve TİYATRO SANATI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tr-TR" dirty="0" smtClean="0"/>
              <a:t>Dram, özellikleri aynı kalmasına rağmen, kültürden kültüre farklılık göstermektedir, Roma Dönemindeki mimler de İran’daki </a:t>
            </a:r>
            <a:r>
              <a:rPr lang="tr-TR" dirty="0" err="1" smtClean="0"/>
              <a:t>Ta’ziyeler</a:t>
            </a:r>
            <a:r>
              <a:rPr lang="tr-TR" dirty="0" smtClean="0"/>
              <a:t> de dram olarak tanımlanmaktadır.</a:t>
            </a:r>
          </a:p>
          <a:p>
            <a:pPr lvl="1" algn="just">
              <a:lnSpc>
                <a:spcPct val="150000"/>
              </a:lnSpc>
            </a:pP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tr-TR" dirty="0" smtClean="0"/>
              <a:t>Bu nedenle, dram biçimlerinin ortak yanlarını bulup çıkarmak kolay değildir 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tr-TR" sz="1400" dirty="0" smtClean="0"/>
              <a:t>(Hasan Erkek, 2014, Türk Tiyatrosu, Ünite 1 Anadolu Üniversitesi Yayınları).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AE804D-3765-4056-A615-915345E8F6E7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457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75F6D"/>
                </a:solidFill>
              </a:rPr>
              <a:t>DRAM SANATI ve TİYATRO SANATI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endParaRPr lang="tr-TR" dirty="0" smtClean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tr-TR" dirty="0" smtClean="0"/>
              <a:t>	Bununla birlikte her türde dram sanatının değişmeyen özellikleri de bulunmaktadır. </a:t>
            </a:r>
            <a:endParaRPr lang="tr-TR" dirty="0"/>
          </a:p>
          <a:p>
            <a:pPr lvl="1" algn="just">
              <a:lnSpc>
                <a:spcPct val="150000"/>
              </a:lnSpc>
            </a:pP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tr-TR" dirty="0" smtClean="0"/>
              <a:t>Eğitimde yaratıcı drama</a:t>
            </a:r>
          </a:p>
          <a:p>
            <a:pPr lvl="1" algn="just">
              <a:lnSpc>
                <a:spcPct val="150000"/>
              </a:lnSpc>
            </a:pPr>
            <a:r>
              <a:rPr lang="tr-TR" dirty="0" smtClean="0"/>
              <a:t>Tıpta </a:t>
            </a:r>
            <a:r>
              <a:rPr lang="tr-TR" dirty="0" err="1" smtClean="0"/>
              <a:t>psikodrama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tr-TR" dirty="0" smtClean="0"/>
              <a:t>İletişim araçlarında; radyo televizyon programlarında</a:t>
            </a:r>
          </a:p>
          <a:p>
            <a:pPr lvl="1" algn="just">
              <a:lnSpc>
                <a:spcPct val="150000"/>
              </a:lnSpc>
            </a:pPr>
            <a:r>
              <a:rPr lang="tr-TR" dirty="0" smtClean="0"/>
              <a:t>Politikada; </a:t>
            </a:r>
            <a:r>
              <a:rPr lang="tr-TR" dirty="0" err="1" smtClean="0"/>
              <a:t>propoganda</a:t>
            </a:r>
            <a:r>
              <a:rPr lang="tr-TR" dirty="0" smtClean="0"/>
              <a:t> amaçlı konuşmalar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sz="1000" dirty="0">
                <a:solidFill>
                  <a:prstClr val="black"/>
                </a:solidFill>
              </a:rPr>
              <a:t>(Hasan Erkek, 2014, Türk Tiyatrosu, Ünite 1 Anadolu Üniversitesi Yayınları).</a:t>
            </a:r>
          </a:p>
          <a:p>
            <a:pPr lvl="1" algn="just">
              <a:lnSpc>
                <a:spcPct val="150000"/>
              </a:lnSpc>
            </a:pPr>
            <a:endParaRPr lang="tr-TR" dirty="0" smtClean="0"/>
          </a:p>
          <a:p>
            <a:pPr lvl="1" algn="just">
              <a:lnSpc>
                <a:spcPct val="150000"/>
              </a:lnSpc>
            </a:pPr>
            <a:endParaRPr lang="tr-TR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96445D-EB80-46A1-B82B-D15F75FF693A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 smtClean="0"/>
              <a:t>Öğr. Gör. Dr. Pınar KIZILHAN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130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75F6D"/>
                </a:solidFill>
              </a:rPr>
              <a:t>DRAM SANATI ve TİYATRO SANATI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tr-TR" dirty="0" smtClean="0"/>
              <a:t>	Dram sanatını tanımlamanın bir başka güçlüğü de onun başka sanatlarla olan ilişkisinden kaynaklanmaktadır;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Şiir, dans, destan, öykü, roman, resim, müzik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sz="1000" dirty="0">
                <a:solidFill>
                  <a:prstClr val="black"/>
                </a:solidFill>
              </a:rPr>
              <a:t>(Hasan Erkek, 2014, Türk Tiyatrosu, Ünite 1 Anadolu Üniversitesi Yayınları).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tr-TR" dirty="0" smtClean="0"/>
          </a:p>
          <a:p>
            <a:pPr lvl="1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C8236F-5B12-4771-BB66-8D67FFD6A27A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 smtClean="0"/>
              <a:t>Öğr. Gör. Dr. Pınar KIZILHAN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804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Dram sanatı içinde ortaya çıkan sanat dalları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Tiyatro</a:t>
            </a:r>
          </a:p>
          <a:p>
            <a:pPr lvl="1"/>
            <a:r>
              <a:rPr lang="tr-TR" dirty="0" smtClean="0"/>
              <a:t>Dramatik dans</a:t>
            </a:r>
          </a:p>
          <a:p>
            <a:pPr lvl="1"/>
            <a:r>
              <a:rPr lang="tr-TR" dirty="0" smtClean="0"/>
              <a:t>Opera</a:t>
            </a:r>
          </a:p>
          <a:p>
            <a:pPr lvl="1"/>
            <a:r>
              <a:rPr lang="tr-TR" dirty="0" smtClean="0"/>
              <a:t>Bale</a:t>
            </a:r>
          </a:p>
          <a:p>
            <a:pPr lvl="1"/>
            <a:r>
              <a:rPr lang="tr-TR" dirty="0" smtClean="0"/>
              <a:t>Sinema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dirty="0" smtClean="0"/>
              <a:t>Televizyon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endParaRPr lang="tr-TR" sz="1000" dirty="0">
              <a:solidFill>
                <a:prstClr val="black"/>
              </a:solidFill>
            </a:endParaRP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sz="1000" dirty="0" smtClean="0">
                <a:solidFill>
                  <a:prstClr val="black"/>
                </a:solidFill>
              </a:rPr>
              <a:t>(Hasan </a:t>
            </a:r>
            <a:r>
              <a:rPr lang="tr-TR" sz="1000" dirty="0">
                <a:solidFill>
                  <a:prstClr val="black"/>
                </a:solidFill>
              </a:rPr>
              <a:t>Erkek, 2014, Türk Tiyatrosu, Ünite 1 Anadolu Üniversitesi Yayınları).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6FD77D-B17A-4D7F-8D64-03DB62C255AC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5251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>
                <a:solidFill>
                  <a:srgbClr val="575F6D"/>
                </a:solidFill>
              </a:rPr>
              <a:t>Dram sanatı içinde ortaya çıkan </a:t>
            </a:r>
            <a:r>
              <a:rPr lang="tr-TR" sz="2800" i="1" dirty="0" smtClean="0">
                <a:solidFill>
                  <a:srgbClr val="575F6D"/>
                </a:solidFill>
              </a:rPr>
              <a:t/>
            </a:r>
            <a:br>
              <a:rPr lang="tr-TR" sz="2800" i="1" dirty="0" smtClean="0">
                <a:solidFill>
                  <a:srgbClr val="575F6D"/>
                </a:solidFill>
              </a:rPr>
            </a:br>
            <a:r>
              <a:rPr lang="tr-TR" sz="2800" i="1" dirty="0" smtClean="0">
                <a:solidFill>
                  <a:srgbClr val="575F6D"/>
                </a:solidFill>
              </a:rPr>
              <a:t>sanat </a:t>
            </a:r>
            <a:r>
              <a:rPr lang="tr-TR" sz="2800" i="1" dirty="0">
                <a:solidFill>
                  <a:srgbClr val="575F6D"/>
                </a:solidFill>
              </a:rPr>
              <a:t>dalları</a:t>
            </a:r>
            <a:endParaRPr lang="tr-TR" sz="28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7344816" cy="4857403"/>
          </a:xfrm>
        </p:spPr>
        <p:txBody>
          <a:bodyPr/>
          <a:lstStyle/>
          <a:p>
            <a:pPr lvl="1" algn="just"/>
            <a:endParaRPr lang="tr-TR" dirty="0" smtClean="0"/>
          </a:p>
          <a:p>
            <a:pPr lvl="2" algn="just">
              <a:lnSpc>
                <a:spcPct val="150000"/>
              </a:lnSpc>
            </a:pPr>
            <a:r>
              <a:rPr lang="tr-TR" dirty="0" smtClean="0"/>
              <a:t>İlk opera 1594’te İtalya’da yazılmış ve sahnelenmiştir, </a:t>
            </a:r>
            <a:r>
              <a:rPr lang="tr-TR" b="1" dirty="0" smtClean="0"/>
              <a:t>‘</a:t>
            </a:r>
            <a:r>
              <a:rPr lang="tr-TR" b="1" dirty="0" err="1" smtClean="0"/>
              <a:t>Dafne</a:t>
            </a:r>
            <a:r>
              <a:rPr lang="tr-TR" b="1" dirty="0" smtClean="0"/>
              <a:t>’ </a:t>
            </a:r>
            <a:r>
              <a:rPr lang="tr-TR" dirty="0" smtClean="0"/>
              <a:t>adını taşıyan bu operanın librettosu </a:t>
            </a:r>
            <a:r>
              <a:rPr lang="tr-TR" dirty="0" err="1" smtClean="0"/>
              <a:t>Ottavio</a:t>
            </a:r>
            <a:r>
              <a:rPr lang="tr-TR" dirty="0" smtClean="0"/>
              <a:t> </a:t>
            </a:r>
            <a:r>
              <a:rPr lang="tr-TR" dirty="0" err="1" smtClean="0"/>
              <a:t>Rimuccini</a:t>
            </a:r>
            <a:r>
              <a:rPr lang="tr-TR" dirty="0" smtClean="0"/>
              <a:t> ve </a:t>
            </a:r>
            <a:r>
              <a:rPr lang="tr-TR" dirty="0" err="1" smtClean="0"/>
              <a:t>Giulio</a:t>
            </a:r>
            <a:r>
              <a:rPr lang="tr-TR" dirty="0" smtClean="0"/>
              <a:t> </a:t>
            </a:r>
            <a:r>
              <a:rPr lang="tr-TR" dirty="0" err="1" smtClean="0"/>
              <a:t>Geccini</a:t>
            </a:r>
            <a:r>
              <a:rPr lang="tr-TR" dirty="0" smtClean="0"/>
              <a:t> tarafından yazılmış müziği ise </a:t>
            </a:r>
            <a:r>
              <a:rPr lang="tr-TR" dirty="0" err="1" smtClean="0"/>
              <a:t>Jacopo</a:t>
            </a:r>
            <a:r>
              <a:rPr lang="tr-TR" dirty="0" smtClean="0"/>
              <a:t> Peri tarafından bestelenmiştir</a:t>
            </a:r>
            <a:r>
              <a:rPr lang="tr-TR" dirty="0"/>
              <a:t> </a:t>
            </a:r>
            <a:r>
              <a:rPr lang="tr-TR" sz="1000" dirty="0" smtClean="0">
                <a:solidFill>
                  <a:prstClr val="black"/>
                </a:solidFill>
              </a:rPr>
              <a:t>(Hasan </a:t>
            </a:r>
            <a:r>
              <a:rPr lang="tr-TR" sz="1000" dirty="0">
                <a:solidFill>
                  <a:prstClr val="black"/>
                </a:solidFill>
              </a:rPr>
              <a:t>Erkek, 2014, Türk Tiyatrosu, Ünite 1 Anadolu Üniversitesi Yayınları).</a:t>
            </a:r>
          </a:p>
          <a:p>
            <a:pPr marL="731520" lvl="2" indent="0" algn="just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05DC53-6122-4975-B107-1C58E48E7C8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241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634082"/>
          </a:xfrm>
        </p:spPr>
        <p:txBody>
          <a:bodyPr/>
          <a:lstStyle/>
          <a:p>
            <a:pPr algn="ctr"/>
            <a:r>
              <a:rPr lang="tr-TR" b="1" dirty="0" smtClean="0"/>
              <a:t>İnsanın ihtiyaçları </a:t>
            </a:r>
            <a:endParaRPr lang="tr-TR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73752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İletişim kurma,</a:t>
            </a:r>
          </a:p>
          <a:p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Kültürleme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Öğretme,</a:t>
            </a:r>
          </a:p>
          <a:p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Emir verme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2613012" y="2658436"/>
            <a:ext cx="1800200" cy="67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940152" y="1472680"/>
            <a:ext cx="1584176" cy="51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DİL</a:t>
            </a:r>
            <a:endParaRPr lang="tr-TR" dirty="0"/>
          </a:p>
        </p:txBody>
      </p:sp>
      <p:sp>
        <p:nvSpPr>
          <p:cNvPr id="9" name="Aşağı Ok 8"/>
          <p:cNvSpPr/>
          <p:nvPr/>
        </p:nvSpPr>
        <p:spPr>
          <a:xfrm>
            <a:off x="5220072" y="2204865"/>
            <a:ext cx="2592288" cy="2034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Ayırt eder,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Tanımlar,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İfade eder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5220072" y="4761148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ANLATMA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437993" y="6070504"/>
            <a:ext cx="79208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err="1"/>
              <a:t>Johan</a:t>
            </a:r>
            <a:r>
              <a:rPr lang="tr-TR" sz="1000" dirty="0"/>
              <a:t> </a:t>
            </a:r>
            <a:r>
              <a:rPr lang="tr-TR" sz="1000" dirty="0" err="1"/>
              <a:t>Huizinga</a:t>
            </a:r>
            <a:r>
              <a:rPr lang="tr-TR" sz="1000" dirty="0"/>
              <a:t>, 2018. Homo </a:t>
            </a:r>
            <a:r>
              <a:rPr lang="tr-TR" sz="1000" dirty="0" err="1"/>
              <a:t>Ludens,Oyunun</a:t>
            </a:r>
            <a:r>
              <a:rPr lang="tr-TR" sz="1000" dirty="0"/>
              <a:t> Kültür İçindeki Yeri Üzerine Bir İnceleme (Çev. Orhan Düz). İstanbul, Alfa Yayınları. 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643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i="1" dirty="0">
                <a:solidFill>
                  <a:srgbClr val="575F6D"/>
                </a:solidFill>
              </a:rPr>
              <a:t>Dram sanatı içinde ortaya çıkan </a:t>
            </a:r>
            <a:br>
              <a:rPr lang="tr-TR" sz="2800" i="1" dirty="0">
                <a:solidFill>
                  <a:srgbClr val="575F6D"/>
                </a:solidFill>
              </a:rPr>
            </a:br>
            <a:r>
              <a:rPr lang="tr-TR" sz="2800" i="1" dirty="0">
                <a:solidFill>
                  <a:srgbClr val="575F6D"/>
                </a:solidFill>
              </a:rPr>
              <a:t>sanat dalları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dirty="0" smtClean="0"/>
              <a:t>Modern anlamda balenin doğuşu Jean Georges </a:t>
            </a:r>
            <a:r>
              <a:rPr lang="tr-TR" dirty="0" err="1" smtClean="0"/>
              <a:t>Noverre’in</a:t>
            </a:r>
            <a:r>
              <a:rPr lang="tr-TR" dirty="0" smtClean="0"/>
              <a:t> 1760 yılında yayımladığı öykü anlatımına dayalı dansı içeren </a:t>
            </a:r>
            <a:r>
              <a:rPr lang="tr-TR" b="1" dirty="0" smtClean="0"/>
              <a:t>‘</a:t>
            </a:r>
            <a:r>
              <a:rPr lang="tr-TR" b="1" dirty="0" err="1" smtClean="0"/>
              <a:t>Letters</a:t>
            </a:r>
            <a:r>
              <a:rPr lang="tr-TR" b="1" dirty="0" smtClean="0"/>
              <a:t> on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Dance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Ballet</a:t>
            </a:r>
            <a:r>
              <a:rPr lang="tr-TR" b="1" dirty="0" smtClean="0"/>
              <a:t>’</a:t>
            </a:r>
            <a:r>
              <a:rPr lang="tr-TR" dirty="0" smtClean="0"/>
              <a:t> eserine dayanır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>
                <a:solidFill>
                  <a:prstClr val="black"/>
                </a:solidFill>
              </a:rPr>
              <a:t>(Hasan Erkek, 2014, Türk Tiyatrosu, Ünite 1 Anadolu Üniversitesi Yayınları).</a:t>
            </a:r>
          </a:p>
          <a:p>
            <a:pPr lvl="2" algn="just">
              <a:lnSpc>
                <a:spcPct val="150000"/>
              </a:lnSpc>
            </a:pPr>
            <a:endParaRPr lang="tr-TR" dirty="0" smtClean="0"/>
          </a:p>
          <a:p>
            <a:pPr lvl="2" algn="just">
              <a:lnSpc>
                <a:spcPct val="150000"/>
              </a:lnSpc>
            </a:pP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99FD0C-488C-4C44-BCCF-A8EA2555B95B}" type="datetime1">
              <a:rPr lang="tr-TR" smtClean="0"/>
              <a:t>23.11.2019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261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i="1" dirty="0">
                <a:solidFill>
                  <a:srgbClr val="575F6D"/>
                </a:solidFill>
              </a:rPr>
              <a:t>Dram sanatı içinde ortaya çıkan </a:t>
            </a:r>
            <a:br>
              <a:rPr lang="tr-TR" sz="2800" i="1" dirty="0">
                <a:solidFill>
                  <a:srgbClr val="575F6D"/>
                </a:solidFill>
              </a:rPr>
            </a:br>
            <a:r>
              <a:rPr lang="tr-TR" sz="2800" i="1" dirty="0">
                <a:solidFill>
                  <a:srgbClr val="575F6D"/>
                </a:solidFill>
              </a:rPr>
              <a:t>sanat dalları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dirty="0" smtClean="0"/>
              <a:t>Sinemanın keşfinden sonra, dram sanatı açısından önemli bir başka araç ise televizyondu. İlk drama yayını </a:t>
            </a:r>
            <a:r>
              <a:rPr lang="tr-TR" dirty="0" err="1" smtClean="0"/>
              <a:t>Pirandello’nun</a:t>
            </a:r>
            <a:r>
              <a:rPr lang="tr-TR" dirty="0" smtClean="0"/>
              <a:t> </a:t>
            </a:r>
            <a:r>
              <a:rPr lang="tr-TR" b="1" dirty="0" smtClean="0"/>
              <a:t>‘Ağzı Çiçekli Adam’ </a:t>
            </a:r>
            <a:r>
              <a:rPr lang="tr-TR" dirty="0" smtClean="0"/>
              <a:t>oldu.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sz="1000" dirty="0" smtClean="0">
                <a:solidFill>
                  <a:prstClr val="black"/>
                </a:solidFill>
              </a:rPr>
              <a:t>(</a:t>
            </a:r>
            <a:r>
              <a:rPr lang="tr-TR" sz="1000" dirty="0">
                <a:solidFill>
                  <a:prstClr val="black"/>
                </a:solidFill>
              </a:rPr>
              <a:t>Hasan Erkek, 2014, Türk Tiyatrosu, Ünite 1 Anadolu Üniversitesi Yayınları).</a:t>
            </a:r>
          </a:p>
          <a:p>
            <a:pPr lvl="2" algn="just">
              <a:lnSpc>
                <a:spcPct val="150000"/>
              </a:lnSpc>
            </a:pPr>
            <a:r>
              <a:rPr lang="tr-TR" dirty="0" smtClean="0"/>
              <a:t> 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59F933-6DA9-4AF4-8B71-41AF86F6FFA1}" type="datetime1">
              <a:rPr lang="tr-TR" smtClean="0"/>
              <a:t>23.11.2019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854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i="1" dirty="0">
                <a:solidFill>
                  <a:srgbClr val="575F6D"/>
                </a:solidFill>
              </a:rPr>
              <a:t>Dram sanatı içinde ortaya çıkan </a:t>
            </a:r>
            <a:br>
              <a:rPr lang="tr-TR" sz="2800" i="1" dirty="0">
                <a:solidFill>
                  <a:srgbClr val="575F6D"/>
                </a:solidFill>
              </a:rPr>
            </a:br>
            <a:r>
              <a:rPr lang="tr-TR" sz="2800" i="1" dirty="0">
                <a:solidFill>
                  <a:srgbClr val="575F6D"/>
                </a:solidFill>
              </a:rPr>
              <a:t>sanat dalları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tr-TR" dirty="0" smtClean="0"/>
              <a:t>Radyoda yapılan dramatik etkinlikler de dram sanatının özgün bir biçimidir.  Radyo tiyatrosu, dramatik skeçler </a:t>
            </a:r>
            <a:r>
              <a:rPr lang="tr-TR" dirty="0" err="1" smtClean="0"/>
              <a:t>v.b</a:t>
            </a:r>
            <a:r>
              <a:rPr lang="tr-TR" dirty="0" smtClean="0"/>
              <a:t>.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sz="1000" dirty="0">
                <a:solidFill>
                  <a:prstClr val="black"/>
                </a:solidFill>
              </a:rPr>
              <a:t>(Hasan Erkek, 2014, Türk Tiyatrosu, Ünite 1 Anadolu Üniversitesi Yayınları).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DB701B-6F9B-4C35-90F4-AA86420470AF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359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/>
              <a:t>Dram Sanatının Kaynağı</a:t>
            </a:r>
            <a:endParaRPr lang="tr-TR" sz="28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endParaRPr lang="tr-TR" dirty="0" smtClean="0"/>
          </a:p>
          <a:p>
            <a:pPr lvl="3">
              <a:lnSpc>
                <a:spcPct val="150000"/>
              </a:lnSpc>
            </a:pP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  <a:t>Büyü:</a:t>
            </a:r>
            <a:r>
              <a:rPr lang="tr-TR" dirty="0" smtClean="0"/>
              <a:t> </a:t>
            </a:r>
            <a:r>
              <a:rPr lang="tr-TR" i="1" dirty="0" smtClean="0"/>
              <a:t>Tanrıya yönelik ve hayatı kolaylaştırmak amacıyla yapılan simgesel, sözsel eylemler. Nesnel ve bilimsel bilginin gelişmesiyle etkisi azalır. Ritüel ve mitos sanatsal bir biçime dönüşür.  </a:t>
            </a:r>
          </a:p>
          <a:p>
            <a:pPr lvl="3">
              <a:lnSpc>
                <a:spcPct val="150000"/>
              </a:lnSpc>
            </a:pPr>
            <a:endParaRPr lang="tr-TR" dirty="0" smtClean="0"/>
          </a:p>
          <a:p>
            <a:pPr lvl="3">
              <a:lnSpc>
                <a:spcPct val="150000"/>
              </a:lnSpc>
            </a:pP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  <a:t>Çalışma</a:t>
            </a:r>
            <a:r>
              <a:rPr lang="tr-TR" dirty="0" smtClean="0"/>
              <a:t>: </a:t>
            </a:r>
            <a:r>
              <a:rPr lang="tr-TR" i="1" dirty="0"/>
              <a:t>B</a:t>
            </a:r>
            <a:r>
              <a:rPr lang="tr-TR" i="1" dirty="0" smtClean="0"/>
              <a:t>irlikte iş yapma, birlikte duraklama, üretme. </a:t>
            </a:r>
          </a:p>
          <a:p>
            <a:pPr lvl="3">
              <a:lnSpc>
                <a:spcPct val="150000"/>
              </a:lnSpc>
            </a:pPr>
            <a:endParaRPr lang="tr-TR" dirty="0" smtClean="0"/>
          </a:p>
          <a:p>
            <a:pPr lvl="3">
              <a:lnSpc>
                <a:spcPct val="150000"/>
              </a:lnSpc>
            </a:pP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  <a:t>İletişim:</a:t>
            </a:r>
            <a:r>
              <a:rPr lang="tr-TR" dirty="0" smtClean="0"/>
              <a:t> </a:t>
            </a:r>
            <a:r>
              <a:rPr lang="tr-TR" i="1" dirty="0" smtClean="0"/>
              <a:t>Dile getirme isteği</a:t>
            </a:r>
          </a:p>
          <a:p>
            <a:pPr lvl="3">
              <a:lnSpc>
                <a:spcPct val="150000"/>
              </a:lnSpc>
            </a:pPr>
            <a:endParaRPr lang="tr-TR" dirty="0" smtClean="0"/>
          </a:p>
          <a:p>
            <a:pPr lvl="3">
              <a:lnSpc>
                <a:spcPct val="150000"/>
              </a:lnSpc>
            </a:pPr>
            <a:r>
              <a:rPr lang="tr-TR" dirty="0" smtClean="0"/>
              <a:t>Öykü anlatıcılığı ve oyun oynama içgüdüsü</a:t>
            </a:r>
          </a:p>
          <a:p>
            <a:pPr lvl="3">
              <a:lnSpc>
                <a:spcPct val="150000"/>
              </a:lnSpc>
            </a:pPr>
            <a:endParaRPr lang="tr-TR" dirty="0" smtClean="0"/>
          </a:p>
          <a:p>
            <a:pPr lvl="3">
              <a:lnSpc>
                <a:spcPct val="150000"/>
              </a:lnSpc>
            </a:pPr>
            <a:r>
              <a:rPr lang="tr-TR" dirty="0" smtClean="0"/>
              <a:t>Tartımlı dans ve müzik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sz="1000" dirty="0">
                <a:solidFill>
                  <a:prstClr val="black"/>
                </a:solidFill>
              </a:rPr>
              <a:t>(Hasan Erkek, 2014, Türk Tiyatrosu, Ünite 1 Anadolu Üniversitesi Yayınları).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tr-TR" dirty="0"/>
          </a:p>
          <a:p>
            <a:pPr lvl="3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0502E-6F79-4E96-AA0F-D38C862DC72A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656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i="1" dirty="0">
                <a:solidFill>
                  <a:srgbClr val="575F6D"/>
                </a:solidFill>
              </a:rPr>
              <a:t>Dram Sanatının Kaynağı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tr-TR" dirty="0" smtClean="0"/>
          </a:p>
          <a:p>
            <a:pPr lvl="3" algn="just">
              <a:lnSpc>
                <a:spcPct val="150000"/>
              </a:lnSpc>
            </a:pPr>
            <a:r>
              <a:rPr lang="tr-TR" sz="1600" dirty="0" smtClean="0"/>
              <a:t>Dram, bütün öteki sanatlarda olduğu gibi bir sanat olarak ortaya çıkmamış, zorunlu bir gereksinmeden doğmuştur (Şener, 2003). </a:t>
            </a:r>
          </a:p>
          <a:p>
            <a:pPr lvl="1" algn="just">
              <a:lnSpc>
                <a:spcPct val="150000"/>
              </a:lnSpc>
            </a:pPr>
            <a:endParaRPr lang="tr-TR" sz="2400" dirty="0"/>
          </a:p>
          <a:p>
            <a:pPr lvl="3" algn="just">
              <a:lnSpc>
                <a:spcPct val="150000"/>
              </a:lnSpc>
            </a:pPr>
            <a:r>
              <a:rPr lang="tr-TR" sz="1600" dirty="0" smtClean="0"/>
              <a:t>Dram sanatının ağırlıklı olarak, simgesel söz ve eylemlere dayalı </a:t>
            </a:r>
            <a:r>
              <a:rPr lang="tr-TR" sz="1600" b="1" dirty="0" smtClean="0"/>
              <a:t>ritüel</a:t>
            </a:r>
            <a:r>
              <a:rPr lang="tr-TR" sz="1600" dirty="0" smtClean="0"/>
              <a:t> ve </a:t>
            </a:r>
            <a:r>
              <a:rPr lang="tr-TR" sz="1600" b="1" dirty="0" smtClean="0"/>
              <a:t>mitos</a:t>
            </a:r>
            <a:r>
              <a:rPr lang="tr-TR" sz="1600" dirty="0" smtClean="0"/>
              <a:t>lardan (anlatı) doğduğu egemen bir görüş olarak karşımıza çıkmaktadır. </a:t>
            </a:r>
          </a:p>
          <a:p>
            <a:pPr lvl="1" algn="just">
              <a:lnSpc>
                <a:spcPct val="150000"/>
              </a:lnSpc>
            </a:pPr>
            <a:endParaRPr lang="tr-TR" sz="2400" dirty="0"/>
          </a:p>
          <a:p>
            <a:pPr lvl="3" algn="just">
              <a:lnSpc>
                <a:spcPct val="150000"/>
              </a:lnSpc>
            </a:pPr>
            <a:r>
              <a:rPr lang="tr-TR" sz="1600" dirty="0" smtClean="0"/>
              <a:t>Dram sanatının ortaya çıkması simgesel söz olan mitosun ve simgesel eylem olan ritüelin değişime uğramasıyla biçimlendi.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sz="1000" dirty="0">
                <a:solidFill>
                  <a:prstClr val="black"/>
                </a:solidFill>
              </a:rPr>
              <a:t>(Hasan Erkek, 2014, Türk Tiyatrosu, Ünite 1 Anadolu Üniversitesi Yayınları).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tr-TR" dirty="0"/>
          </a:p>
          <a:p>
            <a:pPr lvl="3" algn="just">
              <a:lnSpc>
                <a:spcPct val="150000"/>
              </a:lnSpc>
            </a:pPr>
            <a:r>
              <a:rPr lang="tr-TR" sz="1600" dirty="0" smtClean="0"/>
              <a:t>  </a:t>
            </a:r>
            <a:endParaRPr lang="tr-TR" sz="16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47128C-A65A-41E2-A320-753ADBC85654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63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i="1" dirty="0">
                <a:solidFill>
                  <a:srgbClr val="575F6D"/>
                </a:solidFill>
              </a:rPr>
              <a:t>Dram Sanatının Kaynağı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3" algn="just">
              <a:lnSpc>
                <a:spcPct val="150000"/>
              </a:lnSpc>
            </a:pPr>
            <a:r>
              <a:rPr lang="tr-TR" dirty="0"/>
              <a:t>Ritüeller biçim açısından dramatikti</a:t>
            </a:r>
            <a:r>
              <a:rPr lang="tr-TR" dirty="0" smtClean="0"/>
              <a:t>.</a:t>
            </a:r>
          </a:p>
          <a:p>
            <a:pPr lvl="1" algn="just">
              <a:lnSpc>
                <a:spcPct val="150000"/>
              </a:lnSpc>
            </a:pPr>
            <a:endParaRPr lang="tr-TR" dirty="0" smtClean="0"/>
          </a:p>
          <a:p>
            <a:pPr lvl="3" algn="just">
              <a:lnSpc>
                <a:spcPct val="150000"/>
              </a:lnSpc>
            </a:pPr>
            <a:r>
              <a:rPr lang="tr-TR" dirty="0" smtClean="0"/>
              <a:t>Pratik bir işlev ile oluşturulan mitoslar (anlatı) ise şiirsel dilin kullanılması, kurmacanın egemen olması, kendiliğinden sanatsal bir nitelik taşımasına neden oluyordu. Epik şiir, roman ve öykü buradan gelişti.  </a:t>
            </a:r>
          </a:p>
          <a:p>
            <a:pPr marL="365760" lvl="1" indent="0" algn="just">
              <a:lnSpc>
                <a:spcPct val="150000"/>
              </a:lnSpc>
              <a:buClr>
                <a:srgbClr val="FE8637"/>
              </a:buClr>
              <a:buNone/>
            </a:pPr>
            <a:r>
              <a:rPr lang="tr-TR" sz="1000" dirty="0">
                <a:solidFill>
                  <a:prstClr val="black"/>
                </a:solidFill>
              </a:rPr>
              <a:t>(Hasan Erkek, 2014, Türk Tiyatrosu, Ünite 1 Anadolu Üniversitesi Yayınları).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tr-TR" dirty="0"/>
          </a:p>
          <a:p>
            <a:pPr lvl="3"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87E4D-69BA-4647-917C-AE44BBAC9C89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951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97" y="65765"/>
            <a:ext cx="1359526" cy="1828959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Her soyut ifadenin arkasında en çarpıcı metafor ve metaforun arkasında da bir kelime oyunu yatar. Böylece insan hayata ifadeler katarak doğal dünyanın yanı sıra ikinci bir şiirsel dünya yaratır. </a:t>
            </a:r>
          </a:p>
          <a:p>
            <a:pPr marL="0" indent="0" algn="ctr">
              <a:buNone/>
            </a:pPr>
            <a:endParaRPr lang="tr-TR" sz="1400" dirty="0" smtClean="0"/>
          </a:p>
          <a:p>
            <a:pPr marL="0" indent="0" algn="ctr">
              <a:buNone/>
            </a:pPr>
            <a:endParaRPr lang="tr-TR" sz="1400" dirty="0" smtClean="0"/>
          </a:p>
          <a:p>
            <a:pPr marL="0" indent="0" algn="ctr">
              <a:buNone/>
            </a:pPr>
            <a:r>
              <a:rPr lang="tr-TR" sz="1400" dirty="0" err="1" smtClean="0"/>
              <a:t>Johan</a:t>
            </a:r>
            <a:r>
              <a:rPr lang="tr-TR" sz="1400" dirty="0" smtClean="0"/>
              <a:t> </a:t>
            </a:r>
            <a:r>
              <a:rPr lang="tr-TR" sz="1400" dirty="0" err="1" smtClean="0"/>
              <a:t>Huizinga</a:t>
            </a:r>
            <a:r>
              <a:rPr lang="tr-TR" sz="1400" dirty="0" smtClean="0"/>
              <a:t>, 2018. Homo </a:t>
            </a:r>
            <a:r>
              <a:rPr lang="tr-TR" sz="1400" dirty="0" err="1" smtClean="0"/>
              <a:t>Ludens,Oyunun</a:t>
            </a:r>
            <a:r>
              <a:rPr lang="tr-TR" sz="1400" dirty="0" smtClean="0"/>
              <a:t> Kültür İçindeki Yeri Üzerine Bir İnceleme (Çev. Orhan Düz). İstanbul, Alfa Yayınları. </a:t>
            </a:r>
            <a:endParaRPr lang="tr-TR" sz="1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4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Bir anlatım aracı olarak dram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Destanlar (Mitoslar)</a:t>
            </a:r>
          </a:p>
          <a:p>
            <a:endParaRPr lang="tr-TR" dirty="0" smtClean="0"/>
          </a:p>
          <a:p>
            <a:r>
              <a:rPr lang="tr-TR" dirty="0" smtClean="0"/>
              <a:t>Ritüeller</a:t>
            </a:r>
          </a:p>
          <a:p>
            <a:endParaRPr lang="tr-TR" dirty="0" smtClean="0"/>
          </a:p>
          <a:p>
            <a:r>
              <a:rPr lang="tr-TR" dirty="0" smtClean="0"/>
              <a:t>Masallar</a:t>
            </a:r>
          </a:p>
          <a:p>
            <a:endParaRPr lang="tr-TR" dirty="0" smtClean="0"/>
          </a:p>
          <a:p>
            <a:r>
              <a:rPr lang="tr-TR" dirty="0" smtClean="0"/>
              <a:t>Halk oyunları</a:t>
            </a:r>
          </a:p>
          <a:p>
            <a:endParaRPr lang="tr-TR" dirty="0" smtClean="0"/>
          </a:p>
          <a:p>
            <a:r>
              <a:rPr lang="tr-TR" dirty="0" smtClean="0"/>
              <a:t>Deyişler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93" y="2060848"/>
            <a:ext cx="1477497" cy="1798836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6948264" y="4042245"/>
            <a:ext cx="1485552" cy="4606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Gılgamış Destanı</a:t>
            </a:r>
            <a:endParaRPr lang="tr-TR" sz="12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086" y="5085978"/>
            <a:ext cx="27392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10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Mitoslar dış dünyanın dönüştürülmesi veya «tahayyülüdür». İnsan dünyayı ilahi olana dayandırarak açıklama peşine düşer (</a:t>
            </a:r>
            <a:r>
              <a:rPr lang="tr-TR" sz="2000" dirty="0" err="1" smtClean="0"/>
              <a:t>İlyada</a:t>
            </a:r>
            <a:r>
              <a:rPr lang="tr-TR" sz="2000" dirty="0" smtClean="0"/>
              <a:t> </a:t>
            </a:r>
            <a:r>
              <a:rPr lang="tr-TR" sz="2000" dirty="0" err="1" smtClean="0"/>
              <a:t>Odessa</a:t>
            </a:r>
            <a:r>
              <a:rPr lang="tr-TR" sz="2000" dirty="0" smtClean="0"/>
              <a:t>, </a:t>
            </a:r>
            <a:r>
              <a:rPr lang="tr-TR" sz="2000" dirty="0" err="1" smtClean="0"/>
              <a:t>Kalavela</a:t>
            </a:r>
            <a:r>
              <a:rPr lang="tr-TR" sz="2000" dirty="0" smtClean="0"/>
              <a:t>, Gılgamış).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 smtClean="0"/>
              <a:t>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429" y="4725144"/>
            <a:ext cx="1750507" cy="191916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725144"/>
            <a:ext cx="1617548" cy="19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Ritüeller, </a:t>
            </a:r>
          </a:p>
          <a:p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İlkel toplum kutsal ayinlerini, adaklarını yerine getirirken saf oyun ruhu taşır. 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9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764704"/>
            <a:ext cx="3352800" cy="4755616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1520" y="692696"/>
            <a:ext cx="3600400" cy="468052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755576" y="5805264"/>
            <a:ext cx="2520280" cy="44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Grimm Masalları</a:t>
            </a:r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4788024" y="5805264"/>
            <a:ext cx="252028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Andersen Masalları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2555776" y="116632"/>
            <a:ext cx="31683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MASALLAR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9673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5616" y="258545"/>
            <a:ext cx="6891536" cy="3372453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6366D-B14B-4762-9C4C-EFA123ED6EC5}" type="datetime1">
              <a:rPr lang="tr-TR" smtClean="0"/>
              <a:t>23.11.2019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Öğr. Gör. Dr. Pınar KIZILHAN</a:t>
            </a:r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627784" y="3861048"/>
            <a:ext cx="396044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Bahar Masalları</a:t>
            </a:r>
          </a:p>
          <a:p>
            <a:pPr algn="ctr"/>
            <a:r>
              <a:rPr lang="tr-TR" dirty="0" smtClean="0"/>
              <a:t>Bencil Dev (Oscar </a:t>
            </a:r>
            <a:r>
              <a:rPr lang="tr-TR" dirty="0" err="1" smtClean="0"/>
              <a:t>Wilde</a:t>
            </a:r>
            <a:r>
              <a:rPr lang="tr-TR" dirty="0" smtClean="0"/>
              <a:t>)</a:t>
            </a:r>
          </a:p>
          <a:p>
            <a:pPr algn="ctr"/>
            <a:r>
              <a:rPr lang="tr-TR" dirty="0" smtClean="0"/>
              <a:t>Baharı Getiren Dede (Japon Masalı)</a:t>
            </a:r>
          </a:p>
          <a:p>
            <a:pPr algn="ctr"/>
            <a:r>
              <a:rPr lang="tr-TR" dirty="0" smtClean="0"/>
              <a:t>Bahar Meltemi (</a:t>
            </a:r>
            <a:r>
              <a:rPr lang="tr-TR" dirty="0" err="1"/>
              <a:t>Z</a:t>
            </a:r>
            <a:r>
              <a:rPr lang="tr-TR" dirty="0" err="1" smtClean="0"/>
              <a:t>oltán</a:t>
            </a:r>
            <a:r>
              <a:rPr lang="tr-TR" dirty="0" smtClean="0"/>
              <a:t> </a:t>
            </a:r>
            <a:r>
              <a:rPr lang="tr-TR" dirty="0" err="1" smtClean="0"/>
              <a:t>Zelk</a:t>
            </a:r>
            <a:r>
              <a:rPr lang="tr-TR" dirty="0" smtClean="0"/>
              <a:t>)</a:t>
            </a:r>
          </a:p>
          <a:p>
            <a:pPr algn="ctr"/>
            <a:r>
              <a:rPr lang="tr-TR" dirty="0" smtClean="0"/>
              <a:t>On İki Ay (Slovak Masalı)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24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965</TotalTime>
  <Words>1441</Words>
  <Application>Microsoft Office PowerPoint</Application>
  <PresentationFormat>Ekran Gösterisi (4:3)</PresentationFormat>
  <Paragraphs>293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Calibri</vt:lpstr>
      <vt:lpstr>Century Schoolbook</vt:lpstr>
      <vt:lpstr>Times New Roman</vt:lpstr>
      <vt:lpstr>Wingdings</vt:lpstr>
      <vt:lpstr>Wingdings 2</vt:lpstr>
      <vt:lpstr>Cumba</vt:lpstr>
      <vt:lpstr>YAŞAM KÜLTÜRÜ OLARAK TİYATRO  DRAM SANATI ve TİYATRO SANATI</vt:lpstr>
      <vt:lpstr>Yaşam kültürü ve tiyatro</vt:lpstr>
      <vt:lpstr>İnsanın ihtiyaçları </vt:lpstr>
      <vt:lpstr>PowerPoint Sunusu</vt:lpstr>
      <vt:lpstr>Bir anlatım aracı olarak dram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Maysa ile Bulut</vt:lpstr>
      <vt:lpstr>Deyişler</vt:lpstr>
      <vt:lpstr>Deyişler</vt:lpstr>
      <vt:lpstr>17. YY TİYATRO DÜNYASI</vt:lpstr>
      <vt:lpstr>PowerPoint Sunusu</vt:lpstr>
      <vt:lpstr>PowerPoint Sunusu</vt:lpstr>
      <vt:lpstr>Oyun</vt:lpstr>
      <vt:lpstr>DRAMA</vt:lpstr>
      <vt:lpstr>Tiyatro</vt:lpstr>
      <vt:lpstr>PowerPoint Sunusu</vt:lpstr>
      <vt:lpstr>PowerPoint Sunusu</vt:lpstr>
      <vt:lpstr>Oyun</vt:lpstr>
      <vt:lpstr>DRAM SANATI ve TİYATRO SANATI</vt:lpstr>
      <vt:lpstr>DRAM SANATI ve TİYATRO SANATI</vt:lpstr>
      <vt:lpstr>DRAM SANATI ve TİYATRO SANATI</vt:lpstr>
      <vt:lpstr>DRAM SANATI ve TİYATRO SANATI</vt:lpstr>
      <vt:lpstr>Dram sanatı içinde ortaya çıkan sanat dalları</vt:lpstr>
      <vt:lpstr>Dram sanatı içinde ortaya çıkan  sanat dalları</vt:lpstr>
      <vt:lpstr>Dram sanatı içinde ortaya çıkan  sanat dalları</vt:lpstr>
      <vt:lpstr>Dram sanatı içinde ortaya çıkan  sanat dalları</vt:lpstr>
      <vt:lpstr>Dram sanatı içinde ortaya çıkan  sanat dalları</vt:lpstr>
      <vt:lpstr>Dram Sanatının Kaynağı</vt:lpstr>
      <vt:lpstr>Dram Sanatının Kaynağı</vt:lpstr>
      <vt:lpstr>Dram Sanatının Kaynağı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YAŞAM KÜLTÜR OLARAK TİYATRO</dc:title>
  <dc:creator>öznur</dc:creator>
  <cp:lastModifiedBy>packardbellpc</cp:lastModifiedBy>
  <cp:revision>101</cp:revision>
  <dcterms:created xsi:type="dcterms:W3CDTF">2016-09-28T10:49:18Z</dcterms:created>
  <dcterms:modified xsi:type="dcterms:W3CDTF">2019-11-23T19:06:43Z</dcterms:modified>
</cp:coreProperties>
</file>