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50E8-907E-4876-8549-F0F84B5A687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46B47-2CFA-427C-A0BC-C23A1E361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37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50E8-907E-4876-8549-F0F84B5A687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46B47-2CFA-427C-A0BC-C23A1E361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2590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50E8-907E-4876-8549-F0F84B5A687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46B47-2CFA-427C-A0BC-C23A1E361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691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50E8-907E-4876-8549-F0F84B5A687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46B47-2CFA-427C-A0BC-C23A1E361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43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50E8-907E-4876-8549-F0F84B5A687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46B47-2CFA-427C-A0BC-C23A1E361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826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50E8-907E-4876-8549-F0F84B5A687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46B47-2CFA-427C-A0BC-C23A1E361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619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50E8-907E-4876-8549-F0F84B5A687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46B47-2CFA-427C-A0BC-C23A1E361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765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50E8-907E-4876-8549-F0F84B5A687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46B47-2CFA-427C-A0BC-C23A1E361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865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50E8-907E-4876-8549-F0F84B5A687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46B47-2CFA-427C-A0BC-C23A1E361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4782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50E8-907E-4876-8549-F0F84B5A687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46B47-2CFA-427C-A0BC-C23A1E361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482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50E8-907E-4876-8549-F0F84B5A687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46B47-2CFA-427C-A0BC-C23A1E361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813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D50E8-907E-4876-8549-F0F84B5A687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46B47-2CFA-427C-A0BC-C23A1E361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218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7030A0"/>
                </a:solidFill>
              </a:rPr>
              <a:t>BİLİMSEL ARAŞTIRMA </a:t>
            </a:r>
            <a:r>
              <a:rPr lang="tr-TR" b="1" dirty="0" smtClean="0">
                <a:solidFill>
                  <a:srgbClr val="7030A0"/>
                </a:solidFill>
              </a:rPr>
              <a:t>YÖNTEMLERİ</a:t>
            </a:r>
            <a:r>
              <a:rPr lang="en-GB" b="1" dirty="0" smtClean="0">
                <a:solidFill>
                  <a:srgbClr val="7030A0"/>
                </a:solidFill>
              </a:rPr>
              <a:t/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smtClean="0">
                <a:solidFill>
                  <a:srgbClr val="7030A0"/>
                </a:solidFill>
              </a:rPr>
              <a:t/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smtClean="0">
                <a:solidFill>
                  <a:srgbClr val="7030A0"/>
                </a:solidFill>
              </a:rPr>
              <a:t>ÜNİTE 11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Dr.Ergül</a:t>
            </a:r>
            <a:r>
              <a:rPr lang="tr-TR" dirty="0" smtClean="0"/>
              <a:t> Demir</a:t>
            </a: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780928"/>
            <a:ext cx="2314575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780928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098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2232248"/>
          </a:xfrm>
        </p:spPr>
        <p:txBody>
          <a:bodyPr>
            <a:noAutofit/>
          </a:bodyPr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DUYUŞSAL ÖZELLİKLERİN ÖLÇÜLMESİ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68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/>
          <a:lstStyle/>
          <a:p>
            <a:pPr algn="l"/>
            <a:r>
              <a:rPr lang="tr-TR" b="1" dirty="0" err="1" smtClean="0"/>
              <a:t>Duyuşsal</a:t>
            </a:r>
            <a:r>
              <a:rPr lang="tr-TR" b="1" dirty="0" smtClean="0"/>
              <a:t> Özelliklerin Ölçülmesi</a:t>
            </a:r>
            <a:endParaRPr lang="tr-TR" b="1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3</a:t>
            </a:fld>
            <a:endParaRPr lang="tr-TR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46856" y="1484784"/>
            <a:ext cx="8229600" cy="4824536"/>
          </a:xfrm>
          <a:prstGeom prst="rect">
            <a:avLst/>
          </a:prstGeom>
        </p:spPr>
        <p:txBody>
          <a:bodyPr vert="horz" lIns="91440" tIns="45720" rIns="91440" bIns="45720" numCol="1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dirty="0" err="1"/>
              <a:t>Duyuşsal</a:t>
            </a:r>
            <a:r>
              <a:rPr lang="tr-TR" dirty="0"/>
              <a:t> özellikler, genel olarak </a:t>
            </a:r>
            <a:r>
              <a:rPr lang="tr-TR" u="sng" dirty="0"/>
              <a:t>tipik performans </a:t>
            </a:r>
            <a:r>
              <a:rPr lang="tr-TR" dirty="0"/>
              <a:t>kategorisinde yer almaktadır.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Bu özelliklerin gözlenmesinde kullanılabilecek başlıca ölçme araçları: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Ölçek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Envanter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Anket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Kontrol </a:t>
            </a:r>
            <a:r>
              <a:rPr lang="tr-TR" dirty="0" smtClean="0"/>
              <a:t>ve Tarama Listeleri</a:t>
            </a: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Gözlem formu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Görüşme formu</a:t>
            </a:r>
          </a:p>
        </p:txBody>
      </p:sp>
    </p:spTree>
    <p:extLst>
      <p:ext uri="{BB962C8B-B14F-4D97-AF65-F5344CB8AC3E}">
        <p14:creationId xmlns:p14="http://schemas.microsoft.com/office/powerpoint/2010/main" val="61425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i="1" dirty="0" smtClean="0"/>
              <a:t>Ölçek</a:t>
            </a:r>
          </a:p>
          <a:p>
            <a:pPr marL="0" indent="0">
              <a:buNone/>
            </a:pPr>
            <a:r>
              <a:rPr lang="tr-TR" dirty="0" smtClean="0"/>
              <a:t>Genelde ve alt boyutlar düzeyinde toplam puanların anlamlı olduğu ölçme araçlarıdır.</a:t>
            </a:r>
          </a:p>
          <a:p>
            <a:r>
              <a:rPr lang="tr-TR" dirty="0" smtClean="0"/>
              <a:t>Yapı geçerliği çalışmaları yapılmıştır.</a:t>
            </a:r>
          </a:p>
          <a:p>
            <a:r>
              <a:rPr lang="tr-TR" dirty="0" smtClean="0"/>
              <a:t>Maddelerin ölçeklenme biçimi tek tiptir.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Kullanışlı ve işlevsel olduğu durumlar:</a:t>
            </a:r>
          </a:p>
          <a:p>
            <a:r>
              <a:rPr lang="tr-TR" dirty="0" smtClean="0"/>
              <a:t>Sınırlı ve iyi tanımlı,</a:t>
            </a:r>
          </a:p>
          <a:p>
            <a:r>
              <a:rPr lang="tr-TR" dirty="0" smtClean="0"/>
              <a:t>Tek boyutlu ya da baskın bir faktörün oluştuğu, </a:t>
            </a:r>
          </a:p>
          <a:p>
            <a:r>
              <a:rPr lang="tr-TR" dirty="0" smtClean="0"/>
              <a:t>Hiyerarşik olarak yapılandırılabilen,</a:t>
            </a:r>
          </a:p>
          <a:p>
            <a:pPr marL="0" indent="0">
              <a:buNone/>
            </a:pPr>
            <a:r>
              <a:rPr lang="tr-TR" dirty="0" smtClean="0"/>
              <a:t>özelliklerin ölçülmesinde kullanışlı ve işlevseldir.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0890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i="1" dirty="0" smtClean="0"/>
              <a:t>Envanter</a:t>
            </a:r>
          </a:p>
          <a:p>
            <a:pPr marL="0" indent="0">
              <a:buNone/>
            </a:pPr>
            <a:r>
              <a:rPr lang="tr-TR" dirty="0"/>
              <a:t>Toplam puanların </a:t>
            </a:r>
            <a:r>
              <a:rPr lang="tr-TR" dirty="0" smtClean="0"/>
              <a:t>alt </a:t>
            </a:r>
            <a:r>
              <a:rPr lang="tr-TR" dirty="0"/>
              <a:t>boyutlar düzeyinde anlamlı olduğu ölçme araçlarıdır.</a:t>
            </a:r>
          </a:p>
          <a:p>
            <a:r>
              <a:rPr lang="tr-TR" dirty="0"/>
              <a:t>Yapı geçerliği çalışmaları, tematik alt boyutlar düzeyinde yapılır.</a:t>
            </a:r>
          </a:p>
          <a:p>
            <a:r>
              <a:rPr lang="tr-TR" dirty="0"/>
              <a:t>Maddelerin ölçeklenme biçimi, alt boyutlara göre değişebilir.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Kullanışlı ve işlevsel olduğu durumlar:</a:t>
            </a:r>
          </a:p>
          <a:p>
            <a:r>
              <a:rPr lang="tr-TR" dirty="0" smtClean="0"/>
              <a:t>Kapsamlı,</a:t>
            </a:r>
          </a:p>
          <a:p>
            <a:r>
              <a:rPr lang="tr-TR" dirty="0" smtClean="0"/>
              <a:t>Çok boyutlu,</a:t>
            </a:r>
          </a:p>
          <a:p>
            <a:r>
              <a:rPr lang="tr-TR" dirty="0" smtClean="0"/>
              <a:t>Hiyerarşik olarak yapılandırılması mümkün olmayan,</a:t>
            </a:r>
          </a:p>
          <a:p>
            <a:r>
              <a:rPr lang="tr-TR" dirty="0" smtClean="0"/>
              <a:t>Sınıflama ve profil tanımlamalarına dayalı</a:t>
            </a:r>
          </a:p>
          <a:p>
            <a:pPr marL="0" indent="0">
              <a:buNone/>
            </a:pPr>
            <a:r>
              <a:rPr lang="tr-TR" dirty="0" smtClean="0"/>
              <a:t>özelliklerin ölçülmesinde kullanışlı ve işlevseldir.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858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i="1" dirty="0" smtClean="0"/>
              <a:t>Anket</a:t>
            </a:r>
          </a:p>
          <a:p>
            <a:pPr marL="0" indent="0">
              <a:buNone/>
            </a:pPr>
            <a:r>
              <a:rPr lang="tr-TR" dirty="0"/>
              <a:t>Toplam puanların </a:t>
            </a:r>
            <a:r>
              <a:rPr lang="tr-TR" dirty="0" smtClean="0"/>
              <a:t>anlamlı olmadığı, maddelerin bağımsız olarak değerlendirildiği ölçme araçlarıdır.</a:t>
            </a:r>
            <a:endParaRPr lang="tr-TR" dirty="0"/>
          </a:p>
          <a:p>
            <a:r>
              <a:rPr lang="tr-TR" dirty="0" smtClean="0"/>
              <a:t>Geliştirilmesinde ve denenmesinde mantıksal geçerlik çalışmaları ağırlıklıdır.</a:t>
            </a:r>
            <a:endParaRPr lang="tr-TR" dirty="0"/>
          </a:p>
          <a:p>
            <a:r>
              <a:rPr lang="tr-TR" dirty="0"/>
              <a:t>Maddelerin ölçeklenme </a:t>
            </a:r>
            <a:r>
              <a:rPr lang="tr-TR" dirty="0" smtClean="0"/>
              <a:t>biçimi, birbirinden bağımsızdır ve değişebilir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Kullanışlı ve işlevsel olduğu durumlar:</a:t>
            </a:r>
          </a:p>
          <a:p>
            <a:r>
              <a:rPr lang="tr-TR" dirty="0" smtClean="0"/>
              <a:t>Kapsamlı,</a:t>
            </a:r>
          </a:p>
          <a:p>
            <a:r>
              <a:rPr lang="tr-TR" dirty="0" smtClean="0"/>
              <a:t>Çok boyutlu,</a:t>
            </a:r>
          </a:p>
          <a:p>
            <a:r>
              <a:rPr lang="tr-TR" dirty="0" smtClean="0"/>
              <a:t>Hiyerarşik olarak yapılandırılması mümkün olmayan,</a:t>
            </a:r>
          </a:p>
          <a:p>
            <a:r>
              <a:rPr lang="tr-TR" dirty="0" smtClean="0"/>
              <a:t>Görüş ve düşüncelere dayalı</a:t>
            </a:r>
          </a:p>
          <a:p>
            <a:pPr marL="0" indent="0">
              <a:buNone/>
            </a:pPr>
            <a:r>
              <a:rPr lang="tr-TR" dirty="0" smtClean="0"/>
              <a:t>özelliklerin ölçülmesinde kullanışlı ve işlevseldir.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144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b="1" i="1" dirty="0" smtClean="0"/>
              <a:t>Kontrol Listeleri</a:t>
            </a:r>
          </a:p>
          <a:p>
            <a:pPr marL="0" indent="0">
              <a:buNone/>
            </a:pPr>
            <a:r>
              <a:rPr lang="tr-TR" dirty="0" smtClean="0"/>
              <a:t>Kontrol listeleri çoğunlukla;</a:t>
            </a:r>
          </a:p>
          <a:p>
            <a:r>
              <a:rPr lang="tr-TR" dirty="0" err="1" smtClean="0"/>
              <a:t>Dikotom</a:t>
            </a:r>
            <a:r>
              <a:rPr lang="tr-TR" dirty="0" smtClean="0"/>
              <a:t> maddelerden oluşan,</a:t>
            </a:r>
          </a:p>
          <a:p>
            <a:r>
              <a:rPr lang="tr-TR" dirty="0" smtClean="0"/>
              <a:t>Maddelerin tek tip ölçeklendiği, </a:t>
            </a:r>
          </a:p>
          <a:p>
            <a:r>
              <a:rPr lang="tr-TR" dirty="0" smtClean="0"/>
              <a:t>Toplam puanların anlamlı olmadığı, </a:t>
            </a:r>
          </a:p>
          <a:p>
            <a:r>
              <a:rPr lang="tr-TR" dirty="0"/>
              <a:t>F</a:t>
            </a:r>
            <a:r>
              <a:rPr lang="tr-TR" dirty="0" smtClean="0"/>
              <a:t>rekanslar ve yığılma noktalarına göre çıkarsama yapılabilen,</a:t>
            </a:r>
          </a:p>
          <a:p>
            <a:r>
              <a:rPr lang="tr-TR" dirty="0" smtClean="0"/>
              <a:t>Kesme noktalarına göre değerlendirme yapılabilen,</a:t>
            </a:r>
          </a:p>
          <a:p>
            <a:r>
              <a:rPr lang="tr-TR" dirty="0" smtClean="0"/>
              <a:t>Gözlemci tarafından tepkilerin not alındığı </a:t>
            </a:r>
          </a:p>
          <a:p>
            <a:pPr marL="0" indent="0">
              <a:buNone/>
            </a:pPr>
            <a:r>
              <a:rPr lang="tr-TR" dirty="0" smtClean="0"/>
              <a:t>ölçme araçlarıdır.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err="1" smtClean="0"/>
              <a:t>Devinimsel</a:t>
            </a:r>
            <a:r>
              <a:rPr lang="tr-TR" dirty="0" smtClean="0"/>
              <a:t> özelliklerin ölçülmesinde,</a:t>
            </a:r>
          </a:p>
          <a:p>
            <a:r>
              <a:rPr lang="tr-TR" dirty="0" smtClean="0"/>
              <a:t>Problem taramalarında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dirty="0"/>
              <a:t>kullanışlı ve işlevseldir</a:t>
            </a:r>
            <a:r>
              <a:rPr lang="tr-TR" dirty="0" smtClean="0"/>
              <a:t>.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021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i="1" dirty="0" smtClean="0"/>
              <a:t>Gözlem ve Görüşme Formları</a:t>
            </a:r>
          </a:p>
          <a:p>
            <a:pPr marL="0" indent="0">
              <a:buNone/>
            </a:pPr>
            <a:r>
              <a:rPr lang="tr-TR" dirty="0" smtClean="0"/>
              <a:t>Çoğunlukla bireysel uygulanan ve gözlemci tarafından gözlem sonuçlarının not alındığı ölçme araçlarıdır.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Yapılandırılmış (sistemli) -  Yapılandırılmamış (gelişigüzel)</a:t>
            </a:r>
          </a:p>
          <a:p>
            <a:r>
              <a:rPr lang="tr-TR" dirty="0" smtClean="0"/>
              <a:t>Katılımlı - Bireysel</a:t>
            </a:r>
          </a:p>
          <a:p>
            <a:pPr marL="0" indent="0">
              <a:buNone/>
            </a:pPr>
            <a:r>
              <a:rPr lang="tr-TR" dirty="0" smtClean="0"/>
              <a:t>olarak uygulanabilmektedir.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Keşfetme,</a:t>
            </a:r>
          </a:p>
          <a:p>
            <a:r>
              <a:rPr lang="tr-TR" dirty="0" smtClean="0"/>
              <a:t>Tanılama,</a:t>
            </a:r>
          </a:p>
          <a:p>
            <a:r>
              <a:rPr lang="tr-TR" dirty="0" smtClean="0"/>
              <a:t>Süreci planlama</a:t>
            </a:r>
          </a:p>
          <a:p>
            <a:pPr marL="0" indent="0">
              <a:buNone/>
            </a:pPr>
            <a:r>
              <a:rPr lang="tr-TR" dirty="0" smtClean="0"/>
              <a:t>gibi amaçlarla, daha çok ön ve ham gözlemeler niteliğinde kullanılabilmektedir.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7049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46856" y="195745"/>
            <a:ext cx="8229600" cy="71297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 smtClean="0"/>
              <a:t>Öğrenme ya da öğrenme başarısı ile ilişkili </a:t>
            </a:r>
            <a:r>
              <a:rPr lang="tr-TR" dirty="0" err="1" smtClean="0"/>
              <a:t>duyuşsal</a:t>
            </a:r>
            <a:r>
              <a:rPr lang="tr-TR" dirty="0" smtClean="0"/>
              <a:t> özelliklerden bazıları;</a:t>
            </a:r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9</a:t>
            </a:fld>
            <a:endParaRPr lang="tr-TR"/>
          </a:p>
        </p:txBody>
      </p:sp>
      <p:grpSp>
        <p:nvGrpSpPr>
          <p:cNvPr id="19" name="Grup 18"/>
          <p:cNvGrpSpPr/>
          <p:nvPr/>
        </p:nvGrpSpPr>
        <p:grpSpPr>
          <a:xfrm>
            <a:off x="598450" y="1050646"/>
            <a:ext cx="7789974" cy="5258674"/>
            <a:chOff x="382426" y="620688"/>
            <a:chExt cx="8078006" cy="5544616"/>
          </a:xfrm>
        </p:grpSpPr>
        <p:sp>
          <p:nvSpPr>
            <p:cNvPr id="20" name="Oval 19"/>
            <p:cNvSpPr/>
            <p:nvPr/>
          </p:nvSpPr>
          <p:spPr>
            <a:xfrm>
              <a:off x="3491880" y="1988840"/>
              <a:ext cx="2016224" cy="1800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400" b="1" dirty="0" smtClean="0"/>
                <a:t>BAŞARI</a:t>
              </a:r>
              <a:endParaRPr lang="tr-TR" sz="2400" b="1" dirty="0"/>
            </a:p>
          </p:txBody>
        </p:sp>
        <p:sp>
          <p:nvSpPr>
            <p:cNvPr id="21" name="Dikdörtgen 20"/>
            <p:cNvSpPr/>
            <p:nvPr/>
          </p:nvSpPr>
          <p:spPr>
            <a:xfrm>
              <a:off x="539552" y="620688"/>
              <a:ext cx="2304256" cy="165618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rtlCol="0" anchor="ctr"/>
            <a:lstStyle/>
            <a:p>
              <a:r>
                <a:rPr lang="tr-TR" b="1" i="1" dirty="0" smtClean="0">
                  <a:solidFill>
                    <a:schemeClr val="tx1"/>
                  </a:solidFill>
                </a:rPr>
                <a:t>TUTUMLAR</a:t>
              </a:r>
            </a:p>
            <a:p>
              <a:pPr marL="180000" lvl="1"/>
              <a:r>
                <a:rPr lang="tr-TR" dirty="0" smtClean="0">
                  <a:solidFill>
                    <a:schemeClr val="tx1"/>
                  </a:solidFill>
                </a:rPr>
                <a:t>Okula </a:t>
              </a:r>
              <a:r>
                <a:rPr lang="tr-TR" dirty="0">
                  <a:solidFill>
                    <a:schemeClr val="tx1"/>
                  </a:solidFill>
                </a:rPr>
                <a:t>yönelik tutum</a:t>
              </a:r>
            </a:p>
            <a:p>
              <a:pPr marL="180000" lvl="1"/>
              <a:r>
                <a:rPr lang="tr-TR" dirty="0">
                  <a:solidFill>
                    <a:schemeClr val="tx1"/>
                  </a:solidFill>
                </a:rPr>
                <a:t>Derse yönelik tutum</a:t>
              </a:r>
            </a:p>
            <a:p>
              <a:pPr marL="180000" lvl="1"/>
              <a:r>
                <a:rPr lang="tr-TR" dirty="0" smtClean="0">
                  <a:solidFill>
                    <a:schemeClr val="tx1"/>
                  </a:solidFill>
                </a:rPr>
                <a:t>Sınav </a:t>
              </a:r>
              <a:r>
                <a:rPr lang="tr-TR" dirty="0">
                  <a:solidFill>
                    <a:schemeClr val="tx1"/>
                  </a:solidFill>
                </a:rPr>
                <a:t>kaygısı</a:t>
              </a:r>
            </a:p>
            <a:p>
              <a:pPr marL="180000" lvl="1"/>
              <a:r>
                <a:rPr lang="tr-TR" dirty="0">
                  <a:solidFill>
                    <a:schemeClr val="tx1"/>
                  </a:solidFill>
                </a:rPr>
                <a:t>Sınav korkusu</a:t>
              </a:r>
            </a:p>
          </p:txBody>
        </p:sp>
        <p:sp>
          <p:nvSpPr>
            <p:cNvPr id="22" name="Dikdörtgen 21"/>
            <p:cNvSpPr/>
            <p:nvPr/>
          </p:nvSpPr>
          <p:spPr>
            <a:xfrm>
              <a:off x="5940152" y="693440"/>
              <a:ext cx="1944216" cy="136740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tr-TR" b="1" i="1" dirty="0" smtClean="0">
                  <a:solidFill>
                    <a:schemeClr val="tx1"/>
                  </a:solidFill>
                </a:rPr>
                <a:t>İLGİLER</a:t>
              </a:r>
            </a:p>
            <a:p>
              <a:pPr marL="180000" lvl="1"/>
              <a:r>
                <a:rPr lang="tr-TR" dirty="0" smtClean="0">
                  <a:solidFill>
                    <a:schemeClr val="tx1"/>
                  </a:solidFill>
                </a:rPr>
                <a:t>Öğrenme </a:t>
              </a:r>
              <a:r>
                <a:rPr lang="tr-TR" dirty="0">
                  <a:solidFill>
                    <a:schemeClr val="tx1"/>
                  </a:solidFill>
                </a:rPr>
                <a:t>ilgisi</a:t>
              </a:r>
            </a:p>
            <a:p>
              <a:pPr marL="180000" lvl="1"/>
              <a:r>
                <a:rPr lang="tr-TR" dirty="0">
                  <a:solidFill>
                    <a:schemeClr val="tx1"/>
                  </a:solidFill>
                </a:rPr>
                <a:t>Meslek ilgisi</a:t>
              </a:r>
            </a:p>
            <a:p>
              <a:pPr marL="180000" lvl="1"/>
              <a:r>
                <a:rPr lang="tr-TR" dirty="0">
                  <a:solidFill>
                    <a:schemeClr val="tx1"/>
                  </a:solidFill>
                </a:rPr>
                <a:t>Okuma ilgisi</a:t>
              </a:r>
            </a:p>
          </p:txBody>
        </p:sp>
        <p:sp>
          <p:nvSpPr>
            <p:cNvPr id="23" name="Dikdörtgen 22"/>
            <p:cNvSpPr/>
            <p:nvPr/>
          </p:nvSpPr>
          <p:spPr>
            <a:xfrm>
              <a:off x="382426" y="3645024"/>
              <a:ext cx="2651186" cy="123415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tr-TR" b="1" i="1" dirty="0" smtClean="0">
                  <a:solidFill>
                    <a:schemeClr val="tx1"/>
                  </a:solidFill>
                </a:rPr>
                <a:t>KİŞİLİK ÖZELLİKLERİ</a:t>
              </a:r>
            </a:p>
            <a:p>
              <a:pPr marL="180000" lvl="1"/>
              <a:r>
                <a:rPr lang="tr-TR" dirty="0" smtClean="0">
                  <a:solidFill>
                    <a:schemeClr val="tx1"/>
                  </a:solidFill>
                </a:rPr>
                <a:t>Stresle </a:t>
              </a:r>
              <a:r>
                <a:rPr lang="tr-TR" dirty="0">
                  <a:solidFill>
                    <a:schemeClr val="tx1"/>
                  </a:solidFill>
                </a:rPr>
                <a:t>başa çıkma tarzı</a:t>
              </a:r>
            </a:p>
            <a:p>
              <a:pPr marL="180000" lvl="1"/>
              <a:r>
                <a:rPr lang="tr-TR" dirty="0">
                  <a:solidFill>
                    <a:schemeClr val="tx1"/>
                  </a:solidFill>
                </a:rPr>
                <a:t>Ders çalışma alışkanlığı</a:t>
              </a:r>
            </a:p>
          </p:txBody>
        </p:sp>
        <p:sp>
          <p:nvSpPr>
            <p:cNvPr id="24" name="Dikdörtgen 23"/>
            <p:cNvSpPr/>
            <p:nvPr/>
          </p:nvSpPr>
          <p:spPr>
            <a:xfrm>
              <a:off x="5681569" y="3645024"/>
              <a:ext cx="2778863" cy="123415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tr-TR" b="1" i="1" dirty="0" smtClean="0">
                  <a:solidFill>
                    <a:schemeClr val="tx1"/>
                  </a:solidFill>
                </a:rPr>
                <a:t>ALGI VE EĞİLİMLER</a:t>
              </a:r>
            </a:p>
            <a:p>
              <a:pPr marL="180000" lvl="1"/>
              <a:r>
                <a:rPr lang="tr-TR" dirty="0" smtClean="0">
                  <a:solidFill>
                    <a:schemeClr val="tx1"/>
                  </a:solidFill>
                </a:rPr>
                <a:t>Akademik </a:t>
              </a:r>
              <a:r>
                <a:rPr lang="tr-TR" dirty="0">
                  <a:solidFill>
                    <a:schemeClr val="tx1"/>
                  </a:solidFill>
                </a:rPr>
                <a:t>öz benlik algısı</a:t>
              </a:r>
            </a:p>
            <a:p>
              <a:pPr marL="180000" lvl="1"/>
              <a:r>
                <a:rPr lang="tr-TR" dirty="0">
                  <a:solidFill>
                    <a:schemeClr val="tx1"/>
                  </a:solidFill>
                </a:rPr>
                <a:t>Epistemolojik inanç</a:t>
              </a:r>
            </a:p>
            <a:p>
              <a:pPr marL="180000" lvl="1"/>
              <a:r>
                <a:rPr lang="tr-TR" dirty="0" err="1">
                  <a:solidFill>
                    <a:schemeClr val="tx1"/>
                  </a:solidFill>
                </a:rPr>
                <a:t>Özyeterlik</a:t>
              </a:r>
              <a:r>
                <a:rPr lang="tr-TR" dirty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25" name="Dikdörtgen 24"/>
            <p:cNvSpPr/>
            <p:nvPr/>
          </p:nvSpPr>
          <p:spPr>
            <a:xfrm>
              <a:off x="3033612" y="5301208"/>
              <a:ext cx="2647958" cy="86409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i="1" dirty="0" smtClean="0">
                  <a:solidFill>
                    <a:schemeClr val="tx1"/>
                  </a:solidFill>
                </a:rPr>
                <a:t>GÖRÜŞ VE DÜŞÜNCELER</a:t>
              </a:r>
              <a:endParaRPr lang="tr-TR" b="1" i="1" dirty="0">
                <a:solidFill>
                  <a:schemeClr val="tx1"/>
                </a:solidFill>
              </a:endParaRPr>
            </a:p>
          </p:txBody>
        </p:sp>
        <p:cxnSp>
          <p:nvCxnSpPr>
            <p:cNvPr id="26" name="Düz Ok Bağlayıcısı 25"/>
            <p:cNvCxnSpPr>
              <a:stCxn id="20" idx="7"/>
              <a:endCxn id="22" idx="1"/>
            </p:cNvCxnSpPr>
            <p:nvPr/>
          </p:nvCxnSpPr>
          <p:spPr>
            <a:xfrm flipV="1">
              <a:off x="5212835" y="1377144"/>
              <a:ext cx="727317" cy="875329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Düz Ok Bağlayıcısı 26"/>
            <p:cNvCxnSpPr>
              <a:endCxn id="21" idx="3"/>
            </p:cNvCxnSpPr>
            <p:nvPr/>
          </p:nvCxnSpPr>
          <p:spPr>
            <a:xfrm flipH="1" flipV="1">
              <a:off x="2843808" y="1448780"/>
              <a:ext cx="943341" cy="82809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Düz Ok Bağlayıcısı 27"/>
            <p:cNvCxnSpPr>
              <a:stCxn id="20" idx="3"/>
              <a:endCxn id="23" idx="3"/>
            </p:cNvCxnSpPr>
            <p:nvPr/>
          </p:nvCxnSpPr>
          <p:spPr>
            <a:xfrm flipH="1">
              <a:off x="3033612" y="3525407"/>
              <a:ext cx="753537" cy="736695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Düz Ok Bağlayıcısı 28"/>
            <p:cNvCxnSpPr>
              <a:stCxn id="20" idx="5"/>
            </p:cNvCxnSpPr>
            <p:nvPr/>
          </p:nvCxnSpPr>
          <p:spPr>
            <a:xfrm>
              <a:off x="5212835" y="3525407"/>
              <a:ext cx="468734" cy="83969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Düz Ok Bağlayıcısı 29"/>
            <p:cNvCxnSpPr>
              <a:stCxn id="20" idx="4"/>
              <a:endCxn id="25" idx="0"/>
            </p:cNvCxnSpPr>
            <p:nvPr/>
          </p:nvCxnSpPr>
          <p:spPr>
            <a:xfrm flipH="1">
              <a:off x="4357591" y="3789040"/>
              <a:ext cx="142401" cy="151216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72090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374</Words>
  <Application>Microsoft Office PowerPoint</Application>
  <PresentationFormat>Ekran Gösterisi (4:3)</PresentationFormat>
  <Paragraphs>97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BİLİMSEL ARAŞTIRMA YÖNTEMLERİ  ÜNİTE 11</vt:lpstr>
      <vt:lpstr>DUYUŞSAL ÖZELLİKLERİN ÖLÇÜLMESİ</vt:lpstr>
      <vt:lpstr>Duyuşsal Özelliklerin Ölçülmesi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BİLİMSEL ARAŞTIRMA YÖNTEMLERİ  ÜNİTE 11</dc:title>
  <dc:creator>Admin</dc:creator>
  <cp:lastModifiedBy>Admin</cp:lastModifiedBy>
  <cp:revision>1</cp:revision>
  <dcterms:created xsi:type="dcterms:W3CDTF">2017-02-13T12:47:56Z</dcterms:created>
  <dcterms:modified xsi:type="dcterms:W3CDTF">2017-02-13T12:48:39Z</dcterms:modified>
</cp:coreProperties>
</file>