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56DDD82-E649-4FD4-9439-2BCBD6405AC1}"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981737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56DDD82-E649-4FD4-9439-2BCBD6405AC1}"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395684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56DDD82-E649-4FD4-9439-2BCBD6405AC1}"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914255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56DDD82-E649-4FD4-9439-2BCBD6405AC1}"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363467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56DDD82-E649-4FD4-9439-2BCBD6405AC1}"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165126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56DDD82-E649-4FD4-9439-2BCBD6405AC1}"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1539627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56DDD82-E649-4FD4-9439-2BCBD6405AC1}"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116091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56DDD82-E649-4FD4-9439-2BCBD6405AC1}"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1183416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56DDD82-E649-4FD4-9439-2BCBD6405AC1}"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604715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56DDD82-E649-4FD4-9439-2BCBD6405AC1}"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2595901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56DDD82-E649-4FD4-9439-2BCBD6405AC1}"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803E0F-7925-49B9-AF60-A65809187F46}" type="slidenum">
              <a:rPr lang="tr-TR" smtClean="0"/>
              <a:t>‹#›</a:t>
            </a:fld>
            <a:endParaRPr lang="tr-TR"/>
          </a:p>
        </p:txBody>
      </p:sp>
    </p:spTree>
    <p:extLst>
      <p:ext uri="{BB962C8B-B14F-4D97-AF65-F5344CB8AC3E}">
        <p14:creationId xmlns:p14="http://schemas.microsoft.com/office/powerpoint/2010/main" val="3279697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DDD82-E649-4FD4-9439-2BCBD6405AC1}"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803E0F-7925-49B9-AF60-A65809187F46}" type="slidenum">
              <a:rPr lang="tr-TR" smtClean="0"/>
              <a:t>‹#›</a:t>
            </a:fld>
            <a:endParaRPr lang="tr-TR"/>
          </a:p>
        </p:txBody>
      </p:sp>
    </p:spTree>
    <p:extLst>
      <p:ext uri="{BB962C8B-B14F-4D97-AF65-F5344CB8AC3E}">
        <p14:creationId xmlns:p14="http://schemas.microsoft.com/office/powerpoint/2010/main" val="1272313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5. </a:t>
            </a:r>
            <a:r>
              <a:rPr lang="tr-TR" smtClean="0"/>
              <a:t>Hafta-Metin türleri ve yapıları; metin yapısı öğretimi; metinlerin dil özelliklerinin değerlendirilmesi</a:t>
            </a:r>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78302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6. Sonuç:  Karakterin gerçekleştirdiği girişim ya da girişimler sonucunda hedefine ulaşıp ulaşmadığının veya girişimin sonunda meydana gelen kısa veya uzun vadeli değişikliğin ifade edildiği bölümdür. Sonuç bölümü karakterde olumlu veya olumsuz bir tepki oluşturur.</a:t>
            </a:r>
          </a:p>
          <a:p>
            <a:pPr marL="0" indent="0">
              <a:buNone/>
            </a:pPr>
            <a:r>
              <a:rPr lang="tr-TR" dirty="0" smtClean="0"/>
              <a:t> 7. Ana fikir: Nasıl bir ders çıkarıldığını veya çıkarılması gerektiğini belirtir. Ana fikir genelde üst düzey düşünme süreçlerinin (analiz, sentez, değerlendirme) kullanılmasıyla elde edilir. </a:t>
            </a:r>
          </a:p>
          <a:p>
            <a:pPr marL="0" indent="0">
              <a:buNone/>
            </a:pPr>
            <a:r>
              <a:rPr lang="tr-TR" dirty="0" smtClean="0"/>
              <a:t>8. Tepki: Bu bölümde karakterin girişimlerinin kısa veya uzun vadeli sonuçlarına gösterdiği tepki veya ana karakterin amaca ulaşmasının hikâyede yer alan ikinci karakteri nasıl etkilediği ifade edilir. Tepki; duygusal, bilişsel veya eylemsel nitelikli olabilir. </a:t>
            </a:r>
            <a:endParaRPr lang="tr-TR" dirty="0"/>
          </a:p>
        </p:txBody>
      </p:sp>
    </p:spTree>
    <p:extLst>
      <p:ext uri="{BB962C8B-B14F-4D97-AF65-F5344CB8AC3E}">
        <p14:creationId xmlns:p14="http://schemas.microsoft.com/office/powerpoint/2010/main" val="62137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pic>
        <p:nvPicPr>
          <p:cNvPr id="1026" name="Picture 2" descr="ÃÄRETÄ°MDE KULLANILAN ÅEMATÄ°K DÃZENLEYÄ°CÄ°LER ile ilgili gÃ¶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7728" y="152400"/>
            <a:ext cx="4896544" cy="6372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1800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1504" y="152400"/>
            <a:ext cx="4392488" cy="6705600"/>
          </a:xfrm>
        </p:spPr>
      </p:pic>
      <p:sp>
        <p:nvSpPr>
          <p:cNvPr id="3" name="Unvan 2"/>
          <p:cNvSpPr>
            <a:spLocks noGrp="1"/>
          </p:cNvSpPr>
          <p:nvPr>
            <p:ph type="title"/>
          </p:nvPr>
        </p:nvSpPr>
        <p:spPr/>
        <p:txBody>
          <a:bodyPr/>
          <a:lstStyle/>
          <a:p>
            <a:endParaRPr lang="tr-T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3992" y="0"/>
            <a:ext cx="4536504" cy="6858000"/>
          </a:xfrm>
          <a:prstGeom prst="rect">
            <a:avLst/>
          </a:prstGeom>
        </p:spPr>
      </p:pic>
    </p:spTree>
    <p:extLst>
      <p:ext uri="{BB962C8B-B14F-4D97-AF65-F5344CB8AC3E}">
        <p14:creationId xmlns:p14="http://schemas.microsoft.com/office/powerpoint/2010/main" val="33464050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1877" y="33024"/>
            <a:ext cx="3304988" cy="6824976"/>
          </a:xfrm>
        </p:spPr>
      </p:pic>
      <p:sp>
        <p:nvSpPr>
          <p:cNvPr id="3" name="Unvan 2"/>
          <p:cNvSpPr>
            <a:spLocks noGrp="1"/>
          </p:cNvSpPr>
          <p:nvPr>
            <p:ph type="title"/>
          </p:nvPr>
        </p:nvSpPr>
        <p:spPr/>
        <p:txBody>
          <a:bodyPr/>
          <a:lstStyle/>
          <a:p>
            <a:endParaRPr lang="tr-TR" dirty="0"/>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6865" y="1"/>
            <a:ext cx="5821135" cy="6857999"/>
          </a:xfrm>
          <a:prstGeom prst="rect">
            <a:avLst/>
          </a:prstGeom>
        </p:spPr>
      </p:pic>
    </p:spTree>
    <p:extLst>
      <p:ext uri="{BB962C8B-B14F-4D97-AF65-F5344CB8AC3E}">
        <p14:creationId xmlns:p14="http://schemas.microsoft.com/office/powerpoint/2010/main" val="26077165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Bilgilendirici Metin Yapıları ve Şemaların Kullanımı</a:t>
            </a:r>
            <a:endParaRPr lang="tr-TR" dirty="0"/>
          </a:p>
        </p:txBody>
      </p:sp>
      <p:sp>
        <p:nvSpPr>
          <p:cNvPr id="3" name="İçerik Yer Tutucusu 2"/>
          <p:cNvSpPr>
            <a:spLocks noGrp="1"/>
          </p:cNvSpPr>
          <p:nvPr>
            <p:ph idx="1"/>
          </p:nvPr>
        </p:nvSpPr>
        <p:spPr/>
        <p:txBody>
          <a:bodyPr/>
          <a:lstStyle/>
          <a:p>
            <a:pPr marL="0" indent="0">
              <a:buNone/>
            </a:pPr>
            <a:r>
              <a:rPr lang="tr-TR" dirty="0" smtClean="0"/>
              <a:t>Bilgilendirici </a:t>
            </a:r>
            <a:r>
              <a:rPr lang="tr-TR" dirty="0"/>
              <a:t>metinlerin </a:t>
            </a:r>
            <a:r>
              <a:rPr lang="tr-TR" dirty="0" smtClean="0"/>
              <a:t>yapıları:</a:t>
            </a:r>
          </a:p>
          <a:p>
            <a:pPr marL="0" indent="0">
              <a:buNone/>
            </a:pPr>
            <a:r>
              <a:rPr lang="tr-TR" i="1" dirty="0"/>
              <a:t>Tanımlayıcı:</a:t>
            </a:r>
            <a:r>
              <a:rPr lang="tr-TR" dirty="0"/>
              <a:t> Bir konuyla ilgili açıklamaların yapıldığı ya da bir kavram-durumun özelliklerinin </a:t>
            </a:r>
            <a:r>
              <a:rPr lang="tr-TR" dirty="0" err="1"/>
              <a:t>anlatığı</a:t>
            </a:r>
            <a:r>
              <a:rPr lang="tr-TR" dirty="0"/>
              <a:t> metin yapılarıdır. Bu metin türünde ana düşünce, konu cümlesi olarak yer alır. Metinde geçen "özellikleri", "tanımlarken", "işaretleri", "nitelikleri", "yani", "gibi", "özellikle", "ilk olarak", "ikinci olarak", "birçok", "örnek olarak", "en önemli", "gerçekte", "ek olarak" gibi sözcük ipuçları bu metin yapısının ayırt edilebilmesini kolaylaştırabilir. </a:t>
            </a:r>
          </a:p>
          <a:p>
            <a:pPr marL="0" indent="0">
              <a:buNone/>
            </a:pPr>
            <a:endParaRPr lang="tr-TR" dirty="0"/>
          </a:p>
        </p:txBody>
      </p:sp>
    </p:spTree>
    <p:extLst>
      <p:ext uri="{BB962C8B-B14F-4D97-AF65-F5344CB8AC3E}">
        <p14:creationId xmlns:p14="http://schemas.microsoft.com/office/powerpoint/2010/main" val="3298651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Zamansal/sıralama/kronolojik sıra:</a:t>
            </a:r>
            <a:r>
              <a:rPr lang="tr-TR" dirty="0"/>
              <a:t> Bir durumun ya da olayın gerçekleşme zamanını ya da sırasını veren metin yapısıdır. Metindeki düşünceleri zamana göre ilişkilendirir. Ana düşünceler konuyla ilgili verilen tarihçe ya da diğer aşamalara göre şekillendirilir. Metinde geçen "daha sonra", "bundan sonra", "zaman geçtikçe", "ilk olarak", "ikinci olarak", "sonra", "son olarak", "az bir zaman sonra", "şimdi", "bugün", "kısa bir süre sonra", "aşamaları", "adımlar", "zaman çizgisi", "tarih", "sıra", "ilerleme", "daha erken", "daha geç", "izleyen", "sonunda", "-e kadar", "-den beri", "başlangıçta", "zamanla", "süresince", "parantez içinde verilen sayılar" gibi sözcük ipuçları, kronolojik sıralama türündeki metnin yapısı hakkında fikir verebilir.</a:t>
            </a:r>
          </a:p>
          <a:p>
            <a:pPr marL="0" indent="0">
              <a:buNone/>
            </a:pPr>
            <a:endParaRPr lang="tr-TR" dirty="0"/>
          </a:p>
        </p:txBody>
      </p:sp>
    </p:spTree>
    <p:extLst>
      <p:ext uri="{BB962C8B-B14F-4D97-AF65-F5344CB8AC3E}">
        <p14:creationId xmlns:p14="http://schemas.microsoft.com/office/powerpoint/2010/main" val="1423306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Karşılaştırma:</a:t>
            </a:r>
            <a:r>
              <a:rPr lang="tr-TR" dirty="0"/>
              <a:t> İki ya da daha çok durumu benzerlik ve farklılıklarına göre ilişkilendirilerek karşılaştırıldığı metin yapısıdır. Metin karmaşıklığı karşılaştırılan özelliklerin sayısına ya da ayrıntılarına göre değişebilir. Metindeki ana düşünce bir karşılaştırma yapmak ya da alternatif bir bakış açısı sunacak şekilde düzenlenir. Metindeki "bunun tam aksine", "bunun yerine", "benzer bir şekilde", "bunun gibi", "fakat", "-e karşın", "buna rağmen", "farklı olarak", "diğer tarafta", "yanı sıra", "iken", "daha az", "daha uzun",  "-den çok" gibi sözcükler karşılaştırma türündeki metin için ipucu verebilir. </a:t>
            </a:r>
          </a:p>
          <a:p>
            <a:pPr marL="0" indent="0">
              <a:buNone/>
            </a:pPr>
            <a:endParaRPr lang="tr-TR" dirty="0"/>
          </a:p>
        </p:txBody>
      </p:sp>
    </p:spTree>
    <p:extLst>
      <p:ext uri="{BB962C8B-B14F-4D97-AF65-F5344CB8AC3E}">
        <p14:creationId xmlns:p14="http://schemas.microsoft.com/office/powerpoint/2010/main" val="4166471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Problem-çözüm:</a:t>
            </a:r>
            <a:r>
              <a:rPr lang="tr-TR" dirty="0"/>
              <a:t> Bir probleme ilişkin çözümlerin tartışıldığı metin yapılarıdır. Metin karmaşıklığı, ele alınan problemlerin nedenlerinin ve bunları azaltma yollarının betimlenme düzeyine göre artabilir. Ana düşünceler, problem (ya da soru) ve çözüm (ya da yanıt) bölümüne ilişkin iki aşamada düzenlenir.  Metinde yer alan "problem", "sorun", "zorluk", "tehlike", "risk", "kötü", "önlenmesi gerekir", "problemi çözmek için", "sorunu azaltmak için", "çözümler", "öneri", "yanıt olarak", "sonuç olarak", "çünkü", "için", "bu" "nedenle", "sebep oldu", "yol açtı", "bu yüzden", "dolayısıyla" gibi ifadeler bu metin yapısı için ipucu sunabilir.</a:t>
            </a:r>
          </a:p>
          <a:p>
            <a:pPr marL="0" indent="0">
              <a:buNone/>
            </a:pPr>
            <a:endParaRPr lang="tr-TR" dirty="0"/>
          </a:p>
        </p:txBody>
      </p:sp>
    </p:spTree>
    <p:extLst>
      <p:ext uri="{BB962C8B-B14F-4D97-AF65-F5344CB8AC3E}">
        <p14:creationId xmlns:p14="http://schemas.microsoft.com/office/powerpoint/2010/main" val="4231366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Neden-sonuç:</a:t>
            </a:r>
            <a:r>
              <a:rPr lang="tr-TR" dirty="0"/>
              <a:t> Metindeki bilgiler nedensellik bağlamında ilişkilendirilir. Bir olaya ya da durumla </a:t>
            </a:r>
            <a:r>
              <a:rPr lang="tr-TR" dirty="0" err="1"/>
              <a:t>iligili</a:t>
            </a:r>
            <a:r>
              <a:rPr lang="tr-TR" dirty="0"/>
              <a:t> neden ve sonuçların tartışıldığı metin yapısıdır. Ana düşünce neden ve sonuç bölümlerine göre düzenlenir. Metindeki "sebep", "sonuç olarak", "çünkü", "için", "bu nedenle", "nedenler", "eğer/sonra", "sebep oldu", "yol açtı", "-den dolayı", "etki", "e göre," "amacı için", "bu yüzden", "dolayısıyla" gibi ifadeler bu metin yapısının ayırt ediciliğini artırabilir. </a:t>
            </a:r>
          </a:p>
          <a:p>
            <a:pPr marL="0" indent="0">
              <a:buNone/>
            </a:pPr>
            <a:endParaRPr lang="tr-TR" dirty="0"/>
          </a:p>
        </p:txBody>
      </p:sp>
    </p:spTree>
    <p:extLst>
      <p:ext uri="{BB962C8B-B14F-4D97-AF65-F5344CB8AC3E}">
        <p14:creationId xmlns:p14="http://schemas.microsoft.com/office/powerpoint/2010/main" val="3139047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Derleme/listeleme/sıralama:</a:t>
            </a:r>
            <a:r>
              <a:rPr lang="tr-TR" dirty="0"/>
              <a:t> Bir konuyla ilgili bilgi ya da düşüncelerin listelenerek gruplandığı metin yapısıdır. Metindeki bilgiler gruplanarak birbiriyle </a:t>
            </a:r>
            <a:r>
              <a:rPr lang="tr-TR" dirty="0" err="1"/>
              <a:t>ilşikilendirilir</a:t>
            </a:r>
            <a:r>
              <a:rPr lang="tr-TR" dirty="0"/>
              <a:t>. ana düşünce gruplanmış listedir (</a:t>
            </a:r>
            <a:r>
              <a:rPr lang="tr-TR" dirty="0" err="1"/>
              <a:t>örn</a:t>
            </a:r>
            <a:r>
              <a:rPr lang="tr-TR" dirty="0"/>
              <a:t>., bitki biliminin listelemek). Listeleme türündeki metin yapısı, kronoloji sıralama ya da neden-sonuç gibi farklı metin yapılarıyla birlikte kullanılabilir (</a:t>
            </a:r>
            <a:r>
              <a:rPr lang="tr-TR" dirty="0" err="1"/>
              <a:t>örn</a:t>
            </a:r>
            <a:r>
              <a:rPr lang="tr-TR" dirty="0"/>
              <a:t>., problemlerin ya da çözümlerin gruplaması yapılabilir). Metinde geçen "ve", "ek olarak", "aynı zamanda", "içerir", "daha çok", "artık", "yanında", "birinci", "ikinci", "aynı zamanda", "bunun gibi", "başka" ve "sonraki" gibi ifadeler bu metin yapısı ile ilgili ipuçları sağlayabilir. 	</a:t>
            </a:r>
          </a:p>
        </p:txBody>
      </p:sp>
    </p:spTree>
    <p:extLst>
      <p:ext uri="{BB962C8B-B14F-4D97-AF65-F5344CB8AC3E}">
        <p14:creationId xmlns:p14="http://schemas.microsoft.com/office/powerpoint/2010/main" val="1156270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Şematik Düzenleyicilerin Kullanılması ve Metin Yapısı Öğretimi</a:t>
            </a:r>
            <a:br>
              <a:rPr lang="tr-TR" b="1" dirty="0" smtClean="0"/>
            </a:br>
            <a:endParaRPr lang="tr-TR" dirty="0"/>
          </a:p>
        </p:txBody>
      </p:sp>
      <p:sp>
        <p:nvSpPr>
          <p:cNvPr id="3" name="Alt Başlık 2"/>
          <p:cNvSpPr>
            <a:spLocks noGrp="1"/>
          </p:cNvSpPr>
          <p:nvPr>
            <p:ph type="subTitle" idx="1"/>
          </p:nvPr>
        </p:nvSpPr>
        <p:spPr>
          <a:xfrm>
            <a:off x="1524000" y="3602037"/>
            <a:ext cx="9144000" cy="3023351"/>
          </a:xfrm>
        </p:spPr>
        <p:txBody>
          <a:bodyPr>
            <a:normAutofit fontScale="92500" lnSpcReduction="10000"/>
          </a:bodyPr>
          <a:lstStyle/>
          <a:p>
            <a:pPr algn="l" fontAlgn="base"/>
            <a:r>
              <a:rPr lang="tr-TR" dirty="0" smtClean="0"/>
              <a:t>Bu ders notlarının hazırlanmasında </a:t>
            </a:r>
          </a:p>
          <a:p>
            <a:pPr marL="457200" indent="-457200" algn="l" fontAlgn="base">
              <a:buAutoNum type="arabicPeriod"/>
            </a:pPr>
            <a:r>
              <a:rPr lang="tr-TR" dirty="0" smtClean="0"/>
              <a:t>Zeynep Kudret’in 2016 tarihinde Prof. Dr. Berrin Baydık danışmanlığında tamamlanan «</a:t>
            </a:r>
            <a:r>
              <a:rPr lang="en-US" dirty="0" err="1"/>
              <a:t>Okumada</a:t>
            </a:r>
            <a:r>
              <a:rPr lang="en-US" dirty="0"/>
              <a:t> </a:t>
            </a:r>
            <a:r>
              <a:rPr lang="en-US" dirty="0" err="1"/>
              <a:t>başarılı</a:t>
            </a:r>
            <a:r>
              <a:rPr lang="en-US" dirty="0"/>
              <a:t> </a:t>
            </a:r>
            <a:r>
              <a:rPr lang="en-US" dirty="0" err="1"/>
              <a:t>olan</a:t>
            </a:r>
            <a:r>
              <a:rPr lang="en-US" dirty="0"/>
              <a:t> </a:t>
            </a:r>
            <a:r>
              <a:rPr lang="en-US" dirty="0" err="1"/>
              <a:t>ve</a:t>
            </a:r>
            <a:r>
              <a:rPr lang="en-US" dirty="0"/>
              <a:t> </a:t>
            </a:r>
            <a:r>
              <a:rPr lang="en-US" dirty="0" err="1"/>
              <a:t>olmayan</a:t>
            </a:r>
            <a:r>
              <a:rPr lang="en-US" dirty="0"/>
              <a:t> </a:t>
            </a:r>
            <a:r>
              <a:rPr lang="en-US" dirty="0" err="1"/>
              <a:t>öğrencilerin</a:t>
            </a:r>
            <a:r>
              <a:rPr lang="en-US" dirty="0"/>
              <a:t> </a:t>
            </a:r>
            <a:r>
              <a:rPr lang="en-US" dirty="0" err="1"/>
              <a:t>okuduğunu</a:t>
            </a:r>
            <a:r>
              <a:rPr lang="en-US" dirty="0"/>
              <a:t> </a:t>
            </a:r>
            <a:r>
              <a:rPr lang="en-US" dirty="0" err="1"/>
              <a:t>anlama</a:t>
            </a:r>
            <a:r>
              <a:rPr lang="en-US" dirty="0"/>
              <a:t> </a:t>
            </a:r>
            <a:r>
              <a:rPr lang="en-US" dirty="0" err="1"/>
              <a:t>becerileri</a:t>
            </a:r>
            <a:r>
              <a:rPr lang="en-US" dirty="0"/>
              <a:t> </a:t>
            </a:r>
            <a:r>
              <a:rPr lang="en-US" dirty="0" err="1" smtClean="0"/>
              <a:t>ile</a:t>
            </a:r>
            <a:r>
              <a:rPr lang="tr-TR" dirty="0" smtClean="0"/>
              <a:t> </a:t>
            </a:r>
            <a:r>
              <a:rPr lang="en-US" dirty="0" smtClean="0"/>
              <a:t> </a:t>
            </a:r>
            <a:r>
              <a:rPr lang="en-US" dirty="0" err="1"/>
              <a:t>özetleme</a:t>
            </a:r>
            <a:r>
              <a:rPr lang="en-US" dirty="0"/>
              <a:t> </a:t>
            </a:r>
            <a:r>
              <a:rPr lang="en-US" dirty="0" err="1"/>
              <a:t>becerilerinin</a:t>
            </a:r>
            <a:r>
              <a:rPr lang="en-US" dirty="0"/>
              <a:t> </a:t>
            </a:r>
            <a:r>
              <a:rPr lang="en-US" dirty="0" err="1" smtClean="0"/>
              <a:t>incelenmesi</a:t>
            </a:r>
            <a:r>
              <a:rPr lang="tr-TR" dirty="0" smtClean="0"/>
              <a:t>» konulu doktora tezi ile,</a:t>
            </a:r>
          </a:p>
          <a:p>
            <a:pPr marL="457200" indent="-457200" algn="l" fontAlgn="base">
              <a:buAutoNum type="arabicPeriod"/>
            </a:pPr>
            <a:r>
              <a:rPr lang="tr-TR" dirty="0" smtClean="0"/>
              <a:t>Bekir Gökçe ile Nesrin Sis’in 2011 yılı 6. cilt, 3. </a:t>
            </a:r>
            <a:r>
              <a:rPr lang="tr-TR" dirty="0" err="1" smtClean="0"/>
              <a:t>sayılıTurkish</a:t>
            </a:r>
            <a:r>
              <a:rPr lang="tr-TR" dirty="0" smtClean="0"/>
              <a:t> </a:t>
            </a:r>
            <a:r>
              <a:rPr lang="tr-TR" dirty="0" err="1" smtClean="0"/>
              <a:t>Studies</a:t>
            </a:r>
            <a:r>
              <a:rPr lang="tr-TR" dirty="0" smtClean="0"/>
              <a:t> dergisinin </a:t>
            </a:r>
            <a:r>
              <a:rPr lang="tr-TR" dirty="0"/>
              <a:t>1925-1949 sayfalarında yayınlanan «GÜLTEN DAYIOĞLU’NUN ÇOCUK ÖYKÜLERİNİN “HİKÂYE HARİTASI” YÖNTEMİNE GÖRE İNCELENMESİ VE GENEL BİR </a:t>
            </a:r>
            <a:r>
              <a:rPr lang="tr-TR" dirty="0" smtClean="0"/>
              <a:t>DEĞERLENDİRME» </a:t>
            </a:r>
            <a:r>
              <a:rPr lang="tr-TR" smtClean="0"/>
              <a:t>makalesinden yararlanılmıştır. </a:t>
            </a:r>
            <a:endParaRPr lang="tr-TR" dirty="0"/>
          </a:p>
        </p:txBody>
      </p:sp>
    </p:spTree>
    <p:extLst>
      <p:ext uri="{BB962C8B-B14F-4D97-AF65-F5344CB8AC3E}">
        <p14:creationId xmlns:p14="http://schemas.microsoft.com/office/powerpoint/2010/main" val="3756366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Metindeki bilgilerin birbiriyle ilişkisini anlamak için metin yapısını kullanmak, öğrencilerin metni anlamalarını, metindeki ana düşünceyi bulmalarını, bilgileri birbiriyle ilişkilendirerek düzenlemesini metni hatırlamasını </a:t>
            </a:r>
            <a:r>
              <a:rPr lang="tr-TR" dirty="0" smtClean="0"/>
              <a:t>kolaylaştırmaktadır. Metin </a:t>
            </a:r>
            <a:r>
              <a:rPr lang="tr-TR" dirty="0"/>
              <a:t>yapısı bilgisi, öğrencilerin okunan materyalle ilgili kendine sorular sormasına fırsat sağlamaktadır. Metin yapısı bilgisi yetersiz olan öğrencilerin okuduğunu anlama, metindeki detaylarla ilgili tahminde bulunma, metinle ilgili soru üretme becerilerinde yetersiz oldukları belirlenmiştir </a:t>
            </a:r>
          </a:p>
        </p:txBody>
      </p:sp>
    </p:spTree>
    <p:extLst>
      <p:ext uri="{BB962C8B-B14F-4D97-AF65-F5344CB8AC3E}">
        <p14:creationId xmlns:p14="http://schemas.microsoft.com/office/powerpoint/2010/main" val="651437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1631506" y="908720"/>
          <a:ext cx="9036495" cy="5126320"/>
        </p:xfrm>
        <a:graphic>
          <a:graphicData uri="http://schemas.openxmlformats.org/drawingml/2006/table">
            <a:tbl>
              <a:tblPr firstRow="1" bandRow="1">
                <a:tableStyleId>{5C22544A-7EE6-4342-B048-85BDC9FD1C3A}</a:tableStyleId>
              </a:tblPr>
              <a:tblGrid>
                <a:gridCol w="1807299"/>
                <a:gridCol w="2009124"/>
                <a:gridCol w="1872208"/>
                <a:gridCol w="1728192"/>
                <a:gridCol w="1619672"/>
              </a:tblGrid>
              <a:tr h="1073756">
                <a:tc>
                  <a:txBody>
                    <a:bodyPr/>
                    <a:lstStyle/>
                    <a:p>
                      <a:r>
                        <a:rPr lang="tr-TR" sz="2000" b="0" dirty="0" smtClean="0">
                          <a:solidFill>
                            <a:schemeClr val="tx1"/>
                          </a:solidFill>
                        </a:rPr>
                        <a:t>Tanımlama</a:t>
                      </a:r>
                      <a:endParaRPr lang="en-GB" sz="2000" b="0" dirty="0">
                        <a:solidFill>
                          <a:schemeClr val="tx1"/>
                        </a:solidFill>
                      </a:endParaRPr>
                    </a:p>
                  </a:txBody>
                  <a:tcPr/>
                </a:tc>
                <a:tc>
                  <a:txBody>
                    <a:bodyPr/>
                    <a:lstStyle/>
                    <a:p>
                      <a:r>
                        <a:rPr lang="tr-TR" sz="2000" dirty="0" smtClean="0">
                          <a:solidFill>
                            <a:schemeClr val="tx1"/>
                          </a:solidFill>
                        </a:rPr>
                        <a:t>Karşılaştırma</a:t>
                      </a:r>
                      <a:endParaRPr lang="en-GB" sz="2000" dirty="0">
                        <a:solidFill>
                          <a:schemeClr val="tx1"/>
                        </a:solidFill>
                      </a:endParaRPr>
                    </a:p>
                  </a:txBody>
                  <a:tcPr/>
                </a:tc>
                <a:tc>
                  <a:txBody>
                    <a:bodyPr/>
                    <a:lstStyle/>
                    <a:p>
                      <a:r>
                        <a:rPr lang="tr-TR" sz="2000" dirty="0" smtClean="0">
                          <a:solidFill>
                            <a:schemeClr val="tx1"/>
                          </a:solidFill>
                        </a:rPr>
                        <a:t>Sıralama</a:t>
                      </a:r>
                      <a:endParaRPr lang="en-GB" sz="2000" dirty="0">
                        <a:solidFill>
                          <a:schemeClr val="tx1"/>
                        </a:solidFill>
                      </a:endParaRPr>
                    </a:p>
                  </a:txBody>
                  <a:tcPr/>
                </a:tc>
                <a:tc>
                  <a:txBody>
                    <a:bodyPr/>
                    <a:lstStyle/>
                    <a:p>
                      <a:r>
                        <a:rPr lang="tr-TR" sz="2000" dirty="0" smtClean="0">
                          <a:solidFill>
                            <a:schemeClr val="tx1"/>
                          </a:solidFill>
                        </a:rPr>
                        <a:t>Neden-sonuç</a:t>
                      </a:r>
                      <a:endParaRPr lang="en-GB" sz="2000" dirty="0">
                        <a:solidFill>
                          <a:schemeClr val="tx1"/>
                        </a:solidFill>
                      </a:endParaRPr>
                    </a:p>
                  </a:txBody>
                  <a:tcPr/>
                </a:tc>
                <a:tc>
                  <a:txBody>
                    <a:bodyPr/>
                    <a:lstStyle/>
                    <a:p>
                      <a:r>
                        <a:rPr lang="tr-TR" sz="2000" dirty="0" smtClean="0">
                          <a:solidFill>
                            <a:schemeClr val="tx1"/>
                          </a:solidFill>
                        </a:rPr>
                        <a:t>Problem/çözüm</a:t>
                      </a:r>
                      <a:endParaRPr lang="en-GB" sz="2000" dirty="0">
                        <a:solidFill>
                          <a:schemeClr val="tx1"/>
                        </a:solidFill>
                      </a:endParaRPr>
                    </a:p>
                  </a:txBody>
                  <a:tcPr/>
                </a:tc>
              </a:tr>
              <a:tr h="1766502">
                <a:tc>
                  <a:txBody>
                    <a:bodyPr/>
                    <a:lstStyle/>
                    <a:p>
                      <a:r>
                        <a:rPr lang="tr-TR" sz="2000" dirty="0" smtClean="0"/>
                        <a:t>Yapısal </a:t>
                      </a:r>
                      <a:r>
                        <a:rPr lang="tr-TR" sz="2000" dirty="0" err="1" smtClean="0"/>
                        <a:t>özetleyiciler</a:t>
                      </a:r>
                      <a:endParaRPr lang="en-GB" sz="2000" dirty="0"/>
                    </a:p>
                  </a:txBody>
                  <a:tcPr/>
                </a:tc>
                <a:tc>
                  <a:txBody>
                    <a:bodyPr/>
                    <a:lstStyle/>
                    <a:p>
                      <a:r>
                        <a:rPr lang="tr-TR" sz="2000" dirty="0" smtClean="0"/>
                        <a:t>Karşılaştırma şeması</a:t>
                      </a:r>
                      <a:endParaRPr lang="en-GB" sz="2000" dirty="0"/>
                    </a:p>
                  </a:txBody>
                  <a:tcPr/>
                </a:tc>
                <a:tc>
                  <a:txBody>
                    <a:bodyPr/>
                    <a:lstStyle/>
                    <a:p>
                      <a:r>
                        <a:rPr lang="tr-TR" sz="2000" dirty="0" smtClean="0"/>
                        <a:t>Dikey-yatay akışkan şema</a:t>
                      </a:r>
                      <a:endParaRPr lang="en-GB" sz="2000" dirty="0"/>
                    </a:p>
                  </a:txBody>
                  <a:tcPr/>
                </a:tc>
                <a:tc>
                  <a:txBody>
                    <a:bodyPr/>
                    <a:lstStyle/>
                    <a:p>
                      <a:r>
                        <a:rPr lang="tr-TR" sz="2000" dirty="0" smtClean="0"/>
                        <a:t>İlişkisel ağ</a:t>
                      </a:r>
                      <a:endParaRPr lang="en-GB" sz="2000" dirty="0"/>
                    </a:p>
                  </a:txBody>
                  <a:tcPr/>
                </a:tc>
                <a:tc>
                  <a:txBody>
                    <a:bodyPr/>
                    <a:lstStyle/>
                    <a:p>
                      <a:r>
                        <a:rPr lang="tr-TR" sz="2000" dirty="0" smtClean="0"/>
                        <a:t>Akış</a:t>
                      </a:r>
                    </a:p>
                    <a:p>
                      <a:r>
                        <a:rPr lang="tr-TR" sz="2000" dirty="0" smtClean="0"/>
                        <a:t>şeması</a:t>
                      </a:r>
                      <a:endParaRPr lang="en-GB" sz="2000" dirty="0"/>
                    </a:p>
                  </a:txBody>
                  <a:tcPr/>
                </a:tc>
              </a:tr>
              <a:tr h="1350855">
                <a:tc>
                  <a:txBody>
                    <a:bodyPr/>
                    <a:lstStyle/>
                    <a:p>
                      <a:r>
                        <a:rPr lang="tr-TR" sz="2000" dirty="0" smtClean="0"/>
                        <a:t>Ağlar</a:t>
                      </a:r>
                      <a:endParaRPr lang="en-GB" sz="2000" dirty="0"/>
                    </a:p>
                  </a:txBody>
                  <a:tcPr/>
                </a:tc>
                <a:tc>
                  <a:txBody>
                    <a:bodyPr/>
                    <a:lstStyle/>
                    <a:p>
                      <a:r>
                        <a:rPr lang="tr-TR" sz="2000" dirty="0" err="1" smtClean="0"/>
                        <a:t>Ven</a:t>
                      </a:r>
                      <a:r>
                        <a:rPr lang="tr-TR" sz="2000" dirty="0" smtClean="0"/>
                        <a:t> şeması</a:t>
                      </a:r>
                      <a:endParaRPr lang="en-GB" sz="2000" dirty="0"/>
                    </a:p>
                  </a:txBody>
                  <a:tcPr/>
                </a:tc>
                <a:tc>
                  <a:txBody>
                    <a:bodyPr/>
                    <a:lstStyle/>
                    <a:p>
                      <a:r>
                        <a:rPr lang="tr-TR" sz="2000" dirty="0" smtClean="0"/>
                        <a:t>Dönüşüm şeması</a:t>
                      </a:r>
                      <a:endParaRPr lang="en-GB" sz="2000" dirty="0"/>
                    </a:p>
                  </a:txBody>
                  <a:tcPr/>
                </a:tc>
                <a:tc>
                  <a:txBody>
                    <a:bodyPr/>
                    <a:lstStyle/>
                    <a:p>
                      <a:r>
                        <a:rPr lang="tr-TR" sz="2000" dirty="0" smtClean="0"/>
                        <a:t>Balık kılçığı</a:t>
                      </a:r>
                      <a:r>
                        <a:rPr lang="tr-TR" sz="2000" baseline="0" dirty="0" smtClean="0"/>
                        <a:t> şeması</a:t>
                      </a:r>
                      <a:endParaRPr lang="en-GB" sz="2000" dirty="0"/>
                    </a:p>
                  </a:txBody>
                  <a:tcPr/>
                </a:tc>
                <a:tc>
                  <a:txBody>
                    <a:bodyPr/>
                    <a:lstStyle/>
                    <a:p>
                      <a:endParaRPr lang="en-GB" sz="2000" dirty="0"/>
                    </a:p>
                  </a:txBody>
                  <a:tcPr/>
                </a:tc>
              </a:tr>
              <a:tr h="935207">
                <a:tc>
                  <a:txBody>
                    <a:bodyPr/>
                    <a:lstStyle/>
                    <a:p>
                      <a:r>
                        <a:rPr lang="tr-TR" sz="2000" dirty="0" smtClean="0"/>
                        <a:t>Matrisler</a:t>
                      </a:r>
                      <a:endParaRPr lang="en-GB" sz="2000" dirty="0"/>
                    </a:p>
                  </a:txBody>
                  <a:tcPr/>
                </a:tc>
                <a:tc>
                  <a:txBody>
                    <a:bodyPr/>
                    <a:lstStyle/>
                    <a:p>
                      <a:r>
                        <a:rPr lang="tr-TR" sz="2000" dirty="0" smtClean="0"/>
                        <a:t>Karşılaştırma</a:t>
                      </a:r>
                      <a:r>
                        <a:rPr lang="tr-TR" sz="2000" baseline="0" dirty="0" smtClean="0"/>
                        <a:t> matrisi</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sp>
        <p:nvSpPr>
          <p:cNvPr id="3" name="Unvan 2"/>
          <p:cNvSpPr>
            <a:spLocks noGrp="1"/>
          </p:cNvSpPr>
          <p:nvPr>
            <p:ph type="title"/>
          </p:nvPr>
        </p:nvSpPr>
        <p:spPr/>
        <p:txBody>
          <a:bodyPr>
            <a:normAutofit/>
          </a:bodyPr>
          <a:lstStyle/>
          <a:p>
            <a:r>
              <a:rPr lang="tr-TR" dirty="0">
                <a:solidFill>
                  <a:schemeClr val="bg1"/>
                </a:solidFill>
              </a:rPr>
              <a:t>Bilgilendirici Metin Yapılarının Öğretimi</a:t>
            </a:r>
            <a:br>
              <a:rPr lang="tr-TR" dirty="0">
                <a:solidFill>
                  <a:schemeClr val="bg1"/>
                </a:solidFill>
              </a:rPr>
            </a:br>
            <a:endParaRPr lang="tr-TR" dirty="0"/>
          </a:p>
        </p:txBody>
      </p:sp>
    </p:spTree>
    <p:extLst>
      <p:ext uri="{BB962C8B-B14F-4D97-AF65-F5344CB8AC3E}">
        <p14:creationId xmlns:p14="http://schemas.microsoft.com/office/powerpoint/2010/main" val="2698589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95600" y="1923914"/>
            <a:ext cx="2286000" cy="2000250"/>
          </a:xfrm>
        </p:spPr>
      </p:pic>
      <p:sp>
        <p:nvSpPr>
          <p:cNvPr id="3" name="Unvan 2"/>
          <p:cNvSpPr>
            <a:spLocks noGrp="1"/>
          </p:cNvSpPr>
          <p:nvPr>
            <p:ph type="title"/>
          </p:nvPr>
        </p:nvSpPr>
        <p:spPr>
          <a:xfrm>
            <a:off x="1981200" y="152400"/>
            <a:ext cx="8229600" cy="612304"/>
          </a:xfrm>
        </p:spPr>
        <p:txBody>
          <a:bodyPr>
            <a:normAutofit fontScale="90000"/>
          </a:bodyPr>
          <a:lstStyle/>
          <a:p>
            <a:r>
              <a:rPr lang="tr-TR" dirty="0" smtClean="0">
                <a:solidFill>
                  <a:schemeClr val="bg1"/>
                </a:solidFill>
              </a:rPr>
              <a:t>AĞ ŞEMASI</a:t>
            </a:r>
            <a:endParaRPr lang="tr-TR" dirty="0">
              <a:solidFill>
                <a:schemeClr val="bg1"/>
              </a:solidFill>
            </a:endParaRP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3156" y="1844825"/>
            <a:ext cx="3889251" cy="3495675"/>
          </a:xfrm>
          <a:prstGeom prst="rect">
            <a:avLst/>
          </a:prstGeom>
        </p:spPr>
      </p:pic>
    </p:spTree>
    <p:extLst>
      <p:ext uri="{BB962C8B-B14F-4D97-AF65-F5344CB8AC3E}">
        <p14:creationId xmlns:p14="http://schemas.microsoft.com/office/powerpoint/2010/main" val="1228566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3552" y="1371600"/>
            <a:ext cx="7992888" cy="5009728"/>
          </a:xfrm>
        </p:spPr>
      </p:pic>
      <p:sp>
        <p:nvSpPr>
          <p:cNvPr id="3" name="Unvan 2"/>
          <p:cNvSpPr>
            <a:spLocks noGrp="1"/>
          </p:cNvSpPr>
          <p:nvPr>
            <p:ph type="title"/>
          </p:nvPr>
        </p:nvSpPr>
        <p:spPr/>
        <p:txBody>
          <a:bodyPr>
            <a:normAutofit/>
          </a:bodyPr>
          <a:lstStyle/>
          <a:p>
            <a:r>
              <a:rPr lang="tr-TR" dirty="0" smtClean="0">
                <a:solidFill>
                  <a:schemeClr val="bg1"/>
                </a:solidFill>
              </a:rPr>
              <a:t>BALIK KILÇIĞI</a:t>
            </a:r>
            <a:br>
              <a:rPr lang="tr-TR" dirty="0" smtClean="0">
                <a:solidFill>
                  <a:schemeClr val="bg1"/>
                </a:solidFill>
              </a:rPr>
            </a:br>
            <a:endParaRPr lang="tr-TR" dirty="0">
              <a:solidFill>
                <a:schemeClr val="bg1"/>
              </a:solidFill>
            </a:endParaRPr>
          </a:p>
        </p:txBody>
      </p:sp>
    </p:spTree>
    <p:extLst>
      <p:ext uri="{BB962C8B-B14F-4D97-AF65-F5344CB8AC3E}">
        <p14:creationId xmlns:p14="http://schemas.microsoft.com/office/powerpoint/2010/main" val="3408597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1340768"/>
            <a:ext cx="8291264" cy="4680520"/>
          </a:xfrm>
        </p:spPr>
      </p:pic>
      <p:sp>
        <p:nvSpPr>
          <p:cNvPr id="3" name="Unvan 2"/>
          <p:cNvSpPr>
            <a:spLocks noGrp="1"/>
          </p:cNvSpPr>
          <p:nvPr>
            <p:ph type="title"/>
          </p:nvPr>
        </p:nvSpPr>
        <p:spPr>
          <a:xfrm>
            <a:off x="1981200" y="152400"/>
            <a:ext cx="8229600" cy="684312"/>
          </a:xfrm>
        </p:spPr>
        <p:txBody>
          <a:bodyPr>
            <a:normAutofit fontScale="90000"/>
          </a:bodyPr>
          <a:lstStyle/>
          <a:p>
            <a:r>
              <a:rPr lang="tr-TR" dirty="0">
                <a:solidFill>
                  <a:schemeClr val="bg1"/>
                </a:solidFill>
              </a:rPr>
              <a:t>BALIK KILÇIĞI</a:t>
            </a:r>
            <a:endParaRPr lang="tr-TR" dirty="0"/>
          </a:p>
        </p:txBody>
      </p:sp>
    </p:spTree>
    <p:extLst>
      <p:ext uri="{BB962C8B-B14F-4D97-AF65-F5344CB8AC3E}">
        <p14:creationId xmlns:p14="http://schemas.microsoft.com/office/powerpoint/2010/main" val="3506056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908720"/>
            <a:ext cx="3034680" cy="5403850"/>
          </a:xfrm>
        </p:spPr>
      </p:pic>
      <p:sp>
        <p:nvSpPr>
          <p:cNvPr id="3" name="Unvan 2"/>
          <p:cNvSpPr>
            <a:spLocks noGrp="1"/>
          </p:cNvSpPr>
          <p:nvPr>
            <p:ph type="title"/>
          </p:nvPr>
        </p:nvSpPr>
        <p:spPr>
          <a:xfrm>
            <a:off x="1981200" y="152400"/>
            <a:ext cx="8229600" cy="540296"/>
          </a:xfrm>
        </p:spPr>
        <p:txBody>
          <a:bodyPr>
            <a:normAutofit fontScale="90000"/>
          </a:bodyPr>
          <a:lstStyle/>
          <a:p>
            <a:r>
              <a:rPr lang="tr-TR" dirty="0" smtClean="0">
                <a:solidFill>
                  <a:schemeClr val="bg1"/>
                </a:solidFill>
              </a:rPr>
              <a:t>AKIŞ ŞEMASI</a:t>
            </a:r>
            <a:endParaRPr lang="tr-TR" dirty="0">
              <a:solidFill>
                <a:schemeClr val="bg1"/>
              </a:solidFill>
            </a:endParaRP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0056" y="836712"/>
            <a:ext cx="3024336" cy="5475858"/>
          </a:xfrm>
          <a:prstGeom prst="rect">
            <a:avLst/>
          </a:prstGeom>
        </p:spPr>
      </p:pic>
    </p:spTree>
    <p:extLst>
      <p:ext uri="{BB962C8B-B14F-4D97-AF65-F5344CB8AC3E}">
        <p14:creationId xmlns:p14="http://schemas.microsoft.com/office/powerpoint/2010/main" val="573321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981200" y="152400"/>
            <a:ext cx="8229600" cy="684312"/>
          </a:xfrm>
        </p:spPr>
        <p:txBody>
          <a:bodyPr>
            <a:normAutofit fontScale="90000"/>
          </a:bodyPr>
          <a:lstStyle/>
          <a:p>
            <a:r>
              <a:rPr lang="tr-TR" dirty="0" smtClean="0">
                <a:solidFill>
                  <a:schemeClr val="bg1"/>
                </a:solidFill>
              </a:rPr>
              <a:t>KARŞILAŞTIRMA MATRİSİ</a:t>
            </a:r>
            <a:endParaRPr lang="tr-TR" dirty="0">
              <a:solidFill>
                <a:schemeClr val="bg1"/>
              </a:solidFill>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35560" y="980728"/>
            <a:ext cx="7848872" cy="5544616"/>
          </a:xfrm>
        </p:spPr>
      </p:pic>
    </p:spTree>
    <p:extLst>
      <p:ext uri="{BB962C8B-B14F-4D97-AF65-F5344CB8AC3E}">
        <p14:creationId xmlns:p14="http://schemas.microsoft.com/office/powerpoint/2010/main" val="2061884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7528" y="1412776"/>
            <a:ext cx="3240360" cy="1512168"/>
          </a:xfrm>
        </p:spPr>
      </p:pic>
      <p:sp>
        <p:nvSpPr>
          <p:cNvPr id="3" name="Unvan 2"/>
          <p:cNvSpPr>
            <a:spLocks noGrp="1"/>
          </p:cNvSpPr>
          <p:nvPr>
            <p:ph type="title"/>
          </p:nvPr>
        </p:nvSpPr>
        <p:spPr>
          <a:xfrm>
            <a:off x="1981200" y="152400"/>
            <a:ext cx="8229600" cy="756320"/>
          </a:xfrm>
        </p:spPr>
        <p:txBody>
          <a:bodyPr/>
          <a:lstStyle/>
          <a:p>
            <a:r>
              <a:rPr lang="tr-TR" b="1" dirty="0" smtClean="0">
                <a:solidFill>
                  <a:schemeClr val="bg1"/>
                </a:solidFill>
              </a:rPr>
              <a:t>VEN ŞEMASI</a:t>
            </a:r>
            <a:endParaRPr lang="tr-TR" b="1" dirty="0">
              <a:solidFill>
                <a:schemeClr val="bg1"/>
              </a:solidFill>
            </a:endParaRPr>
          </a:p>
        </p:txBody>
      </p:sp>
    </p:spTree>
    <p:extLst>
      <p:ext uri="{BB962C8B-B14F-4D97-AF65-F5344CB8AC3E}">
        <p14:creationId xmlns:p14="http://schemas.microsoft.com/office/powerpoint/2010/main" val="3832318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62607" y="188640"/>
            <a:ext cx="11430000" cy="6669360"/>
          </a:xfrm>
        </p:spPr>
        <p:txBody>
          <a:bodyPr>
            <a:normAutofit/>
          </a:bodyPr>
          <a:lstStyle/>
          <a:p>
            <a:pPr>
              <a:buNone/>
            </a:pPr>
            <a:endParaRPr lang="tr-TR" sz="3400" dirty="0">
              <a:solidFill>
                <a:schemeClr val="bg1"/>
              </a:solidFill>
            </a:endParaRPr>
          </a:p>
          <a:p>
            <a:r>
              <a:rPr lang="tr-TR" sz="3600" dirty="0" smtClean="0"/>
              <a:t>Şematik </a:t>
            </a:r>
            <a:r>
              <a:rPr lang="tr-TR" sz="3600" dirty="0"/>
              <a:t>düzenleyicilerin öğretimde kullanılması özellikle okuma güçlükleri olan öğrencilerin metin yapılarını anlamalarını, öğrenmelerini ve metindeki bilgiyi hatırlamalarını kolaylaştırıcı bir yaklaşımdır. </a:t>
            </a:r>
          </a:p>
          <a:p>
            <a:pPr marL="0" indent="0">
              <a:buNone/>
            </a:pPr>
            <a:endParaRPr lang="tr-TR" sz="3600" dirty="0">
              <a:solidFill>
                <a:schemeClr val="bg1"/>
              </a:solidFill>
            </a:endParaRPr>
          </a:p>
          <a:p>
            <a:pPr>
              <a:buNone/>
            </a:pPr>
            <a:endParaRPr lang="tr-TR" dirty="0"/>
          </a:p>
        </p:txBody>
      </p:sp>
      <p:sp>
        <p:nvSpPr>
          <p:cNvPr id="3" name="2 Başlık"/>
          <p:cNvSpPr>
            <a:spLocks noGrp="1"/>
          </p:cNvSpPr>
          <p:nvPr>
            <p:ph type="title"/>
          </p:nvPr>
        </p:nvSpPr>
        <p:spPr>
          <a:xfrm>
            <a:off x="1981200" y="152401"/>
            <a:ext cx="8229600" cy="45719"/>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3451497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Metin </a:t>
            </a:r>
            <a:r>
              <a:rPr lang="tr-TR" dirty="0"/>
              <a:t>yapısını belirleme güçlüğünün okuma güçlüğü olan öğrencilerin okuduğunu anlama başarısını olumsuz yönde etkilediği </a:t>
            </a:r>
            <a:r>
              <a:rPr lang="tr-TR" dirty="0" smtClean="0"/>
              <a:t>belirtilmektedir.</a:t>
            </a:r>
          </a:p>
          <a:p>
            <a:r>
              <a:rPr lang="tr-TR" dirty="0"/>
              <a:t>Metin yapısı, metnin içeriğinin nasıl düzenlendiğiyle ilgili bilgi veren bir araçtır. Öğrenciler metinlerle etkileşim sürecinde farklı metin yapılarındaki içeriklerle karşılaşmaktadır. Metin yapısı, metnin düzenlenme metinde önemli bilginin ayırt edilmesini, verilen bilginin hatırlanmasını ve hatırlananların düzenlemesini </a:t>
            </a:r>
            <a:r>
              <a:rPr lang="tr-TR" dirty="0" smtClean="0"/>
              <a:t>kolaylaştırmaktadır.</a:t>
            </a:r>
          </a:p>
          <a:p>
            <a:r>
              <a:rPr lang="tr-TR" dirty="0"/>
              <a:t>Öğrenciler okula başladıklarında daha çok </a:t>
            </a:r>
            <a:r>
              <a:rPr lang="tr-TR" dirty="0" err="1"/>
              <a:t>öyküleyici</a:t>
            </a:r>
            <a:r>
              <a:rPr lang="tr-TR" dirty="0"/>
              <a:t> metinler kullanılırken, üst sınıflara geçildikçe bilgilendirici metinler kitaplarda ya da diğer okuma materyallerinde daha çok yer alabilmektedir.</a:t>
            </a:r>
            <a:r>
              <a:rPr lang="tr-TR" dirty="0" smtClean="0"/>
              <a:t>  </a:t>
            </a:r>
            <a:endParaRPr lang="tr-TR" dirty="0"/>
          </a:p>
        </p:txBody>
      </p:sp>
    </p:spTree>
    <p:extLst>
      <p:ext uri="{BB962C8B-B14F-4D97-AF65-F5344CB8AC3E}">
        <p14:creationId xmlns:p14="http://schemas.microsoft.com/office/powerpoint/2010/main" val="3647962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Öyküleyici</a:t>
            </a:r>
            <a:r>
              <a:rPr lang="tr-TR" dirty="0"/>
              <a:t> metinler, belirli bir yer ve zaman diliminde yaşanmış ya da kurgulanmış bir olayla ilgili yazılan metinlerdir. </a:t>
            </a:r>
            <a:endParaRPr lang="tr-TR" dirty="0" smtClean="0"/>
          </a:p>
          <a:p>
            <a:r>
              <a:rPr lang="tr-TR" dirty="0"/>
              <a:t>Bilgilendirici metinler, bir konu hakkında bilgi vermek amacıyla yazılan metinlerdir. Bilgilendirici metinlerin yapısı konu içeriğine göre </a:t>
            </a:r>
            <a:r>
              <a:rPr lang="tr-TR" dirty="0" smtClean="0"/>
              <a:t>farklılaşabilmektedir. </a:t>
            </a:r>
          </a:p>
          <a:p>
            <a:endParaRPr lang="tr-TR" dirty="0"/>
          </a:p>
        </p:txBody>
      </p:sp>
    </p:spTree>
    <p:extLst>
      <p:ext uri="{BB962C8B-B14F-4D97-AF65-F5344CB8AC3E}">
        <p14:creationId xmlns:p14="http://schemas.microsoft.com/office/powerpoint/2010/main" val="3092843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Şematik düzenleyiciler yardımıyla bilgi görselleştirilir. Bu amaçla metnin içeriğinin, yapısının ve metindeki kavramlar arasındaki ilişkinin daha iyi gösterilmesi için çizgiler, oklar ve şekilsel düzenlemeler kullanılabilir. Anlam ve kavram haritaları, öykü haritaları, bilişsel haritalar, bu düzenleyicilere örnektir. </a:t>
            </a:r>
          </a:p>
          <a:p>
            <a:r>
              <a:rPr lang="tr-TR" dirty="0" smtClean="0"/>
              <a:t>Bu düzenleyiciler anahtar terimleri, kavramları ve kavramlar arasındaki ilişkiyi görsel olarak tanımlayarak öğrencinin kavramlar arasında ilişki kurmasını, yeni bilgiyi eski bilgiyle ilişkilendirmesini, bilgiyi işlemesini, depolamasını ve hatırlamasının kolaylaştırır.</a:t>
            </a:r>
          </a:p>
          <a:p>
            <a:r>
              <a:rPr lang="tr-TR" dirty="0" smtClean="0"/>
              <a:t>Öykü yapısı öykü haritaları yardımıyla öğretilirken, bilgilendirici yapılar metin yapısına uygun grafik düzenleyiciler yardımıyla öğretilir. Örneğin, tanımlayıcı metinler için ağ şeması, sıralama metinleri için akış şeması, karşılaştırma metinleri için </a:t>
            </a:r>
            <a:r>
              <a:rPr lang="tr-TR" dirty="0" err="1" smtClean="0"/>
              <a:t>ven</a:t>
            </a:r>
            <a:r>
              <a:rPr lang="tr-TR" dirty="0" smtClean="0"/>
              <a:t> şeması ya da matris, problem-çözüm metinleri için akış şeması ve neden-sonuç yapısındaki metinler için balık kılçığı kullanılır.</a:t>
            </a:r>
          </a:p>
          <a:p>
            <a:endParaRPr lang="tr-TR" dirty="0"/>
          </a:p>
        </p:txBody>
      </p:sp>
    </p:spTree>
    <p:extLst>
      <p:ext uri="{BB962C8B-B14F-4D97-AF65-F5344CB8AC3E}">
        <p14:creationId xmlns:p14="http://schemas.microsoft.com/office/powerpoint/2010/main" val="779702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a:t>Öykü haritaları, öğrencilere </a:t>
            </a:r>
            <a:r>
              <a:rPr lang="tr-TR" dirty="0" smtClean="0"/>
              <a:t>öyküleri anlama </a:t>
            </a:r>
            <a:r>
              <a:rPr lang="tr-TR" dirty="0"/>
              <a:t>ve yeniden tanımlamada görsel bir kılavuz sunan </a:t>
            </a:r>
            <a:r>
              <a:rPr lang="tr-TR" dirty="0" smtClean="0"/>
              <a:t>şematik düzenleyicileridir</a:t>
            </a:r>
            <a:r>
              <a:rPr lang="tr-TR" dirty="0"/>
              <a:t>. Özel </a:t>
            </a:r>
            <a:r>
              <a:rPr lang="tr-TR" dirty="0" err="1" smtClean="0"/>
              <a:t>gereksinimli</a:t>
            </a:r>
            <a:r>
              <a:rPr lang="tr-TR" dirty="0" smtClean="0"/>
              <a:t> öğrencilerin </a:t>
            </a:r>
            <a:r>
              <a:rPr lang="tr-TR" dirty="0"/>
              <a:t>daha iyi anlama ile okumalarına yardımcı oldukları </a:t>
            </a:r>
            <a:r>
              <a:rPr lang="tr-TR" dirty="0" smtClean="0"/>
              <a:t>gösterilmiştir.</a:t>
            </a:r>
          </a:p>
          <a:p>
            <a:r>
              <a:rPr lang="tr-TR" dirty="0" smtClean="0"/>
              <a:t>Öğrenciler öyküyü okurken</a:t>
            </a:r>
            <a:r>
              <a:rPr lang="tr-TR" dirty="0"/>
              <a:t>, </a:t>
            </a:r>
            <a:r>
              <a:rPr lang="tr-TR" dirty="0" smtClean="0"/>
              <a:t>öğretmen öğrencilere </a:t>
            </a:r>
            <a:r>
              <a:rPr lang="tr-TR" dirty="0"/>
              <a:t>çeşitli öykü öğeleri hakkında sorular sorup daha sonra </a:t>
            </a:r>
            <a:r>
              <a:rPr lang="tr-TR" dirty="0" smtClean="0"/>
              <a:t>öykü haritasına doğru </a:t>
            </a:r>
            <a:r>
              <a:rPr lang="tr-TR" dirty="0"/>
              <a:t>cevapları kaydederek anlamalarını </a:t>
            </a:r>
            <a:r>
              <a:rPr lang="tr-TR" dirty="0" smtClean="0"/>
              <a:t>yönlendirir. Ayşe öğretmenin öğrencilerine bir öykünün geçtiği yeri ve problemini anlamalarına yardımcı olduğu ilişkin bir örneğe bakarsak, </a:t>
            </a:r>
            <a:endParaRPr lang="tr-TR" dirty="0"/>
          </a:p>
        </p:txBody>
      </p:sp>
      <p:sp>
        <p:nvSpPr>
          <p:cNvPr id="3" name="2 Başlık"/>
          <p:cNvSpPr>
            <a:spLocks noGrp="1"/>
          </p:cNvSpPr>
          <p:nvPr>
            <p:ph type="title"/>
          </p:nvPr>
        </p:nvSpPr>
        <p:spPr/>
        <p:txBody>
          <a:bodyPr>
            <a:normAutofit/>
          </a:bodyPr>
          <a:lstStyle/>
          <a:p>
            <a:pPr algn="ctr"/>
            <a:r>
              <a:rPr lang="tr-TR" b="1" dirty="0" smtClean="0">
                <a:solidFill>
                  <a:schemeClr val="bg1"/>
                </a:solidFill>
              </a:rPr>
              <a:t>Öykü H </a:t>
            </a:r>
            <a:r>
              <a:rPr lang="tr-TR" dirty="0" smtClean="0"/>
              <a:t>Öykü Yapısı ve Öykü </a:t>
            </a:r>
            <a:r>
              <a:rPr lang="tr-TR" dirty="0" err="1" smtClean="0"/>
              <a:t>Haritası</a:t>
            </a:r>
            <a:r>
              <a:rPr lang="tr-TR" b="1" dirty="0" err="1" smtClean="0">
                <a:solidFill>
                  <a:schemeClr val="bg1"/>
                </a:solidFill>
              </a:rPr>
              <a:t>ve</a:t>
            </a:r>
            <a:r>
              <a:rPr lang="tr-TR" b="1" dirty="0" smtClean="0">
                <a:solidFill>
                  <a:schemeClr val="bg1"/>
                </a:solidFill>
              </a:rPr>
              <a:t> Öykü Yapısının Öğretimi</a:t>
            </a:r>
            <a:endParaRPr lang="tr-TR" b="1" dirty="0">
              <a:solidFill>
                <a:schemeClr val="bg1"/>
              </a:solidFill>
            </a:endParaRPr>
          </a:p>
        </p:txBody>
      </p:sp>
    </p:spTree>
    <p:extLst>
      <p:ext uri="{BB962C8B-B14F-4D97-AF65-F5344CB8AC3E}">
        <p14:creationId xmlns:p14="http://schemas.microsoft.com/office/powerpoint/2010/main" val="869765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6382516"/>
          </a:xfrm>
        </p:spPr>
        <p:txBody>
          <a:bodyPr>
            <a:normAutofit lnSpcReduction="10000"/>
          </a:bodyPr>
          <a:lstStyle/>
          <a:p>
            <a:pPr marL="0" indent="0">
              <a:buNone/>
            </a:pPr>
            <a:r>
              <a:rPr lang="tr-TR" dirty="0" smtClean="0"/>
              <a:t> “1. Dekor: Bu bölümde hikâyedeki zaman ve mekân belirtilir. Hikâyede ev, saray, hapishane, mağara, okul gibi kapalı mekânlar kullanılabildiği gibi; tarla, bahçe, yol, orman vb. açık mekânlar da kullanılabilir.</a:t>
            </a:r>
          </a:p>
          <a:p>
            <a:pPr marL="0" indent="0">
              <a:buNone/>
            </a:pPr>
            <a:r>
              <a:rPr lang="tr-TR" dirty="0" smtClean="0"/>
              <a:t> 2. Kahramanların Tanıtılması: Hikâyedeki kahramanlar ana hatlarıyla tanıtılır veya alışkanlık hâlindeki durum ve etkinlikleri betimlenir. İnsanlar, hayvanlar veya diğer varlıklar hikâye kahramanı olabilir. Bu kahramanlardan bir tanesi ana karakter olur. Ana karakter hikâyedeki problemin oluşmasında ve çözüme kavuşturulmasında en önemli görevi üstlenir. Hikâyede ana karakter kadar etkin olmayan bununla birlikte olaylar zincirinin oluşmasına katkıda bulunan kişilere yardımcı karakter denilir.</a:t>
            </a:r>
          </a:p>
          <a:p>
            <a:pPr marL="0" indent="0">
              <a:buNone/>
            </a:pPr>
            <a:r>
              <a:rPr lang="tr-TR" dirty="0" smtClean="0"/>
              <a:t> 3. Başlatıcı Olay: Hikâyedeki olaylar dizisini başlatan olaydır. Başlatıcı olay, bir doğal olay veya açlık, acı veya hastalık gibi fiziksel bir sebebe dayanan bir olay olabilir. Başlatıcı olayın ana işlevi, hikâyede çözülmesi gereken bir problemi ortaya çıkarmaktır. Başlatıcı olay, doğal bir olay (heyelan), bir içsel tepki (yalnızlık) veya dışa dönük bir davranış hareket (hizmetçinin mücevheri çalması) olabilir. </a:t>
            </a:r>
            <a:endParaRPr lang="tr-TR" dirty="0"/>
          </a:p>
        </p:txBody>
      </p:sp>
    </p:spTree>
    <p:extLst>
      <p:ext uri="{BB962C8B-B14F-4D97-AF65-F5344CB8AC3E}">
        <p14:creationId xmlns:p14="http://schemas.microsoft.com/office/powerpoint/2010/main" val="498334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4. Problem: Hikâyedeki olayın merkezinde yer alan çatışma durumudur. Bu çatışma, başlatıcı olaydan sonra ortaya çıkar ve ana karakterin hikâyedeki diğer karakterlerle veya doğal engellerle mücadelesi şeklinde ortaya çıkabilir. Okuyucu hikâye boyunca problemin çözüme kavuşup kavuşmayacağını ve çözüme kavuşacaksa bunun nasıl gerçekleşeceğini merak eder. </a:t>
            </a:r>
          </a:p>
          <a:p>
            <a:pPr marL="0" indent="0">
              <a:buNone/>
            </a:pPr>
            <a:r>
              <a:rPr lang="tr-TR" dirty="0" smtClean="0"/>
              <a:t>5. Girişim: Karakterin bir hedefe ulaşmak için gösterdiği gözlenebilir eylem ifadeleridir. Girişim bölümü çoğunlukla problemin çözülmesini sağlar. Fakat bazen çözüm kahramanın girişimleri ile değil de başka bir sebebe bağlı olarak ortaya çıkabilir. Girişim hikâyenin en uzun bölümünü oluşturur. Hikâyede kahramanın birden çok girişimi olabilir. </a:t>
            </a:r>
          </a:p>
          <a:p>
            <a:pPr marL="0" indent="0">
              <a:buNone/>
            </a:pPr>
            <a:endParaRPr lang="tr-TR" dirty="0"/>
          </a:p>
        </p:txBody>
      </p:sp>
    </p:spTree>
    <p:extLst>
      <p:ext uri="{BB962C8B-B14F-4D97-AF65-F5344CB8AC3E}">
        <p14:creationId xmlns:p14="http://schemas.microsoft.com/office/powerpoint/2010/main" val="27311562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1653</Words>
  <Application>Microsoft Office PowerPoint</Application>
  <PresentationFormat>Geniş ekran</PresentationFormat>
  <Paragraphs>60</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Calibri Light</vt:lpstr>
      <vt:lpstr>Office Teması</vt:lpstr>
      <vt:lpstr>5. Hafta-Metin türleri ve yapıları; metin yapısı öğretimi; metinlerin dil özelliklerinin değerlendirilmesi</vt:lpstr>
      <vt:lpstr>Şematik Düzenleyicilerin Kullanılması ve Metin Yapısı Öğretimi </vt:lpstr>
      <vt:lpstr>      </vt:lpstr>
      <vt:lpstr>PowerPoint Sunusu</vt:lpstr>
      <vt:lpstr>PowerPoint Sunusu</vt:lpstr>
      <vt:lpstr>PowerPoint Sunusu</vt:lpstr>
      <vt:lpstr>Öykü H Öykü Yapısı ve Öykü Haritasıve Öykü Yapısının Öğretimi</vt:lpstr>
      <vt:lpstr>PowerPoint Sunusu</vt:lpstr>
      <vt:lpstr>PowerPoint Sunusu</vt:lpstr>
      <vt:lpstr>PowerPoint Sunusu</vt:lpstr>
      <vt:lpstr>PowerPoint Sunusu</vt:lpstr>
      <vt:lpstr>PowerPoint Sunusu</vt:lpstr>
      <vt:lpstr>PowerPoint Sunusu</vt:lpstr>
      <vt:lpstr>Bilgilendirici Metin Yapıları ve Şemaların Kullanımı</vt:lpstr>
      <vt:lpstr>PowerPoint Sunusu</vt:lpstr>
      <vt:lpstr>PowerPoint Sunusu</vt:lpstr>
      <vt:lpstr>PowerPoint Sunusu</vt:lpstr>
      <vt:lpstr>PowerPoint Sunusu</vt:lpstr>
      <vt:lpstr>PowerPoint Sunusu</vt:lpstr>
      <vt:lpstr>PowerPoint Sunusu</vt:lpstr>
      <vt:lpstr>Bilgilendirici Metin Yapılarının Öğretimi </vt:lpstr>
      <vt:lpstr>AĞ ŞEMASI</vt:lpstr>
      <vt:lpstr>BALIK KILÇIĞI </vt:lpstr>
      <vt:lpstr>BALIK KILÇIĞI</vt:lpstr>
      <vt:lpstr>AKIŞ ŞEMASI</vt:lpstr>
      <vt:lpstr>KARŞILAŞTIRMA MATRİSİ</vt:lpstr>
      <vt:lpstr>VEN ŞEMASI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Hafta-Metin türleri ve yapıları; metin yapısı öğretimi; metinlerin dil özelliklerinin değerlendirilmesi</dc:title>
  <dc:creator>HAKEM</dc:creator>
  <cp:lastModifiedBy>HAKEM</cp:lastModifiedBy>
  <cp:revision>1</cp:revision>
  <dcterms:created xsi:type="dcterms:W3CDTF">2019-12-18T06:47:17Z</dcterms:created>
  <dcterms:modified xsi:type="dcterms:W3CDTF">2019-12-18T06:47:53Z</dcterms:modified>
</cp:coreProperties>
</file>