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1" r:id="rId5"/>
    <p:sldId id="263" r:id="rId6"/>
    <p:sldId id="262" r:id="rId7"/>
    <p:sldId id="260" r:id="rId8"/>
    <p:sldId id="265" r:id="rId9"/>
    <p:sldId id="264" r:id="rId10"/>
    <p:sldId id="258" r:id="rId11"/>
    <p:sldId id="270" r:id="rId12"/>
    <p:sldId id="271" r:id="rId13"/>
    <p:sldId id="269" r:id="rId14"/>
    <p:sldId id="268" r:id="rId15"/>
    <p:sldId id="267" r:id="rId16"/>
    <p:sldId id="274" r:id="rId17"/>
    <p:sldId id="273" r:id="rId18"/>
    <p:sldId id="276" r:id="rId19"/>
    <p:sldId id="275" r:id="rId20"/>
    <p:sldId id="272" r:id="rId21"/>
    <p:sldId id="266"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1A7C49E-1DAA-4D8B-BA2F-24A89994AF28}" type="datetimeFigureOut">
              <a:rPr lang="tr-TR" smtClean="0"/>
              <a:t>28.06.2018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184D1BE-55EF-4BEB-993A-A268F8E4467B}" type="slidenum">
              <a:rPr lang="tr-TR" smtClean="0"/>
              <a:t>‹#›</a:t>
            </a:fld>
            <a:endParaRPr lang="tr-TR"/>
          </a:p>
        </p:txBody>
      </p:sp>
    </p:spTree>
    <p:extLst>
      <p:ext uri="{BB962C8B-B14F-4D97-AF65-F5344CB8AC3E}">
        <p14:creationId xmlns:p14="http://schemas.microsoft.com/office/powerpoint/2010/main" val="3922083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7C49E-1DAA-4D8B-BA2F-24A89994AF28}" type="datetimeFigureOut">
              <a:rPr lang="tr-TR" smtClean="0"/>
              <a:t>28.06.2018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184D1BE-55EF-4BEB-993A-A268F8E4467B}" type="slidenum">
              <a:rPr lang="tr-TR" smtClean="0"/>
              <a:t>‹#›</a:t>
            </a:fld>
            <a:endParaRPr lang="tr-TR"/>
          </a:p>
        </p:txBody>
      </p:sp>
    </p:spTree>
    <p:extLst>
      <p:ext uri="{BB962C8B-B14F-4D97-AF65-F5344CB8AC3E}">
        <p14:creationId xmlns:p14="http://schemas.microsoft.com/office/powerpoint/2010/main" val="4180540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7C49E-1DAA-4D8B-BA2F-24A89994AF28}" type="datetimeFigureOut">
              <a:rPr lang="tr-TR" smtClean="0"/>
              <a:t>28.06.2018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184D1BE-55EF-4BEB-993A-A268F8E4467B}" type="slidenum">
              <a:rPr lang="tr-TR" smtClean="0"/>
              <a:t>‹#›</a:t>
            </a:fld>
            <a:endParaRPr lang="tr-TR"/>
          </a:p>
        </p:txBody>
      </p:sp>
    </p:spTree>
    <p:extLst>
      <p:ext uri="{BB962C8B-B14F-4D97-AF65-F5344CB8AC3E}">
        <p14:creationId xmlns:p14="http://schemas.microsoft.com/office/powerpoint/2010/main" val="1639383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7C49E-1DAA-4D8B-BA2F-24A89994AF28}" type="datetimeFigureOut">
              <a:rPr lang="tr-TR" smtClean="0"/>
              <a:t>28.06.2018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184D1BE-55EF-4BEB-993A-A268F8E4467B}" type="slidenum">
              <a:rPr lang="tr-TR" smtClean="0"/>
              <a:t>‹#›</a:t>
            </a:fld>
            <a:endParaRPr lang="tr-TR"/>
          </a:p>
        </p:txBody>
      </p:sp>
    </p:spTree>
    <p:extLst>
      <p:ext uri="{BB962C8B-B14F-4D97-AF65-F5344CB8AC3E}">
        <p14:creationId xmlns:p14="http://schemas.microsoft.com/office/powerpoint/2010/main" val="2117881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1A7C49E-1DAA-4D8B-BA2F-24A89994AF28}" type="datetimeFigureOut">
              <a:rPr lang="tr-TR" smtClean="0"/>
              <a:t>28.06.2018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184D1BE-55EF-4BEB-993A-A268F8E4467B}" type="slidenum">
              <a:rPr lang="tr-TR" smtClean="0"/>
              <a:t>‹#›</a:t>
            </a:fld>
            <a:endParaRPr lang="tr-TR"/>
          </a:p>
        </p:txBody>
      </p:sp>
    </p:spTree>
    <p:extLst>
      <p:ext uri="{BB962C8B-B14F-4D97-AF65-F5344CB8AC3E}">
        <p14:creationId xmlns:p14="http://schemas.microsoft.com/office/powerpoint/2010/main" val="3445466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1A7C49E-1DAA-4D8B-BA2F-24A89994AF28}" type="datetimeFigureOut">
              <a:rPr lang="tr-TR" smtClean="0"/>
              <a:t>28.06.2018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184D1BE-55EF-4BEB-993A-A268F8E4467B}" type="slidenum">
              <a:rPr lang="tr-TR" smtClean="0"/>
              <a:t>‹#›</a:t>
            </a:fld>
            <a:endParaRPr lang="tr-TR"/>
          </a:p>
        </p:txBody>
      </p:sp>
    </p:spTree>
    <p:extLst>
      <p:ext uri="{BB962C8B-B14F-4D97-AF65-F5344CB8AC3E}">
        <p14:creationId xmlns:p14="http://schemas.microsoft.com/office/powerpoint/2010/main" val="155058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1A7C49E-1DAA-4D8B-BA2F-24A89994AF28}" type="datetimeFigureOut">
              <a:rPr lang="tr-TR" smtClean="0"/>
              <a:t>28.06.2018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184D1BE-55EF-4BEB-993A-A268F8E4467B}" type="slidenum">
              <a:rPr lang="tr-TR" smtClean="0"/>
              <a:t>‹#›</a:t>
            </a:fld>
            <a:endParaRPr lang="tr-TR"/>
          </a:p>
        </p:txBody>
      </p:sp>
    </p:spTree>
    <p:extLst>
      <p:ext uri="{BB962C8B-B14F-4D97-AF65-F5344CB8AC3E}">
        <p14:creationId xmlns:p14="http://schemas.microsoft.com/office/powerpoint/2010/main" val="324267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1A7C49E-1DAA-4D8B-BA2F-24A89994AF28}" type="datetimeFigureOut">
              <a:rPr lang="tr-TR" smtClean="0"/>
              <a:t>28.06.2018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184D1BE-55EF-4BEB-993A-A268F8E4467B}" type="slidenum">
              <a:rPr lang="tr-TR" smtClean="0"/>
              <a:t>‹#›</a:t>
            </a:fld>
            <a:endParaRPr lang="tr-TR"/>
          </a:p>
        </p:txBody>
      </p:sp>
    </p:spTree>
    <p:extLst>
      <p:ext uri="{BB962C8B-B14F-4D97-AF65-F5344CB8AC3E}">
        <p14:creationId xmlns:p14="http://schemas.microsoft.com/office/powerpoint/2010/main" val="1069699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1A7C49E-1DAA-4D8B-BA2F-24A89994AF28}" type="datetimeFigureOut">
              <a:rPr lang="tr-TR" smtClean="0"/>
              <a:t>28.06.2018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184D1BE-55EF-4BEB-993A-A268F8E4467B}" type="slidenum">
              <a:rPr lang="tr-TR" smtClean="0"/>
              <a:t>‹#›</a:t>
            </a:fld>
            <a:endParaRPr lang="tr-TR"/>
          </a:p>
        </p:txBody>
      </p:sp>
    </p:spTree>
    <p:extLst>
      <p:ext uri="{BB962C8B-B14F-4D97-AF65-F5344CB8AC3E}">
        <p14:creationId xmlns:p14="http://schemas.microsoft.com/office/powerpoint/2010/main" val="1018104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A7C49E-1DAA-4D8B-BA2F-24A89994AF28}" type="datetimeFigureOut">
              <a:rPr lang="tr-TR" smtClean="0"/>
              <a:t>28.06.2018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184D1BE-55EF-4BEB-993A-A268F8E4467B}" type="slidenum">
              <a:rPr lang="tr-TR" smtClean="0"/>
              <a:t>‹#›</a:t>
            </a:fld>
            <a:endParaRPr lang="tr-TR"/>
          </a:p>
        </p:txBody>
      </p:sp>
    </p:spTree>
    <p:extLst>
      <p:ext uri="{BB962C8B-B14F-4D97-AF65-F5344CB8AC3E}">
        <p14:creationId xmlns:p14="http://schemas.microsoft.com/office/powerpoint/2010/main" val="745093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A7C49E-1DAA-4D8B-BA2F-24A89994AF28}" type="datetimeFigureOut">
              <a:rPr lang="tr-TR" smtClean="0"/>
              <a:t>28.06.2018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184D1BE-55EF-4BEB-993A-A268F8E4467B}" type="slidenum">
              <a:rPr lang="tr-TR" smtClean="0"/>
              <a:t>‹#›</a:t>
            </a:fld>
            <a:endParaRPr lang="tr-TR"/>
          </a:p>
        </p:txBody>
      </p:sp>
    </p:spTree>
    <p:extLst>
      <p:ext uri="{BB962C8B-B14F-4D97-AF65-F5344CB8AC3E}">
        <p14:creationId xmlns:p14="http://schemas.microsoft.com/office/powerpoint/2010/main" val="2757452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A7C49E-1DAA-4D8B-BA2F-24A89994AF28}" type="datetimeFigureOut">
              <a:rPr lang="tr-TR" smtClean="0"/>
              <a:t>28.06.2018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84D1BE-55EF-4BEB-993A-A268F8E4467B}" type="slidenum">
              <a:rPr lang="tr-TR" smtClean="0"/>
              <a:t>‹#›</a:t>
            </a:fld>
            <a:endParaRPr lang="tr-TR"/>
          </a:p>
        </p:txBody>
      </p:sp>
    </p:spTree>
    <p:extLst>
      <p:ext uri="{BB962C8B-B14F-4D97-AF65-F5344CB8AC3E}">
        <p14:creationId xmlns:p14="http://schemas.microsoft.com/office/powerpoint/2010/main" val="22114176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Protein Metabolizması 1</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45253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err="1"/>
              <a:t>Aminopeptidazlar</a:t>
            </a:r>
            <a:r>
              <a:rPr lang="tr-TR" dirty="0"/>
              <a:t>, serbest amino grubunun bulunduğu uca etki ederek, amino asitlere teker teker ayırırlar. Aktifleşmeleri için ortamda iki değerli katyonlar, özellikle Mn</a:t>
            </a:r>
            <a:r>
              <a:rPr lang="tr-TR" baseline="30000" dirty="0"/>
              <a:t>++</a:t>
            </a:r>
            <a:r>
              <a:rPr lang="tr-TR" dirty="0"/>
              <a:t> ve Mg</a:t>
            </a:r>
            <a:r>
              <a:rPr lang="tr-TR" baseline="30000" dirty="0"/>
              <a:t>++</a:t>
            </a:r>
            <a:r>
              <a:rPr lang="tr-TR" dirty="0"/>
              <a:t> iyonları gereklidir. </a:t>
            </a:r>
          </a:p>
          <a:p>
            <a:r>
              <a:rPr lang="tr-TR" dirty="0"/>
              <a:t> </a:t>
            </a:r>
          </a:p>
          <a:p>
            <a:r>
              <a:rPr lang="tr-TR" dirty="0" err="1"/>
              <a:t>Tripeptidazlar</a:t>
            </a:r>
            <a:r>
              <a:rPr lang="tr-TR" dirty="0"/>
              <a:t> ve </a:t>
            </a:r>
            <a:r>
              <a:rPr lang="tr-TR" dirty="0" err="1"/>
              <a:t>Dipeptidazlar</a:t>
            </a:r>
            <a:r>
              <a:rPr lang="tr-TR" dirty="0"/>
              <a:t>, barsak mukoza hücrelerinin enzimleridir. </a:t>
            </a:r>
            <a:r>
              <a:rPr lang="tr-TR" dirty="0" err="1"/>
              <a:t>Tripeptidleri</a:t>
            </a:r>
            <a:r>
              <a:rPr lang="tr-TR" dirty="0"/>
              <a:t> ve </a:t>
            </a:r>
            <a:r>
              <a:rPr lang="tr-TR" dirty="0" err="1"/>
              <a:t>dipeptidleri</a:t>
            </a:r>
            <a:r>
              <a:rPr lang="tr-TR" dirty="0"/>
              <a:t> parçalayarak serbest amino asitlerin oluşumunu sağlarlar. Aktifleşmeleri için iki değerli katyonların varlığı gereklidir. Örneğin </a:t>
            </a:r>
            <a:r>
              <a:rPr lang="tr-TR" dirty="0" err="1"/>
              <a:t>glisil-glisin</a:t>
            </a:r>
            <a:r>
              <a:rPr lang="tr-TR" dirty="0"/>
              <a:t> </a:t>
            </a:r>
            <a:r>
              <a:rPr lang="tr-TR" dirty="0" err="1"/>
              <a:t>dipeptidazı</a:t>
            </a:r>
            <a:r>
              <a:rPr lang="tr-TR" dirty="0"/>
              <a:t> </a:t>
            </a:r>
            <a:r>
              <a:rPr lang="tr-TR" dirty="0" err="1"/>
              <a:t>Co</a:t>
            </a:r>
            <a:r>
              <a:rPr lang="tr-TR" baseline="30000" dirty="0"/>
              <a:t>++ </a:t>
            </a:r>
            <a:r>
              <a:rPr lang="tr-TR" dirty="0"/>
              <a:t>ve Mn</a:t>
            </a:r>
            <a:r>
              <a:rPr lang="tr-TR" baseline="30000" dirty="0"/>
              <a:t>++</a:t>
            </a:r>
            <a:r>
              <a:rPr lang="tr-TR" dirty="0"/>
              <a:t> aktifler. </a:t>
            </a:r>
          </a:p>
          <a:p>
            <a:endParaRPr lang="tr-TR" dirty="0"/>
          </a:p>
        </p:txBody>
      </p:sp>
    </p:spTree>
    <p:extLst>
      <p:ext uri="{BB962C8B-B14F-4D97-AF65-F5344CB8AC3E}">
        <p14:creationId xmlns:p14="http://schemas.microsoft.com/office/powerpoint/2010/main" val="2344658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Proteinlerin hidrolizi sonucunda oluşan amino asitler ince </a:t>
            </a:r>
            <a:r>
              <a:rPr lang="tr-TR" dirty="0" err="1"/>
              <a:t>barsaklardan</a:t>
            </a:r>
            <a:r>
              <a:rPr lang="tr-TR" dirty="0"/>
              <a:t> emilirler. Amino asit emilimi aktif bir olaydır.</a:t>
            </a:r>
          </a:p>
          <a:p>
            <a:r>
              <a:rPr lang="tr-TR" dirty="0"/>
              <a:t> </a:t>
            </a:r>
          </a:p>
          <a:p>
            <a:r>
              <a:rPr lang="tr-TR" dirty="0"/>
              <a:t>Proteinlerin bileşimine giren amino asitler L izomerlerdir, emilimi, D izomerlerine oranla, çok daha hızlıdır.</a:t>
            </a:r>
          </a:p>
          <a:p>
            <a:r>
              <a:rPr lang="tr-TR" dirty="0"/>
              <a:t> </a:t>
            </a:r>
          </a:p>
          <a:p>
            <a:r>
              <a:rPr lang="tr-TR" dirty="0"/>
              <a:t>Sindirim sonucu emilen amino asitler veya porta yoluyla karaciğere gelir. Aktif bir olay sonucu karaciğer hücrelere girmeye devam eder. Dolaşıma geçen amino asitlerin bir kısmı da böbrek, barsak ve diğer organların hücreleri tarafından alınırlar.</a:t>
            </a:r>
          </a:p>
          <a:p>
            <a:r>
              <a:rPr lang="tr-TR" dirty="0"/>
              <a:t> </a:t>
            </a:r>
          </a:p>
          <a:p>
            <a:endParaRPr lang="tr-TR" dirty="0"/>
          </a:p>
        </p:txBody>
      </p:sp>
    </p:spTree>
    <p:extLst>
      <p:ext uri="{BB962C8B-B14F-4D97-AF65-F5344CB8AC3E}">
        <p14:creationId xmlns:p14="http://schemas.microsoft.com/office/powerpoint/2010/main" val="1825020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Amino asitler:</a:t>
            </a:r>
            <a:r>
              <a:rPr lang="tr-TR" dirty="0"/>
              <a:t/>
            </a:r>
            <a:br>
              <a:rPr lang="tr-TR" dirty="0"/>
            </a:br>
            <a:endParaRPr lang="tr-TR" dirty="0"/>
          </a:p>
        </p:txBody>
      </p:sp>
      <p:sp>
        <p:nvSpPr>
          <p:cNvPr id="3" name="İçerik Yer Tutucusu 2"/>
          <p:cNvSpPr>
            <a:spLocks noGrp="1"/>
          </p:cNvSpPr>
          <p:nvPr>
            <p:ph idx="1"/>
          </p:nvPr>
        </p:nvSpPr>
        <p:spPr>
          <a:xfrm>
            <a:off x="330506" y="1311007"/>
            <a:ext cx="11556694" cy="4865956"/>
          </a:xfrm>
        </p:spPr>
        <p:txBody>
          <a:bodyPr>
            <a:normAutofit fontScale="92500" lnSpcReduction="20000"/>
          </a:bodyPr>
          <a:lstStyle/>
          <a:p>
            <a:pPr lvl="0"/>
            <a:r>
              <a:rPr lang="tr-TR" b="1" i="1" u="sng" dirty="0"/>
              <a:t>Sentezler:</a:t>
            </a:r>
            <a:endParaRPr lang="tr-TR" dirty="0"/>
          </a:p>
          <a:p>
            <a:pPr lvl="0"/>
            <a:r>
              <a:rPr lang="tr-TR" dirty="0"/>
              <a:t>Plazma ve dokuların proteinleri yapılır.</a:t>
            </a:r>
          </a:p>
          <a:p>
            <a:pPr lvl="0"/>
            <a:r>
              <a:rPr lang="tr-TR" dirty="0"/>
              <a:t>Enzimler ve protein yapılı hormonlar yapılır.</a:t>
            </a:r>
          </a:p>
          <a:p>
            <a:pPr lvl="0"/>
            <a:r>
              <a:rPr lang="tr-TR" dirty="0" err="1"/>
              <a:t>Glutatyon</a:t>
            </a:r>
            <a:r>
              <a:rPr lang="tr-TR" dirty="0"/>
              <a:t>, </a:t>
            </a:r>
            <a:r>
              <a:rPr lang="tr-TR" dirty="0" err="1"/>
              <a:t>anzerin</a:t>
            </a:r>
            <a:r>
              <a:rPr lang="tr-TR" dirty="0"/>
              <a:t>, </a:t>
            </a:r>
            <a:r>
              <a:rPr lang="tr-TR" dirty="0" err="1"/>
              <a:t>karnozin</a:t>
            </a:r>
            <a:r>
              <a:rPr lang="tr-TR" dirty="0"/>
              <a:t> gibi </a:t>
            </a:r>
            <a:r>
              <a:rPr lang="tr-TR" dirty="0" err="1"/>
              <a:t>depiptedler</a:t>
            </a:r>
            <a:r>
              <a:rPr lang="tr-TR" dirty="0"/>
              <a:t> ve </a:t>
            </a:r>
            <a:r>
              <a:rPr lang="tr-TR" dirty="0" err="1"/>
              <a:t>tripeptidler</a:t>
            </a:r>
            <a:r>
              <a:rPr lang="tr-TR" dirty="0"/>
              <a:t> yapılır.</a:t>
            </a:r>
          </a:p>
          <a:p>
            <a:pPr lvl="0"/>
            <a:r>
              <a:rPr lang="tr-TR" dirty="0"/>
              <a:t>Protein niteliğinde olmayan bazı azotlu maddelerin yapılmasında kullanılır: </a:t>
            </a:r>
            <a:r>
              <a:rPr lang="tr-TR" dirty="0" err="1"/>
              <a:t>Purin</a:t>
            </a:r>
            <a:r>
              <a:rPr lang="tr-TR" dirty="0"/>
              <a:t> ve </a:t>
            </a:r>
            <a:r>
              <a:rPr lang="tr-TR" dirty="0" err="1"/>
              <a:t>pirimidinlerin</a:t>
            </a:r>
            <a:r>
              <a:rPr lang="tr-TR" dirty="0"/>
              <a:t> sentezi, </a:t>
            </a:r>
            <a:r>
              <a:rPr lang="tr-TR" dirty="0" err="1"/>
              <a:t>kreatin</a:t>
            </a:r>
            <a:r>
              <a:rPr lang="tr-TR" dirty="0"/>
              <a:t> teşekkülü gibi.</a:t>
            </a:r>
          </a:p>
          <a:p>
            <a:pPr lvl="0"/>
            <a:r>
              <a:rPr lang="tr-TR" dirty="0"/>
              <a:t>Biyolojik aminlerin yapılmasında kullanılırlar: </a:t>
            </a:r>
            <a:r>
              <a:rPr lang="tr-TR" dirty="0" err="1"/>
              <a:t>Histamin</a:t>
            </a:r>
            <a:r>
              <a:rPr lang="tr-TR" dirty="0"/>
              <a:t>, </a:t>
            </a:r>
            <a:r>
              <a:rPr lang="tr-TR" dirty="0" err="1"/>
              <a:t>serotonin</a:t>
            </a:r>
            <a:endParaRPr lang="tr-TR" dirty="0"/>
          </a:p>
          <a:p>
            <a:r>
              <a:rPr lang="tr-TR" dirty="0"/>
              <a:t> </a:t>
            </a:r>
          </a:p>
          <a:p>
            <a:pPr lvl="0"/>
            <a:r>
              <a:rPr lang="tr-TR" b="1" i="1" u="sng" dirty="0"/>
              <a:t>Enerji Temini için:</a:t>
            </a:r>
            <a:endParaRPr lang="tr-TR" dirty="0"/>
          </a:p>
          <a:p>
            <a:r>
              <a:rPr lang="tr-TR" dirty="0"/>
              <a:t>α-</a:t>
            </a:r>
            <a:r>
              <a:rPr lang="tr-TR" dirty="0" err="1"/>
              <a:t>keto</a:t>
            </a:r>
            <a:r>
              <a:rPr lang="tr-TR" dirty="0"/>
              <a:t> asitlere dönüştürülür ve glikoz, </a:t>
            </a:r>
            <a:r>
              <a:rPr lang="tr-TR" dirty="0" err="1"/>
              <a:t>asetil</a:t>
            </a:r>
            <a:r>
              <a:rPr lang="tr-TR" dirty="0"/>
              <a:t> </a:t>
            </a:r>
            <a:r>
              <a:rPr lang="tr-TR" dirty="0" err="1"/>
              <a:t>KoA</a:t>
            </a:r>
            <a:r>
              <a:rPr lang="tr-TR" dirty="0"/>
              <a:t> gibi maddeler haline geçerek </a:t>
            </a:r>
            <a:r>
              <a:rPr lang="tr-TR" dirty="0" err="1"/>
              <a:t>glikoliz</a:t>
            </a:r>
            <a:r>
              <a:rPr lang="tr-TR" dirty="0"/>
              <a:t> ve sitrik asit </a:t>
            </a:r>
            <a:r>
              <a:rPr lang="tr-TR" dirty="0" err="1"/>
              <a:t>siklusu</a:t>
            </a:r>
            <a:r>
              <a:rPr lang="tr-TR" dirty="0"/>
              <a:t> gibi metabolizma olaylarına girerler ve organizmaya enerji kazandırırlar.</a:t>
            </a:r>
          </a:p>
          <a:p>
            <a:endParaRPr lang="tr-TR" dirty="0"/>
          </a:p>
        </p:txBody>
      </p:sp>
    </p:spTree>
    <p:extLst>
      <p:ext uri="{BB962C8B-B14F-4D97-AF65-F5344CB8AC3E}">
        <p14:creationId xmlns:p14="http://schemas.microsoft.com/office/powerpoint/2010/main" val="37962308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Endojen</a:t>
            </a:r>
            <a:r>
              <a:rPr lang="tr-TR" dirty="0"/>
              <a:t> amino asitler</a:t>
            </a:r>
          </a:p>
        </p:txBody>
      </p:sp>
      <p:sp>
        <p:nvSpPr>
          <p:cNvPr id="3" name="İçerik Yer Tutucusu 2"/>
          <p:cNvSpPr>
            <a:spLocks noGrp="1"/>
          </p:cNvSpPr>
          <p:nvPr>
            <p:ph idx="1"/>
          </p:nvPr>
        </p:nvSpPr>
        <p:spPr/>
        <p:txBody>
          <a:bodyPr/>
          <a:lstStyle/>
          <a:p>
            <a:r>
              <a:rPr lang="tr-TR" dirty="0" err="1"/>
              <a:t>Endojen</a:t>
            </a:r>
            <a:r>
              <a:rPr lang="tr-TR" dirty="0"/>
              <a:t> amino asitlerin organizmamızda sentez edilmeleri taşıdıkları karbon iskeletinin yapımı ve amonyağın, amino grubu halinde, bu yapıya bağlanması ile; yada </a:t>
            </a:r>
            <a:r>
              <a:rPr lang="tr-TR" dirty="0" err="1"/>
              <a:t>transaminasyon</a:t>
            </a:r>
            <a:r>
              <a:rPr lang="tr-TR" dirty="0"/>
              <a:t> adı verilen bir biyolojik olayla gerçekleştirilir.</a:t>
            </a:r>
          </a:p>
          <a:p>
            <a:r>
              <a:rPr lang="tr-TR" dirty="0"/>
              <a:t> </a:t>
            </a:r>
          </a:p>
          <a:p>
            <a:r>
              <a:rPr lang="tr-TR" dirty="0" err="1"/>
              <a:t>Transaminasyon</a:t>
            </a:r>
            <a:r>
              <a:rPr lang="tr-TR" dirty="0"/>
              <a:t> olayı sonucunda, </a:t>
            </a:r>
            <a:r>
              <a:rPr lang="tr-TR" dirty="0" err="1"/>
              <a:t>ogranizmamızda</a:t>
            </a:r>
            <a:r>
              <a:rPr lang="tr-TR" dirty="0"/>
              <a:t> α-</a:t>
            </a:r>
            <a:r>
              <a:rPr lang="tr-TR" dirty="0" err="1"/>
              <a:t>keto</a:t>
            </a:r>
            <a:r>
              <a:rPr lang="tr-TR" dirty="0"/>
              <a:t> asitlerden </a:t>
            </a:r>
            <a:r>
              <a:rPr lang="tr-TR" dirty="0" err="1"/>
              <a:t>endojen</a:t>
            </a:r>
            <a:r>
              <a:rPr lang="tr-TR" dirty="0"/>
              <a:t> amino asitler yapılır. </a:t>
            </a:r>
          </a:p>
          <a:p>
            <a:endParaRPr lang="tr-TR" dirty="0"/>
          </a:p>
        </p:txBody>
      </p:sp>
    </p:spTree>
    <p:extLst>
      <p:ext uri="{BB962C8B-B14F-4D97-AF65-F5344CB8AC3E}">
        <p14:creationId xmlns:p14="http://schemas.microsoft.com/office/powerpoint/2010/main" val="2008661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846730"/>
          </a:xfrm>
        </p:spPr>
        <p:txBody>
          <a:bodyPr/>
          <a:lstStyle/>
          <a:p>
            <a:r>
              <a:rPr lang="tr-TR" dirty="0" err="1"/>
              <a:t>Transaminasyon</a:t>
            </a:r>
            <a:endParaRPr lang="tr-TR" dirty="0"/>
          </a:p>
        </p:txBody>
      </p:sp>
      <p:sp>
        <p:nvSpPr>
          <p:cNvPr id="3" name="İçerik Yer Tutucusu 2"/>
          <p:cNvSpPr>
            <a:spLocks noGrp="1"/>
          </p:cNvSpPr>
          <p:nvPr>
            <p:ph idx="1"/>
          </p:nvPr>
        </p:nvSpPr>
        <p:spPr>
          <a:xfrm>
            <a:off x="231354" y="1344058"/>
            <a:ext cx="11788048" cy="4832905"/>
          </a:xfrm>
        </p:spPr>
        <p:txBody>
          <a:bodyPr>
            <a:normAutofit fontScale="85000" lnSpcReduction="20000"/>
          </a:bodyPr>
          <a:lstStyle/>
          <a:p>
            <a:r>
              <a:rPr lang="tr-TR" dirty="0" err="1"/>
              <a:t>Transaminasyon</a:t>
            </a:r>
            <a:r>
              <a:rPr lang="tr-TR" dirty="0"/>
              <a:t>, karbonhidrat metabolizmasının ara ürünleri olan </a:t>
            </a:r>
            <a:r>
              <a:rPr lang="tr-TR" dirty="0" err="1"/>
              <a:t>pirüvik</a:t>
            </a:r>
            <a:r>
              <a:rPr lang="tr-TR" dirty="0"/>
              <a:t> asit, </a:t>
            </a:r>
            <a:r>
              <a:rPr lang="tr-TR" dirty="0" err="1"/>
              <a:t>oksal</a:t>
            </a:r>
            <a:r>
              <a:rPr lang="tr-TR" dirty="0"/>
              <a:t> asetik asit ve </a:t>
            </a:r>
            <a:r>
              <a:rPr lang="el-GR" dirty="0"/>
              <a:t>α-</a:t>
            </a:r>
            <a:r>
              <a:rPr lang="tr-TR" dirty="0" err="1"/>
              <a:t>keto</a:t>
            </a:r>
            <a:r>
              <a:rPr lang="tr-TR" dirty="0"/>
              <a:t> </a:t>
            </a:r>
            <a:r>
              <a:rPr lang="tr-TR" dirty="0" err="1"/>
              <a:t>glutarik</a:t>
            </a:r>
            <a:r>
              <a:rPr lang="tr-TR" dirty="0"/>
              <a:t> asit gibi maddelerden amino asit oluşumu sağlanmış olur. </a:t>
            </a:r>
            <a:endParaRPr lang="tr-TR" dirty="0" smtClean="0"/>
          </a:p>
          <a:p>
            <a:r>
              <a:rPr lang="tr-TR" dirty="0" smtClean="0"/>
              <a:t>Bu </a:t>
            </a:r>
            <a:r>
              <a:rPr lang="tr-TR" dirty="0"/>
              <a:t>olay </a:t>
            </a:r>
            <a:r>
              <a:rPr lang="tr-TR" dirty="0" err="1"/>
              <a:t>transaminaz</a:t>
            </a:r>
            <a:r>
              <a:rPr lang="tr-TR" dirty="0"/>
              <a:t> adı verilen enzimlerle oluşur. </a:t>
            </a:r>
            <a:r>
              <a:rPr lang="tr-TR" dirty="0" err="1"/>
              <a:t>Piridoksal</a:t>
            </a:r>
            <a:r>
              <a:rPr lang="tr-TR" dirty="0"/>
              <a:t> fosfat </a:t>
            </a:r>
            <a:r>
              <a:rPr lang="tr-TR" dirty="0" err="1"/>
              <a:t>piridoksamin</a:t>
            </a:r>
            <a:r>
              <a:rPr lang="tr-TR" dirty="0"/>
              <a:t> fosfat </a:t>
            </a:r>
            <a:r>
              <a:rPr lang="tr-TR" dirty="0" err="1" smtClean="0"/>
              <a:t>olu</a:t>
            </a:r>
            <a:endParaRPr lang="tr-TR" dirty="0"/>
          </a:p>
          <a:p>
            <a:endParaRPr lang="tr-TR" dirty="0"/>
          </a:p>
          <a:p>
            <a:r>
              <a:rPr lang="tr-TR" dirty="0"/>
              <a:t>      </a:t>
            </a:r>
            <a:r>
              <a:rPr lang="tr-TR" dirty="0" smtClean="0"/>
              <a:t>                                              ALT</a:t>
            </a:r>
            <a:endParaRPr lang="tr-TR" dirty="0"/>
          </a:p>
          <a:p>
            <a:r>
              <a:rPr lang="tr-TR" dirty="0"/>
              <a:t>      </a:t>
            </a:r>
            <a:r>
              <a:rPr lang="tr-TR" dirty="0" smtClean="0"/>
              <a:t>                                             GPT</a:t>
            </a:r>
            <a:endParaRPr lang="tr-TR" dirty="0"/>
          </a:p>
          <a:p>
            <a:r>
              <a:rPr lang="tr-TR" dirty="0" err="1"/>
              <a:t>Glutamik</a:t>
            </a:r>
            <a:r>
              <a:rPr lang="tr-TR" dirty="0"/>
              <a:t> asit + </a:t>
            </a:r>
            <a:r>
              <a:rPr lang="tr-TR" dirty="0" err="1"/>
              <a:t>pirüvik</a:t>
            </a:r>
            <a:r>
              <a:rPr lang="tr-TR" dirty="0"/>
              <a:t> asit  </a:t>
            </a:r>
            <a:r>
              <a:rPr lang="tr-TR" dirty="0" smtClean="0"/>
              <a:t>   </a:t>
            </a:r>
            <a:r>
              <a:rPr lang="tr-TR" dirty="0" smtClean="0">
                <a:sym typeface="Wingdings" panose="05000000000000000000" pitchFamily="2" charset="2"/>
              </a:rPr>
              <a:t></a:t>
            </a:r>
            <a:r>
              <a:rPr lang="tr-TR" dirty="0" smtClean="0"/>
              <a:t>        </a:t>
            </a:r>
            <a:r>
              <a:rPr lang="el-GR" dirty="0"/>
              <a:t>α-</a:t>
            </a:r>
            <a:r>
              <a:rPr lang="tr-TR" dirty="0" err="1"/>
              <a:t>ketoglutarik</a:t>
            </a:r>
            <a:r>
              <a:rPr lang="tr-TR" dirty="0"/>
              <a:t> asit + </a:t>
            </a:r>
            <a:r>
              <a:rPr lang="tr-TR" dirty="0" err="1"/>
              <a:t>alanin</a:t>
            </a:r>
            <a:r>
              <a:rPr lang="tr-TR" dirty="0"/>
              <a:t> </a:t>
            </a:r>
          </a:p>
          <a:p>
            <a:endParaRPr lang="tr-TR" dirty="0"/>
          </a:p>
          <a:p>
            <a:endParaRPr lang="tr-TR" dirty="0"/>
          </a:p>
          <a:p>
            <a:r>
              <a:rPr lang="tr-TR" dirty="0"/>
              <a:t>             </a:t>
            </a:r>
            <a:r>
              <a:rPr lang="tr-TR" dirty="0" smtClean="0"/>
              <a:t>                                              </a:t>
            </a:r>
            <a:r>
              <a:rPr lang="tr-TR" dirty="0"/>
              <a:t>AST</a:t>
            </a:r>
          </a:p>
          <a:p>
            <a:r>
              <a:rPr lang="tr-TR" dirty="0"/>
              <a:t>             </a:t>
            </a:r>
            <a:r>
              <a:rPr lang="tr-TR" dirty="0" smtClean="0"/>
              <a:t>                                              </a:t>
            </a:r>
            <a:r>
              <a:rPr lang="tr-TR" dirty="0"/>
              <a:t>GOT</a:t>
            </a:r>
          </a:p>
          <a:p>
            <a:r>
              <a:rPr lang="tr-TR" dirty="0" err="1"/>
              <a:t>Glutamik</a:t>
            </a:r>
            <a:r>
              <a:rPr lang="tr-TR" dirty="0"/>
              <a:t> asit + </a:t>
            </a:r>
            <a:r>
              <a:rPr lang="tr-TR" dirty="0" err="1"/>
              <a:t>oksal</a:t>
            </a:r>
            <a:r>
              <a:rPr lang="tr-TR" dirty="0"/>
              <a:t> asetik asit     </a:t>
            </a:r>
            <a:r>
              <a:rPr lang="tr-TR" dirty="0" smtClean="0">
                <a:sym typeface="Wingdings" panose="05000000000000000000" pitchFamily="2" charset="2"/>
              </a:rPr>
              <a:t></a:t>
            </a:r>
            <a:r>
              <a:rPr lang="tr-TR" dirty="0" smtClean="0"/>
              <a:t>   </a:t>
            </a:r>
            <a:r>
              <a:rPr lang="el-GR" dirty="0"/>
              <a:t>α-</a:t>
            </a:r>
            <a:r>
              <a:rPr lang="tr-TR" dirty="0" err="1"/>
              <a:t>ketoglutarik</a:t>
            </a:r>
            <a:r>
              <a:rPr lang="tr-TR" dirty="0"/>
              <a:t> asit + </a:t>
            </a:r>
            <a:r>
              <a:rPr lang="tr-TR" dirty="0" err="1"/>
              <a:t>aspartik</a:t>
            </a:r>
            <a:r>
              <a:rPr lang="tr-TR" dirty="0"/>
              <a:t> asit</a:t>
            </a:r>
          </a:p>
          <a:p>
            <a:endParaRPr lang="tr-TR" dirty="0"/>
          </a:p>
        </p:txBody>
      </p:sp>
    </p:spTree>
    <p:extLst>
      <p:ext uri="{BB962C8B-B14F-4D97-AF65-F5344CB8AC3E}">
        <p14:creationId xmlns:p14="http://schemas.microsoft.com/office/powerpoint/2010/main" val="8660378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AMİNO ASİTLERİN YAKILMASI</a:t>
            </a:r>
            <a:r>
              <a:rPr lang="tr-TR" dirty="0"/>
              <a:t/>
            </a:r>
            <a:br>
              <a:rPr lang="tr-TR" dirty="0"/>
            </a:br>
            <a:r>
              <a:rPr lang="tr-TR" b="1" dirty="0"/>
              <a:t>(</a:t>
            </a:r>
            <a:r>
              <a:rPr lang="tr-TR" b="1" dirty="0" err="1"/>
              <a:t>Dezaminasyonu</a:t>
            </a:r>
            <a:r>
              <a:rPr lang="tr-TR" b="1" dirty="0"/>
              <a:t>)</a:t>
            </a:r>
            <a:r>
              <a:rPr lang="tr-TR" dirty="0"/>
              <a:t/>
            </a:r>
            <a:br>
              <a:rPr lang="tr-TR" dirty="0"/>
            </a:br>
            <a:endParaRPr lang="tr-TR" dirty="0"/>
          </a:p>
        </p:txBody>
      </p:sp>
      <p:sp>
        <p:nvSpPr>
          <p:cNvPr id="3" name="İçerik Yer Tutucusu 2"/>
          <p:cNvSpPr>
            <a:spLocks noGrp="1"/>
          </p:cNvSpPr>
          <p:nvPr>
            <p:ph idx="1"/>
          </p:nvPr>
        </p:nvSpPr>
        <p:spPr>
          <a:xfrm>
            <a:off x="440675" y="1825625"/>
            <a:ext cx="11358390" cy="4351338"/>
          </a:xfrm>
        </p:spPr>
        <p:txBody>
          <a:bodyPr/>
          <a:lstStyle/>
          <a:p>
            <a:r>
              <a:rPr lang="tr-TR" dirty="0"/>
              <a:t>Amino asitlerden amino grubunun ayrılması, bu bileşiklerin yıkılışında ilk basamağı teşkil eder. </a:t>
            </a:r>
            <a:endParaRPr lang="tr-TR" dirty="0" smtClean="0"/>
          </a:p>
          <a:p>
            <a:r>
              <a:rPr lang="tr-TR" dirty="0" err="1" smtClean="0"/>
              <a:t>Dezaminasyon</a:t>
            </a:r>
            <a:r>
              <a:rPr lang="tr-TR" dirty="0" smtClean="0"/>
              <a:t> </a:t>
            </a:r>
            <a:r>
              <a:rPr lang="tr-TR" dirty="0"/>
              <a:t>olayı en büyük çapta karaciğerde oluşur, böbrek ve diğer dokularda ise çok daha az miktarda meydana gelmektedir</a:t>
            </a:r>
            <a:r>
              <a:rPr lang="tr-TR" dirty="0" smtClean="0"/>
              <a:t>.</a:t>
            </a:r>
          </a:p>
          <a:p>
            <a:r>
              <a:rPr lang="tr-TR" dirty="0" smtClean="0"/>
              <a:t> </a:t>
            </a:r>
            <a:r>
              <a:rPr lang="tr-TR" dirty="0"/>
              <a:t>Organizmada </a:t>
            </a:r>
            <a:r>
              <a:rPr lang="tr-TR" dirty="0" err="1"/>
              <a:t>dezaminasyon</a:t>
            </a:r>
            <a:r>
              <a:rPr lang="tr-TR" dirty="0"/>
              <a:t>, biri </a:t>
            </a:r>
            <a:r>
              <a:rPr lang="tr-TR" dirty="0" err="1"/>
              <a:t>oksidatif</a:t>
            </a:r>
            <a:r>
              <a:rPr lang="tr-TR" dirty="0"/>
              <a:t> </a:t>
            </a:r>
            <a:r>
              <a:rPr lang="tr-TR" dirty="0" err="1"/>
              <a:t>dezaminasyon</a:t>
            </a:r>
            <a:r>
              <a:rPr lang="tr-TR" dirty="0"/>
              <a:t> diğeri ise trans-</a:t>
            </a:r>
            <a:r>
              <a:rPr lang="tr-TR" dirty="0" err="1"/>
              <a:t>dezaminasyon</a:t>
            </a:r>
            <a:r>
              <a:rPr lang="tr-TR" dirty="0"/>
              <a:t> olmak üzere 2 şekilde oluşur.</a:t>
            </a:r>
          </a:p>
          <a:p>
            <a:endParaRPr lang="tr-TR" dirty="0"/>
          </a:p>
        </p:txBody>
      </p:sp>
    </p:spTree>
    <p:extLst>
      <p:ext uri="{BB962C8B-B14F-4D97-AF65-F5344CB8AC3E}">
        <p14:creationId xmlns:p14="http://schemas.microsoft.com/office/powerpoint/2010/main" val="12430102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339955"/>
          </a:xfrm>
        </p:spPr>
        <p:txBody>
          <a:bodyPr>
            <a:normAutofit fontScale="90000"/>
          </a:bodyPr>
          <a:lstStyle/>
          <a:p>
            <a:endParaRPr lang="tr-TR" dirty="0"/>
          </a:p>
        </p:txBody>
      </p:sp>
      <p:sp>
        <p:nvSpPr>
          <p:cNvPr id="3" name="İçerik Yer Tutucusu 2"/>
          <p:cNvSpPr>
            <a:spLocks noGrp="1"/>
          </p:cNvSpPr>
          <p:nvPr>
            <p:ph idx="1"/>
          </p:nvPr>
        </p:nvSpPr>
        <p:spPr>
          <a:xfrm>
            <a:off x="838200" y="991518"/>
            <a:ext cx="10515600" cy="5185445"/>
          </a:xfrm>
        </p:spPr>
        <p:txBody>
          <a:bodyPr>
            <a:normAutofit fontScale="85000" lnSpcReduction="20000"/>
          </a:bodyPr>
          <a:lstStyle/>
          <a:p>
            <a:pPr marL="0" indent="0">
              <a:buNone/>
            </a:pPr>
            <a:r>
              <a:rPr lang="tr-TR" dirty="0" smtClean="0"/>
              <a:t>1.Oksidatif </a:t>
            </a:r>
            <a:r>
              <a:rPr lang="tr-TR" dirty="0" err="1"/>
              <a:t>Dezaminasyon</a:t>
            </a:r>
            <a:r>
              <a:rPr lang="tr-TR" dirty="0"/>
              <a:t>: Önce amino asidin amino grubu </a:t>
            </a:r>
            <a:r>
              <a:rPr lang="tr-TR" dirty="0" err="1"/>
              <a:t>dehidrojenize</a:t>
            </a:r>
            <a:r>
              <a:rPr lang="tr-TR" dirty="0"/>
              <a:t> olur. Bir </a:t>
            </a:r>
            <a:r>
              <a:rPr lang="tr-TR" dirty="0" err="1"/>
              <a:t>imino</a:t>
            </a:r>
            <a:r>
              <a:rPr lang="tr-TR" dirty="0"/>
              <a:t> asit teşekkül eder. </a:t>
            </a:r>
            <a:r>
              <a:rPr lang="tr-TR" dirty="0" err="1"/>
              <a:t>İmino</a:t>
            </a:r>
            <a:r>
              <a:rPr lang="tr-TR" dirty="0"/>
              <a:t> asit ise, bu etkisi ile, bir </a:t>
            </a:r>
            <a:r>
              <a:rPr lang="tr-TR" dirty="0" err="1"/>
              <a:t>keto</a:t>
            </a:r>
            <a:r>
              <a:rPr lang="tr-TR" dirty="0"/>
              <a:t> asit ve amonyağa ayrılır.</a:t>
            </a:r>
          </a:p>
          <a:p>
            <a:pPr marL="0" indent="0">
              <a:buNone/>
            </a:pPr>
            <a:r>
              <a:rPr lang="tr-TR" dirty="0" smtClean="0"/>
              <a:t>2.Trans-dezaminasyon</a:t>
            </a:r>
            <a:r>
              <a:rPr lang="tr-TR" dirty="0"/>
              <a:t>: </a:t>
            </a:r>
            <a:r>
              <a:rPr lang="tr-TR" dirty="0" err="1"/>
              <a:t>Karacierde</a:t>
            </a:r>
            <a:r>
              <a:rPr lang="tr-TR" dirty="0"/>
              <a:t> büyük miktarda meydana gelen ve organizma için çok önemli özel </a:t>
            </a:r>
            <a:r>
              <a:rPr lang="tr-TR" dirty="0" err="1"/>
              <a:t>transaminazlar</a:t>
            </a:r>
            <a:r>
              <a:rPr lang="tr-TR" dirty="0"/>
              <a:t> etkisi ile amino asitlerin-NH2 grubu </a:t>
            </a:r>
            <a:r>
              <a:rPr lang="el-GR" dirty="0"/>
              <a:t>α-</a:t>
            </a:r>
            <a:r>
              <a:rPr lang="tr-TR" dirty="0" err="1"/>
              <a:t>keto</a:t>
            </a:r>
            <a:r>
              <a:rPr lang="tr-TR" dirty="0"/>
              <a:t> </a:t>
            </a:r>
            <a:r>
              <a:rPr lang="tr-TR" dirty="0" err="1"/>
              <a:t>glutarik</a:t>
            </a:r>
            <a:r>
              <a:rPr lang="tr-TR" dirty="0"/>
              <a:t> aside aktarılarak </a:t>
            </a:r>
            <a:r>
              <a:rPr lang="tr-TR" dirty="0" err="1"/>
              <a:t>glutamik</a:t>
            </a:r>
            <a:r>
              <a:rPr lang="tr-TR" dirty="0"/>
              <a:t> asit oluşur. </a:t>
            </a:r>
            <a:r>
              <a:rPr lang="tr-TR" dirty="0" err="1"/>
              <a:t>Aımino</a:t>
            </a:r>
            <a:r>
              <a:rPr lang="tr-TR" dirty="0"/>
              <a:t> asitler ise </a:t>
            </a:r>
            <a:r>
              <a:rPr lang="tr-TR" dirty="0" err="1"/>
              <a:t>keto</a:t>
            </a:r>
            <a:r>
              <a:rPr lang="tr-TR" dirty="0"/>
              <a:t> aside çevrilmiş olur, karaciğer hücrelerinin mitokondrilerinde </a:t>
            </a:r>
            <a:r>
              <a:rPr lang="tr-TR" dirty="0" err="1"/>
              <a:t>NAD’li</a:t>
            </a:r>
            <a:r>
              <a:rPr lang="tr-TR" dirty="0"/>
              <a:t> bir enzim olan </a:t>
            </a:r>
            <a:r>
              <a:rPr lang="tr-TR" dirty="0" err="1"/>
              <a:t>glutamik</a:t>
            </a:r>
            <a:r>
              <a:rPr lang="tr-TR" dirty="0"/>
              <a:t> asit </a:t>
            </a:r>
            <a:r>
              <a:rPr lang="tr-TR" dirty="0" err="1"/>
              <a:t>dehidrofenaz</a:t>
            </a:r>
            <a:r>
              <a:rPr lang="tr-TR" dirty="0"/>
              <a:t>, </a:t>
            </a:r>
            <a:r>
              <a:rPr lang="tr-TR" dirty="0" err="1"/>
              <a:t>transaminasyonla</a:t>
            </a:r>
            <a:r>
              <a:rPr lang="tr-TR" dirty="0"/>
              <a:t> oluşan </a:t>
            </a:r>
            <a:r>
              <a:rPr lang="tr-TR" dirty="0" err="1"/>
              <a:t>glutamik</a:t>
            </a:r>
            <a:r>
              <a:rPr lang="tr-TR" dirty="0"/>
              <a:t> asidi derhal alfa-</a:t>
            </a:r>
            <a:r>
              <a:rPr lang="tr-TR" dirty="0" err="1"/>
              <a:t>keto</a:t>
            </a:r>
            <a:r>
              <a:rPr lang="tr-TR" dirty="0"/>
              <a:t> </a:t>
            </a:r>
            <a:r>
              <a:rPr lang="tr-TR" dirty="0" err="1"/>
              <a:t>glutarik</a:t>
            </a:r>
            <a:r>
              <a:rPr lang="tr-TR" dirty="0"/>
              <a:t> asit ve amonyağa ayırır. </a:t>
            </a:r>
          </a:p>
          <a:p>
            <a:endParaRPr lang="tr-TR" dirty="0"/>
          </a:p>
          <a:p>
            <a:pPr marL="0" indent="0">
              <a:buNone/>
            </a:pPr>
            <a:r>
              <a:rPr lang="tr-TR" dirty="0" smtClean="0"/>
              <a:t>                                                                      </a:t>
            </a:r>
            <a:r>
              <a:rPr lang="tr-TR" dirty="0" err="1" smtClean="0"/>
              <a:t>Transaminaz</a:t>
            </a:r>
            <a:r>
              <a:rPr lang="tr-TR" dirty="0" smtClean="0"/>
              <a:t>      </a:t>
            </a:r>
            <a:endParaRPr lang="tr-TR" dirty="0"/>
          </a:p>
          <a:p>
            <a:pPr marL="0" indent="0">
              <a:buNone/>
            </a:pPr>
            <a:r>
              <a:rPr lang="tr-TR" dirty="0"/>
              <a:t>a)	Amino asit + </a:t>
            </a:r>
            <a:r>
              <a:rPr lang="el-GR" dirty="0"/>
              <a:t>α-</a:t>
            </a:r>
            <a:r>
              <a:rPr lang="tr-TR" dirty="0" err="1"/>
              <a:t>ketoglutarik</a:t>
            </a:r>
            <a:r>
              <a:rPr lang="tr-TR" dirty="0"/>
              <a:t> asit </a:t>
            </a:r>
            <a:r>
              <a:rPr lang="tr-TR" dirty="0" smtClean="0"/>
              <a:t>          </a:t>
            </a:r>
            <a:r>
              <a:rPr lang="tr-TR" dirty="0" smtClean="0">
                <a:sym typeface="Wingdings" panose="05000000000000000000" pitchFamily="2" charset="2"/>
              </a:rPr>
              <a:t></a:t>
            </a:r>
            <a:r>
              <a:rPr lang="tr-TR" dirty="0" smtClean="0"/>
              <a:t>          </a:t>
            </a:r>
            <a:r>
              <a:rPr lang="el-GR" dirty="0"/>
              <a:t>α-</a:t>
            </a:r>
            <a:r>
              <a:rPr lang="tr-TR" dirty="0" err="1"/>
              <a:t>ketoasit</a:t>
            </a:r>
            <a:r>
              <a:rPr lang="tr-TR" dirty="0"/>
              <a:t> + </a:t>
            </a:r>
            <a:r>
              <a:rPr lang="tr-TR" dirty="0" err="1"/>
              <a:t>glutamik</a:t>
            </a:r>
            <a:r>
              <a:rPr lang="tr-TR" dirty="0"/>
              <a:t> asit  </a:t>
            </a:r>
          </a:p>
          <a:p>
            <a:endParaRPr lang="tr-TR" dirty="0"/>
          </a:p>
          <a:p>
            <a:endParaRPr lang="tr-TR" dirty="0"/>
          </a:p>
          <a:p>
            <a:pPr marL="0" indent="0">
              <a:buNone/>
            </a:pPr>
            <a:r>
              <a:rPr lang="tr-TR" dirty="0" smtClean="0"/>
              <a:t>                                        </a:t>
            </a:r>
            <a:r>
              <a:rPr lang="tr-TR" dirty="0" err="1"/>
              <a:t>Glutamik</a:t>
            </a:r>
            <a:r>
              <a:rPr lang="tr-TR" dirty="0"/>
              <a:t> asit </a:t>
            </a:r>
            <a:r>
              <a:rPr lang="tr-TR" dirty="0" err="1"/>
              <a:t>dehidrogenaz</a:t>
            </a:r>
            <a:endParaRPr lang="tr-TR" dirty="0"/>
          </a:p>
          <a:p>
            <a:pPr marL="0" indent="0">
              <a:buNone/>
            </a:pPr>
            <a:r>
              <a:rPr lang="tr-TR" dirty="0"/>
              <a:t>b)	</a:t>
            </a:r>
            <a:r>
              <a:rPr lang="tr-TR" dirty="0" err="1"/>
              <a:t>Glutamik</a:t>
            </a:r>
            <a:r>
              <a:rPr lang="tr-TR" dirty="0"/>
              <a:t> asit      </a:t>
            </a:r>
            <a:r>
              <a:rPr lang="tr-TR" dirty="0" smtClean="0"/>
              <a:t>              </a:t>
            </a:r>
            <a:r>
              <a:rPr lang="tr-TR" dirty="0" smtClean="0">
                <a:sym typeface="Wingdings" panose="05000000000000000000" pitchFamily="2" charset="2"/>
              </a:rPr>
              <a:t></a:t>
            </a:r>
            <a:r>
              <a:rPr lang="tr-TR" dirty="0" smtClean="0"/>
              <a:t>                                    </a:t>
            </a:r>
            <a:r>
              <a:rPr lang="el-GR" dirty="0"/>
              <a:t>α-</a:t>
            </a:r>
            <a:r>
              <a:rPr lang="tr-TR" dirty="0" err="1"/>
              <a:t>ketoglutarik</a:t>
            </a:r>
            <a:r>
              <a:rPr lang="tr-TR" dirty="0"/>
              <a:t> asit + NH3 </a:t>
            </a:r>
          </a:p>
          <a:p>
            <a:endParaRPr lang="tr-TR" dirty="0"/>
          </a:p>
        </p:txBody>
      </p:sp>
    </p:spTree>
    <p:extLst>
      <p:ext uri="{BB962C8B-B14F-4D97-AF65-F5344CB8AC3E}">
        <p14:creationId xmlns:p14="http://schemas.microsoft.com/office/powerpoint/2010/main" val="30968026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240803"/>
          </a:xfrm>
        </p:spPr>
        <p:txBody>
          <a:bodyPr>
            <a:normAutofit fontScale="90000"/>
          </a:bodyPr>
          <a:lstStyle/>
          <a:p>
            <a:endParaRPr lang="tr-TR" dirty="0"/>
          </a:p>
        </p:txBody>
      </p:sp>
      <p:sp>
        <p:nvSpPr>
          <p:cNvPr id="3" name="İçerik Yer Tutucusu 2"/>
          <p:cNvSpPr>
            <a:spLocks noGrp="1"/>
          </p:cNvSpPr>
          <p:nvPr>
            <p:ph idx="1"/>
          </p:nvPr>
        </p:nvSpPr>
        <p:spPr>
          <a:xfrm>
            <a:off x="451693" y="980501"/>
            <a:ext cx="11402456" cy="5196462"/>
          </a:xfrm>
        </p:spPr>
        <p:txBody>
          <a:bodyPr/>
          <a:lstStyle/>
          <a:p>
            <a:r>
              <a:rPr lang="tr-TR" dirty="0"/>
              <a:t>Organizmada büyük çapta </a:t>
            </a:r>
            <a:r>
              <a:rPr lang="tr-TR" dirty="0" err="1"/>
              <a:t>transdezaminasyon</a:t>
            </a:r>
            <a:r>
              <a:rPr lang="tr-TR" dirty="0"/>
              <a:t> ve daha az miktarda </a:t>
            </a:r>
            <a:r>
              <a:rPr lang="tr-TR" dirty="0" err="1"/>
              <a:t>oksidatif</a:t>
            </a:r>
            <a:r>
              <a:rPr lang="tr-TR" dirty="0"/>
              <a:t> </a:t>
            </a:r>
            <a:r>
              <a:rPr lang="tr-TR" dirty="0" err="1"/>
              <a:t>dezaminasyon</a:t>
            </a:r>
            <a:r>
              <a:rPr lang="tr-TR" dirty="0"/>
              <a:t> sonucu </a:t>
            </a:r>
            <a:r>
              <a:rPr lang="tr-TR" dirty="0" smtClean="0"/>
              <a:t>oluşan amonyak; </a:t>
            </a:r>
          </a:p>
          <a:p>
            <a:pPr marL="0" indent="0">
              <a:buNone/>
            </a:pPr>
            <a:r>
              <a:rPr lang="tr-TR" dirty="0"/>
              <a:t> </a:t>
            </a:r>
          </a:p>
          <a:p>
            <a:pPr marL="514350" lvl="0" indent="-514350">
              <a:buFont typeface="+mj-lt"/>
              <a:buAutoNum type="arabicPeriod"/>
            </a:pPr>
            <a:r>
              <a:rPr lang="tr-TR" dirty="0"/>
              <a:t>α-</a:t>
            </a:r>
            <a:r>
              <a:rPr lang="tr-TR" dirty="0" err="1"/>
              <a:t>keto</a:t>
            </a:r>
            <a:r>
              <a:rPr lang="tr-TR" dirty="0"/>
              <a:t> asitlere bağlanır ve bunlara </a:t>
            </a:r>
            <a:r>
              <a:rPr lang="tr-TR" dirty="0" smtClean="0"/>
              <a:t>karşılık gelen amino </a:t>
            </a:r>
            <a:r>
              <a:rPr lang="tr-TR" dirty="0"/>
              <a:t>asitler meydana gelir</a:t>
            </a:r>
            <a:r>
              <a:rPr lang="tr-TR" dirty="0" smtClean="0"/>
              <a:t>.</a:t>
            </a:r>
          </a:p>
          <a:p>
            <a:pPr marL="514350" lvl="0" indent="-514350">
              <a:buFont typeface="+mj-lt"/>
              <a:buAutoNum type="arabicPeriod"/>
            </a:pPr>
            <a:r>
              <a:rPr lang="tr-TR" dirty="0" smtClean="0"/>
              <a:t>Karaciğerde</a:t>
            </a:r>
            <a:r>
              <a:rPr lang="tr-TR" dirty="0"/>
              <a:t>, bir </a:t>
            </a:r>
            <a:r>
              <a:rPr lang="tr-TR" dirty="0" err="1"/>
              <a:t>siklüs</a:t>
            </a:r>
            <a:r>
              <a:rPr lang="tr-TR" dirty="0"/>
              <a:t> sonucunda CO</a:t>
            </a:r>
            <a:r>
              <a:rPr lang="tr-TR" baseline="-25000" dirty="0"/>
              <a:t>2</a:t>
            </a:r>
            <a:r>
              <a:rPr lang="tr-TR" dirty="0"/>
              <a:t> ile birleştirilerek, </a:t>
            </a:r>
            <a:r>
              <a:rPr lang="tr-TR" dirty="0" smtClean="0"/>
              <a:t>üre oluşur</a:t>
            </a:r>
            <a:r>
              <a:rPr lang="tr-TR" dirty="0"/>
              <a:t>.</a:t>
            </a:r>
          </a:p>
          <a:p>
            <a:pPr marL="514350" lvl="0" indent="-514350">
              <a:buFont typeface="+mj-lt"/>
              <a:buAutoNum type="arabicPeriod"/>
            </a:pPr>
            <a:r>
              <a:rPr lang="tr-TR" dirty="0" err="1"/>
              <a:t>Asidoz</a:t>
            </a:r>
            <a:r>
              <a:rPr lang="tr-TR" dirty="0"/>
              <a:t> hallerinde oluşan asit karakterli metabolizma ürünlerinin böbreklerde </a:t>
            </a:r>
            <a:r>
              <a:rPr lang="tr-TR" dirty="0" err="1"/>
              <a:t>nötürleştirilmesi</a:t>
            </a:r>
            <a:r>
              <a:rPr lang="tr-TR" dirty="0"/>
              <a:t> için kullanılır.</a:t>
            </a:r>
          </a:p>
          <a:p>
            <a:endParaRPr lang="tr-TR" dirty="0"/>
          </a:p>
        </p:txBody>
      </p:sp>
    </p:spTree>
    <p:extLst>
      <p:ext uri="{BB962C8B-B14F-4D97-AF65-F5344CB8AC3E}">
        <p14:creationId xmlns:p14="http://schemas.microsoft.com/office/powerpoint/2010/main" val="4475392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879781"/>
          </a:xfrm>
        </p:spPr>
        <p:txBody>
          <a:bodyPr>
            <a:normAutofit fontScale="90000"/>
          </a:bodyPr>
          <a:lstStyle/>
          <a:p>
            <a:r>
              <a:rPr lang="tr-TR" b="1" dirty="0"/>
              <a:t>AMİNO ASİTLERİN DEKARBOKSİLASYONU</a:t>
            </a:r>
            <a:r>
              <a:rPr lang="tr-TR" dirty="0"/>
              <a:t/>
            </a:r>
            <a:br>
              <a:rPr lang="tr-TR" dirty="0"/>
            </a:br>
            <a:endParaRPr lang="tr-TR" dirty="0"/>
          </a:p>
        </p:txBody>
      </p:sp>
      <p:sp>
        <p:nvSpPr>
          <p:cNvPr id="3" name="İçerik Yer Tutucusu 2"/>
          <p:cNvSpPr>
            <a:spLocks noGrp="1"/>
          </p:cNvSpPr>
          <p:nvPr>
            <p:ph idx="1"/>
          </p:nvPr>
        </p:nvSpPr>
        <p:spPr>
          <a:xfrm>
            <a:off x="418641" y="1244906"/>
            <a:ext cx="11413475" cy="5277080"/>
          </a:xfrm>
        </p:spPr>
        <p:txBody>
          <a:bodyPr/>
          <a:lstStyle/>
          <a:p>
            <a:r>
              <a:rPr lang="tr-TR" dirty="0"/>
              <a:t>Amino asitlerin </a:t>
            </a:r>
            <a:r>
              <a:rPr lang="tr-TR" dirty="0" err="1"/>
              <a:t>dekarboksilasyonu</a:t>
            </a:r>
            <a:r>
              <a:rPr lang="tr-TR" dirty="0"/>
              <a:t> ile </a:t>
            </a:r>
            <a:r>
              <a:rPr lang="tr-TR" dirty="0" smtClean="0"/>
              <a:t>aminler oluşur</a:t>
            </a:r>
            <a:r>
              <a:rPr lang="tr-TR" dirty="0"/>
              <a:t>. </a:t>
            </a:r>
            <a:endParaRPr lang="tr-TR" dirty="0" smtClean="0"/>
          </a:p>
          <a:p>
            <a:r>
              <a:rPr lang="tr-TR" dirty="0" smtClean="0"/>
              <a:t>Amino </a:t>
            </a:r>
            <a:r>
              <a:rPr lang="tr-TR" dirty="0"/>
              <a:t>asit </a:t>
            </a:r>
            <a:r>
              <a:rPr lang="tr-TR" dirty="0" err="1"/>
              <a:t>dekarboksilazların</a:t>
            </a:r>
            <a:r>
              <a:rPr lang="tr-TR" dirty="0"/>
              <a:t> </a:t>
            </a:r>
            <a:r>
              <a:rPr lang="tr-TR" dirty="0" err="1"/>
              <a:t>kofaktörü</a:t>
            </a:r>
            <a:r>
              <a:rPr lang="tr-TR" dirty="0"/>
              <a:t>, </a:t>
            </a:r>
            <a:r>
              <a:rPr lang="tr-TR" dirty="0" err="1"/>
              <a:t>histidin</a:t>
            </a:r>
            <a:r>
              <a:rPr lang="tr-TR" dirty="0"/>
              <a:t> </a:t>
            </a:r>
            <a:r>
              <a:rPr lang="tr-TR" dirty="0" err="1"/>
              <a:t>dekarboksilaz</a:t>
            </a:r>
            <a:r>
              <a:rPr lang="tr-TR" dirty="0"/>
              <a:t> hariç, </a:t>
            </a:r>
            <a:r>
              <a:rPr lang="tr-TR" dirty="0" err="1"/>
              <a:t>piridoksal</a:t>
            </a:r>
            <a:r>
              <a:rPr lang="tr-TR" dirty="0"/>
              <a:t> fosfattır. </a:t>
            </a:r>
            <a:endParaRPr lang="tr-TR" dirty="0" smtClean="0"/>
          </a:p>
          <a:p>
            <a:r>
              <a:rPr lang="tr-TR" dirty="0" smtClean="0"/>
              <a:t>Enzimin </a:t>
            </a:r>
            <a:r>
              <a:rPr lang="tr-TR" dirty="0"/>
              <a:t>etkisiyle önce </a:t>
            </a:r>
            <a:r>
              <a:rPr lang="tr-TR" dirty="0" err="1"/>
              <a:t>piridoksal</a:t>
            </a:r>
            <a:r>
              <a:rPr lang="tr-TR" dirty="0"/>
              <a:t> ve amino asit arasında </a:t>
            </a:r>
            <a:r>
              <a:rPr lang="tr-TR" dirty="0" err="1"/>
              <a:t>Schiff</a:t>
            </a:r>
            <a:r>
              <a:rPr lang="tr-TR" dirty="0"/>
              <a:t> bazı oluşur, sonra da </a:t>
            </a:r>
            <a:r>
              <a:rPr lang="tr-TR" dirty="0" err="1"/>
              <a:t>dekarboksilasyon</a:t>
            </a:r>
            <a:r>
              <a:rPr lang="tr-TR" dirty="0"/>
              <a:t> olur. </a:t>
            </a:r>
            <a:endParaRPr lang="tr-TR" dirty="0" smtClean="0"/>
          </a:p>
          <a:p>
            <a:r>
              <a:rPr lang="tr-TR" dirty="0" smtClean="0"/>
              <a:t>Böylece </a:t>
            </a:r>
            <a:r>
              <a:rPr lang="tr-TR" dirty="0"/>
              <a:t>oluşan aminlerin bir çokları fizyolojik ve farmakolojik etkilere sahiptir. </a:t>
            </a:r>
            <a:endParaRPr lang="tr-TR" dirty="0" smtClean="0"/>
          </a:p>
          <a:p>
            <a:r>
              <a:rPr lang="tr-TR" dirty="0" smtClean="0"/>
              <a:t>Biyolojik </a:t>
            </a:r>
            <a:r>
              <a:rPr lang="tr-TR" dirty="0"/>
              <a:t>aminler yada </a:t>
            </a:r>
            <a:r>
              <a:rPr lang="tr-TR" dirty="0" err="1"/>
              <a:t>biyojenik</a:t>
            </a:r>
            <a:r>
              <a:rPr lang="tr-TR" dirty="0"/>
              <a:t> aminler adı verilir.</a:t>
            </a:r>
          </a:p>
          <a:p>
            <a:endParaRPr lang="tr-TR" dirty="0"/>
          </a:p>
        </p:txBody>
      </p:sp>
    </p:spTree>
    <p:extLst>
      <p:ext uri="{BB962C8B-B14F-4D97-AF65-F5344CB8AC3E}">
        <p14:creationId xmlns:p14="http://schemas.microsoft.com/office/powerpoint/2010/main" val="19688287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65253"/>
            <a:ext cx="10515600" cy="616945"/>
          </a:xfrm>
        </p:spPr>
        <p:txBody>
          <a:bodyPr>
            <a:normAutofit fontScale="90000"/>
          </a:bodyPr>
          <a:lstStyle/>
          <a:p>
            <a:r>
              <a:rPr lang="tr-TR" b="1" dirty="0" err="1" smtClean="0"/>
              <a:t>Biyojenik</a:t>
            </a:r>
            <a:r>
              <a:rPr lang="tr-TR" b="1" dirty="0" smtClean="0"/>
              <a:t> </a:t>
            </a:r>
            <a:r>
              <a:rPr lang="tr-TR" b="1" dirty="0"/>
              <a:t>aminler</a:t>
            </a:r>
          </a:p>
        </p:txBody>
      </p:sp>
      <p:sp>
        <p:nvSpPr>
          <p:cNvPr id="3" name="İçerik Yer Tutucusu 2"/>
          <p:cNvSpPr>
            <a:spLocks noGrp="1"/>
          </p:cNvSpPr>
          <p:nvPr>
            <p:ph idx="1"/>
          </p:nvPr>
        </p:nvSpPr>
        <p:spPr>
          <a:xfrm>
            <a:off x="198304" y="881348"/>
            <a:ext cx="11810082" cy="5849957"/>
          </a:xfrm>
        </p:spPr>
        <p:txBody>
          <a:bodyPr>
            <a:normAutofit/>
          </a:bodyPr>
          <a:lstStyle/>
          <a:p>
            <a:pPr lvl="0"/>
            <a:r>
              <a:rPr lang="tr-TR" b="1" dirty="0" err="1"/>
              <a:t>Kolamin</a:t>
            </a:r>
            <a:r>
              <a:rPr lang="tr-TR" b="1" dirty="0"/>
              <a:t> (</a:t>
            </a:r>
            <a:r>
              <a:rPr lang="tr-TR" b="1" dirty="0" err="1"/>
              <a:t>Etanolamin</a:t>
            </a:r>
            <a:r>
              <a:rPr lang="tr-TR" b="1" dirty="0"/>
              <a:t>):</a:t>
            </a:r>
            <a:r>
              <a:rPr lang="tr-TR" dirty="0"/>
              <a:t> Serin’in </a:t>
            </a:r>
            <a:r>
              <a:rPr lang="tr-TR" dirty="0" err="1"/>
              <a:t>dekarboksilasyon</a:t>
            </a:r>
            <a:r>
              <a:rPr lang="tr-TR" dirty="0"/>
              <a:t> ile </a:t>
            </a:r>
            <a:r>
              <a:rPr lang="tr-TR" dirty="0" smtClean="0"/>
              <a:t>meydana </a:t>
            </a:r>
            <a:r>
              <a:rPr lang="tr-TR" dirty="0"/>
              <a:t>gelir. </a:t>
            </a:r>
            <a:r>
              <a:rPr lang="tr-TR" dirty="0" err="1"/>
              <a:t>Kolamin</a:t>
            </a:r>
            <a:r>
              <a:rPr lang="tr-TR" dirty="0"/>
              <a:t> ve onun </a:t>
            </a:r>
            <a:r>
              <a:rPr lang="tr-TR" dirty="0" err="1"/>
              <a:t>trimetilli</a:t>
            </a:r>
            <a:r>
              <a:rPr lang="tr-TR" dirty="0"/>
              <a:t> şekli olan kolin, </a:t>
            </a:r>
            <a:r>
              <a:rPr lang="tr-TR" dirty="0" err="1"/>
              <a:t>fosfatidlerin</a:t>
            </a:r>
            <a:r>
              <a:rPr lang="tr-TR" dirty="0"/>
              <a:t> birleşimine girerler.</a:t>
            </a:r>
          </a:p>
          <a:p>
            <a:pPr lvl="0"/>
            <a:r>
              <a:rPr lang="tr-TR" b="1" dirty="0" err="1"/>
              <a:t>Taurin</a:t>
            </a:r>
            <a:r>
              <a:rPr lang="tr-TR" b="1" dirty="0"/>
              <a:t>:</a:t>
            </a:r>
            <a:r>
              <a:rPr lang="tr-TR" dirty="0"/>
              <a:t> </a:t>
            </a:r>
            <a:r>
              <a:rPr lang="tr-TR" dirty="0" err="1"/>
              <a:t>Sistein’den</a:t>
            </a:r>
            <a:r>
              <a:rPr lang="tr-TR" dirty="0"/>
              <a:t> </a:t>
            </a:r>
            <a:r>
              <a:rPr lang="tr-TR" dirty="0" err="1"/>
              <a:t>hipotaurin</a:t>
            </a:r>
            <a:r>
              <a:rPr lang="tr-TR" dirty="0"/>
              <a:t> üzerinden yada </a:t>
            </a:r>
            <a:r>
              <a:rPr lang="tr-TR" dirty="0" err="1"/>
              <a:t>sisteik</a:t>
            </a:r>
            <a:r>
              <a:rPr lang="tr-TR" dirty="0"/>
              <a:t> asit üzerinden meydana gelmektedir. </a:t>
            </a:r>
            <a:r>
              <a:rPr lang="tr-TR" dirty="0" err="1"/>
              <a:t>Taurin</a:t>
            </a:r>
            <a:r>
              <a:rPr lang="tr-TR" dirty="0"/>
              <a:t>, safra asitlerine </a:t>
            </a:r>
            <a:r>
              <a:rPr lang="tr-TR" dirty="0" err="1"/>
              <a:t>amid</a:t>
            </a:r>
            <a:r>
              <a:rPr lang="tr-TR" dirty="0"/>
              <a:t> bağı ile bağlanarak </a:t>
            </a:r>
            <a:r>
              <a:rPr lang="tr-TR" dirty="0" err="1"/>
              <a:t>taurokolik</a:t>
            </a:r>
            <a:r>
              <a:rPr lang="tr-TR" dirty="0"/>
              <a:t> asit şekliyle safranın bileşiminde yer alır.</a:t>
            </a:r>
          </a:p>
          <a:p>
            <a:pPr lvl="0"/>
            <a:r>
              <a:rPr lang="tr-TR" b="1" dirty="0" err="1"/>
              <a:t>Histamin</a:t>
            </a:r>
            <a:r>
              <a:rPr lang="tr-TR" b="1" dirty="0"/>
              <a:t>:</a:t>
            </a:r>
            <a:r>
              <a:rPr lang="tr-TR" dirty="0"/>
              <a:t> </a:t>
            </a:r>
            <a:r>
              <a:rPr lang="tr-TR" dirty="0" err="1"/>
              <a:t>Mast</a:t>
            </a:r>
            <a:r>
              <a:rPr lang="tr-TR" dirty="0"/>
              <a:t> hücrelerinde, </a:t>
            </a:r>
            <a:r>
              <a:rPr lang="tr-TR" dirty="0" err="1"/>
              <a:t>histidin’in</a:t>
            </a:r>
            <a:r>
              <a:rPr lang="tr-TR" dirty="0"/>
              <a:t> </a:t>
            </a:r>
            <a:r>
              <a:rPr lang="tr-TR" dirty="0" err="1"/>
              <a:t>dekarboksilasyonu</a:t>
            </a:r>
            <a:r>
              <a:rPr lang="tr-TR" dirty="0"/>
              <a:t> ile yapılır. </a:t>
            </a:r>
            <a:r>
              <a:rPr lang="tr-TR" dirty="0" err="1"/>
              <a:t>Kapilerleri</a:t>
            </a:r>
            <a:r>
              <a:rPr lang="tr-TR" dirty="0"/>
              <a:t> genişletir, damar içi sıvısı, </a:t>
            </a:r>
            <a:r>
              <a:rPr lang="tr-TR" dirty="0" err="1"/>
              <a:t>kapiler</a:t>
            </a:r>
            <a:r>
              <a:rPr lang="tr-TR" dirty="0"/>
              <a:t> </a:t>
            </a:r>
            <a:r>
              <a:rPr lang="tr-TR" dirty="0" err="1"/>
              <a:t>permeobilitenin</a:t>
            </a:r>
            <a:r>
              <a:rPr lang="tr-TR" dirty="0"/>
              <a:t> artması nedeniyle, </a:t>
            </a:r>
            <a:r>
              <a:rPr lang="tr-TR" dirty="0" err="1"/>
              <a:t>ekstrasellüler</a:t>
            </a:r>
            <a:r>
              <a:rPr lang="tr-TR" dirty="0"/>
              <a:t> aralıklara geçer ve ödem teşekkül eder. Kan basıncında düşme sonucu şoka sebep olur. Mide salgısını (</a:t>
            </a:r>
            <a:r>
              <a:rPr lang="tr-TR" dirty="0" err="1"/>
              <a:t>HCl</a:t>
            </a:r>
            <a:r>
              <a:rPr lang="tr-TR" dirty="0"/>
              <a:t> ve pepsin) uyarır. Bronşlardaki düz kasların kasılmasına sebep olur. </a:t>
            </a:r>
            <a:r>
              <a:rPr lang="tr-TR" dirty="0" err="1"/>
              <a:t>Histamin</a:t>
            </a:r>
            <a:r>
              <a:rPr lang="tr-TR" dirty="0"/>
              <a:t> ayrıca </a:t>
            </a:r>
            <a:r>
              <a:rPr lang="tr-TR" dirty="0" err="1"/>
              <a:t>allerjik</a:t>
            </a:r>
            <a:r>
              <a:rPr lang="tr-TR" dirty="0"/>
              <a:t> olaylarda da rol oynar.</a:t>
            </a:r>
          </a:p>
          <a:p>
            <a:pPr lvl="0"/>
            <a:r>
              <a:rPr lang="tr-TR" b="1" dirty="0" err="1"/>
              <a:t>Triptamin</a:t>
            </a:r>
            <a:r>
              <a:rPr lang="tr-TR" b="1" dirty="0"/>
              <a:t>:</a:t>
            </a:r>
            <a:r>
              <a:rPr lang="tr-TR" dirty="0"/>
              <a:t> </a:t>
            </a:r>
            <a:r>
              <a:rPr lang="tr-TR" dirty="0" err="1"/>
              <a:t>Triptofanın</a:t>
            </a:r>
            <a:r>
              <a:rPr lang="tr-TR" dirty="0"/>
              <a:t> </a:t>
            </a:r>
            <a:r>
              <a:rPr lang="tr-TR" dirty="0" err="1"/>
              <a:t>dekarboksile</a:t>
            </a:r>
            <a:r>
              <a:rPr lang="tr-TR" dirty="0"/>
              <a:t> olması ile </a:t>
            </a:r>
            <a:r>
              <a:rPr lang="tr-TR" dirty="0" err="1"/>
              <a:t>triptamin</a:t>
            </a:r>
            <a:r>
              <a:rPr lang="tr-TR" dirty="0"/>
              <a:t> oluşur.</a:t>
            </a:r>
          </a:p>
          <a:p>
            <a:pPr lvl="0"/>
            <a:r>
              <a:rPr lang="tr-TR" b="1" dirty="0" err="1"/>
              <a:t>Seratonin</a:t>
            </a:r>
            <a:r>
              <a:rPr lang="tr-TR" b="1" dirty="0"/>
              <a:t>:</a:t>
            </a:r>
            <a:r>
              <a:rPr lang="tr-TR" dirty="0"/>
              <a:t> </a:t>
            </a:r>
            <a:r>
              <a:rPr lang="tr-TR" dirty="0" err="1"/>
              <a:t>Triptofanın</a:t>
            </a:r>
            <a:r>
              <a:rPr lang="tr-TR" dirty="0"/>
              <a:t> </a:t>
            </a:r>
            <a:r>
              <a:rPr lang="tr-TR" dirty="0" err="1"/>
              <a:t>hidroksillendikten</a:t>
            </a:r>
            <a:r>
              <a:rPr lang="tr-TR" dirty="0"/>
              <a:t> sonra </a:t>
            </a:r>
            <a:r>
              <a:rPr lang="tr-TR" dirty="0" err="1"/>
              <a:t>dekarboksile</a:t>
            </a:r>
            <a:r>
              <a:rPr lang="tr-TR" dirty="0"/>
              <a:t> olması ile </a:t>
            </a:r>
            <a:r>
              <a:rPr lang="tr-TR" dirty="0" err="1"/>
              <a:t>serotonin</a:t>
            </a:r>
            <a:r>
              <a:rPr lang="tr-TR" dirty="0"/>
              <a:t> (5-hidroksil </a:t>
            </a:r>
            <a:r>
              <a:rPr lang="tr-TR" dirty="0" err="1"/>
              <a:t>triptamin</a:t>
            </a:r>
            <a:r>
              <a:rPr lang="tr-TR" dirty="0"/>
              <a:t>) oluşur.</a:t>
            </a:r>
          </a:p>
          <a:p>
            <a:endParaRPr lang="tr-TR" dirty="0"/>
          </a:p>
        </p:txBody>
      </p:sp>
    </p:spTree>
    <p:extLst>
      <p:ext uri="{BB962C8B-B14F-4D97-AF65-F5344CB8AC3E}">
        <p14:creationId xmlns:p14="http://schemas.microsoft.com/office/powerpoint/2010/main" val="3022941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Proteinlerin fonksiyonları</a:t>
            </a:r>
            <a:endParaRPr lang="tr-TR" dirty="0"/>
          </a:p>
        </p:txBody>
      </p:sp>
      <p:sp>
        <p:nvSpPr>
          <p:cNvPr id="3" name="İçerik Yer Tutucusu 2"/>
          <p:cNvSpPr>
            <a:spLocks noGrp="1"/>
          </p:cNvSpPr>
          <p:nvPr>
            <p:ph idx="1"/>
          </p:nvPr>
        </p:nvSpPr>
        <p:spPr>
          <a:xfrm>
            <a:off x="365760" y="1414272"/>
            <a:ext cx="11667744" cy="5230368"/>
          </a:xfrm>
        </p:spPr>
        <p:txBody>
          <a:bodyPr/>
          <a:lstStyle/>
          <a:p>
            <a:pPr marL="0" indent="0">
              <a:buNone/>
            </a:pPr>
            <a:r>
              <a:rPr lang="tr-TR" dirty="0" smtClean="0"/>
              <a:t>Proteinlerin hücre ve dokularda hem </a:t>
            </a:r>
            <a:r>
              <a:rPr lang="tr-TR" b="1" dirty="0" smtClean="0"/>
              <a:t>yapı</a:t>
            </a:r>
            <a:r>
              <a:rPr lang="tr-TR" dirty="0" smtClean="0"/>
              <a:t>, </a:t>
            </a:r>
            <a:r>
              <a:rPr lang="tr-TR" dirty="0" err="1" smtClean="0"/>
              <a:t>hemde</a:t>
            </a:r>
            <a:r>
              <a:rPr lang="tr-TR" dirty="0" smtClean="0"/>
              <a:t> </a:t>
            </a:r>
            <a:r>
              <a:rPr lang="tr-TR" b="1" dirty="0" smtClean="0"/>
              <a:t>biyolojik</a:t>
            </a:r>
            <a:r>
              <a:rPr lang="tr-TR" dirty="0" smtClean="0"/>
              <a:t> fonksiyonları vardır. </a:t>
            </a:r>
          </a:p>
          <a:p>
            <a:r>
              <a:rPr lang="tr-TR" dirty="0" err="1" smtClean="0"/>
              <a:t>Epitel</a:t>
            </a:r>
            <a:r>
              <a:rPr lang="tr-TR" dirty="0" smtClean="0"/>
              <a:t> dokusunun proteini olan </a:t>
            </a:r>
            <a:r>
              <a:rPr lang="tr-TR" dirty="0" err="1" smtClean="0"/>
              <a:t>keratin</a:t>
            </a:r>
            <a:r>
              <a:rPr lang="tr-TR" dirty="0" smtClean="0"/>
              <a:t> organizmamızı dış etkenlere karşı korur. </a:t>
            </a:r>
          </a:p>
          <a:p>
            <a:r>
              <a:rPr lang="tr-TR" dirty="0" smtClean="0"/>
              <a:t>Hücrelerin zar yapısında yer alan proteinler, hücre içi ve dışı sıvılar arasındaki madde alış verişinde rol alır.</a:t>
            </a:r>
          </a:p>
          <a:p>
            <a:r>
              <a:rPr lang="tr-TR" dirty="0" smtClean="0"/>
              <a:t>Enzimler protein yapılıdır.</a:t>
            </a:r>
          </a:p>
          <a:p>
            <a:r>
              <a:rPr lang="tr-TR" dirty="0" smtClean="0"/>
              <a:t>Kan proteinleri, vücut sıvısının </a:t>
            </a:r>
            <a:r>
              <a:rPr lang="tr-TR" dirty="0" err="1" smtClean="0"/>
              <a:t>onkotik</a:t>
            </a:r>
            <a:r>
              <a:rPr lang="tr-TR" dirty="0" smtClean="0"/>
              <a:t> basıncını sabit tutmada ve bazı maddelerin taşınmasında görevlenmiştir.</a:t>
            </a:r>
          </a:p>
          <a:p>
            <a:r>
              <a:rPr lang="el-GR" dirty="0" smtClean="0"/>
              <a:t>γ-</a:t>
            </a:r>
            <a:r>
              <a:rPr lang="tr-TR" dirty="0" err="1" smtClean="0"/>
              <a:t>globulinler</a:t>
            </a:r>
            <a:r>
              <a:rPr lang="tr-TR" dirty="0" smtClean="0"/>
              <a:t> ise hastalıklardan korunmada önemli roller yüklenmiş </a:t>
            </a:r>
          </a:p>
          <a:p>
            <a:r>
              <a:rPr lang="tr-TR" dirty="0" smtClean="0"/>
              <a:t>Hormonların büyük bir kısmı da protein yapılıdır.</a:t>
            </a:r>
          </a:p>
          <a:p>
            <a:endParaRPr lang="tr-TR" dirty="0"/>
          </a:p>
        </p:txBody>
      </p:sp>
    </p:spTree>
    <p:extLst>
      <p:ext uri="{BB962C8B-B14F-4D97-AF65-F5344CB8AC3E}">
        <p14:creationId xmlns:p14="http://schemas.microsoft.com/office/powerpoint/2010/main" val="22054462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Biyojenik</a:t>
            </a:r>
            <a:r>
              <a:rPr lang="tr-TR" b="1" dirty="0" smtClean="0"/>
              <a:t> </a:t>
            </a:r>
            <a:r>
              <a:rPr lang="tr-TR" b="1" dirty="0"/>
              <a:t>aminler</a:t>
            </a:r>
          </a:p>
        </p:txBody>
      </p:sp>
      <p:sp>
        <p:nvSpPr>
          <p:cNvPr id="3" name="İçerik Yer Tutucusu 2"/>
          <p:cNvSpPr>
            <a:spLocks noGrp="1"/>
          </p:cNvSpPr>
          <p:nvPr>
            <p:ph idx="1"/>
          </p:nvPr>
        </p:nvSpPr>
        <p:spPr>
          <a:xfrm>
            <a:off x="187287" y="1825624"/>
            <a:ext cx="11754997" cy="4883647"/>
          </a:xfrm>
        </p:spPr>
        <p:txBody>
          <a:bodyPr>
            <a:normAutofit/>
          </a:bodyPr>
          <a:lstStyle/>
          <a:p>
            <a:pPr lvl="0"/>
            <a:r>
              <a:rPr lang="tr-TR" b="1" dirty="0" err="1"/>
              <a:t>Tiramin</a:t>
            </a:r>
            <a:r>
              <a:rPr lang="tr-TR" b="1" dirty="0"/>
              <a:t>:</a:t>
            </a:r>
            <a:r>
              <a:rPr lang="tr-TR" dirty="0"/>
              <a:t> </a:t>
            </a:r>
            <a:r>
              <a:rPr lang="tr-TR" dirty="0" err="1"/>
              <a:t>Tirozinin</a:t>
            </a:r>
            <a:r>
              <a:rPr lang="tr-TR" dirty="0"/>
              <a:t> </a:t>
            </a:r>
            <a:r>
              <a:rPr lang="tr-TR" dirty="0" err="1"/>
              <a:t>dekarboksilasyonu</a:t>
            </a:r>
            <a:r>
              <a:rPr lang="tr-TR" dirty="0"/>
              <a:t> ile oluşur.</a:t>
            </a:r>
          </a:p>
          <a:p>
            <a:pPr lvl="0"/>
            <a:r>
              <a:rPr lang="tr-TR" b="1" dirty="0" err="1"/>
              <a:t>Agmatin</a:t>
            </a:r>
            <a:r>
              <a:rPr lang="tr-TR" b="1" dirty="0"/>
              <a:t>:</a:t>
            </a:r>
            <a:r>
              <a:rPr lang="tr-TR" dirty="0"/>
              <a:t> </a:t>
            </a:r>
            <a:r>
              <a:rPr lang="tr-TR" dirty="0" err="1"/>
              <a:t>Argininden</a:t>
            </a:r>
            <a:r>
              <a:rPr lang="tr-TR" dirty="0"/>
              <a:t>, barsak florasında bulunan </a:t>
            </a:r>
            <a:r>
              <a:rPr lang="tr-TR" dirty="0" err="1"/>
              <a:t>bakterilern</a:t>
            </a:r>
            <a:r>
              <a:rPr lang="tr-TR" dirty="0"/>
              <a:t> amin </a:t>
            </a:r>
            <a:r>
              <a:rPr lang="tr-TR" dirty="0" err="1"/>
              <a:t>oasit</a:t>
            </a:r>
            <a:r>
              <a:rPr lang="tr-TR" dirty="0"/>
              <a:t> </a:t>
            </a:r>
            <a:r>
              <a:rPr lang="tr-TR" dirty="0" err="1"/>
              <a:t>dekarboksilaz</a:t>
            </a:r>
            <a:r>
              <a:rPr lang="tr-TR" dirty="0"/>
              <a:t> enzimlerinin etkisi ile türer.</a:t>
            </a:r>
          </a:p>
          <a:p>
            <a:pPr lvl="0"/>
            <a:r>
              <a:rPr lang="tr-TR" b="1" dirty="0" err="1"/>
              <a:t>Kadaverin</a:t>
            </a:r>
            <a:r>
              <a:rPr lang="tr-TR" b="1" dirty="0"/>
              <a:t>:</a:t>
            </a:r>
            <a:r>
              <a:rPr lang="tr-TR" dirty="0"/>
              <a:t> </a:t>
            </a:r>
            <a:r>
              <a:rPr lang="tr-TR" dirty="0" err="1"/>
              <a:t>Lizin</a:t>
            </a:r>
            <a:r>
              <a:rPr lang="tr-TR" dirty="0"/>
              <a:t> amino asidinden bakterilerin etkisi ile türer.</a:t>
            </a:r>
          </a:p>
          <a:p>
            <a:pPr lvl="0"/>
            <a:r>
              <a:rPr lang="tr-TR" b="1" dirty="0" err="1"/>
              <a:t>Aminopropanol</a:t>
            </a:r>
            <a:r>
              <a:rPr lang="tr-TR" b="1" dirty="0"/>
              <a:t>:</a:t>
            </a:r>
            <a:r>
              <a:rPr lang="tr-TR" dirty="0"/>
              <a:t> </a:t>
            </a:r>
            <a:r>
              <a:rPr lang="tr-TR" dirty="0" err="1"/>
              <a:t>Treonin’den</a:t>
            </a:r>
            <a:r>
              <a:rPr lang="tr-TR" dirty="0"/>
              <a:t> türer. B</a:t>
            </a:r>
            <a:r>
              <a:rPr lang="tr-TR" baseline="-25000" dirty="0"/>
              <a:t>12</a:t>
            </a:r>
            <a:r>
              <a:rPr lang="tr-TR" dirty="0"/>
              <a:t> vitamininin bileşiminde bulunur.</a:t>
            </a:r>
          </a:p>
          <a:p>
            <a:pPr lvl="0"/>
            <a:r>
              <a:rPr lang="tr-TR" b="1" dirty="0"/>
              <a:t>β-</a:t>
            </a:r>
            <a:r>
              <a:rPr lang="tr-TR" b="1" dirty="0" err="1"/>
              <a:t>Alanin</a:t>
            </a:r>
            <a:r>
              <a:rPr lang="tr-TR" b="1" dirty="0"/>
              <a:t>:</a:t>
            </a:r>
            <a:r>
              <a:rPr lang="tr-TR" dirty="0"/>
              <a:t> </a:t>
            </a:r>
            <a:r>
              <a:rPr lang="tr-TR" dirty="0" err="1"/>
              <a:t>Aspartik</a:t>
            </a:r>
            <a:r>
              <a:rPr lang="tr-TR" dirty="0"/>
              <a:t> </a:t>
            </a:r>
            <a:r>
              <a:rPr lang="tr-TR" dirty="0" err="1"/>
              <a:t>asitin</a:t>
            </a:r>
            <a:r>
              <a:rPr lang="tr-TR" dirty="0"/>
              <a:t> α-karboksilinin </a:t>
            </a:r>
            <a:r>
              <a:rPr lang="tr-TR" dirty="0" err="1"/>
              <a:t>dekarboksilasyonu</a:t>
            </a:r>
            <a:r>
              <a:rPr lang="tr-TR" dirty="0"/>
              <a:t> ile oluşur. </a:t>
            </a:r>
            <a:r>
              <a:rPr lang="tr-TR" dirty="0" err="1"/>
              <a:t>KoA’nın</a:t>
            </a:r>
            <a:r>
              <a:rPr lang="tr-TR" dirty="0"/>
              <a:t> bileşiminde bulunur. Β-</a:t>
            </a:r>
            <a:r>
              <a:rPr lang="tr-TR" dirty="0" err="1"/>
              <a:t>Alanin</a:t>
            </a:r>
            <a:r>
              <a:rPr lang="tr-TR" dirty="0"/>
              <a:t> kaslarda bulunan </a:t>
            </a:r>
            <a:r>
              <a:rPr lang="tr-TR" dirty="0" err="1"/>
              <a:t>karnozin</a:t>
            </a:r>
            <a:r>
              <a:rPr lang="tr-TR" dirty="0"/>
              <a:t> (β-</a:t>
            </a:r>
            <a:r>
              <a:rPr lang="tr-TR" dirty="0" err="1"/>
              <a:t>alanil-histidin</a:t>
            </a:r>
            <a:r>
              <a:rPr lang="tr-TR" dirty="0"/>
              <a:t>) ve </a:t>
            </a:r>
            <a:r>
              <a:rPr lang="tr-TR" dirty="0" err="1"/>
              <a:t>anzerin</a:t>
            </a:r>
            <a:r>
              <a:rPr lang="tr-TR" dirty="0"/>
              <a:t> (β-</a:t>
            </a:r>
            <a:r>
              <a:rPr lang="tr-TR" dirty="0" err="1"/>
              <a:t>alanil</a:t>
            </a:r>
            <a:r>
              <a:rPr lang="tr-TR" dirty="0"/>
              <a:t>-metil-</a:t>
            </a:r>
            <a:r>
              <a:rPr lang="tr-TR" dirty="0" err="1"/>
              <a:t>histidin</a:t>
            </a:r>
            <a:r>
              <a:rPr lang="tr-TR" dirty="0"/>
              <a:t>) adlı </a:t>
            </a:r>
            <a:r>
              <a:rPr lang="tr-TR" dirty="0" err="1"/>
              <a:t>dipeptidlerin</a:t>
            </a:r>
            <a:r>
              <a:rPr lang="tr-TR" dirty="0"/>
              <a:t> bileşiminde yer alır.</a:t>
            </a:r>
          </a:p>
          <a:p>
            <a:pPr lvl="0"/>
            <a:r>
              <a:rPr lang="tr-TR" b="1" dirty="0"/>
              <a:t>γ-Amino </a:t>
            </a:r>
            <a:r>
              <a:rPr lang="tr-TR" b="1" dirty="0" err="1"/>
              <a:t>bütirik</a:t>
            </a:r>
            <a:r>
              <a:rPr lang="tr-TR" b="1" dirty="0"/>
              <a:t> asit (GABA):</a:t>
            </a:r>
            <a:r>
              <a:rPr lang="tr-TR" dirty="0"/>
              <a:t> Beyinde </a:t>
            </a:r>
            <a:r>
              <a:rPr lang="tr-TR" dirty="0" err="1"/>
              <a:t>glutamik</a:t>
            </a:r>
            <a:r>
              <a:rPr lang="tr-TR" dirty="0"/>
              <a:t> asit, </a:t>
            </a:r>
            <a:r>
              <a:rPr lang="tr-TR" dirty="0" err="1"/>
              <a:t>koenzim</a:t>
            </a:r>
            <a:r>
              <a:rPr lang="tr-TR" dirty="0"/>
              <a:t> olarak </a:t>
            </a:r>
            <a:r>
              <a:rPr lang="tr-TR" dirty="0" err="1"/>
              <a:t>piridoksal</a:t>
            </a:r>
            <a:r>
              <a:rPr lang="tr-TR" dirty="0"/>
              <a:t> fosfat kapsayan özel bir </a:t>
            </a:r>
            <a:r>
              <a:rPr lang="tr-TR" dirty="0" err="1"/>
              <a:t>demarboksilaz</a:t>
            </a:r>
            <a:r>
              <a:rPr lang="tr-TR" dirty="0"/>
              <a:t> etkisi ile, </a:t>
            </a:r>
            <a:r>
              <a:rPr lang="tr-TR" dirty="0" err="1"/>
              <a:t>GABA’ya</a:t>
            </a:r>
            <a:r>
              <a:rPr lang="tr-TR" dirty="0"/>
              <a:t> dönüşür. </a:t>
            </a:r>
          </a:p>
          <a:p>
            <a:endParaRPr lang="tr-TR" dirty="0"/>
          </a:p>
        </p:txBody>
      </p:sp>
    </p:spTree>
    <p:extLst>
      <p:ext uri="{BB962C8B-B14F-4D97-AF65-F5344CB8AC3E}">
        <p14:creationId xmlns:p14="http://schemas.microsoft.com/office/powerpoint/2010/main" val="36317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674432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err="1"/>
              <a:t>Eksojen</a:t>
            </a:r>
            <a:r>
              <a:rPr lang="tr-TR" dirty="0"/>
              <a:t> amino </a:t>
            </a:r>
            <a:r>
              <a:rPr lang="tr-TR" dirty="0" smtClean="0"/>
              <a:t>asitleri </a:t>
            </a:r>
            <a:r>
              <a:rPr lang="tr-TR" dirty="0"/>
              <a:t>yeteri kadar </a:t>
            </a:r>
            <a:r>
              <a:rPr lang="tr-TR" dirty="0" smtClean="0"/>
              <a:t>bulunduran proteinlerin </a:t>
            </a:r>
            <a:r>
              <a:rPr lang="tr-TR" dirty="0"/>
              <a:t>biyolojik değerleri yüksektir.</a:t>
            </a:r>
          </a:p>
          <a:p>
            <a:r>
              <a:rPr lang="tr-TR" dirty="0" smtClean="0"/>
              <a:t>Organizmanın </a:t>
            </a:r>
            <a:r>
              <a:rPr lang="tr-TR" dirty="0"/>
              <a:t>protein ihtiyacı biyolojik değeri çok yüksek proteinlerce karşılandığı takdirde, </a:t>
            </a:r>
            <a:r>
              <a:rPr lang="tr-TR" dirty="0" smtClean="0"/>
              <a:t>günlük alınması gereken </a:t>
            </a:r>
            <a:r>
              <a:rPr lang="tr-TR" dirty="0"/>
              <a:t>miktar yarı yarıya azaltılsa bile azot dengesini devam ettirmek mümkündür. </a:t>
            </a:r>
            <a:endParaRPr lang="tr-TR" dirty="0" smtClean="0"/>
          </a:p>
          <a:p>
            <a:r>
              <a:rPr lang="tr-TR" dirty="0" smtClean="0"/>
              <a:t>Büyüme çağında, </a:t>
            </a:r>
            <a:r>
              <a:rPr lang="tr-TR" dirty="0"/>
              <a:t>gebelerde ve </a:t>
            </a:r>
            <a:r>
              <a:rPr lang="tr-TR" dirty="0" err="1" smtClean="0"/>
              <a:t>laktasyonda</a:t>
            </a:r>
            <a:r>
              <a:rPr lang="tr-TR" dirty="0" smtClean="0"/>
              <a:t> alınması </a:t>
            </a:r>
            <a:r>
              <a:rPr lang="tr-TR" dirty="0"/>
              <a:t>gerekli protein </a:t>
            </a:r>
            <a:r>
              <a:rPr lang="tr-TR"/>
              <a:t>miktarı </a:t>
            </a:r>
            <a:r>
              <a:rPr lang="tr-TR" smtClean="0"/>
              <a:t>yüksek tutulmalıdır</a:t>
            </a:r>
            <a:r>
              <a:rPr lang="tr-TR" dirty="0"/>
              <a:t>.</a:t>
            </a:r>
          </a:p>
          <a:p>
            <a:endParaRPr lang="tr-TR" dirty="0"/>
          </a:p>
        </p:txBody>
      </p:sp>
    </p:spTree>
    <p:extLst>
      <p:ext uri="{BB962C8B-B14F-4D97-AF65-F5344CB8AC3E}">
        <p14:creationId xmlns:p14="http://schemas.microsoft.com/office/powerpoint/2010/main" val="12296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Proteinlerin sindirimi</a:t>
            </a:r>
            <a:endParaRPr lang="tr-TR" dirty="0"/>
          </a:p>
        </p:txBody>
      </p:sp>
      <p:sp>
        <p:nvSpPr>
          <p:cNvPr id="3" name="İçerik Yer Tutucusu 2"/>
          <p:cNvSpPr>
            <a:spLocks noGrp="1"/>
          </p:cNvSpPr>
          <p:nvPr>
            <p:ph idx="1"/>
          </p:nvPr>
        </p:nvSpPr>
        <p:spPr/>
        <p:txBody>
          <a:bodyPr/>
          <a:lstStyle/>
          <a:p>
            <a:r>
              <a:rPr lang="tr-TR" dirty="0" err="1"/>
              <a:t>G</a:t>
            </a:r>
            <a:r>
              <a:rPr lang="tr-TR" dirty="0" err="1" smtClean="0"/>
              <a:t>astrointestinal</a:t>
            </a:r>
            <a:r>
              <a:rPr lang="tr-TR" dirty="0" smtClean="0"/>
              <a:t> </a:t>
            </a:r>
            <a:r>
              <a:rPr lang="tr-TR" dirty="0"/>
              <a:t>sistemde bulunan, </a:t>
            </a:r>
            <a:r>
              <a:rPr lang="tr-TR" dirty="0" err="1"/>
              <a:t>proteaz</a:t>
            </a:r>
            <a:r>
              <a:rPr lang="tr-TR" dirty="0"/>
              <a:t> ve </a:t>
            </a:r>
            <a:r>
              <a:rPr lang="tr-TR" dirty="0" err="1"/>
              <a:t>peptidaz</a:t>
            </a:r>
            <a:r>
              <a:rPr lang="tr-TR" dirty="0"/>
              <a:t> enzimleri ile yapılarındaki </a:t>
            </a:r>
            <a:r>
              <a:rPr lang="tr-TR" dirty="0" err="1"/>
              <a:t>peptid</a:t>
            </a:r>
            <a:r>
              <a:rPr lang="tr-TR" dirty="0"/>
              <a:t> bağları hidrolize </a:t>
            </a:r>
            <a:r>
              <a:rPr lang="tr-TR" dirty="0" smtClean="0"/>
              <a:t>uğrar, </a:t>
            </a:r>
            <a:r>
              <a:rPr lang="tr-TR" dirty="0"/>
              <a:t>amino asitler ve emilebilecek nitelikte ufak </a:t>
            </a:r>
            <a:r>
              <a:rPr lang="tr-TR" dirty="0" err="1"/>
              <a:t>peptidler</a:t>
            </a:r>
            <a:r>
              <a:rPr lang="tr-TR" dirty="0"/>
              <a:t> ortaya çıkar. </a:t>
            </a:r>
            <a:endParaRPr lang="tr-TR" dirty="0" smtClean="0"/>
          </a:p>
          <a:p>
            <a:pPr marL="0" indent="0">
              <a:buNone/>
            </a:pPr>
            <a:endParaRPr lang="tr-TR" dirty="0" smtClean="0"/>
          </a:p>
          <a:p>
            <a:r>
              <a:rPr lang="tr-TR" dirty="0" smtClean="0"/>
              <a:t>Böylelikle </a:t>
            </a:r>
            <a:r>
              <a:rPr lang="tr-TR" dirty="0"/>
              <a:t>her tür için spesifik olan proteinler antijen özelliklerini de yitirmiş olurlar.</a:t>
            </a:r>
          </a:p>
          <a:p>
            <a:endParaRPr lang="tr-TR" dirty="0"/>
          </a:p>
        </p:txBody>
      </p:sp>
    </p:spTree>
    <p:extLst>
      <p:ext uri="{BB962C8B-B14F-4D97-AF65-F5344CB8AC3E}">
        <p14:creationId xmlns:p14="http://schemas.microsoft.com/office/powerpoint/2010/main" val="2617993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417073"/>
          </a:xfrm>
        </p:spPr>
        <p:txBody>
          <a:bodyPr>
            <a:normAutofit fontScale="90000"/>
          </a:bodyPr>
          <a:lstStyle/>
          <a:p>
            <a:endParaRPr lang="tr-TR" dirty="0"/>
          </a:p>
        </p:txBody>
      </p:sp>
      <p:sp>
        <p:nvSpPr>
          <p:cNvPr id="3" name="İçerik Yer Tutucusu 2"/>
          <p:cNvSpPr>
            <a:spLocks noGrp="1"/>
          </p:cNvSpPr>
          <p:nvPr>
            <p:ph idx="1"/>
          </p:nvPr>
        </p:nvSpPr>
        <p:spPr>
          <a:xfrm>
            <a:off x="363557" y="165253"/>
            <a:ext cx="11413474" cy="6555035"/>
          </a:xfrm>
        </p:spPr>
        <p:txBody>
          <a:bodyPr>
            <a:normAutofit/>
          </a:bodyPr>
          <a:lstStyle/>
          <a:p>
            <a:r>
              <a:rPr lang="tr-TR" dirty="0"/>
              <a:t>Protein sindirimini sağlayan enzimler mide ve barsak mukoza hücreleri ile, pankreastan salgılanırlar. </a:t>
            </a:r>
            <a:endParaRPr lang="tr-TR" dirty="0" smtClean="0"/>
          </a:p>
          <a:p>
            <a:r>
              <a:rPr lang="tr-TR" dirty="0" smtClean="0"/>
              <a:t>Barsak </a:t>
            </a:r>
            <a:r>
              <a:rPr lang="tr-TR" dirty="0" err="1"/>
              <a:t>peptidazları</a:t>
            </a:r>
            <a:r>
              <a:rPr lang="tr-TR" dirty="0"/>
              <a:t> dışındakiler </a:t>
            </a:r>
            <a:r>
              <a:rPr lang="tr-TR" b="1" dirty="0" err="1" smtClean="0"/>
              <a:t>zimojen</a:t>
            </a:r>
            <a:r>
              <a:rPr lang="tr-TR" dirty="0" smtClean="0"/>
              <a:t> </a:t>
            </a:r>
            <a:r>
              <a:rPr lang="tr-TR" dirty="0"/>
              <a:t>şeklinde salgılanıp sonradan aktif enzim haline dönüşürler. </a:t>
            </a:r>
            <a:endParaRPr lang="tr-TR" dirty="0" smtClean="0"/>
          </a:p>
          <a:p>
            <a:r>
              <a:rPr lang="tr-TR" dirty="0" smtClean="0"/>
              <a:t>Enzimlerden </a:t>
            </a:r>
            <a:r>
              <a:rPr lang="tr-TR" dirty="0"/>
              <a:t>bir kısmı </a:t>
            </a:r>
            <a:r>
              <a:rPr lang="tr-TR" dirty="0" err="1"/>
              <a:t>endopeptidazlar</a:t>
            </a:r>
            <a:r>
              <a:rPr lang="tr-TR" dirty="0"/>
              <a:t> protein molekülünün iç kısımlarında yer alan </a:t>
            </a:r>
            <a:r>
              <a:rPr lang="tr-TR" dirty="0" err="1"/>
              <a:t>peptid</a:t>
            </a:r>
            <a:r>
              <a:rPr lang="tr-TR" dirty="0"/>
              <a:t> bağlarının hidrolizini yapar. </a:t>
            </a:r>
            <a:endParaRPr lang="tr-TR" dirty="0" smtClean="0"/>
          </a:p>
          <a:p>
            <a:r>
              <a:rPr lang="tr-TR" dirty="0" smtClean="0"/>
              <a:t>Molekülün </a:t>
            </a:r>
            <a:r>
              <a:rPr lang="tr-TR" dirty="0"/>
              <a:t>uç kısımlarında bulunan </a:t>
            </a:r>
            <a:r>
              <a:rPr lang="tr-TR" dirty="0" err="1"/>
              <a:t>peptid</a:t>
            </a:r>
            <a:r>
              <a:rPr lang="tr-TR" dirty="0"/>
              <a:t> bağlarını parçalayanlara da </a:t>
            </a:r>
            <a:r>
              <a:rPr lang="tr-TR" dirty="0" err="1"/>
              <a:t>ekzopeptidazlar</a:t>
            </a:r>
            <a:r>
              <a:rPr lang="tr-TR" dirty="0"/>
              <a:t> denir</a:t>
            </a:r>
            <a:r>
              <a:rPr lang="tr-TR" dirty="0" smtClean="0"/>
              <a:t>.</a:t>
            </a:r>
            <a:endParaRPr lang="tr-TR" dirty="0"/>
          </a:p>
          <a:p>
            <a:r>
              <a:rPr lang="tr-TR" dirty="0"/>
              <a:t>Mide özsuyunun </a:t>
            </a:r>
            <a:r>
              <a:rPr lang="tr-TR" dirty="0" err="1"/>
              <a:t>proteazı</a:t>
            </a:r>
            <a:r>
              <a:rPr lang="tr-TR" dirty="0"/>
              <a:t> olan pepsin, </a:t>
            </a:r>
            <a:r>
              <a:rPr lang="tr-TR" dirty="0" err="1"/>
              <a:t>pepsinojin</a:t>
            </a:r>
            <a:r>
              <a:rPr lang="tr-TR" dirty="0"/>
              <a:t> denen </a:t>
            </a:r>
            <a:r>
              <a:rPr lang="tr-TR" dirty="0" err="1"/>
              <a:t>zimojen</a:t>
            </a:r>
            <a:r>
              <a:rPr lang="tr-TR" dirty="0"/>
              <a:t> halinde salgılanır. </a:t>
            </a:r>
            <a:endParaRPr lang="tr-TR" dirty="0" smtClean="0"/>
          </a:p>
          <a:p>
            <a:r>
              <a:rPr lang="tr-TR" dirty="0" err="1" smtClean="0"/>
              <a:t>Pepsinojen</a:t>
            </a:r>
            <a:r>
              <a:rPr lang="tr-TR" dirty="0" smtClean="0"/>
              <a:t> </a:t>
            </a:r>
            <a:r>
              <a:rPr lang="tr-TR" dirty="0" err="1" smtClean="0"/>
              <a:t>otokataliz</a:t>
            </a:r>
            <a:r>
              <a:rPr lang="tr-TR" dirty="0" smtClean="0"/>
              <a:t> </a:t>
            </a:r>
            <a:r>
              <a:rPr lang="tr-TR" dirty="0"/>
              <a:t>ile aktifleşmektedir. </a:t>
            </a:r>
            <a:r>
              <a:rPr lang="tr-TR" dirty="0" err="1"/>
              <a:t>Pepsinojenin</a:t>
            </a:r>
            <a:r>
              <a:rPr lang="tr-TR" dirty="0"/>
              <a:t> N-terminal kısmından, 12 tanesi bazik amino asit olmak üzere, 42 amino asitten ibaret bir </a:t>
            </a:r>
            <a:r>
              <a:rPr lang="tr-TR" dirty="0" err="1"/>
              <a:t>peptid</a:t>
            </a:r>
            <a:r>
              <a:rPr lang="tr-TR" dirty="0"/>
              <a:t> karışımı ayrılır.</a:t>
            </a:r>
          </a:p>
          <a:p>
            <a:endParaRPr lang="tr-TR" dirty="0"/>
          </a:p>
        </p:txBody>
      </p:sp>
    </p:spTree>
    <p:extLst>
      <p:ext uri="{BB962C8B-B14F-4D97-AF65-F5344CB8AC3E}">
        <p14:creationId xmlns:p14="http://schemas.microsoft.com/office/powerpoint/2010/main" val="3501083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229786"/>
          </a:xfrm>
        </p:spPr>
        <p:txBody>
          <a:bodyPr>
            <a:normAutofit fontScale="90000"/>
          </a:bodyPr>
          <a:lstStyle/>
          <a:p>
            <a:endParaRPr lang="tr-TR" dirty="0"/>
          </a:p>
        </p:txBody>
      </p:sp>
      <p:sp>
        <p:nvSpPr>
          <p:cNvPr id="3" name="İçerik Yer Tutucusu 2"/>
          <p:cNvSpPr>
            <a:spLocks noGrp="1"/>
          </p:cNvSpPr>
          <p:nvPr>
            <p:ph idx="1"/>
          </p:nvPr>
        </p:nvSpPr>
        <p:spPr>
          <a:xfrm>
            <a:off x="165253" y="749146"/>
            <a:ext cx="11633812" cy="5849957"/>
          </a:xfrm>
        </p:spPr>
        <p:txBody>
          <a:bodyPr>
            <a:normAutofit/>
          </a:bodyPr>
          <a:lstStyle/>
          <a:p>
            <a:r>
              <a:rPr lang="tr-TR" dirty="0"/>
              <a:t>Pepsin bütün </a:t>
            </a:r>
            <a:r>
              <a:rPr lang="tr-TR" dirty="0" err="1"/>
              <a:t>peptid</a:t>
            </a:r>
            <a:r>
              <a:rPr lang="tr-TR" dirty="0"/>
              <a:t> bağları üzerine etki etmekte beraber, özellikle </a:t>
            </a:r>
            <a:r>
              <a:rPr lang="tr-TR" dirty="0" err="1"/>
              <a:t>fenilalanin</a:t>
            </a:r>
            <a:r>
              <a:rPr lang="tr-TR" dirty="0"/>
              <a:t>, </a:t>
            </a:r>
            <a:r>
              <a:rPr lang="tr-TR" dirty="0" err="1"/>
              <a:t>tirozin</a:t>
            </a:r>
            <a:r>
              <a:rPr lang="tr-TR" dirty="0"/>
              <a:t> ve </a:t>
            </a:r>
            <a:r>
              <a:rPr lang="tr-TR" dirty="0" err="1"/>
              <a:t>triptofan</a:t>
            </a:r>
            <a:r>
              <a:rPr lang="tr-TR" dirty="0"/>
              <a:t> gibi aromatik amino asitler tarafından oluşturulmuş </a:t>
            </a:r>
            <a:r>
              <a:rPr lang="tr-TR" dirty="0" err="1"/>
              <a:t>peptid</a:t>
            </a:r>
            <a:r>
              <a:rPr lang="tr-TR" dirty="0"/>
              <a:t> bağlarına karşı ilgisi çok fazladır</a:t>
            </a:r>
            <a:r>
              <a:rPr lang="tr-TR" dirty="0" smtClean="0"/>
              <a:t>.</a:t>
            </a:r>
          </a:p>
          <a:p>
            <a:pPr marL="0" indent="0">
              <a:buNone/>
            </a:pPr>
            <a:endParaRPr lang="tr-TR" dirty="0"/>
          </a:p>
          <a:p>
            <a:r>
              <a:rPr lang="tr-TR" dirty="0"/>
              <a:t>Pepsin sindirimi sonucu bir </a:t>
            </a:r>
            <a:r>
              <a:rPr lang="tr-TR" dirty="0" err="1"/>
              <a:t>polipeptid</a:t>
            </a:r>
            <a:r>
              <a:rPr lang="tr-TR" dirty="0"/>
              <a:t> karışımı oluşur. Büyükçe olanlara </a:t>
            </a:r>
            <a:r>
              <a:rPr lang="tr-TR" dirty="0" err="1"/>
              <a:t>albumoz</a:t>
            </a:r>
            <a:r>
              <a:rPr lang="tr-TR" dirty="0"/>
              <a:t>, daha ufak moleküllülere de pepton adı verilir</a:t>
            </a:r>
            <a:r>
              <a:rPr lang="tr-TR" dirty="0" smtClean="0"/>
              <a:t>.</a:t>
            </a:r>
            <a:r>
              <a:rPr lang="tr-TR" dirty="0"/>
              <a:t> </a:t>
            </a:r>
            <a:endParaRPr lang="tr-TR" dirty="0" smtClean="0"/>
          </a:p>
          <a:p>
            <a:pPr marL="0" indent="0">
              <a:buNone/>
            </a:pPr>
            <a:endParaRPr lang="tr-TR" dirty="0"/>
          </a:p>
          <a:p>
            <a:r>
              <a:rPr lang="tr-TR" dirty="0"/>
              <a:t>Pepsin ısıtmakla </a:t>
            </a:r>
            <a:r>
              <a:rPr lang="tr-TR" dirty="0" err="1"/>
              <a:t>denatürasyona</a:t>
            </a:r>
            <a:r>
              <a:rPr lang="tr-TR" dirty="0"/>
              <a:t> uğrayarak aktivitesini </a:t>
            </a:r>
            <a:r>
              <a:rPr lang="tr-TR" dirty="0" err="1"/>
              <a:t>kaybedir</a:t>
            </a:r>
            <a:r>
              <a:rPr lang="tr-TR" dirty="0"/>
              <a:t>. </a:t>
            </a:r>
            <a:r>
              <a:rPr lang="tr-TR" dirty="0" err="1"/>
              <a:t>pH’ı</a:t>
            </a:r>
            <a:r>
              <a:rPr lang="tr-TR" dirty="0"/>
              <a:t> 10’dan fazla olan alkalik çözeltiler de </a:t>
            </a:r>
            <a:r>
              <a:rPr lang="tr-TR" dirty="0" err="1"/>
              <a:t>denatüre</a:t>
            </a:r>
            <a:r>
              <a:rPr lang="tr-TR" dirty="0"/>
              <a:t> olur.</a:t>
            </a:r>
          </a:p>
          <a:p>
            <a:pPr marL="0" indent="0">
              <a:buNone/>
            </a:pPr>
            <a:endParaRPr lang="tr-TR" dirty="0"/>
          </a:p>
          <a:p>
            <a:r>
              <a:rPr lang="tr-TR" dirty="0" err="1"/>
              <a:t>Pernisiyöz</a:t>
            </a:r>
            <a:r>
              <a:rPr lang="tr-TR" dirty="0"/>
              <a:t> anemide olduğu gibi, midede </a:t>
            </a:r>
            <a:r>
              <a:rPr lang="tr-TR" dirty="0" err="1"/>
              <a:t>HCl</a:t>
            </a:r>
            <a:r>
              <a:rPr lang="tr-TR" dirty="0"/>
              <a:t> oluşumunun azaldığı durumlarda </a:t>
            </a:r>
            <a:r>
              <a:rPr lang="tr-TR" dirty="0" err="1"/>
              <a:t>pH</a:t>
            </a:r>
            <a:r>
              <a:rPr lang="tr-TR" dirty="0"/>
              <a:t> yükselerek pepsin </a:t>
            </a:r>
            <a:r>
              <a:rPr lang="tr-TR" dirty="0" err="1"/>
              <a:t>inaktif</a:t>
            </a:r>
            <a:r>
              <a:rPr lang="tr-TR" dirty="0"/>
              <a:t> olur ve midede protein sindirimi aksar.</a:t>
            </a:r>
          </a:p>
          <a:p>
            <a:pPr marL="0" indent="0">
              <a:buNone/>
            </a:pPr>
            <a:endParaRPr lang="tr-TR" dirty="0"/>
          </a:p>
          <a:p>
            <a:endParaRPr lang="tr-TR" dirty="0"/>
          </a:p>
        </p:txBody>
      </p:sp>
    </p:spTree>
    <p:extLst>
      <p:ext uri="{BB962C8B-B14F-4D97-AF65-F5344CB8AC3E}">
        <p14:creationId xmlns:p14="http://schemas.microsoft.com/office/powerpoint/2010/main" val="1221651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218769"/>
          </a:xfrm>
        </p:spPr>
        <p:txBody>
          <a:bodyPr>
            <a:normAutofit fontScale="90000"/>
          </a:bodyPr>
          <a:lstStyle/>
          <a:p>
            <a:endParaRPr lang="tr-TR" dirty="0"/>
          </a:p>
        </p:txBody>
      </p:sp>
      <p:sp>
        <p:nvSpPr>
          <p:cNvPr id="3" name="İçerik Yer Tutucusu 2"/>
          <p:cNvSpPr>
            <a:spLocks noGrp="1"/>
          </p:cNvSpPr>
          <p:nvPr>
            <p:ph idx="1"/>
          </p:nvPr>
        </p:nvSpPr>
        <p:spPr>
          <a:xfrm>
            <a:off x="330506" y="727112"/>
            <a:ext cx="11556694" cy="5849957"/>
          </a:xfrm>
        </p:spPr>
        <p:txBody>
          <a:bodyPr/>
          <a:lstStyle/>
          <a:p>
            <a:r>
              <a:rPr lang="tr-TR" dirty="0"/>
              <a:t>Midede büyük bir kısmı </a:t>
            </a:r>
            <a:r>
              <a:rPr lang="tr-TR" dirty="0" err="1"/>
              <a:t>albumoz</a:t>
            </a:r>
            <a:r>
              <a:rPr lang="tr-TR" dirty="0"/>
              <a:t> ve pepton haline dönüşmüş bulunan protein sindirim ürünleri </a:t>
            </a:r>
            <a:r>
              <a:rPr lang="tr-TR" dirty="0" err="1"/>
              <a:t>duodenumda</a:t>
            </a:r>
            <a:r>
              <a:rPr lang="tr-TR" dirty="0"/>
              <a:t> bir </a:t>
            </a:r>
            <a:r>
              <a:rPr lang="tr-TR" dirty="0" err="1"/>
              <a:t>proteaz</a:t>
            </a:r>
            <a:r>
              <a:rPr lang="tr-TR" dirty="0"/>
              <a:t> karışımı ile karşı karşıya gelir. </a:t>
            </a:r>
            <a:endParaRPr lang="tr-TR" dirty="0" smtClean="0"/>
          </a:p>
          <a:p>
            <a:endParaRPr lang="tr-TR" dirty="0" smtClean="0"/>
          </a:p>
          <a:p>
            <a:r>
              <a:rPr lang="tr-TR" dirty="0" smtClean="0"/>
              <a:t>Bu </a:t>
            </a:r>
            <a:r>
              <a:rPr lang="tr-TR" dirty="0"/>
              <a:t>enzimlerden bir kısmı pankreas kaynaklıdır. </a:t>
            </a:r>
            <a:endParaRPr lang="tr-TR" dirty="0" smtClean="0"/>
          </a:p>
          <a:p>
            <a:endParaRPr lang="tr-TR" dirty="0" smtClean="0"/>
          </a:p>
          <a:p>
            <a:r>
              <a:rPr lang="tr-TR" dirty="0" err="1" smtClean="0"/>
              <a:t>Pankreasdan</a:t>
            </a:r>
            <a:r>
              <a:rPr lang="tr-TR" dirty="0" smtClean="0"/>
              <a:t>  </a:t>
            </a:r>
            <a:r>
              <a:rPr lang="tr-TR" dirty="0" err="1"/>
              <a:t>tripsin</a:t>
            </a:r>
            <a:r>
              <a:rPr lang="tr-TR" dirty="0"/>
              <a:t>, </a:t>
            </a:r>
            <a:r>
              <a:rPr lang="tr-TR" dirty="0" err="1" smtClean="0"/>
              <a:t>kimotripsin</a:t>
            </a:r>
            <a:r>
              <a:rPr lang="tr-TR" dirty="0" smtClean="0"/>
              <a:t> </a:t>
            </a:r>
            <a:r>
              <a:rPr lang="tr-TR" dirty="0"/>
              <a:t>ve </a:t>
            </a:r>
            <a:r>
              <a:rPr lang="tr-TR" dirty="0" err="1" smtClean="0"/>
              <a:t>karboksipeptidazlar</a:t>
            </a:r>
            <a:r>
              <a:rPr lang="tr-TR" dirty="0" smtClean="0"/>
              <a:t> ile </a:t>
            </a:r>
            <a:r>
              <a:rPr lang="tr-TR" dirty="0" err="1" smtClean="0"/>
              <a:t>elastaz</a:t>
            </a:r>
            <a:r>
              <a:rPr lang="tr-TR" dirty="0" smtClean="0"/>
              <a:t>  </a:t>
            </a:r>
            <a:r>
              <a:rPr lang="tr-TR" dirty="0" err="1"/>
              <a:t>proenzimler</a:t>
            </a:r>
            <a:r>
              <a:rPr lang="tr-TR" dirty="0"/>
              <a:t> (</a:t>
            </a:r>
            <a:r>
              <a:rPr lang="tr-TR" dirty="0" err="1"/>
              <a:t>zimojen</a:t>
            </a:r>
            <a:r>
              <a:rPr lang="tr-TR" dirty="0"/>
              <a:t>) halinde salgılanmaktadır. </a:t>
            </a:r>
            <a:endParaRPr lang="tr-TR" dirty="0" smtClean="0"/>
          </a:p>
          <a:p>
            <a:endParaRPr lang="tr-TR" dirty="0" smtClean="0"/>
          </a:p>
          <a:p>
            <a:r>
              <a:rPr lang="tr-TR" dirty="0" smtClean="0"/>
              <a:t>Pankreas </a:t>
            </a:r>
            <a:r>
              <a:rPr lang="tr-TR" dirty="0"/>
              <a:t>salgısı hafifçe alkalik (</a:t>
            </a:r>
            <a:r>
              <a:rPr lang="tr-TR" dirty="0" err="1"/>
              <a:t>pH</a:t>
            </a:r>
            <a:r>
              <a:rPr lang="tr-TR" dirty="0"/>
              <a:t> 8-8.5) olduğundan mideden gelen </a:t>
            </a:r>
            <a:r>
              <a:rPr lang="tr-TR" dirty="0" err="1"/>
              <a:t>kimusu</a:t>
            </a:r>
            <a:r>
              <a:rPr lang="tr-TR" dirty="0"/>
              <a:t> </a:t>
            </a:r>
            <a:r>
              <a:rPr lang="tr-TR" dirty="0" err="1"/>
              <a:t>nötürleştirerek</a:t>
            </a:r>
            <a:r>
              <a:rPr lang="tr-TR" dirty="0"/>
              <a:t> pankreas enzimleri için elverişli bir ortam sağlar.</a:t>
            </a:r>
          </a:p>
          <a:p>
            <a:endParaRPr lang="tr-TR" dirty="0"/>
          </a:p>
        </p:txBody>
      </p:sp>
    </p:spTree>
    <p:extLst>
      <p:ext uri="{BB962C8B-B14F-4D97-AF65-F5344CB8AC3E}">
        <p14:creationId xmlns:p14="http://schemas.microsoft.com/office/powerpoint/2010/main" val="3454455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000967"/>
          </a:xfrm>
        </p:spPr>
        <p:txBody>
          <a:bodyPr/>
          <a:lstStyle/>
          <a:p>
            <a:r>
              <a:rPr lang="tr-TR" dirty="0" err="1" smtClean="0"/>
              <a:t>Tripsin</a:t>
            </a:r>
            <a:r>
              <a:rPr lang="tr-TR" dirty="0" smtClean="0"/>
              <a:t> ve </a:t>
            </a:r>
            <a:r>
              <a:rPr lang="tr-TR" dirty="0" err="1" smtClean="0"/>
              <a:t>Kimotripsin</a:t>
            </a:r>
            <a:endParaRPr lang="tr-TR" dirty="0"/>
          </a:p>
        </p:txBody>
      </p:sp>
      <p:sp>
        <p:nvSpPr>
          <p:cNvPr id="3" name="İçerik Yer Tutucusu 2"/>
          <p:cNvSpPr>
            <a:spLocks noGrp="1"/>
          </p:cNvSpPr>
          <p:nvPr>
            <p:ph idx="1"/>
          </p:nvPr>
        </p:nvSpPr>
        <p:spPr/>
        <p:txBody>
          <a:bodyPr>
            <a:normAutofit fontScale="92500" lnSpcReduction="10000"/>
          </a:bodyPr>
          <a:lstStyle/>
          <a:p>
            <a:r>
              <a:rPr lang="tr-TR" dirty="0" err="1"/>
              <a:t>Tripsin</a:t>
            </a:r>
            <a:r>
              <a:rPr lang="tr-TR" dirty="0"/>
              <a:t> bir </a:t>
            </a:r>
            <a:r>
              <a:rPr lang="tr-TR" dirty="0" err="1"/>
              <a:t>endopeptidazdır</a:t>
            </a:r>
            <a:r>
              <a:rPr lang="tr-TR" dirty="0"/>
              <a:t>. </a:t>
            </a:r>
            <a:r>
              <a:rPr lang="tr-TR" dirty="0" err="1"/>
              <a:t>Zimojen</a:t>
            </a:r>
            <a:r>
              <a:rPr lang="tr-TR" dirty="0"/>
              <a:t> </a:t>
            </a:r>
            <a:r>
              <a:rPr lang="tr-TR" dirty="0" err="1"/>
              <a:t>tripsinojen’in</a:t>
            </a:r>
            <a:r>
              <a:rPr lang="tr-TR" dirty="0"/>
              <a:t> aktif hale geçişi </a:t>
            </a:r>
            <a:r>
              <a:rPr lang="tr-TR" dirty="0" err="1"/>
              <a:t>enterokinazın</a:t>
            </a:r>
            <a:r>
              <a:rPr lang="tr-TR" dirty="0"/>
              <a:t> yada az miktardaki </a:t>
            </a:r>
            <a:r>
              <a:rPr lang="tr-TR" dirty="0" err="1"/>
              <a:t>tripsinin</a:t>
            </a:r>
            <a:r>
              <a:rPr lang="tr-TR" dirty="0"/>
              <a:t> </a:t>
            </a:r>
            <a:r>
              <a:rPr lang="tr-TR" dirty="0" err="1"/>
              <a:t>otokataliz</a:t>
            </a:r>
            <a:r>
              <a:rPr lang="tr-TR" dirty="0"/>
              <a:t> etkisi ile sağlanır.</a:t>
            </a:r>
          </a:p>
          <a:p>
            <a:r>
              <a:rPr lang="tr-TR" dirty="0"/>
              <a:t> </a:t>
            </a:r>
          </a:p>
          <a:p>
            <a:r>
              <a:rPr lang="tr-TR" dirty="0" err="1"/>
              <a:t>Tripsin</a:t>
            </a:r>
            <a:r>
              <a:rPr lang="tr-TR" dirty="0"/>
              <a:t>, öncelikle </a:t>
            </a:r>
            <a:r>
              <a:rPr lang="tr-TR" dirty="0" err="1"/>
              <a:t>arginin</a:t>
            </a:r>
            <a:r>
              <a:rPr lang="tr-TR" dirty="0"/>
              <a:t> ve </a:t>
            </a:r>
            <a:r>
              <a:rPr lang="tr-TR" dirty="0" err="1"/>
              <a:t>lizin</a:t>
            </a:r>
            <a:r>
              <a:rPr lang="tr-TR" dirty="0"/>
              <a:t> tarafından oluşturulmuş </a:t>
            </a:r>
            <a:r>
              <a:rPr lang="tr-TR" dirty="0" err="1"/>
              <a:t>peptid</a:t>
            </a:r>
            <a:r>
              <a:rPr lang="tr-TR" dirty="0"/>
              <a:t> bağlarını parçalar. İçerdikleri amino asit sayısı 6-8 arasında değişen </a:t>
            </a:r>
            <a:r>
              <a:rPr lang="tr-TR" dirty="0" err="1"/>
              <a:t>hekza</a:t>
            </a:r>
            <a:r>
              <a:rPr lang="tr-TR" dirty="0"/>
              <a:t>, </a:t>
            </a:r>
            <a:r>
              <a:rPr lang="tr-TR" dirty="0" err="1"/>
              <a:t>hepta</a:t>
            </a:r>
            <a:r>
              <a:rPr lang="tr-TR" dirty="0"/>
              <a:t> ve </a:t>
            </a:r>
            <a:r>
              <a:rPr lang="tr-TR" dirty="0" err="1"/>
              <a:t>oktapeptidlere</a:t>
            </a:r>
            <a:r>
              <a:rPr lang="tr-TR" dirty="0"/>
              <a:t> yıkılmış olur.</a:t>
            </a:r>
          </a:p>
          <a:p>
            <a:r>
              <a:rPr lang="tr-TR" dirty="0"/>
              <a:t> </a:t>
            </a:r>
          </a:p>
          <a:p>
            <a:r>
              <a:rPr lang="tr-TR" dirty="0" err="1"/>
              <a:t>Kimotripsinlerin</a:t>
            </a:r>
            <a:r>
              <a:rPr lang="tr-TR" dirty="0"/>
              <a:t> pankreastan </a:t>
            </a:r>
            <a:r>
              <a:rPr lang="tr-TR" dirty="0" err="1"/>
              <a:t>zimojen</a:t>
            </a:r>
            <a:r>
              <a:rPr lang="tr-TR" dirty="0"/>
              <a:t> dönüşümlerini  </a:t>
            </a:r>
            <a:r>
              <a:rPr lang="tr-TR" dirty="0" err="1"/>
              <a:t>tripsin</a:t>
            </a:r>
            <a:r>
              <a:rPr lang="tr-TR" dirty="0"/>
              <a:t> katalizler.</a:t>
            </a:r>
          </a:p>
          <a:p>
            <a:r>
              <a:rPr lang="tr-TR" dirty="0"/>
              <a:t> </a:t>
            </a:r>
          </a:p>
          <a:p>
            <a:r>
              <a:rPr lang="tr-TR" dirty="0" err="1"/>
              <a:t>Kimotripsinler</a:t>
            </a:r>
            <a:r>
              <a:rPr lang="tr-TR" dirty="0"/>
              <a:t> özellikle </a:t>
            </a:r>
            <a:r>
              <a:rPr lang="tr-TR" dirty="0" err="1"/>
              <a:t>fenilalanin</a:t>
            </a:r>
            <a:r>
              <a:rPr lang="tr-TR" dirty="0"/>
              <a:t>, </a:t>
            </a:r>
            <a:r>
              <a:rPr lang="tr-TR" dirty="0" err="1"/>
              <a:t>tirozin</a:t>
            </a:r>
            <a:r>
              <a:rPr lang="tr-TR" dirty="0"/>
              <a:t> ve </a:t>
            </a:r>
            <a:r>
              <a:rPr lang="tr-TR" dirty="0" err="1"/>
              <a:t>triptofan</a:t>
            </a:r>
            <a:r>
              <a:rPr lang="tr-TR" dirty="0"/>
              <a:t> tarafından oluşturulmuş olan </a:t>
            </a:r>
            <a:r>
              <a:rPr lang="tr-TR" dirty="0" err="1"/>
              <a:t>peptid</a:t>
            </a:r>
            <a:r>
              <a:rPr lang="tr-TR" dirty="0"/>
              <a:t> bağlarını parçalayan </a:t>
            </a:r>
            <a:r>
              <a:rPr lang="tr-TR" dirty="0" err="1"/>
              <a:t>endopeptidazlardır</a:t>
            </a:r>
            <a:r>
              <a:rPr lang="tr-TR" dirty="0"/>
              <a:t>.</a:t>
            </a:r>
          </a:p>
          <a:p>
            <a:endParaRPr lang="tr-TR" dirty="0"/>
          </a:p>
        </p:txBody>
      </p:sp>
    </p:spTree>
    <p:extLst>
      <p:ext uri="{BB962C8B-B14F-4D97-AF65-F5344CB8AC3E}">
        <p14:creationId xmlns:p14="http://schemas.microsoft.com/office/powerpoint/2010/main" val="373358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Elastaz</a:t>
            </a:r>
            <a:r>
              <a:rPr lang="tr-TR" dirty="0" smtClean="0"/>
              <a:t> ve </a:t>
            </a:r>
            <a:r>
              <a:rPr lang="tr-TR" dirty="0" err="1"/>
              <a:t>Karboksipeptidazlar</a:t>
            </a:r>
            <a:endParaRPr lang="tr-TR" dirty="0"/>
          </a:p>
        </p:txBody>
      </p:sp>
      <p:sp>
        <p:nvSpPr>
          <p:cNvPr id="3" name="İçerik Yer Tutucusu 2"/>
          <p:cNvSpPr>
            <a:spLocks noGrp="1"/>
          </p:cNvSpPr>
          <p:nvPr>
            <p:ph idx="1"/>
          </p:nvPr>
        </p:nvSpPr>
        <p:spPr/>
        <p:txBody>
          <a:bodyPr/>
          <a:lstStyle/>
          <a:p>
            <a:r>
              <a:rPr lang="tr-TR" dirty="0" err="1"/>
              <a:t>Elastaz</a:t>
            </a:r>
            <a:r>
              <a:rPr lang="tr-TR" dirty="0"/>
              <a:t>, pankreastan bir </a:t>
            </a:r>
            <a:r>
              <a:rPr lang="tr-TR" dirty="0" err="1"/>
              <a:t>zimojen</a:t>
            </a:r>
            <a:r>
              <a:rPr lang="tr-TR" dirty="0"/>
              <a:t> olan </a:t>
            </a:r>
            <a:r>
              <a:rPr lang="tr-TR" dirty="0" err="1"/>
              <a:t>proelastaz</a:t>
            </a:r>
            <a:r>
              <a:rPr lang="tr-TR" dirty="0"/>
              <a:t> halinde salgılanır. Aktif hale dönüşümünü </a:t>
            </a:r>
            <a:r>
              <a:rPr lang="tr-TR" dirty="0" err="1"/>
              <a:t>tripsin</a:t>
            </a:r>
            <a:r>
              <a:rPr lang="tr-TR" dirty="0"/>
              <a:t> veya </a:t>
            </a:r>
            <a:r>
              <a:rPr lang="tr-TR" dirty="0" err="1"/>
              <a:t>enterokinaz</a:t>
            </a:r>
            <a:r>
              <a:rPr lang="tr-TR" dirty="0"/>
              <a:t> katalizler.</a:t>
            </a:r>
          </a:p>
          <a:p>
            <a:r>
              <a:rPr lang="tr-TR" dirty="0"/>
              <a:t> </a:t>
            </a:r>
          </a:p>
          <a:p>
            <a:r>
              <a:rPr lang="tr-TR" dirty="0" err="1"/>
              <a:t>Karboksipeptidazlar</a:t>
            </a:r>
            <a:r>
              <a:rPr lang="tr-TR" dirty="0"/>
              <a:t>, molekülü başına bir atom çinko kapsar. </a:t>
            </a:r>
            <a:r>
              <a:rPr lang="tr-TR" dirty="0" err="1"/>
              <a:t>Peptid</a:t>
            </a:r>
            <a:r>
              <a:rPr lang="tr-TR" dirty="0"/>
              <a:t> zincirini, serbest karboksil grubunu bulunan uçtan itibaren yıkmaya başlarlar.</a:t>
            </a:r>
          </a:p>
          <a:p>
            <a:r>
              <a:rPr lang="tr-TR" dirty="0"/>
              <a:t> </a:t>
            </a:r>
          </a:p>
          <a:p>
            <a:endParaRPr lang="tr-TR" dirty="0"/>
          </a:p>
        </p:txBody>
      </p:sp>
    </p:spTree>
    <p:extLst>
      <p:ext uri="{BB962C8B-B14F-4D97-AF65-F5344CB8AC3E}">
        <p14:creationId xmlns:p14="http://schemas.microsoft.com/office/powerpoint/2010/main" val="171607802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132</TotalTime>
  <Words>1085</Words>
  <Application>Microsoft Office PowerPoint</Application>
  <PresentationFormat>Geniş ekran</PresentationFormat>
  <Paragraphs>121</Paragraphs>
  <Slides>21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21</vt:i4>
      </vt:variant>
    </vt:vector>
  </HeadingPairs>
  <TitlesOfParts>
    <vt:vector size="26" baseType="lpstr">
      <vt:lpstr>Arial</vt:lpstr>
      <vt:lpstr>Calibri</vt:lpstr>
      <vt:lpstr>Calibri Light</vt:lpstr>
      <vt:lpstr>Wingdings</vt:lpstr>
      <vt:lpstr>Office Teması</vt:lpstr>
      <vt:lpstr>Protein Metabolizması 1</vt:lpstr>
      <vt:lpstr>Proteinlerin fonksiyonları</vt:lpstr>
      <vt:lpstr>PowerPoint Sunusu</vt:lpstr>
      <vt:lpstr>Proteinlerin sindirimi</vt:lpstr>
      <vt:lpstr>PowerPoint Sunusu</vt:lpstr>
      <vt:lpstr>PowerPoint Sunusu</vt:lpstr>
      <vt:lpstr>PowerPoint Sunusu</vt:lpstr>
      <vt:lpstr>Tripsin ve Kimotripsin</vt:lpstr>
      <vt:lpstr>Elastaz ve Karboksipeptidazlar</vt:lpstr>
      <vt:lpstr>PowerPoint Sunusu</vt:lpstr>
      <vt:lpstr>PowerPoint Sunusu</vt:lpstr>
      <vt:lpstr>Amino asitler: </vt:lpstr>
      <vt:lpstr>Endojen amino asitler</vt:lpstr>
      <vt:lpstr>Transaminasyon</vt:lpstr>
      <vt:lpstr>AMİNO ASİTLERİN YAKILMASI (Dezaminasyonu) </vt:lpstr>
      <vt:lpstr>PowerPoint Sunusu</vt:lpstr>
      <vt:lpstr>PowerPoint Sunusu</vt:lpstr>
      <vt:lpstr>AMİNO ASİTLERİN DEKARBOKSİLASYONU </vt:lpstr>
      <vt:lpstr>Biyojenik aminler</vt:lpstr>
      <vt:lpstr>Biyojenik aminler</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Protein Metabolizması 1</dc:title>
  <dc:creator>Tevhide</dc:creator>
  <cp:lastModifiedBy>Tevhide</cp:lastModifiedBy>
  <cp:revision>8</cp:revision>
  <dcterms:created xsi:type="dcterms:W3CDTF">2018-06-28T10:17:00Z</dcterms:created>
  <dcterms:modified xsi:type="dcterms:W3CDTF">2018-06-28T13:21:07Z</dcterms:modified>
</cp:coreProperties>
</file>