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D00"/>
    <a:srgbClr val="942093"/>
    <a:srgbClr val="941100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643"/>
  </p:normalViewPr>
  <p:slideViewPr>
    <p:cSldViewPr snapToGrid="0" snapToObjects="1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1E2F62C-1ADC-B54F-83C3-BD1DFC6AE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36910B3-103E-9746-ADEA-367750A1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627A537-A756-FF43-B031-880E20E89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3C5B-238F-B547-ABB8-23B9FF990471}" type="datetimeFigureOut">
              <a:rPr lang="tr-TR" smtClean="0"/>
              <a:t>2.06.2020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7FF075-BFDA-8D47-A135-8FE1F4C9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30685EE-85AA-7540-8493-A20936D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F7F7-4834-6443-BBBB-C437BB689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424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3CF3605-9997-DD4B-B193-EE452A3A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8E24DED-92C6-C84E-9681-7A6775E7D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0A57A78-FFE2-3F4A-9617-7C584242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3C5B-238F-B547-ABB8-23B9FF990471}" type="datetimeFigureOut">
              <a:rPr lang="tr-TR" smtClean="0"/>
              <a:t>2.06.2020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46BC75A-6215-0349-978A-B27A091D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600B68B-8129-B749-A02F-29AEF0BD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F7F7-4834-6443-BBBB-C437BB689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36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9CBC1DC-5B2B-9045-942B-778BE6682C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813A1D5-45FF-4048-BFE3-FFAA22432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E87A88-EC3D-864A-8B3C-B078E8EC1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3C5B-238F-B547-ABB8-23B9FF990471}" type="datetimeFigureOut">
              <a:rPr lang="tr-TR" smtClean="0"/>
              <a:t>2.06.2020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F1B2E8-4225-6A44-8C20-A82984216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EFF8A7-50B6-504B-BB20-B5F6FA83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F7F7-4834-6443-BBBB-C437BB689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956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8D2747A-D6CB-484E-AB4A-0E6A1BAC2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47CFD9-EF52-0141-BC48-5AC6122D4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B8228BF-6995-9143-8E12-9E7A59B8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3C5B-238F-B547-ABB8-23B9FF990471}" type="datetimeFigureOut">
              <a:rPr lang="tr-TR" smtClean="0"/>
              <a:t>2.06.2020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AFF2394-B294-4140-A81D-09B251F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7B9C54E-CB1B-6442-9458-8660CEFC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F7F7-4834-6443-BBBB-C437BB689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12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329C734-3409-8545-B50C-A5AE6666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5D4A84-1A74-224E-B609-81EE5CDBA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BBEBBC-05BC-D743-A4DD-02267ADBB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3C5B-238F-B547-ABB8-23B9FF990471}" type="datetimeFigureOut">
              <a:rPr lang="tr-TR" smtClean="0"/>
              <a:t>2.06.2020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21486E-D50E-1E47-8020-F72C2837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AA7B2D-C69E-6041-B5FB-7532FD19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F7F7-4834-6443-BBBB-C437BB689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63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6290E2B-D36E-8B41-8392-DB336C0B7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CBA8D2-A275-6340-B5A8-33BE03778C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FFFF834-4B26-B744-B99E-081E0ADA8A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0C71FEE-7416-0441-BCF5-5B8C7DBC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3C5B-238F-B547-ABB8-23B9FF990471}" type="datetimeFigureOut">
              <a:rPr lang="tr-TR" smtClean="0"/>
              <a:t>2.06.2020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65BE2E7-620C-0442-B987-F580F589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8FEF7A1-8339-2D45-A098-4CB12EF0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F7F7-4834-6443-BBBB-C437BB689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71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7404B45-3A62-3E4F-8C29-A27C2D07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213953A-BD78-914D-AFBC-955305CDA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D63360E-FF91-184D-8B1D-7CC844B3D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F2470AE-B505-284E-8591-D83D1E62B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828334D-C122-804D-9F51-35AC2BF1B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061EC1C-1875-6541-8EA1-3F3AE92CA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3C5B-238F-B547-ABB8-23B9FF990471}" type="datetimeFigureOut">
              <a:rPr lang="tr-TR" smtClean="0"/>
              <a:t>2.06.2020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10B1F2A-E11C-5A48-B59F-38593631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92A5A7E-E513-8B47-BA59-ADA5C016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F7F7-4834-6443-BBBB-C437BB689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087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70D1116-00D1-7540-8FB1-E0119C5D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8ADB5D5-2C1E-7941-9161-FDE4795C9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3C5B-238F-B547-ABB8-23B9FF990471}" type="datetimeFigureOut">
              <a:rPr lang="tr-TR" smtClean="0"/>
              <a:t>2.06.2020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19AF153-5184-C148-8ECB-D98CE728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611DCE7-FE61-E24C-806B-F47E180B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F7F7-4834-6443-BBBB-C437BB689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691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2F53D65-F3CF-3741-9FAC-48A362E9B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3C5B-238F-B547-ABB8-23B9FF990471}" type="datetimeFigureOut">
              <a:rPr lang="tr-TR" smtClean="0"/>
              <a:t>2.06.2020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9E7214A-519E-B044-BA47-DF0B4F6CB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B21910B-2017-8A40-BD5F-F3AAEB3F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F7F7-4834-6443-BBBB-C437BB689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87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02BD40D-9227-0842-893F-54F26300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BC5F92-7D25-2F42-BCC5-377CC8129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96BAC48-9D7F-294B-A8F5-529F5670E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65A0E84-D71E-9046-A993-1C5C0D7E7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3C5B-238F-B547-ABB8-23B9FF990471}" type="datetimeFigureOut">
              <a:rPr lang="tr-TR" smtClean="0"/>
              <a:t>2.06.2020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E7D457B-3EA9-3F42-83EB-54627B6A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7E1B5BB-479F-D540-AB6B-C2479F9E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F7F7-4834-6443-BBBB-C437BB689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39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6B81B0-1F6E-BA4F-BAD0-33342F3A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10A7EFA-DD7D-C844-B9E1-D990C1CBB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660B4E6-3BA4-AA49-8705-8355D333C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ABE5875-1067-2649-8786-D3DA5B2C9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3C5B-238F-B547-ABB8-23B9FF990471}" type="datetimeFigureOut">
              <a:rPr lang="tr-TR" smtClean="0"/>
              <a:t>2.06.2020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17727F2-2581-DC45-B574-079D79BC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9374CF-BC5F-C945-89E9-E09155FB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EF7F7-4834-6443-BBBB-C437BB689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117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4A8044A-8431-D743-A085-2CC346BF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558E6A4-0DE0-C643-893B-74025D41C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84A06E9-2A21-6C4B-BB6E-06E70FD5A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53C5B-238F-B547-ABB8-23B9FF990471}" type="datetimeFigureOut">
              <a:rPr lang="tr-TR" smtClean="0"/>
              <a:t>2.06.2020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BB73D5D-0A2F-3448-B6EE-F3B58EA41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927D19-DC6F-5940-B635-7B83E0747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EF7F7-4834-6443-BBBB-C437BB6898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307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F4D61FD-EF23-BC45-9BB0-A6449C3E6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4503" y="2552956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r>
              <a:rPr lang="tr-TR" dirty="0">
                <a:solidFill>
                  <a:srgbClr val="C00000"/>
                </a:solidFill>
              </a:rPr>
              <a:t>I</a:t>
            </a:r>
            <a:r>
              <a:rPr lang="tr-TR" dirty="0">
                <a:solidFill>
                  <a:srgbClr val="0070C0"/>
                </a:solidFill>
              </a:rPr>
              <a:t>MMUNO</a:t>
            </a:r>
            <a:r>
              <a:rPr lang="tr-TR" dirty="0">
                <a:solidFill>
                  <a:srgbClr val="C00000"/>
                </a:solidFill>
              </a:rPr>
              <a:t>P</a:t>
            </a:r>
            <a:r>
              <a:rPr lang="tr-TR" dirty="0">
                <a:solidFill>
                  <a:srgbClr val="0070C0"/>
                </a:solidFill>
              </a:rPr>
              <a:t>EROXIDASE (</a:t>
            </a:r>
            <a:r>
              <a:rPr lang="tr-TR" dirty="0">
                <a:solidFill>
                  <a:srgbClr val="C00000"/>
                </a:solidFill>
              </a:rPr>
              <a:t>IP</a:t>
            </a:r>
            <a:r>
              <a:rPr lang="tr-TR" dirty="0">
                <a:solidFill>
                  <a:srgbClr val="0070C0"/>
                </a:solidFill>
              </a:rPr>
              <a:t>) TEST</a:t>
            </a:r>
            <a:br>
              <a:rPr lang="tr-TR" dirty="0"/>
            </a:br>
            <a:r>
              <a:rPr lang="tr-TR" dirty="0">
                <a:solidFill>
                  <a:srgbClr val="0070C0"/>
                </a:solidFill>
              </a:rPr>
              <a:t>(</a:t>
            </a:r>
            <a:r>
              <a:rPr lang="tr-TR" dirty="0">
                <a:solidFill>
                  <a:srgbClr val="7030A0"/>
                </a:solidFill>
              </a:rPr>
              <a:t>P</a:t>
            </a:r>
            <a:r>
              <a:rPr lang="tr-TR" dirty="0">
                <a:solidFill>
                  <a:srgbClr val="0070C0"/>
                </a:solidFill>
              </a:rPr>
              <a:t>EROXIDASE </a:t>
            </a:r>
            <a:r>
              <a:rPr lang="tr-TR" dirty="0">
                <a:solidFill>
                  <a:srgbClr val="7030A0"/>
                </a:solidFill>
              </a:rPr>
              <a:t>L</a:t>
            </a:r>
            <a:r>
              <a:rPr lang="tr-TR" dirty="0">
                <a:solidFill>
                  <a:srgbClr val="0070C0"/>
                </a:solidFill>
              </a:rPr>
              <a:t>INKED </a:t>
            </a:r>
            <a:r>
              <a:rPr lang="tr-TR" dirty="0">
                <a:solidFill>
                  <a:srgbClr val="7030A0"/>
                </a:solidFill>
              </a:rPr>
              <a:t>A</a:t>
            </a:r>
            <a:r>
              <a:rPr lang="tr-TR" dirty="0">
                <a:solidFill>
                  <a:srgbClr val="0070C0"/>
                </a:solidFill>
              </a:rPr>
              <a:t>NTIBODY ASSAY-</a:t>
            </a:r>
            <a:r>
              <a:rPr lang="tr-TR" dirty="0">
                <a:solidFill>
                  <a:srgbClr val="7030A0"/>
                </a:solidFill>
              </a:rPr>
              <a:t>PLA</a:t>
            </a:r>
            <a:r>
              <a:rPr lang="tr-TR" dirty="0">
                <a:solidFill>
                  <a:srgbClr val="0070C0"/>
                </a:solidFill>
              </a:rPr>
              <a:t>)</a:t>
            </a:r>
            <a:br>
              <a:rPr lang="tr-TR" dirty="0">
                <a:solidFill>
                  <a:srgbClr val="0070C0"/>
                </a:solidFill>
              </a:rPr>
            </a:br>
            <a:endParaRPr lang="tr-T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58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214B6D-3270-E644-86EC-4C0807A15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tr-TR" dirty="0" err="1"/>
              <a:t>Staining</a:t>
            </a:r>
            <a:r>
              <a:rPr lang="tr-TR" dirty="0"/>
              <a:t> (+) PLA (+).</a:t>
            </a:r>
          </a:p>
          <a:p>
            <a:r>
              <a:rPr lang="tr-TR" dirty="0" err="1"/>
              <a:t>Staining</a:t>
            </a:r>
            <a:r>
              <a:rPr lang="tr-TR" dirty="0"/>
              <a:t> (-) PLA (-).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053B237-0A91-5A41-ACE6-3ED1760A3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312" y="221226"/>
            <a:ext cx="3183141" cy="211841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1A9EB58-1EA0-654F-BD29-7D4B94311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723" y="2339642"/>
            <a:ext cx="7729277" cy="35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63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6817F3B-75F2-2145-8656-51C9F40C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r-TR" dirty="0" err="1">
                <a:solidFill>
                  <a:srgbClr val="0070C0"/>
                </a:solidFill>
              </a:rPr>
              <a:t>Method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for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indirect</a:t>
            </a:r>
            <a:r>
              <a:rPr lang="tr-TR" dirty="0">
                <a:solidFill>
                  <a:srgbClr val="0070C0"/>
                </a:solidFill>
              </a:rPr>
              <a:t> PLA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CDABBC-EBE5-0C42-BF2A-AA5A08B05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254" y="1323771"/>
            <a:ext cx="8128819" cy="5047532"/>
          </a:xfrm>
        </p:spPr>
        <p:txBody>
          <a:bodyPr>
            <a:normAutofit/>
          </a:bodyPr>
          <a:lstStyle/>
          <a:p>
            <a:r>
              <a:rPr lang="tr-TR" dirty="0" err="1"/>
              <a:t>Virus</a:t>
            </a:r>
            <a:r>
              <a:rPr lang="tr-TR" dirty="0"/>
              <a:t> is </a:t>
            </a:r>
            <a:r>
              <a:rPr lang="tr-TR" dirty="0" err="1"/>
              <a:t>inoculated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</a:t>
            </a:r>
            <a:r>
              <a:rPr lang="tr-TR" dirty="0" err="1"/>
              <a:t>monalayer</a:t>
            </a:r>
            <a:r>
              <a:rPr lang="tr-TR" dirty="0"/>
              <a:t> </a:t>
            </a:r>
            <a:r>
              <a:rPr lang="tr-TR" dirty="0" err="1"/>
              <a:t>layered</a:t>
            </a:r>
            <a:r>
              <a:rPr lang="tr-TR" dirty="0"/>
              <a:t>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cultures</a:t>
            </a:r>
            <a:r>
              <a:rPr lang="tr-TR" dirty="0"/>
              <a:t>.</a:t>
            </a:r>
          </a:p>
          <a:p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appropriate</a:t>
            </a:r>
            <a:r>
              <a:rPr lang="tr-TR" dirty="0"/>
              <a:t> </a:t>
            </a:r>
            <a:r>
              <a:rPr lang="tr-TR" dirty="0" err="1"/>
              <a:t>incubation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surface</a:t>
            </a:r>
            <a:r>
              <a:rPr lang="tr-TR" dirty="0"/>
              <a:t> is WASHED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placed</a:t>
            </a:r>
            <a:r>
              <a:rPr lang="tr-TR" dirty="0"/>
              <a:t> in </a:t>
            </a:r>
            <a:r>
              <a:rPr lang="tr-TR" dirty="0" err="1">
                <a:solidFill>
                  <a:srgbClr val="942093"/>
                </a:solidFill>
              </a:rPr>
              <a:t>suspected</a:t>
            </a:r>
            <a:r>
              <a:rPr lang="tr-TR" dirty="0">
                <a:solidFill>
                  <a:srgbClr val="942093"/>
                </a:solidFill>
              </a:rPr>
              <a:t> serum</a:t>
            </a:r>
            <a:r>
              <a:rPr lang="tr-TR" dirty="0"/>
              <a:t>, </a:t>
            </a:r>
            <a:r>
              <a:rPr lang="tr-TR" dirty="0" err="1"/>
              <a:t>incubated</a:t>
            </a:r>
            <a:r>
              <a:rPr lang="tr-TR" dirty="0"/>
              <a:t> at 37 ° C </a:t>
            </a:r>
            <a:r>
              <a:rPr lang="tr-TR" dirty="0" err="1"/>
              <a:t>for</a:t>
            </a:r>
            <a:r>
              <a:rPr lang="tr-TR" dirty="0"/>
              <a:t> 1 </a:t>
            </a:r>
            <a:r>
              <a:rPr lang="tr-TR" dirty="0" err="1"/>
              <a:t>hour</a:t>
            </a:r>
            <a:r>
              <a:rPr lang="tr-TR" dirty="0"/>
              <a:t>.</a:t>
            </a:r>
          </a:p>
          <a:p>
            <a:r>
              <a:rPr lang="tr-TR" dirty="0" err="1"/>
              <a:t>Following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incubation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surfaces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washed</a:t>
            </a:r>
            <a:r>
              <a:rPr lang="tr-TR" dirty="0"/>
              <a:t> </a:t>
            </a:r>
            <a:r>
              <a:rPr lang="tr-TR" dirty="0" err="1"/>
              <a:t>again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>
                <a:solidFill>
                  <a:srgbClr val="760D00"/>
                </a:solidFill>
              </a:rPr>
              <a:t>Conjugate</a:t>
            </a:r>
            <a:r>
              <a:rPr lang="tr-TR" dirty="0"/>
              <a:t> is </a:t>
            </a:r>
            <a:r>
              <a:rPr lang="tr-TR" dirty="0" err="1"/>
              <a:t>added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.</a:t>
            </a:r>
          </a:p>
          <a:p>
            <a:r>
              <a:rPr lang="tr-TR" dirty="0" err="1"/>
              <a:t>İncubation</a:t>
            </a:r>
            <a:r>
              <a:rPr lang="tr-TR" dirty="0"/>
              <a:t> step (37 ° C-1 h) </a:t>
            </a:r>
            <a:r>
              <a:rPr lang="tr-TR" dirty="0" err="1"/>
              <a:t>and</a:t>
            </a:r>
            <a:r>
              <a:rPr lang="tr-TR" dirty="0"/>
              <a:t> WASH </a:t>
            </a:r>
            <a:r>
              <a:rPr lang="tr-TR" dirty="0" err="1"/>
              <a:t>again</a:t>
            </a:r>
            <a:r>
              <a:rPr lang="tr-TR" dirty="0"/>
              <a:t>, </a:t>
            </a:r>
          </a:p>
          <a:p>
            <a:r>
              <a:rPr lang="tr-TR" dirty="0" err="1">
                <a:solidFill>
                  <a:srgbClr val="941100"/>
                </a:solidFill>
              </a:rPr>
              <a:t>Substrate</a:t>
            </a:r>
            <a:r>
              <a:rPr lang="tr-TR" dirty="0"/>
              <a:t> is </a:t>
            </a:r>
            <a:r>
              <a:rPr lang="tr-TR" dirty="0" err="1"/>
              <a:t>added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10-15 </a:t>
            </a:r>
            <a:r>
              <a:rPr lang="tr-TR" dirty="0" err="1"/>
              <a:t>minutes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evaluated</a:t>
            </a:r>
            <a:r>
              <a:rPr lang="tr-TR" dirty="0"/>
              <a:t> </a:t>
            </a:r>
            <a:r>
              <a:rPr lang="tr-TR" dirty="0" err="1"/>
              <a:t>under</a:t>
            </a:r>
            <a:r>
              <a:rPr lang="tr-TR" dirty="0"/>
              <a:t> an </a:t>
            </a:r>
            <a:r>
              <a:rPr lang="tr-TR" dirty="0" err="1"/>
              <a:t>inverted</a:t>
            </a:r>
            <a:r>
              <a:rPr lang="tr-TR" dirty="0"/>
              <a:t> </a:t>
            </a:r>
            <a:r>
              <a:rPr lang="tr-TR" dirty="0" err="1"/>
              <a:t>microscope</a:t>
            </a:r>
            <a:r>
              <a:rPr lang="tr-TR" dirty="0"/>
              <a:t>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3299F16-D9F2-4A40-8DFC-178082737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79"/>
          <a:stretch/>
        </p:blipFill>
        <p:spPr>
          <a:xfrm>
            <a:off x="8007884" y="1792288"/>
            <a:ext cx="4184116" cy="27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5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34180F94-81A9-AA41-8DE9-A2A5C4DAB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490" y="2645697"/>
            <a:ext cx="7990510" cy="3755103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21D6AECA-BE37-BA4B-B75D-571C217701E5}"/>
              </a:ext>
            </a:extLst>
          </p:cNvPr>
          <p:cNvSpPr/>
          <p:nvPr/>
        </p:nvSpPr>
        <p:spPr>
          <a:xfrm>
            <a:off x="526026" y="291206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800" dirty="0" err="1"/>
              <a:t>If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staining</a:t>
            </a:r>
            <a:r>
              <a:rPr lang="tr-TR" sz="2800" dirty="0"/>
              <a:t> is </a:t>
            </a:r>
            <a:r>
              <a:rPr lang="tr-TR" sz="2800" dirty="0" err="1"/>
              <a:t>positive</a:t>
            </a:r>
            <a:r>
              <a:rPr lang="tr-TR" sz="2800" dirty="0"/>
              <a:t> in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means</a:t>
            </a:r>
            <a:r>
              <a:rPr lang="tr-TR" sz="2800" dirty="0"/>
              <a:t> </a:t>
            </a:r>
            <a:r>
              <a:rPr lang="tr-TR" sz="2800" dirty="0" err="1"/>
              <a:t>Indirect</a:t>
            </a:r>
            <a:r>
              <a:rPr lang="tr-TR" sz="2800" dirty="0"/>
              <a:t> IPT (PLA) </a:t>
            </a:r>
            <a:r>
              <a:rPr lang="tr-TR" sz="2800" dirty="0">
                <a:solidFill>
                  <a:srgbClr val="941100"/>
                </a:solidFill>
              </a:rPr>
              <a:t>POSITIVE. </a:t>
            </a:r>
          </a:p>
          <a:p>
            <a:pPr lvl="1"/>
            <a:r>
              <a:rPr lang="tr-TR" sz="2800" dirty="0"/>
              <a:t>	</a:t>
            </a:r>
            <a:r>
              <a:rPr lang="tr-TR" sz="2400" dirty="0" err="1"/>
              <a:t>There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 err="1"/>
              <a:t>antibodies</a:t>
            </a:r>
            <a:r>
              <a:rPr lang="tr-TR" sz="2400" dirty="0"/>
              <a:t> </a:t>
            </a:r>
            <a:r>
              <a:rPr lang="tr-TR" sz="2400" dirty="0" err="1"/>
              <a:t>against</a:t>
            </a:r>
            <a:r>
              <a:rPr lang="tr-TR" sz="2400" dirty="0"/>
              <a:t> </a:t>
            </a:r>
            <a:r>
              <a:rPr lang="tr-TR" sz="2400" dirty="0" err="1"/>
              <a:t>virus-specific</a:t>
            </a:r>
            <a:r>
              <a:rPr lang="tr-TR" sz="2400" dirty="0"/>
              <a:t> in </a:t>
            </a:r>
            <a:r>
              <a:rPr lang="tr-TR" sz="2400" dirty="0" err="1"/>
              <a:t>suspected</a:t>
            </a:r>
            <a:r>
              <a:rPr lang="tr-TR" sz="2400" dirty="0"/>
              <a:t> serum.</a:t>
            </a:r>
          </a:p>
          <a:p>
            <a:pPr lvl="1"/>
            <a:endParaRPr lang="tr-TR" sz="2800" dirty="0"/>
          </a:p>
          <a:p>
            <a:r>
              <a:rPr lang="tr-TR" sz="2800" dirty="0" err="1"/>
              <a:t>If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staining</a:t>
            </a:r>
            <a:r>
              <a:rPr lang="tr-TR" sz="2800" dirty="0"/>
              <a:t> is </a:t>
            </a:r>
            <a:r>
              <a:rPr lang="tr-TR" sz="2800" dirty="0" err="1"/>
              <a:t>negative</a:t>
            </a:r>
            <a:r>
              <a:rPr lang="tr-TR" sz="2800" dirty="0"/>
              <a:t> in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cells</a:t>
            </a:r>
            <a:r>
              <a:rPr lang="tr-TR" sz="2800" dirty="0"/>
              <a:t> </a:t>
            </a:r>
            <a:r>
              <a:rPr lang="tr-TR" sz="2800" dirty="0" err="1"/>
              <a:t>means</a:t>
            </a:r>
            <a:r>
              <a:rPr lang="tr-TR" sz="2800" dirty="0"/>
              <a:t> </a:t>
            </a:r>
            <a:r>
              <a:rPr lang="tr-TR" sz="2800" dirty="0" err="1"/>
              <a:t>Indirect</a:t>
            </a:r>
            <a:r>
              <a:rPr lang="tr-TR" sz="2800" dirty="0"/>
              <a:t> IPT (PLA) </a:t>
            </a:r>
            <a:r>
              <a:rPr lang="tr-TR" sz="2800" dirty="0">
                <a:solidFill>
                  <a:srgbClr val="941100"/>
                </a:solidFill>
              </a:rPr>
              <a:t>NEGATIVE.</a:t>
            </a:r>
          </a:p>
          <a:p>
            <a:pPr lvl="1"/>
            <a:r>
              <a:rPr lang="tr-TR" sz="2800" dirty="0"/>
              <a:t>	</a:t>
            </a:r>
            <a:r>
              <a:rPr lang="tr-TR" sz="2400" dirty="0" err="1"/>
              <a:t>There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00B050"/>
                </a:solidFill>
              </a:rPr>
              <a:t>NO </a:t>
            </a:r>
            <a:r>
              <a:rPr lang="tr-TR" sz="2400" dirty="0" err="1"/>
              <a:t>antibodies</a:t>
            </a:r>
            <a:r>
              <a:rPr lang="tr-TR" sz="2400" dirty="0"/>
              <a:t> </a:t>
            </a:r>
            <a:r>
              <a:rPr lang="tr-TR" sz="2400" dirty="0" err="1"/>
              <a:t>against</a:t>
            </a:r>
            <a:r>
              <a:rPr lang="tr-TR" sz="2400" dirty="0"/>
              <a:t> </a:t>
            </a:r>
            <a:r>
              <a:rPr lang="tr-TR" sz="2400" dirty="0" err="1"/>
              <a:t>virus-specific</a:t>
            </a:r>
            <a:r>
              <a:rPr lang="tr-TR" sz="2400" dirty="0"/>
              <a:t> in </a:t>
            </a:r>
            <a:r>
              <a:rPr lang="tr-TR" sz="2400" dirty="0" err="1"/>
              <a:t>suspected</a:t>
            </a:r>
            <a:r>
              <a:rPr lang="tr-TR" sz="2400" dirty="0"/>
              <a:t> serum.</a:t>
            </a:r>
          </a:p>
          <a:p>
            <a:r>
              <a:rPr lang="tr-TR" sz="2800" dirty="0">
                <a:solidFill>
                  <a:srgbClr val="941100"/>
                </a:solidFill>
              </a:rPr>
              <a:t>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40789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>
            <a:extLst>
              <a:ext uri="{FF2B5EF4-FFF2-40B4-BE49-F238E27FC236}">
                <a16:creationId xmlns:a16="http://schemas.microsoft.com/office/drawing/2014/main" id="{8F8E0C29-6F86-E148-A0CA-B2B4BA426073}"/>
              </a:ext>
            </a:extLst>
          </p:cNvPr>
          <p:cNvSpPr/>
          <p:nvPr/>
        </p:nvSpPr>
        <p:spPr>
          <a:xfrm>
            <a:off x="838200" y="3495368"/>
            <a:ext cx="10515600" cy="19762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71985B89-D2A7-CE43-9367-79061830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70C0"/>
                </a:solidFill>
              </a:rPr>
              <a:t>Neutralisation</a:t>
            </a:r>
            <a:r>
              <a:rPr lang="tr-TR" dirty="0">
                <a:solidFill>
                  <a:srgbClr val="0070C0"/>
                </a:solidFill>
              </a:rPr>
              <a:t> IP test (NPLA)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3CCDFA-CDB1-594D-BE5C-5F12B9D66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/>
              <a:t>Description</a:t>
            </a:r>
            <a:r>
              <a:rPr lang="tr-TR" dirty="0"/>
              <a:t>: </a:t>
            </a:r>
            <a:r>
              <a:rPr lang="tr-TR" dirty="0" err="1"/>
              <a:t>It</a:t>
            </a:r>
            <a:r>
              <a:rPr lang="tr-TR" dirty="0"/>
              <a:t> is a test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direct</a:t>
            </a:r>
            <a:r>
              <a:rPr lang="tr-TR" dirty="0"/>
              <a:t> IP </a:t>
            </a:r>
            <a:r>
              <a:rPr lang="tr-TR" dirty="0" err="1"/>
              <a:t>method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check</a:t>
            </a:r>
            <a:r>
              <a:rPr lang="tr-TR" dirty="0"/>
              <a:t> </a:t>
            </a:r>
            <a:r>
              <a:rPr lang="tr-TR" dirty="0" err="1"/>
              <a:t>whether</a:t>
            </a:r>
            <a:r>
              <a:rPr lang="tr-TR" dirty="0"/>
              <a:t> </a:t>
            </a:r>
            <a:r>
              <a:rPr lang="tr-TR" dirty="0" err="1">
                <a:solidFill>
                  <a:srgbClr val="942093"/>
                </a:solidFill>
              </a:rPr>
              <a:t>there</a:t>
            </a:r>
            <a:r>
              <a:rPr lang="tr-TR" dirty="0">
                <a:solidFill>
                  <a:srgbClr val="942093"/>
                </a:solidFill>
              </a:rPr>
              <a:t> is </a:t>
            </a:r>
            <a:r>
              <a:rPr lang="tr-TR" dirty="0" err="1">
                <a:solidFill>
                  <a:srgbClr val="942093"/>
                </a:solidFill>
              </a:rPr>
              <a:t>neutralization</a:t>
            </a:r>
            <a:r>
              <a:rPr lang="tr-TR" dirty="0">
                <a:solidFill>
                  <a:srgbClr val="942093"/>
                </a:solidFill>
              </a:rPr>
              <a:t>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suspected</a:t>
            </a:r>
            <a:r>
              <a:rPr lang="tr-TR" dirty="0"/>
              <a:t> serum </a:t>
            </a:r>
            <a:r>
              <a:rPr lang="tr-TR" dirty="0" err="1"/>
              <a:t>sample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virus</a:t>
            </a:r>
            <a:r>
              <a:rPr lang="tr-TR" dirty="0"/>
              <a:t> is </a:t>
            </a:r>
            <a:r>
              <a:rPr lang="tr-TR" dirty="0" err="1"/>
              <a:t>kept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neutralization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Reminding</a:t>
            </a:r>
            <a:r>
              <a:rPr lang="tr-TR" dirty="0"/>
              <a:t>:</a:t>
            </a:r>
          </a:p>
          <a:p>
            <a:pPr marL="0" indent="0">
              <a:buNone/>
            </a:pPr>
            <a:r>
              <a:rPr lang="tr-TR" dirty="0" err="1"/>
              <a:t>The</a:t>
            </a:r>
            <a:r>
              <a:rPr lang="tr-TR" dirty="0"/>
              <a:t> test is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investigate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>
                <a:solidFill>
                  <a:srgbClr val="7030A0"/>
                </a:solidFill>
              </a:rPr>
              <a:t>presence of </a:t>
            </a:r>
            <a:r>
              <a:rPr lang="tr-TR" dirty="0" err="1">
                <a:solidFill>
                  <a:srgbClr val="7030A0"/>
                </a:solidFill>
              </a:rPr>
              <a:t>antibodies</a:t>
            </a:r>
            <a:r>
              <a:rPr lang="tr-TR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tr-TR" dirty="0" err="1"/>
              <a:t>Conjugate</a:t>
            </a:r>
            <a:r>
              <a:rPr lang="tr-TR" dirty="0"/>
              <a:t> </a:t>
            </a:r>
            <a:r>
              <a:rPr lang="tr-TR" dirty="0" err="1"/>
              <a:t>contains</a:t>
            </a:r>
            <a:r>
              <a:rPr lang="tr-TR" dirty="0"/>
              <a:t> </a:t>
            </a:r>
            <a:r>
              <a:rPr lang="tr-TR" dirty="0" err="1">
                <a:solidFill>
                  <a:schemeClr val="accent2">
                    <a:lumMod val="75000"/>
                  </a:schemeClr>
                </a:solidFill>
              </a:rPr>
              <a:t>virus-specific</a:t>
            </a:r>
            <a:r>
              <a:rPr lang="tr-TR" dirty="0">
                <a:solidFill>
                  <a:schemeClr val="accent2">
                    <a:lumMod val="75000"/>
                  </a:schemeClr>
                </a:solidFill>
              </a:rPr>
              <a:t> Ab.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4437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3E25AFA-E779-7E49-B207-6954863D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r-TR" dirty="0" err="1">
                <a:solidFill>
                  <a:srgbClr val="0070C0"/>
                </a:solidFill>
              </a:rPr>
              <a:t>Method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2F5AEB-C19A-3343-8DB5-1C094EB4E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virus</a:t>
            </a:r>
            <a:r>
              <a:rPr lang="tr-TR" dirty="0"/>
              <a:t> </a:t>
            </a:r>
            <a:r>
              <a:rPr lang="tr-TR" dirty="0" err="1"/>
              <a:t>diluted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rate of 100TCID</a:t>
            </a:r>
            <a:r>
              <a:rPr lang="tr-TR" baseline="-25000" dirty="0"/>
              <a:t>50</a:t>
            </a:r>
            <a:r>
              <a:rPr lang="tr-TR" dirty="0"/>
              <a:t> </a:t>
            </a:r>
            <a:r>
              <a:rPr lang="tr-TR" dirty="0" err="1"/>
              <a:t>incubated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1 </a:t>
            </a:r>
            <a:r>
              <a:rPr lang="tr-TR" dirty="0" err="1"/>
              <a:t>hour</a:t>
            </a:r>
            <a:r>
              <a:rPr lang="tr-TR" dirty="0"/>
              <a:t> at 37 °C </a:t>
            </a:r>
            <a:r>
              <a:rPr lang="tr-TR" dirty="0" err="1"/>
              <a:t>with</a:t>
            </a:r>
            <a:r>
              <a:rPr lang="tr-TR" dirty="0"/>
              <a:t> an </a:t>
            </a:r>
            <a:r>
              <a:rPr lang="tr-TR" dirty="0" err="1"/>
              <a:t>equal</a:t>
            </a:r>
            <a:r>
              <a:rPr lang="tr-TR" dirty="0"/>
              <a:t> </a:t>
            </a:r>
            <a:r>
              <a:rPr lang="tr-TR" dirty="0" err="1"/>
              <a:t>volume</a:t>
            </a:r>
            <a:r>
              <a:rPr lang="tr-TR" dirty="0"/>
              <a:t> of </a:t>
            </a:r>
            <a:r>
              <a:rPr lang="tr-TR" dirty="0" err="1"/>
              <a:t>suspected</a:t>
            </a:r>
            <a:r>
              <a:rPr lang="tr-TR" dirty="0"/>
              <a:t> serum.</a:t>
            </a:r>
          </a:p>
          <a:p>
            <a:pPr lvl="1"/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purpose</a:t>
            </a:r>
            <a:r>
              <a:rPr lang="tr-TR" dirty="0"/>
              <a:t>, </a:t>
            </a:r>
            <a:r>
              <a:rPr lang="tr-TR" dirty="0" err="1"/>
              <a:t>mostly</a:t>
            </a:r>
            <a:r>
              <a:rPr lang="tr-TR" dirty="0"/>
              <a:t> 96-wells </a:t>
            </a:r>
            <a:r>
              <a:rPr lang="tr-TR" dirty="0" err="1"/>
              <a:t>plates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.)</a:t>
            </a:r>
          </a:p>
          <a:p>
            <a:pPr lvl="1"/>
            <a:endParaRPr lang="tr-TR" dirty="0"/>
          </a:p>
          <a:p>
            <a:r>
              <a:rPr lang="tr-TR" dirty="0"/>
              <a:t>At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end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,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suspension</a:t>
            </a:r>
            <a:r>
              <a:rPr lang="tr-TR" dirty="0"/>
              <a:t> is </a:t>
            </a:r>
            <a:r>
              <a:rPr lang="tr-TR" dirty="0" err="1"/>
              <a:t>added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wells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plate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incubated</a:t>
            </a:r>
            <a:r>
              <a:rPr lang="tr-TR" dirty="0"/>
              <a:t> at 37 ° C </a:t>
            </a:r>
            <a:r>
              <a:rPr lang="tr-TR" dirty="0" err="1"/>
              <a:t>for</a:t>
            </a:r>
            <a:r>
              <a:rPr lang="tr-TR" dirty="0"/>
              <a:t> 2-3 </a:t>
            </a:r>
            <a:r>
              <a:rPr lang="tr-TR" dirty="0" err="1"/>
              <a:t>days</a:t>
            </a:r>
            <a:r>
              <a:rPr lang="tr-TR" dirty="0"/>
              <a:t>.</a:t>
            </a:r>
          </a:p>
          <a:p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incubation</a:t>
            </a:r>
            <a:r>
              <a:rPr lang="tr-TR" dirty="0"/>
              <a:t>,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surfaces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washed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Conjugate</a:t>
            </a:r>
            <a:r>
              <a:rPr lang="tr-TR" dirty="0"/>
              <a:t> </a:t>
            </a:r>
            <a:r>
              <a:rPr lang="tr-TR" dirty="0">
                <a:solidFill>
                  <a:srgbClr val="942093"/>
                </a:solidFill>
              </a:rPr>
              <a:t>(</a:t>
            </a:r>
            <a:r>
              <a:rPr lang="tr-TR" dirty="0" err="1">
                <a:solidFill>
                  <a:srgbClr val="942093"/>
                </a:solidFill>
              </a:rPr>
              <a:t>Conjugate</a:t>
            </a:r>
            <a:r>
              <a:rPr lang="tr-TR" dirty="0">
                <a:solidFill>
                  <a:srgbClr val="942093"/>
                </a:solidFill>
              </a:rPr>
              <a:t> </a:t>
            </a:r>
            <a:r>
              <a:rPr lang="tr-TR" dirty="0" err="1">
                <a:solidFill>
                  <a:srgbClr val="942093"/>
                </a:solidFill>
              </a:rPr>
              <a:t>virus</a:t>
            </a:r>
            <a:r>
              <a:rPr lang="tr-TR" dirty="0">
                <a:solidFill>
                  <a:srgbClr val="942093"/>
                </a:solidFill>
              </a:rPr>
              <a:t> </a:t>
            </a:r>
            <a:r>
              <a:rPr lang="tr-TR" dirty="0" err="1">
                <a:solidFill>
                  <a:srgbClr val="942093"/>
                </a:solidFill>
              </a:rPr>
              <a:t>specific</a:t>
            </a:r>
            <a:r>
              <a:rPr lang="tr-TR" dirty="0">
                <a:solidFill>
                  <a:srgbClr val="942093"/>
                </a:solidFill>
              </a:rPr>
              <a:t>)</a:t>
            </a:r>
            <a:r>
              <a:rPr lang="tr-TR" dirty="0"/>
              <a:t> is </a:t>
            </a:r>
            <a:r>
              <a:rPr lang="tr-TR" dirty="0" err="1"/>
              <a:t>added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.</a:t>
            </a:r>
          </a:p>
          <a:p>
            <a:r>
              <a:rPr lang="tr-TR" dirty="0" err="1"/>
              <a:t>Following</a:t>
            </a:r>
            <a:r>
              <a:rPr lang="tr-TR" dirty="0"/>
              <a:t> </a:t>
            </a:r>
            <a:r>
              <a:rPr lang="tr-TR" dirty="0" err="1"/>
              <a:t>incubation</a:t>
            </a:r>
            <a:r>
              <a:rPr lang="tr-TR" dirty="0"/>
              <a:t> at 37 ° C </a:t>
            </a:r>
            <a:r>
              <a:rPr lang="tr-TR" dirty="0" err="1"/>
              <a:t>for</a:t>
            </a:r>
            <a:r>
              <a:rPr lang="tr-TR" dirty="0"/>
              <a:t> 1 </a:t>
            </a:r>
            <a:r>
              <a:rPr lang="tr-TR" dirty="0" err="1"/>
              <a:t>hour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surfaces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washed</a:t>
            </a:r>
            <a:r>
              <a:rPr lang="tr-TR" dirty="0"/>
              <a:t> </a:t>
            </a:r>
            <a:r>
              <a:rPr lang="tr-TR" dirty="0" err="1"/>
              <a:t>again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>
                <a:solidFill>
                  <a:srgbClr val="760D00"/>
                </a:solidFill>
              </a:rPr>
              <a:t>SUBSTRATE</a:t>
            </a:r>
            <a:r>
              <a:rPr lang="tr-TR" dirty="0"/>
              <a:t> is </a:t>
            </a:r>
            <a:r>
              <a:rPr lang="tr-TR" dirty="0" err="1"/>
              <a:t>added</a:t>
            </a:r>
            <a:r>
              <a:rPr lang="tr-TR" dirty="0"/>
              <a:t>. </a:t>
            </a:r>
          </a:p>
          <a:p>
            <a:r>
              <a:rPr lang="tr-TR" dirty="0" err="1"/>
              <a:t>The</a:t>
            </a:r>
            <a:r>
              <a:rPr lang="tr-TR" dirty="0"/>
              <a:t> test is </a:t>
            </a:r>
            <a:r>
              <a:rPr lang="tr-TR" dirty="0" err="1"/>
              <a:t>evaluated</a:t>
            </a:r>
            <a:r>
              <a:rPr lang="tr-TR" dirty="0"/>
              <a:t> </a:t>
            </a:r>
            <a:r>
              <a:rPr lang="tr-TR" dirty="0" err="1"/>
              <a:t>under</a:t>
            </a:r>
            <a:r>
              <a:rPr lang="tr-TR" dirty="0"/>
              <a:t> an </a:t>
            </a:r>
            <a:r>
              <a:rPr lang="tr-TR" dirty="0" err="1"/>
              <a:t>invert</a:t>
            </a:r>
            <a:r>
              <a:rPr lang="tr-TR" dirty="0"/>
              <a:t> </a:t>
            </a:r>
            <a:r>
              <a:rPr lang="tr-TR" dirty="0" err="1"/>
              <a:t>microscope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10-15 </a:t>
            </a:r>
            <a:r>
              <a:rPr lang="tr-TR" dirty="0" err="1"/>
              <a:t>minutes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28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EB45430-8A09-E141-B665-DBC69B5D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903BB7C-0A00-A945-BEE0-F9C900750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Description</a:t>
            </a:r>
            <a:r>
              <a:rPr lang="tr-TR" dirty="0"/>
              <a:t>: </a:t>
            </a:r>
          </a:p>
          <a:p>
            <a:r>
              <a:rPr lang="tr-TR" dirty="0" err="1"/>
              <a:t>It</a:t>
            </a:r>
            <a:r>
              <a:rPr lang="tr-TR" dirty="0"/>
              <a:t> is an </a:t>
            </a:r>
            <a:r>
              <a:rPr lang="tr-TR" dirty="0" err="1">
                <a:solidFill>
                  <a:srgbClr val="C00000"/>
                </a:solidFill>
              </a:rPr>
              <a:t>immunocytochemical</a:t>
            </a:r>
            <a:r>
              <a:rPr lang="tr-TR" dirty="0"/>
              <a:t> </a:t>
            </a:r>
            <a:r>
              <a:rPr lang="tr-TR" dirty="0" err="1"/>
              <a:t>method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investigates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presence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antigen</a:t>
            </a:r>
            <a:r>
              <a:rPr lang="tr-TR" dirty="0"/>
              <a:t> (</a:t>
            </a:r>
            <a:r>
              <a:rPr lang="tr-TR" dirty="0" err="1"/>
              <a:t>Ag</a:t>
            </a:r>
            <a:r>
              <a:rPr lang="tr-TR" dirty="0"/>
              <a:t>) </a:t>
            </a:r>
            <a:r>
              <a:rPr lang="tr-TR" dirty="0" err="1"/>
              <a:t>found</a:t>
            </a:r>
            <a:r>
              <a:rPr lang="tr-TR" dirty="0"/>
              <a:t> in </a:t>
            </a:r>
            <a:r>
              <a:rPr lang="tr-TR" dirty="0" err="1"/>
              <a:t>suspicious</a:t>
            </a:r>
            <a:r>
              <a:rPr lang="tr-TR" dirty="0"/>
              <a:t> </a:t>
            </a:r>
            <a:r>
              <a:rPr lang="tr-TR" dirty="0" err="1"/>
              <a:t>material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antibody</a:t>
            </a:r>
            <a:r>
              <a:rPr lang="tr-TR" dirty="0"/>
              <a:t> </a:t>
            </a:r>
            <a:r>
              <a:rPr lang="tr-TR" dirty="0" err="1"/>
              <a:t>against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>
                <a:solidFill>
                  <a:schemeClr val="accent2"/>
                </a:solidFill>
              </a:rPr>
              <a:t>substrate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antibody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labeled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with</a:t>
            </a:r>
            <a:r>
              <a:rPr lang="tr-TR" dirty="0">
                <a:solidFill>
                  <a:srgbClr val="00B050"/>
                </a:solidFill>
              </a:rPr>
              <a:t> </a:t>
            </a:r>
            <a:r>
              <a:rPr lang="tr-TR" dirty="0" err="1">
                <a:solidFill>
                  <a:srgbClr val="00B050"/>
                </a:solidFill>
              </a:rPr>
              <a:t>enzyme</a:t>
            </a:r>
            <a:r>
              <a:rPr lang="tr-TR" dirty="0">
                <a:solidFill>
                  <a:srgbClr val="00B050"/>
                </a:solidFill>
              </a:rPr>
              <a:t> (</a:t>
            </a:r>
            <a:r>
              <a:rPr lang="tr-TR" dirty="0" err="1">
                <a:solidFill>
                  <a:srgbClr val="00B050"/>
                </a:solidFill>
              </a:rPr>
              <a:t>conjugate</a:t>
            </a:r>
            <a:r>
              <a:rPr lang="tr-TR" dirty="0">
                <a:solidFill>
                  <a:srgbClr val="00B05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3509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90DC873-EDDA-4D41-9819-CFCB64CE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70C0"/>
                </a:solidFill>
              </a:rPr>
              <a:t>Usage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Areas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1014BE-AE11-1148-9542-779EB58A7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Antigen</a:t>
            </a:r>
            <a:r>
              <a:rPr lang="tr-TR" dirty="0"/>
              <a:t> </a:t>
            </a:r>
            <a:r>
              <a:rPr lang="tr-TR" dirty="0" err="1"/>
              <a:t>detection</a:t>
            </a:r>
            <a:r>
              <a:rPr lang="tr-TR" dirty="0"/>
              <a:t> in </a:t>
            </a:r>
            <a:r>
              <a:rPr lang="tr-TR" dirty="0" err="1"/>
              <a:t>naturally</a:t>
            </a:r>
            <a:r>
              <a:rPr lang="tr-TR" dirty="0"/>
              <a:t> </a:t>
            </a:r>
            <a:r>
              <a:rPr lang="tr-TR" dirty="0" err="1"/>
              <a:t>infected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 (</a:t>
            </a:r>
            <a:r>
              <a:rPr lang="tr-TR" dirty="0" err="1"/>
              <a:t>nasal</a:t>
            </a:r>
            <a:r>
              <a:rPr lang="tr-TR" dirty="0"/>
              <a:t> </a:t>
            </a:r>
            <a:r>
              <a:rPr lang="tr-TR" dirty="0" err="1"/>
              <a:t>epithelium</a:t>
            </a:r>
            <a:r>
              <a:rPr lang="tr-TR" dirty="0"/>
              <a:t>, semen)</a:t>
            </a:r>
          </a:p>
          <a:p>
            <a:r>
              <a:rPr lang="tr-TR" dirty="0" err="1"/>
              <a:t>Antigen</a:t>
            </a:r>
            <a:r>
              <a:rPr lang="tr-TR" dirty="0"/>
              <a:t> </a:t>
            </a:r>
            <a:r>
              <a:rPr lang="tr-TR" dirty="0" err="1"/>
              <a:t>detection</a:t>
            </a:r>
            <a:r>
              <a:rPr lang="tr-TR" dirty="0"/>
              <a:t> in </a:t>
            </a:r>
            <a:r>
              <a:rPr lang="tr-TR" dirty="0" err="1"/>
              <a:t>cells</a:t>
            </a:r>
            <a:r>
              <a:rPr lang="tr-TR" dirty="0"/>
              <a:t> </a:t>
            </a:r>
            <a:r>
              <a:rPr lang="tr-TR" dirty="0" err="1"/>
              <a:t>inoculated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field</a:t>
            </a:r>
            <a:r>
              <a:rPr lang="tr-TR" dirty="0"/>
              <a:t> </a:t>
            </a:r>
            <a:r>
              <a:rPr lang="tr-TR" dirty="0" err="1"/>
              <a:t>samples</a:t>
            </a:r>
            <a:r>
              <a:rPr lang="tr-TR" dirty="0"/>
              <a:t>.</a:t>
            </a:r>
          </a:p>
          <a:p>
            <a:r>
              <a:rPr lang="tr-TR" dirty="0" err="1"/>
              <a:t>Antigen</a:t>
            </a:r>
            <a:r>
              <a:rPr lang="tr-TR" dirty="0"/>
              <a:t> </a:t>
            </a:r>
            <a:r>
              <a:rPr lang="tr-TR" dirty="0" err="1"/>
              <a:t>detection</a:t>
            </a:r>
            <a:r>
              <a:rPr lang="tr-TR" dirty="0"/>
              <a:t> in </a:t>
            </a:r>
            <a:r>
              <a:rPr lang="tr-TR" dirty="0" err="1"/>
              <a:t>pathological</a:t>
            </a:r>
            <a:r>
              <a:rPr lang="tr-TR" dirty="0"/>
              <a:t> </a:t>
            </a:r>
            <a:r>
              <a:rPr lang="tr-TR" dirty="0" err="1"/>
              <a:t>material</a:t>
            </a:r>
            <a:endParaRPr lang="tr-TR" dirty="0"/>
          </a:p>
          <a:p>
            <a:r>
              <a:rPr lang="tr-TR" dirty="0" err="1"/>
              <a:t>Antibody</a:t>
            </a:r>
            <a:r>
              <a:rPr lang="tr-TR" dirty="0"/>
              <a:t> </a:t>
            </a:r>
            <a:r>
              <a:rPr lang="tr-TR" dirty="0" err="1"/>
              <a:t>detection</a:t>
            </a:r>
            <a:endParaRPr lang="tr-TR" dirty="0"/>
          </a:p>
          <a:p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fields</a:t>
            </a:r>
            <a:r>
              <a:rPr lang="tr-TR" dirty="0"/>
              <a:t> (</a:t>
            </a:r>
            <a:r>
              <a:rPr lang="tr-TR" dirty="0" err="1"/>
              <a:t>virus</a:t>
            </a:r>
            <a:r>
              <a:rPr lang="tr-TR" dirty="0"/>
              <a:t> </a:t>
            </a:r>
            <a:r>
              <a:rPr lang="tr-TR" dirty="0" err="1"/>
              <a:t>titration</a:t>
            </a:r>
            <a:r>
              <a:rPr lang="tr-TR" dirty="0"/>
              <a:t>, </a:t>
            </a:r>
            <a:r>
              <a:rPr lang="tr-TR" dirty="0" err="1"/>
              <a:t>histology</a:t>
            </a:r>
            <a:r>
              <a:rPr lang="tr-TR" dirty="0"/>
              <a:t>, </a:t>
            </a:r>
            <a:r>
              <a:rPr lang="tr-TR" dirty="0" err="1"/>
              <a:t>etc</a:t>
            </a:r>
            <a:r>
              <a:rPr lang="tr-TR" dirty="0"/>
              <a:t>.)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4837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DCD5CC-6E57-BB4A-BB24-EA4F37739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70C0"/>
                </a:solidFill>
              </a:rPr>
              <a:t>What</a:t>
            </a:r>
            <a:r>
              <a:rPr lang="tr-TR" dirty="0">
                <a:solidFill>
                  <a:srgbClr val="0070C0"/>
                </a:solidFill>
              </a:rPr>
              <a:t> do </a:t>
            </a:r>
            <a:r>
              <a:rPr lang="tr-TR" dirty="0" err="1">
                <a:solidFill>
                  <a:srgbClr val="0070C0"/>
                </a:solidFill>
              </a:rPr>
              <a:t>we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need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to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perform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the</a:t>
            </a:r>
            <a:r>
              <a:rPr lang="tr-TR" dirty="0">
                <a:solidFill>
                  <a:srgbClr val="0070C0"/>
                </a:solidFill>
              </a:rPr>
              <a:t> test?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066578-BEA7-6844-A2C6-E4932E8EF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Cell </a:t>
            </a:r>
            <a:r>
              <a:rPr lang="tr-TR" dirty="0" err="1"/>
              <a:t>culture</a:t>
            </a:r>
            <a:endParaRPr lang="tr-TR" dirty="0"/>
          </a:p>
          <a:p>
            <a:r>
              <a:rPr lang="tr-TR" dirty="0" err="1"/>
              <a:t>Conjugates</a:t>
            </a:r>
            <a:endParaRPr lang="tr-TR" dirty="0"/>
          </a:p>
          <a:p>
            <a:r>
              <a:rPr lang="tr-TR" dirty="0" err="1"/>
              <a:t>Substrate</a:t>
            </a:r>
            <a:endParaRPr lang="tr-TR" dirty="0"/>
          </a:p>
          <a:p>
            <a:r>
              <a:rPr lang="tr-TR" dirty="0" err="1"/>
              <a:t>Virus</a:t>
            </a:r>
            <a:r>
              <a:rPr lang="tr-TR" dirty="0"/>
              <a:t> (</a:t>
            </a:r>
            <a:r>
              <a:rPr lang="tr-TR" dirty="0" err="1"/>
              <a:t>Known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suspected</a:t>
            </a:r>
            <a:r>
              <a:rPr lang="tr-TR" dirty="0"/>
              <a:t>)</a:t>
            </a:r>
          </a:p>
          <a:p>
            <a:r>
              <a:rPr lang="tr-TR" dirty="0"/>
              <a:t>Serum (</a:t>
            </a:r>
            <a:r>
              <a:rPr lang="tr-TR" dirty="0" err="1"/>
              <a:t>known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suspected</a:t>
            </a:r>
            <a:r>
              <a:rPr lang="tr-TR" dirty="0"/>
              <a:t>-  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*NOT </a:t>
            </a:r>
            <a:r>
              <a:rPr lang="tr-TR" dirty="0" err="1">
                <a:solidFill>
                  <a:schemeClr val="accent6">
                    <a:lumMod val="50000"/>
                  </a:schemeClr>
                </a:solidFill>
              </a:rPr>
              <a:t>for</a:t>
            </a:r>
            <a:r>
              <a:rPr lang="tr-TR" dirty="0">
                <a:solidFill>
                  <a:schemeClr val="accent6">
                    <a:lumMod val="50000"/>
                  </a:schemeClr>
                </a:solidFill>
              </a:rPr>
              <a:t> Direct IP</a:t>
            </a:r>
            <a:r>
              <a:rPr lang="tr-TR" dirty="0"/>
              <a:t>)</a:t>
            </a:r>
          </a:p>
          <a:p>
            <a:r>
              <a:rPr lang="tr-TR" dirty="0" err="1"/>
              <a:t>Invert</a:t>
            </a:r>
            <a:r>
              <a:rPr lang="tr-TR" dirty="0"/>
              <a:t> </a:t>
            </a:r>
            <a:r>
              <a:rPr lang="tr-TR" dirty="0" err="1"/>
              <a:t>microscope</a:t>
            </a:r>
            <a:endParaRPr lang="tr-TR" dirty="0"/>
          </a:p>
          <a:p>
            <a:r>
              <a:rPr lang="tr-TR" dirty="0"/>
              <a:t>Test </a:t>
            </a:r>
            <a:r>
              <a:rPr lang="tr-TR" dirty="0" err="1"/>
              <a:t>tablets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test </a:t>
            </a:r>
            <a:r>
              <a:rPr lang="tr-TR" dirty="0" err="1"/>
              <a:t>solutions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842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E1108B-2127-1449-BF1F-F30536ABD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r>
              <a:rPr lang="tr-TR" dirty="0" err="1">
                <a:solidFill>
                  <a:srgbClr val="002060"/>
                </a:solidFill>
              </a:rPr>
              <a:t>Conjugate</a:t>
            </a:r>
            <a:r>
              <a:rPr lang="tr-TR" dirty="0">
                <a:solidFill>
                  <a:srgbClr val="002060"/>
                </a:solidFill>
              </a:rPr>
              <a:t>: </a:t>
            </a:r>
            <a:r>
              <a:rPr lang="tr-TR" dirty="0" err="1">
                <a:solidFill>
                  <a:srgbClr val="002060"/>
                </a:solidFill>
              </a:rPr>
              <a:t>Antibody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labeled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with</a:t>
            </a:r>
            <a:r>
              <a:rPr lang="tr-TR" dirty="0">
                <a:solidFill>
                  <a:srgbClr val="002060"/>
                </a:solidFill>
              </a:rPr>
              <a:t> an </a:t>
            </a:r>
            <a:r>
              <a:rPr lang="tr-TR" dirty="0" err="1">
                <a:solidFill>
                  <a:srgbClr val="002060"/>
                </a:solidFill>
              </a:rPr>
              <a:t>enzyme</a:t>
            </a:r>
            <a:r>
              <a:rPr lang="tr-TR" dirty="0">
                <a:solidFill>
                  <a:srgbClr val="002060"/>
                </a:solidFill>
              </a:rPr>
              <a:t>.</a:t>
            </a:r>
          </a:p>
          <a:p>
            <a:pPr lvl="3"/>
            <a:r>
              <a:rPr lang="tr-TR" sz="2800" dirty="0">
                <a:solidFill>
                  <a:srgbClr val="002060"/>
                </a:solidFill>
              </a:rPr>
              <a:t>           (Marker </a:t>
            </a:r>
            <a:r>
              <a:rPr lang="tr-TR" sz="2800" dirty="0" err="1">
                <a:solidFill>
                  <a:srgbClr val="002060"/>
                </a:solidFill>
              </a:rPr>
              <a:t>substance</a:t>
            </a:r>
            <a:r>
              <a:rPr lang="tr-TR" sz="2800" dirty="0">
                <a:solidFill>
                  <a:srgbClr val="002060"/>
                </a:solidFill>
              </a:rPr>
              <a:t>+ </a:t>
            </a:r>
            <a:r>
              <a:rPr lang="tr-TR" sz="2800" dirty="0" err="1">
                <a:solidFill>
                  <a:srgbClr val="002060"/>
                </a:solidFill>
              </a:rPr>
              <a:t>Antibody</a:t>
            </a:r>
            <a:r>
              <a:rPr lang="tr-TR" sz="2800" dirty="0">
                <a:solidFill>
                  <a:srgbClr val="002060"/>
                </a:solidFill>
              </a:rPr>
              <a:t>)</a:t>
            </a:r>
            <a:br>
              <a:rPr lang="tr-TR" dirty="0">
                <a:solidFill>
                  <a:srgbClr val="FF0000"/>
                </a:solidFill>
              </a:rPr>
            </a:br>
            <a:endParaRPr lang="tr-TR" dirty="0">
              <a:solidFill>
                <a:srgbClr val="FF0000"/>
              </a:solidFill>
            </a:endParaRPr>
          </a:p>
          <a:p>
            <a:r>
              <a:rPr lang="tr-TR" dirty="0"/>
              <a:t>Marker </a:t>
            </a:r>
            <a:r>
              <a:rPr lang="tr-TR" dirty="0" err="1"/>
              <a:t>substance</a:t>
            </a:r>
            <a:r>
              <a:rPr lang="tr-TR" dirty="0"/>
              <a:t>;</a:t>
            </a:r>
          </a:p>
          <a:p>
            <a:pPr marL="457200" lvl="1" indent="0">
              <a:buNone/>
            </a:pPr>
            <a:r>
              <a:rPr lang="tr-TR" sz="2800" dirty="0"/>
              <a:t>is an </a:t>
            </a:r>
            <a:r>
              <a:rPr lang="tr-TR" sz="2800" dirty="0" err="1"/>
              <a:t>enzyme</a:t>
            </a:r>
            <a:r>
              <a:rPr lang="tr-TR" sz="2800" dirty="0"/>
              <a:t> </a:t>
            </a:r>
            <a:r>
              <a:rPr lang="tr-TR" sz="2800" dirty="0" err="1"/>
              <a:t>such</a:t>
            </a:r>
            <a:r>
              <a:rPr lang="tr-TR" sz="2800" dirty="0"/>
              <a:t> as, </a:t>
            </a:r>
            <a:r>
              <a:rPr lang="tr-TR" sz="2800" b="1" dirty="0" err="1"/>
              <a:t>Peroxidase</a:t>
            </a:r>
            <a:r>
              <a:rPr lang="tr-TR" sz="2800" b="1" dirty="0"/>
              <a:t>, </a:t>
            </a:r>
            <a:r>
              <a:rPr lang="tr-TR" sz="2800" b="1" dirty="0" err="1"/>
              <a:t>glucosoxidase</a:t>
            </a:r>
            <a:r>
              <a:rPr lang="tr-TR" sz="2800" b="1" dirty="0"/>
              <a:t>, B-</a:t>
            </a:r>
            <a:r>
              <a:rPr lang="tr-TR" sz="2800" b="1" dirty="0" err="1"/>
              <a:t>galactosidase</a:t>
            </a:r>
            <a:r>
              <a:rPr lang="tr-TR" sz="2800" b="1" dirty="0"/>
              <a:t>, alkaline </a:t>
            </a:r>
            <a:r>
              <a:rPr lang="tr-TR" sz="2800" b="1" dirty="0" err="1"/>
              <a:t>phosphatase</a:t>
            </a:r>
            <a:r>
              <a:rPr lang="tr-TR" sz="2800" b="1" dirty="0"/>
              <a:t>. </a:t>
            </a:r>
            <a:r>
              <a:rPr lang="tr-TR" sz="2800" dirty="0">
                <a:solidFill>
                  <a:srgbClr val="FF0000"/>
                </a:solidFill>
              </a:rPr>
              <a:t>PEROXIDASE is </a:t>
            </a:r>
            <a:r>
              <a:rPr lang="tr-TR" sz="2800" dirty="0" err="1">
                <a:solidFill>
                  <a:srgbClr val="FF0000"/>
                </a:solidFill>
              </a:rPr>
              <a:t>the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most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frequently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 err="1">
                <a:solidFill>
                  <a:srgbClr val="FF0000"/>
                </a:solidFill>
              </a:rPr>
              <a:t>used</a:t>
            </a:r>
            <a:r>
              <a:rPr lang="tr-TR" sz="2800" dirty="0">
                <a:solidFill>
                  <a:srgbClr val="FF0000"/>
                </a:solidFill>
              </a:rPr>
              <a:t>.</a:t>
            </a:r>
          </a:p>
          <a:p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peroxidase</a:t>
            </a:r>
            <a:r>
              <a:rPr lang="tr-TR" dirty="0"/>
              <a:t> </a:t>
            </a:r>
            <a:r>
              <a:rPr lang="tr-TR" dirty="0" err="1"/>
              <a:t>enzyme</a:t>
            </a:r>
            <a:r>
              <a:rPr lang="tr-TR" dirty="0"/>
              <a:t> is </a:t>
            </a:r>
            <a:r>
              <a:rPr lang="tr-TR" dirty="0" err="1"/>
              <a:t>preferred</a:t>
            </a:r>
            <a:r>
              <a:rPr lang="tr-TR" dirty="0"/>
              <a:t> </a:t>
            </a:r>
            <a:r>
              <a:rPr lang="tr-TR" dirty="0" err="1"/>
              <a:t>because</a:t>
            </a:r>
            <a:endParaRPr lang="tr-TR" dirty="0"/>
          </a:p>
          <a:p>
            <a:pPr lvl="1">
              <a:buFont typeface="Wingdings" pitchFamily="2" charset="2"/>
              <a:buChar char="Ø"/>
            </a:pPr>
            <a:r>
              <a:rPr lang="tr-TR" sz="2800" dirty="0"/>
              <a:t>it is </a:t>
            </a:r>
            <a:r>
              <a:rPr lang="tr-TR" sz="2800" dirty="0" err="1"/>
              <a:t>stable</a:t>
            </a:r>
            <a:r>
              <a:rPr lang="tr-TR" sz="2800" dirty="0"/>
              <a:t>, </a:t>
            </a:r>
          </a:p>
          <a:p>
            <a:pPr lvl="1">
              <a:buFont typeface="Wingdings" pitchFamily="2" charset="2"/>
              <a:buChar char="Ø"/>
            </a:pPr>
            <a:r>
              <a:rPr lang="tr-TR" sz="2800" dirty="0" err="1"/>
              <a:t>easily</a:t>
            </a:r>
            <a:r>
              <a:rPr lang="tr-TR" sz="2800" dirty="0"/>
              <a:t> </a:t>
            </a:r>
            <a:r>
              <a:rPr lang="tr-TR" sz="2800" dirty="0" err="1"/>
              <a:t>purifiable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tr-TR" sz="2800" dirty="0" err="1"/>
              <a:t>able</a:t>
            </a:r>
            <a:r>
              <a:rPr lang="tr-TR" sz="2800" dirty="0"/>
              <a:t> </a:t>
            </a:r>
            <a:r>
              <a:rPr lang="tr-TR" sz="2800" dirty="0" err="1"/>
              <a:t>to</a:t>
            </a:r>
            <a:r>
              <a:rPr lang="tr-TR" sz="2800" dirty="0"/>
              <a:t> </a:t>
            </a:r>
            <a:r>
              <a:rPr lang="tr-TR" sz="2800" dirty="0" err="1"/>
              <a:t>react</a:t>
            </a:r>
            <a:r>
              <a:rPr lang="tr-TR" sz="2800" dirty="0"/>
              <a:t> </a:t>
            </a:r>
            <a:r>
              <a:rPr lang="tr-TR" sz="2800" dirty="0" err="1"/>
              <a:t>with</a:t>
            </a:r>
            <a:r>
              <a:rPr lang="tr-TR" sz="2800" dirty="0"/>
              <a:t> a </a:t>
            </a:r>
            <a:r>
              <a:rPr lang="tr-TR" sz="2800" dirty="0" err="1"/>
              <a:t>large</a:t>
            </a:r>
            <a:r>
              <a:rPr lang="tr-TR" sz="2800" dirty="0"/>
              <a:t> </a:t>
            </a:r>
            <a:r>
              <a:rPr lang="tr-TR" sz="2800" dirty="0" err="1"/>
              <a:t>number</a:t>
            </a:r>
            <a:r>
              <a:rPr lang="tr-TR" sz="2800" dirty="0"/>
              <a:t> of </a:t>
            </a:r>
            <a:r>
              <a:rPr lang="tr-TR" sz="2800" dirty="0" err="1"/>
              <a:t>substrates</a:t>
            </a:r>
            <a:r>
              <a:rPr lang="tr-TR" sz="2800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8313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2FC06689-161D-0A4B-9613-B3DD0B70D339}"/>
              </a:ext>
            </a:extLst>
          </p:cNvPr>
          <p:cNvSpPr/>
          <p:nvPr/>
        </p:nvSpPr>
        <p:spPr>
          <a:xfrm>
            <a:off x="811161" y="4704735"/>
            <a:ext cx="10589342" cy="14722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CDEA9B8-D729-E94E-B1B1-E6182708A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896" y="766916"/>
            <a:ext cx="10409903" cy="5410047"/>
          </a:xfrm>
        </p:spPr>
        <p:txBody>
          <a:bodyPr/>
          <a:lstStyle/>
          <a:p>
            <a:r>
              <a:rPr lang="tr-TR" sz="3200" dirty="0" err="1">
                <a:solidFill>
                  <a:srgbClr val="0070C0"/>
                </a:solidFill>
              </a:rPr>
              <a:t>Antibody</a:t>
            </a:r>
            <a:r>
              <a:rPr lang="tr-TR" sz="3200" dirty="0">
                <a:solidFill>
                  <a:srgbClr val="0070C0"/>
                </a:solidFill>
              </a:rPr>
              <a:t> in </a:t>
            </a:r>
            <a:r>
              <a:rPr lang="tr-TR" sz="3200" dirty="0" err="1">
                <a:solidFill>
                  <a:srgbClr val="0070C0"/>
                </a:solidFill>
              </a:rPr>
              <a:t>the</a:t>
            </a:r>
            <a:r>
              <a:rPr lang="tr-TR" sz="3200" dirty="0">
                <a:solidFill>
                  <a:srgbClr val="0070C0"/>
                </a:solidFill>
              </a:rPr>
              <a:t> </a:t>
            </a:r>
            <a:r>
              <a:rPr lang="tr-TR" sz="3200" dirty="0" err="1">
                <a:solidFill>
                  <a:srgbClr val="0070C0"/>
                </a:solidFill>
              </a:rPr>
              <a:t>conjugate</a:t>
            </a:r>
            <a:r>
              <a:rPr lang="tr-TR" sz="3200" dirty="0">
                <a:solidFill>
                  <a:srgbClr val="0070C0"/>
                </a:solidFill>
              </a:rPr>
              <a:t>:</a:t>
            </a:r>
          </a:p>
          <a:p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specific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agent</a:t>
            </a:r>
            <a:r>
              <a:rPr lang="tr-TR" dirty="0"/>
              <a:t> </a:t>
            </a:r>
            <a:r>
              <a:rPr lang="tr-TR" dirty="0" err="1"/>
              <a:t>intended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detected</a:t>
            </a:r>
            <a:r>
              <a:rPr lang="tr-TR" dirty="0"/>
              <a:t> </a:t>
            </a:r>
          </a:p>
          <a:p>
            <a:pPr lvl="1"/>
            <a:r>
              <a:rPr lang="tr-TR" dirty="0"/>
              <a:t>(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,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direct</a:t>
            </a:r>
            <a:r>
              <a:rPr lang="tr-TR" dirty="0"/>
              <a:t> IP test is </a:t>
            </a:r>
            <a:r>
              <a:rPr lang="tr-TR" dirty="0" err="1"/>
              <a:t>performed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investigate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presence of </a:t>
            </a:r>
            <a:r>
              <a:rPr lang="tr-TR" dirty="0" err="1"/>
              <a:t>the</a:t>
            </a:r>
            <a:r>
              <a:rPr lang="tr-TR" dirty="0"/>
              <a:t> "A" </a:t>
            </a:r>
            <a:r>
              <a:rPr lang="tr-TR" dirty="0" err="1"/>
              <a:t>antigen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antibody</a:t>
            </a:r>
            <a:r>
              <a:rPr lang="tr-TR" dirty="0"/>
              <a:t> is </a:t>
            </a:r>
            <a:r>
              <a:rPr lang="tr-TR" dirty="0" err="1"/>
              <a:t>formed</a:t>
            </a:r>
            <a:r>
              <a:rPr lang="tr-TR" dirty="0"/>
              <a:t> </a:t>
            </a:r>
            <a:r>
              <a:rPr lang="tr-TR" dirty="0" err="1"/>
              <a:t>against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"A" </a:t>
            </a:r>
            <a:r>
              <a:rPr lang="tr-TR" dirty="0" err="1"/>
              <a:t>antigen</a:t>
            </a:r>
            <a:r>
              <a:rPr lang="tr-TR" dirty="0"/>
              <a:t>)</a:t>
            </a:r>
          </a:p>
          <a:p>
            <a:pPr algn="ctr"/>
            <a:r>
              <a:rPr lang="tr-TR" dirty="0" err="1"/>
              <a:t>Or</a:t>
            </a:r>
            <a:endParaRPr lang="tr-TR" dirty="0"/>
          </a:p>
          <a:p>
            <a:r>
              <a:rPr lang="tr-TR" dirty="0" err="1"/>
              <a:t>It</a:t>
            </a:r>
            <a:r>
              <a:rPr lang="tr-TR" dirty="0"/>
              <a:t> is </a:t>
            </a:r>
            <a:r>
              <a:rPr lang="tr-TR" dirty="0" err="1"/>
              <a:t>specific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primary</a:t>
            </a:r>
            <a:r>
              <a:rPr lang="tr-TR" dirty="0"/>
              <a:t> </a:t>
            </a:r>
            <a:r>
              <a:rPr lang="tr-TR" dirty="0" err="1"/>
              <a:t>antibody</a:t>
            </a:r>
            <a:r>
              <a:rPr lang="tr-TR" dirty="0"/>
              <a:t>. </a:t>
            </a:r>
          </a:p>
          <a:p>
            <a:pPr lvl="1"/>
            <a:r>
              <a:rPr lang="tr-TR" dirty="0"/>
              <a:t>(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example</a:t>
            </a:r>
            <a:r>
              <a:rPr lang="tr-TR" dirty="0"/>
              <a:t>,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investigate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presence of an </a:t>
            </a:r>
            <a:r>
              <a:rPr lang="tr-TR" dirty="0" err="1"/>
              <a:t>antibody</a:t>
            </a:r>
            <a:r>
              <a:rPr lang="tr-TR" dirty="0"/>
              <a:t> in </a:t>
            </a:r>
            <a:r>
              <a:rPr lang="tr-TR" dirty="0" err="1"/>
              <a:t>bovine</a:t>
            </a:r>
            <a:r>
              <a:rPr lang="tr-TR" dirty="0"/>
              <a:t> serum, anti-</a:t>
            </a:r>
            <a:r>
              <a:rPr lang="tr-TR" dirty="0" err="1"/>
              <a:t>bovine</a:t>
            </a:r>
            <a:r>
              <a:rPr lang="tr-TR" dirty="0"/>
              <a:t> </a:t>
            </a:r>
            <a:r>
              <a:rPr lang="tr-TR" dirty="0" err="1"/>
              <a:t>IgGs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structure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conjugate</a:t>
            </a:r>
            <a:r>
              <a:rPr lang="tr-TR" dirty="0"/>
              <a:t>)</a:t>
            </a:r>
          </a:p>
          <a:p>
            <a:endParaRPr lang="tr-TR" dirty="0"/>
          </a:p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conjugate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prepared</a:t>
            </a:r>
            <a:r>
              <a:rPr lang="tr-TR" dirty="0"/>
              <a:t> </a:t>
            </a:r>
            <a:r>
              <a:rPr lang="tr-TR" dirty="0" err="1"/>
              <a:t>against</a:t>
            </a:r>
            <a:r>
              <a:rPr lang="tr-TR" dirty="0"/>
              <a:t> </a:t>
            </a:r>
            <a:r>
              <a:rPr lang="tr-TR" dirty="0" err="1">
                <a:solidFill>
                  <a:srgbClr val="0070C0"/>
                </a:solidFill>
              </a:rPr>
              <a:t>the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antigen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/>
              <a:t>in </a:t>
            </a:r>
            <a:r>
              <a:rPr lang="tr-TR" dirty="0" err="1">
                <a:solidFill>
                  <a:srgbClr val="7030A0"/>
                </a:solidFill>
              </a:rPr>
              <a:t>the</a:t>
            </a:r>
            <a:r>
              <a:rPr lang="tr-TR" dirty="0">
                <a:solidFill>
                  <a:srgbClr val="7030A0"/>
                </a:solidFill>
              </a:rPr>
              <a:t> </a:t>
            </a:r>
            <a:r>
              <a:rPr lang="tr-TR" dirty="0" err="1">
                <a:solidFill>
                  <a:srgbClr val="7030A0"/>
                </a:solidFill>
              </a:rPr>
              <a:t>direct</a:t>
            </a:r>
            <a:r>
              <a:rPr lang="tr-TR" dirty="0">
                <a:solidFill>
                  <a:srgbClr val="7030A0"/>
                </a:solidFill>
              </a:rPr>
              <a:t> PLA </a:t>
            </a:r>
            <a:r>
              <a:rPr lang="tr-TR" dirty="0" err="1">
                <a:solidFill>
                  <a:srgbClr val="7030A0"/>
                </a:solidFill>
              </a:rPr>
              <a:t>and</a:t>
            </a:r>
            <a:r>
              <a:rPr lang="tr-TR" dirty="0">
                <a:solidFill>
                  <a:srgbClr val="7030A0"/>
                </a:solidFill>
              </a:rPr>
              <a:t> NPLA (</a:t>
            </a:r>
            <a:r>
              <a:rPr lang="tr-TR" dirty="0" err="1">
                <a:solidFill>
                  <a:srgbClr val="7030A0"/>
                </a:solidFill>
              </a:rPr>
              <a:t>neutralization</a:t>
            </a:r>
            <a:r>
              <a:rPr lang="tr-TR" dirty="0">
                <a:solidFill>
                  <a:srgbClr val="7030A0"/>
                </a:solidFill>
              </a:rPr>
              <a:t> PLA)</a:t>
            </a:r>
            <a:r>
              <a:rPr lang="tr-TR" dirty="0"/>
              <a:t> test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against</a:t>
            </a:r>
            <a:r>
              <a:rPr lang="tr-TR" dirty="0"/>
              <a:t> </a:t>
            </a:r>
            <a:r>
              <a:rPr lang="tr-TR" dirty="0" err="1">
                <a:solidFill>
                  <a:srgbClr val="C00000"/>
                </a:solidFill>
              </a:rPr>
              <a:t>the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primary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antibody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in </a:t>
            </a:r>
            <a:r>
              <a:rPr lang="tr-TR" dirty="0" err="1">
                <a:solidFill>
                  <a:srgbClr val="C00000"/>
                </a:solidFill>
              </a:rPr>
              <a:t>the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 err="1">
                <a:solidFill>
                  <a:srgbClr val="C00000"/>
                </a:solidFill>
              </a:rPr>
              <a:t>indirect</a:t>
            </a:r>
            <a:r>
              <a:rPr lang="tr-TR" dirty="0">
                <a:solidFill>
                  <a:srgbClr val="C00000"/>
                </a:solidFill>
              </a:rPr>
              <a:t> PLA test.</a:t>
            </a:r>
          </a:p>
        </p:txBody>
      </p:sp>
    </p:spTree>
    <p:extLst>
      <p:ext uri="{BB962C8B-B14F-4D97-AF65-F5344CB8AC3E}">
        <p14:creationId xmlns:p14="http://schemas.microsoft.com/office/powerpoint/2010/main" val="3285296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6943074-BAEE-C74B-A973-1697E9A4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70C0"/>
                </a:solidFill>
              </a:rPr>
              <a:t>Substrate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5F4DFC5-2334-8D4A-ADAE-D2191CAD3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reacts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enzyme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reveal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 presence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immunocomplex</a:t>
            </a:r>
            <a:r>
              <a:rPr lang="tr-TR" dirty="0"/>
              <a:t>. </a:t>
            </a:r>
          </a:p>
          <a:p>
            <a:r>
              <a:rPr lang="tr-TR" dirty="0"/>
              <a:t>As a </a:t>
            </a:r>
            <a:r>
              <a:rPr lang="tr-TR" dirty="0" err="1"/>
              <a:t>result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enzyme-substrate</a:t>
            </a:r>
            <a:r>
              <a:rPr lang="tr-TR" dirty="0"/>
              <a:t> </a:t>
            </a:r>
            <a:r>
              <a:rPr lang="tr-TR" dirty="0" err="1"/>
              <a:t>relationship</a:t>
            </a:r>
            <a:r>
              <a:rPr lang="tr-TR" dirty="0"/>
              <a:t>, </a:t>
            </a:r>
            <a:r>
              <a:rPr lang="tr-TR" dirty="0" err="1"/>
              <a:t>staining</a:t>
            </a:r>
            <a:r>
              <a:rPr lang="tr-TR" dirty="0"/>
              <a:t> </a:t>
            </a:r>
            <a:r>
              <a:rPr lang="tr-TR" dirty="0" err="1"/>
              <a:t>occurs</a:t>
            </a:r>
            <a:r>
              <a:rPr lang="tr-TR" dirty="0"/>
              <a:t> in </a:t>
            </a:r>
            <a:r>
              <a:rPr lang="tr-TR" dirty="0" err="1"/>
              <a:t>regions</a:t>
            </a:r>
            <a:r>
              <a:rPr lang="tr-TR" dirty="0"/>
              <a:t> </a:t>
            </a:r>
            <a:r>
              <a:rPr lang="tr-TR" dirty="0" err="1"/>
              <a:t>where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viral</a:t>
            </a:r>
            <a:r>
              <a:rPr lang="tr-TR" dirty="0"/>
              <a:t> </a:t>
            </a:r>
            <a:r>
              <a:rPr lang="tr-TR" dirty="0" err="1"/>
              <a:t>antigen</a:t>
            </a:r>
            <a:r>
              <a:rPr lang="tr-TR" dirty="0"/>
              <a:t> is </a:t>
            </a:r>
            <a:r>
              <a:rPr lang="tr-TR" dirty="0" err="1"/>
              <a:t>present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>
                <a:solidFill>
                  <a:srgbClr val="760D00"/>
                </a:solidFill>
              </a:rPr>
              <a:t>AEC</a:t>
            </a:r>
            <a:r>
              <a:rPr lang="tr-TR" dirty="0"/>
              <a:t> is a </a:t>
            </a:r>
            <a:r>
              <a:rPr lang="tr-TR" dirty="0" err="1"/>
              <a:t>frequently</a:t>
            </a:r>
            <a:r>
              <a:rPr lang="tr-TR" dirty="0"/>
              <a:t>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perexidase-specific</a:t>
            </a:r>
            <a:r>
              <a:rPr lang="tr-TR" dirty="0"/>
              <a:t> </a:t>
            </a:r>
            <a:r>
              <a:rPr lang="tr-TR" dirty="0" err="1"/>
              <a:t>substrate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forms</a:t>
            </a:r>
            <a:r>
              <a:rPr lang="tr-TR" dirty="0"/>
              <a:t> a </a:t>
            </a:r>
            <a:r>
              <a:rPr lang="tr-TR" dirty="0" err="1">
                <a:solidFill>
                  <a:srgbClr val="760D00"/>
                </a:solidFill>
              </a:rPr>
              <a:t>reddish</a:t>
            </a:r>
            <a:r>
              <a:rPr lang="tr-TR" dirty="0">
                <a:solidFill>
                  <a:srgbClr val="760D00"/>
                </a:solidFill>
              </a:rPr>
              <a:t> </a:t>
            </a:r>
            <a:r>
              <a:rPr lang="tr-TR" dirty="0" err="1">
                <a:solidFill>
                  <a:srgbClr val="760D00"/>
                </a:solidFill>
              </a:rPr>
              <a:t>brown</a:t>
            </a:r>
            <a:r>
              <a:rPr lang="tr-TR" dirty="0">
                <a:solidFill>
                  <a:srgbClr val="760D00"/>
                </a:solidFill>
              </a:rPr>
              <a:t> </a:t>
            </a:r>
            <a:r>
              <a:rPr lang="tr-TR" dirty="0" err="1"/>
              <a:t>stain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591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2DB6463-0A62-164F-8466-0738B4B7F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70C0"/>
                </a:solidFill>
              </a:rPr>
              <a:t>Methods</a:t>
            </a:r>
            <a:r>
              <a:rPr lang="tr-TR" dirty="0">
                <a:solidFill>
                  <a:srgbClr val="0070C0"/>
                </a:solidFill>
              </a:rPr>
              <a:t> of </a:t>
            </a:r>
            <a:r>
              <a:rPr lang="tr-TR" dirty="0" err="1">
                <a:solidFill>
                  <a:srgbClr val="0070C0"/>
                </a:solidFill>
              </a:rPr>
              <a:t>Assay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7EC0E3B-9CAC-224E-9CBC-EFF6241F3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tr-TR" dirty="0"/>
              <a:t>Direct IP test                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Ag</a:t>
            </a:r>
            <a:r>
              <a:rPr lang="tr-TR" dirty="0"/>
              <a:t> </a:t>
            </a:r>
            <a:r>
              <a:rPr lang="tr-TR" dirty="0" err="1"/>
              <a:t>detection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Indirect</a:t>
            </a:r>
            <a:r>
              <a:rPr lang="tr-TR" dirty="0"/>
              <a:t> IP </a:t>
            </a:r>
            <a:r>
              <a:rPr lang="tr-TR" dirty="0" err="1"/>
              <a:t>testing</a:t>
            </a:r>
            <a:r>
              <a:rPr lang="tr-TR" dirty="0"/>
              <a:t>                 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Ag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Ab </a:t>
            </a:r>
            <a:r>
              <a:rPr lang="tr-TR" dirty="0" err="1"/>
              <a:t>determination</a:t>
            </a:r>
            <a:endParaRPr lang="tr-TR" dirty="0"/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Neutralization</a:t>
            </a:r>
            <a:r>
              <a:rPr lang="tr-TR" dirty="0"/>
              <a:t> IP test                  </a:t>
            </a:r>
            <a:r>
              <a:rPr lang="tr-TR" dirty="0" err="1"/>
              <a:t>for</a:t>
            </a:r>
            <a:r>
              <a:rPr lang="tr-TR" dirty="0"/>
              <a:t> Ab test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Sağ Ok 3">
            <a:extLst>
              <a:ext uri="{FF2B5EF4-FFF2-40B4-BE49-F238E27FC236}">
                <a16:creationId xmlns:a16="http://schemas.microsoft.com/office/drawing/2014/main" id="{0DD7ED22-BE7E-7244-8CB2-67176CF6A51F}"/>
              </a:ext>
            </a:extLst>
          </p:cNvPr>
          <p:cNvSpPr/>
          <p:nvPr/>
        </p:nvSpPr>
        <p:spPr>
          <a:xfrm>
            <a:off x="3347884" y="1917290"/>
            <a:ext cx="1120877" cy="280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>
            <a:extLst>
              <a:ext uri="{FF2B5EF4-FFF2-40B4-BE49-F238E27FC236}">
                <a16:creationId xmlns:a16="http://schemas.microsoft.com/office/drawing/2014/main" id="{00D77E02-7182-A24C-9C39-8BB1FE7C42DC}"/>
              </a:ext>
            </a:extLst>
          </p:cNvPr>
          <p:cNvSpPr/>
          <p:nvPr/>
        </p:nvSpPr>
        <p:spPr>
          <a:xfrm>
            <a:off x="4635910" y="2925094"/>
            <a:ext cx="1120877" cy="280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>
            <a:extLst>
              <a:ext uri="{FF2B5EF4-FFF2-40B4-BE49-F238E27FC236}">
                <a16:creationId xmlns:a16="http://schemas.microsoft.com/office/drawing/2014/main" id="{A369651B-631C-CC4D-915E-A3BCD1C3B4F0}"/>
              </a:ext>
            </a:extLst>
          </p:cNvPr>
          <p:cNvSpPr/>
          <p:nvPr/>
        </p:nvSpPr>
        <p:spPr>
          <a:xfrm>
            <a:off x="4154129" y="2428563"/>
            <a:ext cx="1120877" cy="280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1577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8BCB776-1EE3-FD4A-A171-57434EA0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tr-TR" dirty="0">
                <a:solidFill>
                  <a:srgbClr val="0070C0"/>
                </a:solidFill>
              </a:rPr>
              <a:t>Direct IP (PLA) test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2D5697-05A1-D541-8A18-04D811171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42" y="1150374"/>
            <a:ext cx="8394290" cy="521831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err="1"/>
              <a:t>Suspected</a:t>
            </a:r>
            <a:r>
              <a:rPr lang="tr-TR" dirty="0"/>
              <a:t> </a:t>
            </a:r>
            <a:r>
              <a:rPr lang="tr-TR" dirty="0" err="1"/>
              <a:t>material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inoculated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adsorption</a:t>
            </a:r>
            <a:r>
              <a:rPr lang="tr-TR" dirty="0"/>
              <a:t> </a:t>
            </a:r>
            <a:r>
              <a:rPr lang="tr-TR" dirty="0" err="1"/>
              <a:t>method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cultures</a:t>
            </a:r>
            <a:r>
              <a:rPr lang="tr-TR" dirty="0"/>
              <a:t> </a:t>
            </a:r>
            <a:r>
              <a:rPr lang="tr-TR" dirty="0" err="1"/>
              <a:t>produced</a:t>
            </a:r>
            <a:r>
              <a:rPr lang="tr-TR" dirty="0"/>
              <a:t> as a </a:t>
            </a:r>
            <a:r>
              <a:rPr lang="tr-TR" dirty="0" err="1"/>
              <a:t>monolayer</a:t>
            </a:r>
            <a:r>
              <a:rPr lang="tr-TR" dirty="0"/>
              <a:t> in 24-well test </a:t>
            </a:r>
            <a:r>
              <a:rPr lang="tr-TR" dirty="0" err="1"/>
              <a:t>tablets</a:t>
            </a:r>
            <a:r>
              <a:rPr lang="tr-TR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Following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appropriate</a:t>
            </a:r>
            <a:r>
              <a:rPr lang="tr-TR" dirty="0"/>
              <a:t> </a:t>
            </a:r>
            <a:r>
              <a:rPr lang="tr-TR" dirty="0" err="1"/>
              <a:t>incubation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 (24-72 </a:t>
            </a:r>
            <a:r>
              <a:rPr lang="tr-TR" dirty="0" err="1"/>
              <a:t>hours</a:t>
            </a:r>
            <a:r>
              <a:rPr lang="tr-TR" dirty="0"/>
              <a:t>),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surfaces</a:t>
            </a:r>
            <a:r>
              <a:rPr lang="tr-TR" dirty="0"/>
              <a:t> is WASHED.</a:t>
            </a:r>
          </a:p>
          <a:p>
            <a:pPr lvl="1"/>
            <a:r>
              <a:rPr lang="tr-TR" dirty="0" err="1"/>
              <a:t>Incubation</a:t>
            </a:r>
            <a:r>
              <a:rPr lang="tr-TR" dirty="0"/>
              <a:t> in 37 C </a:t>
            </a:r>
            <a:r>
              <a:rPr lang="tr-TR" dirty="0" err="1"/>
              <a:t>with</a:t>
            </a:r>
            <a:r>
              <a:rPr lang="tr-TR" dirty="0"/>
              <a:t> 5% CO</a:t>
            </a:r>
            <a:r>
              <a:rPr lang="tr-TR" baseline="-25000" dirty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solidFill>
                  <a:srgbClr val="760D00"/>
                </a:solidFill>
              </a:rPr>
              <a:t>CONJUGATE</a:t>
            </a:r>
            <a:r>
              <a:rPr lang="tr-TR" dirty="0"/>
              <a:t> is </a:t>
            </a:r>
            <a:r>
              <a:rPr lang="tr-TR" dirty="0" err="1"/>
              <a:t>added</a:t>
            </a:r>
            <a:r>
              <a:rPr lang="tr-TR" dirty="0"/>
              <a:t> </a:t>
            </a:r>
            <a:r>
              <a:rPr lang="tr-TR" dirty="0" err="1"/>
              <a:t>onto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cultures</a:t>
            </a:r>
            <a:r>
              <a:rPr lang="tr-TR" dirty="0"/>
              <a:t>.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incubation</a:t>
            </a:r>
            <a:r>
              <a:rPr lang="tr-TR" dirty="0"/>
              <a:t> (</a:t>
            </a:r>
            <a:r>
              <a:rPr lang="tr-TR" dirty="0" err="1"/>
              <a:t>usually</a:t>
            </a:r>
            <a:r>
              <a:rPr lang="tr-TR" dirty="0"/>
              <a:t> 1 </a:t>
            </a:r>
            <a:r>
              <a:rPr lang="tr-TR" dirty="0" err="1"/>
              <a:t>hour</a:t>
            </a:r>
            <a:r>
              <a:rPr lang="tr-TR" dirty="0"/>
              <a:t>)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cell</a:t>
            </a:r>
            <a:r>
              <a:rPr lang="tr-TR" dirty="0"/>
              <a:t> </a:t>
            </a:r>
            <a:r>
              <a:rPr lang="tr-TR" dirty="0" err="1"/>
              <a:t>surfaces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re-</a:t>
            </a:r>
            <a:r>
              <a:rPr lang="tr-TR" dirty="0" err="1"/>
              <a:t>washed</a:t>
            </a:r>
            <a:r>
              <a:rPr lang="tr-TR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/>
              <a:t>Then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substrate</a:t>
            </a:r>
            <a:r>
              <a:rPr lang="tr-TR" dirty="0"/>
              <a:t> is </a:t>
            </a:r>
            <a:r>
              <a:rPr lang="tr-TR" dirty="0" err="1"/>
              <a:t>placed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cells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after</a:t>
            </a:r>
            <a:r>
              <a:rPr lang="tr-TR" dirty="0"/>
              <a:t> 10-15 </a:t>
            </a:r>
            <a:r>
              <a:rPr lang="tr-TR" dirty="0" err="1"/>
              <a:t>minutes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test is </a:t>
            </a:r>
            <a:r>
              <a:rPr lang="tr-TR" dirty="0" err="1"/>
              <a:t>checked</a:t>
            </a:r>
            <a:r>
              <a:rPr lang="tr-TR" dirty="0"/>
              <a:t> </a:t>
            </a:r>
            <a:r>
              <a:rPr lang="tr-TR" dirty="0" err="1"/>
              <a:t>under</a:t>
            </a:r>
            <a:r>
              <a:rPr lang="tr-TR" dirty="0"/>
              <a:t> an </a:t>
            </a:r>
            <a:r>
              <a:rPr lang="tr-TR" dirty="0" err="1"/>
              <a:t>invert</a:t>
            </a:r>
            <a:r>
              <a:rPr lang="tr-TR" dirty="0"/>
              <a:t> </a:t>
            </a:r>
            <a:r>
              <a:rPr lang="tr-TR" dirty="0" err="1"/>
              <a:t>microscope</a:t>
            </a:r>
            <a:r>
              <a:rPr lang="tr-TR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43D5902-776B-4B40-914D-BC1F72B88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844"/>
          <a:stretch/>
        </p:blipFill>
        <p:spPr>
          <a:xfrm>
            <a:off x="8849032" y="1896730"/>
            <a:ext cx="3091052" cy="372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1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787</Words>
  <Application>Microsoft Office PowerPoint</Application>
  <PresentationFormat>Geniş ekran</PresentationFormat>
  <Paragraphs>78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Teması</vt:lpstr>
      <vt:lpstr>  IMMUNOPEROXIDASE (IP) TEST (PEROXIDASE LINKED ANTIBODY ASSAY-PLA) </vt:lpstr>
      <vt:lpstr>PowerPoint Sunusu</vt:lpstr>
      <vt:lpstr>Usage Areas</vt:lpstr>
      <vt:lpstr>What do we need to perform the test?</vt:lpstr>
      <vt:lpstr>PowerPoint Sunusu</vt:lpstr>
      <vt:lpstr>PowerPoint Sunusu</vt:lpstr>
      <vt:lpstr>Substrate</vt:lpstr>
      <vt:lpstr>Methods of Assay</vt:lpstr>
      <vt:lpstr>Direct IP (PLA) test</vt:lpstr>
      <vt:lpstr>PowerPoint Sunusu</vt:lpstr>
      <vt:lpstr>Method for indirect PLA</vt:lpstr>
      <vt:lpstr>PowerPoint Sunusu</vt:lpstr>
      <vt:lpstr>Neutralisation IP test (NPLA)</vt:lpstr>
      <vt:lpstr>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IMMUNOPEROXIDASE TEST (PEROXIDASE LINKED ANTIBODY ASSAY-PLA)</dc:title>
  <dc:creator>Microsoft Office Kullanıcısı</dc:creator>
  <cp:lastModifiedBy>Z</cp:lastModifiedBy>
  <cp:revision>30</cp:revision>
  <dcterms:created xsi:type="dcterms:W3CDTF">2020-04-26T10:43:32Z</dcterms:created>
  <dcterms:modified xsi:type="dcterms:W3CDTF">2020-06-02T07:18:38Z</dcterms:modified>
</cp:coreProperties>
</file>