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71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06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893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4385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427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449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2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952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34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95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97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21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66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24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68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01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92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E595665-C0F1-344B-B103-64D8BCE396B9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51E34B7-E09F-4240-BBE2-0BB137E055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50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A280CF-D18D-744F-B4D1-CF8B6409D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6BC93DA-FA92-BA4A-B43B-6D26ADDD2B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219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0D0862-C2ED-3845-AF9F-01A5A7853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84C641-DEAE-5349-9884-565CC93DB0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4192"/>
            <a:ext cx="10363826" cy="3424107"/>
          </a:xfrm>
        </p:spPr>
        <p:txBody>
          <a:bodyPr/>
          <a:lstStyle/>
          <a:p>
            <a:r>
              <a:rPr lang="tr-TR" cap="none" dirty="0"/>
              <a:t>Bu çekime mastarı - ere olan fiiller girer.</a:t>
            </a:r>
          </a:p>
          <a:p>
            <a:endParaRPr lang="tr-TR" dirty="0"/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D376D811-E229-624D-B4D7-6E99DD417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320074"/>
              </p:ext>
            </p:extLst>
          </p:nvPr>
        </p:nvGraphicFramePr>
        <p:xfrm>
          <a:off x="2491740" y="2971799"/>
          <a:ext cx="6858000" cy="2583182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196253340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98387452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26731376"/>
                    </a:ext>
                  </a:extLst>
                </a:gridCol>
              </a:tblGrid>
              <a:tr h="369026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Praesens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514253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o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966229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08785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 i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026846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173739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-i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legi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449345"/>
                  </a:ext>
                </a:extLst>
              </a:tr>
              <a:tr h="369026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u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82901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2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3E3EBE-DA29-0141-BC59-04703FAA4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7CE8BBDC-4BB1-DE45-BD0F-9B45A0F5838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39135462"/>
              </p:ext>
            </p:extLst>
          </p:nvPr>
        </p:nvGraphicFramePr>
        <p:xfrm>
          <a:off x="2000250" y="2366962"/>
          <a:ext cx="7075170" cy="324516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358390">
                  <a:extLst>
                    <a:ext uri="{9D8B030D-6E8A-4147-A177-3AD203B41FA5}">
                      <a16:colId xmlns:a16="http://schemas.microsoft.com/office/drawing/2014/main" val="3488473138"/>
                    </a:ext>
                  </a:extLst>
                </a:gridCol>
                <a:gridCol w="2358390">
                  <a:extLst>
                    <a:ext uri="{9D8B030D-6E8A-4147-A177-3AD203B41FA5}">
                      <a16:colId xmlns:a16="http://schemas.microsoft.com/office/drawing/2014/main" val="811126311"/>
                    </a:ext>
                  </a:extLst>
                </a:gridCol>
                <a:gridCol w="2358390">
                  <a:extLst>
                    <a:ext uri="{9D8B030D-6E8A-4147-A177-3AD203B41FA5}">
                      <a16:colId xmlns:a16="http://schemas.microsoft.com/office/drawing/2014/main" val="1058463150"/>
                    </a:ext>
                  </a:extLst>
                </a:gridCol>
              </a:tblGrid>
              <a:tr h="51230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309384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-e + bam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m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538352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bas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521827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15147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920398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593943"/>
                  </a:ext>
                </a:extLst>
              </a:tr>
              <a:tr h="455478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bant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ba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9334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99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35ED33-6994-2C48-8757-C85089EF0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386825B-E55E-B54E-8DCC-EB2563A0EDC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8769239"/>
              </p:ext>
            </p:extLst>
          </p:nvPr>
        </p:nvGraphicFramePr>
        <p:xfrm>
          <a:off x="2731770" y="2366962"/>
          <a:ext cx="6652260" cy="306229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217420">
                  <a:extLst>
                    <a:ext uri="{9D8B030D-6E8A-4147-A177-3AD203B41FA5}">
                      <a16:colId xmlns:a16="http://schemas.microsoft.com/office/drawing/2014/main" val="2125230372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4015193355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3191989835"/>
                    </a:ext>
                  </a:extLst>
                </a:gridCol>
              </a:tblGrid>
              <a:tr h="437470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Indicativus</a:t>
                      </a:r>
                      <a:r>
                        <a:rPr kumimoji="0" lang="tr-TR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tr-TR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Futurum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971374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1. tekil şahıs</a:t>
                      </a:r>
                      <a:endParaRPr lang="tr-TR" sz="10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-am  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leg + am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913091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tekil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 e + 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395730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3.tekil şahıs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e+ 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34484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1.çoğul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mus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+  -e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mus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9617386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2.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tis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</a:t>
                      </a:r>
                      <a:r>
                        <a:rPr lang="tr-TR" sz="9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tis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055551"/>
                  </a:ext>
                </a:extLst>
              </a:tr>
              <a:tr h="437470"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3. çoğul şahıs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-e + nt</a:t>
                      </a:r>
                      <a:endParaRPr lang="tr-TR" sz="900" b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l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leg</a:t>
                      </a: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+ e + </a:t>
                      </a:r>
                      <a:r>
                        <a:rPr lang="tr-TR" sz="1400" b="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nt</a:t>
                      </a:r>
                      <a:endParaRPr lang="tr-TR" sz="900" b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66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533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643EC3-2333-5945-9D1B-EA214BF3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39CDB86-BE51-C54D-A22D-2B0850D0AFF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9893453"/>
              </p:ext>
            </p:extLst>
          </p:nvPr>
        </p:nvGraphicFramePr>
        <p:xfrm>
          <a:off x="2183130" y="2366011"/>
          <a:ext cx="7440930" cy="3063242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480310">
                  <a:extLst>
                    <a:ext uri="{9D8B030D-6E8A-4147-A177-3AD203B41FA5}">
                      <a16:colId xmlns:a16="http://schemas.microsoft.com/office/drawing/2014/main" val="3745007007"/>
                    </a:ext>
                  </a:extLst>
                </a:gridCol>
                <a:gridCol w="2480310">
                  <a:extLst>
                    <a:ext uri="{9D8B030D-6E8A-4147-A177-3AD203B41FA5}">
                      <a16:colId xmlns:a16="http://schemas.microsoft.com/office/drawing/2014/main" val="999469728"/>
                    </a:ext>
                  </a:extLst>
                </a:gridCol>
                <a:gridCol w="2480310">
                  <a:extLst>
                    <a:ext uri="{9D8B030D-6E8A-4147-A177-3AD203B41FA5}">
                      <a16:colId xmlns:a16="http://schemas.microsoft.com/office/drawing/2014/main" val="567142515"/>
                    </a:ext>
                  </a:extLst>
                </a:gridCol>
              </a:tblGrid>
              <a:tr h="437606">
                <a:tc>
                  <a:txBody>
                    <a:bodyPr/>
                    <a:lstStyle/>
                    <a:p>
                      <a:r>
                        <a:rPr lang="tr-TR" dirty="0" err="1"/>
                        <a:t>praesens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imperfectum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futurum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376850"/>
                  </a:ext>
                </a:extLst>
              </a:tr>
              <a:tr h="437606">
                <a:tc>
                  <a:txBody>
                    <a:bodyPr/>
                    <a:lstStyle/>
                    <a:p>
                      <a:r>
                        <a:rPr lang="tr-TR" dirty="0" err="1"/>
                        <a:t>dico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dicebam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831981"/>
                  </a:ext>
                </a:extLst>
              </a:tr>
              <a:tr h="437606">
                <a:tc>
                  <a:txBody>
                    <a:bodyPr/>
                    <a:lstStyle/>
                    <a:p>
                      <a:r>
                        <a:rPr lang="tr-TR" dirty="0" err="1"/>
                        <a:t>dicis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dicebas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501277"/>
                  </a:ext>
                </a:extLst>
              </a:tr>
              <a:tr h="437606">
                <a:tc>
                  <a:txBody>
                    <a:bodyPr/>
                    <a:lstStyle/>
                    <a:p>
                      <a:r>
                        <a:rPr lang="tr-TR" dirty="0" err="1"/>
                        <a:t>dicit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dicebat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813474"/>
                  </a:ext>
                </a:extLst>
              </a:tr>
              <a:tr h="437606">
                <a:tc>
                  <a:txBody>
                    <a:bodyPr/>
                    <a:lstStyle/>
                    <a:p>
                      <a:r>
                        <a:rPr lang="tr-TR" dirty="0" err="1"/>
                        <a:t>dicimus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dicebamus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dicemus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8096341"/>
                  </a:ext>
                </a:extLst>
              </a:tr>
              <a:tr h="437606">
                <a:tc>
                  <a:txBody>
                    <a:bodyPr/>
                    <a:lstStyle/>
                    <a:p>
                      <a:r>
                        <a:rPr lang="tr-TR" dirty="0" err="1"/>
                        <a:t>dicitis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dicebatis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dicetis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255770"/>
                  </a:ext>
                </a:extLst>
              </a:tr>
              <a:tr h="437606">
                <a:tc>
                  <a:txBody>
                    <a:bodyPr/>
                    <a:lstStyle/>
                    <a:p>
                      <a:r>
                        <a:rPr lang="tr-TR" dirty="0" err="1"/>
                        <a:t>Dicunt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dicebant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dicent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71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056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B4D225-1D99-6445-9127-11BF7902E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3.FİİL ÇEKİMİ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B128DA-979A-E44B-A362-B9D845E9D9F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Bu çekime giren fiillere örnekler:</a:t>
            </a:r>
          </a:p>
          <a:p>
            <a:r>
              <a:rPr lang="tr-TR" cap="none" dirty="0" err="1"/>
              <a:t>legō</a:t>
            </a:r>
            <a:r>
              <a:rPr lang="tr-TR" cap="none" dirty="0"/>
              <a:t>, </a:t>
            </a:r>
            <a:r>
              <a:rPr lang="tr-TR" cap="none" dirty="0" err="1"/>
              <a:t>lēgī</a:t>
            </a:r>
            <a:r>
              <a:rPr lang="tr-TR" cap="none" dirty="0"/>
              <a:t>, </a:t>
            </a:r>
            <a:r>
              <a:rPr lang="tr-TR" cap="none" dirty="0" err="1"/>
              <a:t>lectus</a:t>
            </a:r>
            <a:r>
              <a:rPr lang="tr-TR" cap="none" dirty="0"/>
              <a:t>,- ere : okumak </a:t>
            </a:r>
          </a:p>
          <a:p>
            <a:r>
              <a:rPr lang="tr-TR" cap="none" dirty="0" err="1"/>
              <a:t>dīcō</a:t>
            </a:r>
            <a:r>
              <a:rPr lang="tr-TR" cap="none" dirty="0"/>
              <a:t>, </a:t>
            </a:r>
            <a:r>
              <a:rPr lang="tr-TR" cap="none" dirty="0" err="1"/>
              <a:t>dīxī</a:t>
            </a:r>
            <a:r>
              <a:rPr lang="tr-TR" cap="none" dirty="0"/>
              <a:t>, </a:t>
            </a:r>
            <a:r>
              <a:rPr lang="tr-TR" cap="none" dirty="0" err="1"/>
              <a:t>dictum</a:t>
            </a:r>
            <a:r>
              <a:rPr lang="tr-TR" cap="none" dirty="0"/>
              <a:t>, -ere: söylemek  </a:t>
            </a:r>
          </a:p>
          <a:p>
            <a:r>
              <a:rPr lang="tr-TR" cap="none" dirty="0" err="1"/>
              <a:t>dūcō</a:t>
            </a:r>
            <a:r>
              <a:rPr lang="tr-TR" cap="none" dirty="0"/>
              <a:t>, </a:t>
            </a:r>
            <a:r>
              <a:rPr lang="tr-TR" cap="none" dirty="0" err="1"/>
              <a:t>dūxī</a:t>
            </a:r>
            <a:r>
              <a:rPr lang="tr-TR" cap="none" dirty="0"/>
              <a:t>, </a:t>
            </a:r>
            <a:r>
              <a:rPr lang="tr-TR" cap="none" dirty="0" err="1"/>
              <a:t>ductum</a:t>
            </a:r>
            <a:r>
              <a:rPr lang="tr-TR" cap="none" dirty="0"/>
              <a:t>, -ere: sevk etmek</a:t>
            </a:r>
          </a:p>
          <a:p>
            <a:r>
              <a:rPr lang="tr-TR" cap="none" dirty="0" err="1"/>
              <a:t>scribo</a:t>
            </a:r>
            <a:r>
              <a:rPr lang="tr-TR" cap="none" dirty="0"/>
              <a:t>, </a:t>
            </a:r>
            <a:r>
              <a:rPr lang="tr-TR" cap="none" dirty="0" err="1"/>
              <a:t>scripsi</a:t>
            </a:r>
            <a:r>
              <a:rPr lang="tr-TR" cap="none" dirty="0"/>
              <a:t>, </a:t>
            </a:r>
            <a:r>
              <a:rPr lang="tr-TR" cap="none" dirty="0" err="1"/>
              <a:t>scriptus</a:t>
            </a:r>
            <a:r>
              <a:rPr lang="tr-TR" cap="none" dirty="0"/>
              <a:t>, -ere: yazmak</a:t>
            </a:r>
          </a:p>
          <a:p>
            <a:r>
              <a:rPr lang="tr-TR" cap="none" dirty="0" err="1"/>
              <a:t>mittō</a:t>
            </a:r>
            <a:r>
              <a:rPr lang="tr-TR" cap="none" dirty="0"/>
              <a:t>, </a:t>
            </a:r>
            <a:r>
              <a:rPr lang="tr-TR" cap="none" dirty="0" err="1"/>
              <a:t>mīsī</a:t>
            </a:r>
            <a:r>
              <a:rPr lang="tr-TR" cap="none" dirty="0"/>
              <a:t>, </a:t>
            </a:r>
            <a:r>
              <a:rPr lang="tr-TR" cap="none" dirty="0" err="1"/>
              <a:t>missus</a:t>
            </a:r>
            <a:r>
              <a:rPr lang="tr-TR" cap="none" dirty="0"/>
              <a:t>, -ere: göndermek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507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D506CE-9286-8A40-A826-0663F67BA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Alıştırmalar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C85A00-A2A4-824C-8801-6DF629A65AD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tr-TR" b="1" cap="none" dirty="0" err="1"/>
              <a:t>Latince’ye</a:t>
            </a:r>
            <a:r>
              <a:rPr lang="tr-TR" b="1" cap="none" dirty="0"/>
              <a:t> çevirin</a:t>
            </a:r>
          </a:p>
          <a:p>
            <a:pPr lvl="0">
              <a:buNone/>
            </a:pPr>
            <a:endParaRPr lang="tr-TR" cap="none" dirty="0"/>
          </a:p>
          <a:p>
            <a:pPr lvl="0"/>
            <a:r>
              <a:rPr lang="tr-TR" cap="none" dirty="0"/>
              <a:t>Okuyorlar</a:t>
            </a:r>
          </a:p>
          <a:p>
            <a:pPr lvl="0"/>
            <a:r>
              <a:rPr lang="tr-TR" cap="none" dirty="0"/>
              <a:t>Gönderiyordun</a:t>
            </a:r>
          </a:p>
          <a:p>
            <a:pPr lvl="0"/>
            <a:r>
              <a:rPr lang="tr-TR" cap="none" dirty="0"/>
              <a:t>Sevk edecek</a:t>
            </a:r>
          </a:p>
          <a:p>
            <a:pPr lvl="0"/>
            <a:r>
              <a:rPr lang="tr-TR" cap="none" dirty="0"/>
              <a:t>Söyler</a:t>
            </a:r>
          </a:p>
          <a:p>
            <a:pPr lvl="0"/>
            <a:r>
              <a:rPr lang="tr-TR" cap="none" dirty="0"/>
              <a:t>Yazıyordu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135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B7026E-8A60-2746-AE22-1EE6C698F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333C81-A4C9-9F48-A4B5-ADA236E5BA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None/>
            </a:pPr>
            <a:r>
              <a:rPr lang="tr-TR" b="1" cap="none" dirty="0" err="1"/>
              <a:t>Türkçe’ye</a:t>
            </a:r>
            <a:r>
              <a:rPr lang="tr-TR" b="1" cap="none" dirty="0"/>
              <a:t> çevirin</a:t>
            </a:r>
            <a:endParaRPr lang="tr-TR" cap="none" dirty="0"/>
          </a:p>
          <a:p>
            <a:pPr lvl="0"/>
            <a:r>
              <a:rPr lang="tr-TR" cap="none" dirty="0" err="1"/>
              <a:t>Leges</a:t>
            </a:r>
            <a:endParaRPr lang="tr-TR" cap="none" dirty="0"/>
          </a:p>
          <a:p>
            <a:pPr lvl="0"/>
            <a:r>
              <a:rPr lang="tr-TR" cap="none" dirty="0" err="1"/>
              <a:t>Dicitis</a:t>
            </a:r>
            <a:endParaRPr lang="tr-TR" cap="none" dirty="0"/>
          </a:p>
          <a:p>
            <a:pPr lvl="0"/>
            <a:r>
              <a:rPr lang="tr-TR" cap="none" dirty="0" err="1"/>
              <a:t>Ducebant</a:t>
            </a:r>
            <a:endParaRPr lang="tr-TR" cap="none" dirty="0"/>
          </a:p>
          <a:p>
            <a:pPr lvl="0"/>
            <a:r>
              <a:rPr lang="tr-TR" cap="none" dirty="0" err="1"/>
              <a:t>Scribunt</a:t>
            </a:r>
            <a:endParaRPr lang="tr-TR" cap="none" dirty="0"/>
          </a:p>
          <a:p>
            <a:pPr lvl="0"/>
            <a:r>
              <a:rPr lang="tr-TR" cap="none" dirty="0" err="1"/>
              <a:t>Mittebamus</a:t>
            </a:r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658857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40</TotalTime>
  <Words>386</Words>
  <Application>Microsoft Macintosh PowerPoint</Application>
  <PresentationFormat>Geniş ekran</PresentationFormat>
  <Paragraphs>104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Tw Cen MT</vt:lpstr>
      <vt:lpstr>Damla</vt:lpstr>
      <vt:lpstr>LATİN DİLİ ı</vt:lpstr>
      <vt:lpstr>3.FİİL ÇEKİMİ</vt:lpstr>
      <vt:lpstr>3.FİİL ÇEKİMİ</vt:lpstr>
      <vt:lpstr>3.FİİL ÇEKİMİ</vt:lpstr>
      <vt:lpstr>PowerPoint Sunusu</vt:lpstr>
      <vt:lpstr>3.FİİL ÇEKİMİ</vt:lpstr>
      <vt:lpstr>Alıştırmalar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ı</dc:title>
  <dc:creator>rukiye ozturk</dc:creator>
  <cp:lastModifiedBy>rukiye ozturk</cp:lastModifiedBy>
  <cp:revision>3</cp:revision>
  <dcterms:created xsi:type="dcterms:W3CDTF">2020-02-06T18:04:41Z</dcterms:created>
  <dcterms:modified xsi:type="dcterms:W3CDTF">2020-02-13T18:13:22Z</dcterms:modified>
</cp:coreProperties>
</file>