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49"/>
  </p:notesMasterIdLst>
  <p:handoutMasterIdLst>
    <p:handoutMasterId r:id="rId50"/>
  </p:handoutMasterIdLst>
  <p:sldIdLst>
    <p:sldId id="348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</p:sldIdLst>
  <p:sldSz cx="10287000" cy="6858000" type="35mm"/>
  <p:notesSz cx="6761163" cy="92964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4400" u="sng" kern="1200">
        <a:solidFill>
          <a:schemeClr val="tx1"/>
        </a:solidFill>
        <a:latin typeface="Times New Roman Tur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u="sng" kern="1200">
        <a:solidFill>
          <a:schemeClr val="tx1"/>
        </a:solidFill>
        <a:latin typeface="Times New Roman Tur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u="sng" kern="1200">
        <a:solidFill>
          <a:schemeClr val="tx1"/>
        </a:solidFill>
        <a:latin typeface="Times New Roman Tur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u="sng" kern="1200">
        <a:solidFill>
          <a:schemeClr val="tx1"/>
        </a:solidFill>
        <a:latin typeface="Times New Roman Tur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u="sng" kern="1200">
        <a:solidFill>
          <a:schemeClr val="tx1"/>
        </a:solidFill>
        <a:latin typeface="Times New Roman Tur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u="sng" kern="1200">
        <a:solidFill>
          <a:schemeClr val="tx1"/>
        </a:solidFill>
        <a:latin typeface="Times New Roman Tur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u="sng" kern="1200">
        <a:solidFill>
          <a:schemeClr val="tx1"/>
        </a:solidFill>
        <a:latin typeface="Times New Roman Tur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u="sng" kern="1200">
        <a:solidFill>
          <a:schemeClr val="tx1"/>
        </a:solidFill>
        <a:latin typeface="Times New Roman Tur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u="sng" kern="1200">
        <a:solidFill>
          <a:schemeClr val="tx1"/>
        </a:solidFill>
        <a:latin typeface="Times New Roman Tur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FF"/>
    <a:srgbClr val="0000CC"/>
    <a:srgbClr val="FFFF66"/>
    <a:srgbClr val="FFFFCC"/>
    <a:srgbClr val="009900"/>
    <a:srgbClr val="66FF99"/>
    <a:srgbClr val="FF0066"/>
    <a:srgbClr val="FF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182" y="-9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6"/>
    </p:cViewPr>
  </p:sorterViewPr>
  <p:notesViewPr>
    <p:cSldViewPr>
      <p:cViewPr varScale="1">
        <p:scale>
          <a:sx n="50" d="100"/>
          <a:sy n="50" d="100"/>
        </p:scale>
        <p:origin x="-750" y="-90"/>
      </p:cViewPr>
      <p:guideLst>
        <p:guide orient="horz" pos="2928"/>
        <p:guide pos="236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94177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2225" y="0"/>
            <a:ext cx="297021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648" tIns="0" rIns="18648" bIns="0" numCol="1" anchor="t" anchorCtr="0" compatLnSpc="1">
            <a:prstTxWarp prst="textNoShape">
              <a:avLst/>
            </a:prstTxWarp>
          </a:bodyPr>
          <a:lstStyle>
            <a:lvl1pPr defTabSz="746125">
              <a:defRPr sz="1000" i="1" u="none" smtClean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686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648" tIns="0" rIns="18648" bIns="0" numCol="1" anchor="t" anchorCtr="0" compatLnSpc="1">
            <a:prstTxWarp prst="textNoShape">
              <a:avLst/>
            </a:prstTxWarp>
          </a:bodyPr>
          <a:lstStyle>
            <a:lvl1pPr algn="r" defTabSz="746125">
              <a:defRPr sz="1000" i="1" u="none" smtClean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6613" y="731838"/>
            <a:ext cx="5086350" cy="3390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441825"/>
            <a:ext cx="4965700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32" tIns="45067" rIns="90132" bIns="45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biçemlerini düzenlemek için tıklat</a:t>
            </a:r>
          </a:p>
          <a:p>
            <a:pPr lvl="0"/>
            <a:r>
              <a:rPr lang="tr-TR"/>
              <a:t>İkinci düzey</a:t>
            </a:r>
          </a:p>
          <a:p>
            <a:pPr lvl="0"/>
            <a:r>
              <a:rPr lang="tr-TR"/>
              <a:t>Üçüncü düzey</a:t>
            </a:r>
          </a:p>
          <a:p>
            <a:pPr lvl="0"/>
            <a:r>
              <a:rPr lang="tr-TR"/>
              <a:t>Dördüncü düzey</a:t>
            </a:r>
          </a:p>
          <a:p>
            <a:pPr lvl="0"/>
            <a:r>
              <a:rPr lang="tr-TR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2225" y="8780463"/>
            <a:ext cx="2970213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648" tIns="0" rIns="18648" bIns="0" numCol="1" anchor="b" anchorCtr="0" compatLnSpc="1">
            <a:prstTxWarp prst="textNoShape">
              <a:avLst/>
            </a:prstTxWarp>
          </a:bodyPr>
          <a:lstStyle>
            <a:lvl1pPr defTabSz="746125">
              <a:defRPr sz="1000" i="1" u="none" smtClean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8780463"/>
            <a:ext cx="29686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648" tIns="0" rIns="18648" bIns="0" numCol="1" anchor="b" anchorCtr="0" compatLnSpc="1">
            <a:prstTxWarp prst="textNoShape">
              <a:avLst/>
            </a:prstTxWarp>
          </a:bodyPr>
          <a:lstStyle>
            <a:lvl1pPr algn="r" defTabSz="746125">
              <a:defRPr sz="1000" i="1" u="none">
                <a:latin typeface="Times New Roman" charset="0"/>
              </a:defRPr>
            </a:lvl1pPr>
          </a:lstStyle>
          <a:p>
            <a:fld id="{729CEC2B-8740-F840-A2C1-C0DC21C9567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29848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charset="0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4DE7E7F1-BAF3-694F-880B-EB73BECFB7D0}" type="slidenum">
              <a:rPr lang="tr-TR" sz="1000" u="none">
                <a:latin typeface="Times New Roman" charset="0"/>
              </a:rPr>
              <a:pPr/>
              <a:t>1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9C930FD7-0514-D641-9A71-2B73DBCA6B0B}" type="slidenum">
              <a:rPr lang="tr-TR" sz="1000" u="none">
                <a:latin typeface="Times New Roman" charset="0"/>
              </a:rPr>
              <a:pPr/>
              <a:t>14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3E5B07EC-7AF5-C645-90B6-7775337929D6}" type="slidenum">
              <a:rPr lang="tr-TR" sz="1000" u="none">
                <a:latin typeface="Times New Roman" charset="0"/>
              </a:rPr>
              <a:pPr/>
              <a:t>15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D37DFA05-1F6B-1E4C-B540-998236DB9EC7}" type="slidenum">
              <a:rPr lang="tr-TR" sz="1000" u="none">
                <a:latin typeface="Times New Roman" charset="0"/>
              </a:rPr>
              <a:pPr/>
              <a:t>16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25001FB7-6A58-CA49-BD41-DAEADF0267AF}" type="slidenum">
              <a:rPr lang="tr-TR" sz="1000" u="none">
                <a:latin typeface="Times New Roman" charset="0"/>
              </a:rPr>
              <a:pPr/>
              <a:t>18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073137A2-D051-8E45-A606-B61B56C98DE8}" type="slidenum">
              <a:rPr lang="tr-TR" sz="1000" u="none">
                <a:latin typeface="Times New Roman" charset="0"/>
              </a:rPr>
              <a:pPr/>
              <a:t>19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D0F47FA6-3C58-1B4E-AAE5-2B2D0F26247E}" type="slidenum">
              <a:rPr lang="tr-TR" sz="1000" u="none">
                <a:latin typeface="Times New Roman" charset="0"/>
              </a:rPr>
              <a:pPr/>
              <a:t>20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50D92F1A-9767-4749-B90A-D2386AA3DFC9}" type="slidenum">
              <a:rPr lang="tr-TR" sz="1000" u="none">
                <a:latin typeface="Times New Roman" charset="0"/>
              </a:rPr>
              <a:pPr/>
              <a:t>21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CE5F4AE2-A9AA-184F-8308-E127697124EF}" type="slidenum">
              <a:rPr lang="tr-TR" sz="1000" u="none">
                <a:latin typeface="Times New Roman" charset="0"/>
              </a:rPr>
              <a:pPr/>
              <a:t>22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DCE4A91C-F882-7C4C-8812-EECCC5ED303E}" type="slidenum">
              <a:rPr lang="tr-TR" sz="1000" u="none">
                <a:latin typeface="Times New Roman" charset="0"/>
              </a:rPr>
              <a:pPr/>
              <a:t>23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C63A631A-72C6-CC4F-AF9E-B105B5DABB75}" type="slidenum">
              <a:rPr lang="tr-TR" sz="1000" u="none">
                <a:latin typeface="Times New Roman" charset="0"/>
              </a:rPr>
              <a:pPr/>
              <a:t>24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0CD4E818-D021-6644-ADB2-A9FCFD868B1A}" type="slidenum">
              <a:rPr lang="tr-TR" sz="1000" u="none">
                <a:latin typeface="Times New Roman" charset="0"/>
              </a:rPr>
              <a:pPr/>
              <a:t>2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08C96CEC-281D-284B-94D8-999F255EEC8C}" type="slidenum">
              <a:rPr lang="tr-TR" sz="1000" u="none">
                <a:latin typeface="Times New Roman" charset="0"/>
              </a:rPr>
              <a:pPr/>
              <a:t>25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67E6AFEC-849F-0B49-BAA7-3C4B24010BF9}" type="slidenum">
              <a:rPr lang="tr-TR" sz="1000" u="none">
                <a:latin typeface="Times New Roman" charset="0"/>
              </a:rPr>
              <a:pPr/>
              <a:t>26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20C48271-B1B1-6F41-A399-3C37DCE9A62A}" type="slidenum">
              <a:rPr lang="tr-TR" sz="1000" u="none">
                <a:latin typeface="Times New Roman" charset="0"/>
              </a:rPr>
              <a:pPr/>
              <a:t>28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4B9E7241-224C-DD40-903E-FC1E8876CCE8}" type="slidenum">
              <a:rPr lang="tr-TR" sz="1000" u="none">
                <a:latin typeface="Times New Roman" charset="0"/>
              </a:rPr>
              <a:pPr/>
              <a:t>29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75DE96A4-208D-8640-B6C7-F04BE87644F4}" type="slidenum">
              <a:rPr lang="tr-TR" sz="1000" u="none">
                <a:latin typeface="Times New Roman" charset="0"/>
              </a:rPr>
              <a:pPr/>
              <a:t>31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D1D4BA3D-D832-E648-BDD4-6F2A644B029D}" type="slidenum">
              <a:rPr lang="tr-TR" sz="1000" u="none">
                <a:latin typeface="Times New Roman" charset="0"/>
              </a:rPr>
              <a:pPr/>
              <a:t>34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0C394243-6AAA-B842-8075-E73190F7E5F4}" type="slidenum">
              <a:rPr lang="tr-TR" sz="1000" u="none">
                <a:latin typeface="Times New Roman" charset="0"/>
              </a:rPr>
              <a:pPr/>
              <a:t>37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B3122823-54AB-604D-8F4E-0656B2D0E596}" type="slidenum">
              <a:rPr lang="tr-TR" sz="1000" u="none">
                <a:latin typeface="Times New Roman" charset="0"/>
              </a:rPr>
              <a:pPr/>
              <a:t>39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A3552A39-F904-B94A-84AC-86C21858CFAB}" type="slidenum">
              <a:rPr lang="tr-TR" sz="1000" u="none">
                <a:latin typeface="Times New Roman" charset="0"/>
              </a:rPr>
              <a:pPr/>
              <a:t>43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17CA1A4B-FDA3-9840-BC22-8FADE479EB9E}" type="slidenum">
              <a:rPr lang="tr-TR" sz="1000" u="none">
                <a:latin typeface="Times New Roman" charset="0"/>
              </a:rPr>
              <a:pPr/>
              <a:t>45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ECB41318-CC7F-AA46-854F-22DBAB1CB99D}" type="slidenum">
              <a:rPr lang="tr-TR" sz="1000" u="none">
                <a:latin typeface="Times New Roman" charset="0"/>
              </a:rPr>
              <a:pPr/>
              <a:t>3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1B330956-57BA-2343-A817-56A2960016FF}" type="slidenum">
              <a:rPr lang="tr-TR" sz="1000" u="none">
                <a:latin typeface="Times New Roman" charset="0"/>
              </a:rPr>
              <a:pPr/>
              <a:t>46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11F17504-387A-354C-B674-126FFDF2F11D}" type="slidenum">
              <a:rPr lang="tr-TR" sz="1000" u="none">
                <a:latin typeface="Times New Roman" charset="0"/>
              </a:rPr>
              <a:pPr/>
              <a:t>47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C4405283-A763-E442-BA37-397EAE8195BF}" type="slidenum">
              <a:rPr lang="tr-TR" sz="1000" u="none">
                <a:latin typeface="Times New Roman" charset="0"/>
              </a:rPr>
              <a:pPr/>
              <a:t>4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04E17E63-14F6-E942-95D9-E646EDF2A94B}" type="slidenum">
              <a:rPr lang="tr-TR" sz="1000" u="none">
                <a:latin typeface="Times New Roman" charset="0"/>
              </a:rPr>
              <a:pPr/>
              <a:t>5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A481D62E-3D53-CF4B-A0D5-FD8E8554DA8F}" type="slidenum">
              <a:rPr lang="tr-TR" sz="1000" u="none">
                <a:latin typeface="Times New Roman" charset="0"/>
              </a:rPr>
              <a:pPr/>
              <a:t>6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71BA5D0E-FB94-7B47-B954-AC00E7109B99}" type="slidenum">
              <a:rPr lang="tr-TR" sz="1000" u="none">
                <a:latin typeface="Times New Roman" charset="0"/>
              </a:rPr>
              <a:pPr/>
              <a:t>8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A46498DE-579D-2943-9E6D-6226D8859AB1}" type="slidenum">
              <a:rPr lang="tr-TR" sz="1000" u="none">
                <a:latin typeface="Times New Roman" charset="0"/>
              </a:rPr>
              <a:pPr/>
              <a:t>12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46125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46125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fld id="{DC89C1E9-1825-6942-8E5F-4CAF7198B245}" type="slidenum">
              <a:rPr lang="tr-TR" sz="1000" u="none">
                <a:latin typeface="Times New Roman" charset="0"/>
              </a:rPr>
              <a:pPr/>
              <a:t>13</a:t>
            </a:fld>
            <a:endParaRPr lang="tr-TR" sz="1000" u="none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4563" y="812800"/>
            <a:ext cx="4872037" cy="32480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30713"/>
            <a:ext cx="4957763" cy="42021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31F20-E7A3-8F42-890A-2960A83F9DFE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3447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CC601-F95B-DA49-AA04-05667F21F0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824038" y="6508750"/>
            <a:ext cx="6488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tr-TR" sz="1400" u="none">
                <a:solidFill>
                  <a:srgbClr val="FF0066"/>
                </a:solidFill>
                <a:latin typeface="Arial" charset="0"/>
              </a:rPr>
              <a:t>Ulusal Travma ve Acil Cerrahi Derneği – Travma ve Resüsitasyon Kursu (TRK)</a:t>
            </a:r>
            <a:endParaRPr lang="tr-TR">
              <a:solidFill>
                <a:srgbClr val="FF0066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0" y="23813"/>
            <a:ext cx="1652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tr-TR" sz="1600" smtClean="0">
                <a:solidFill>
                  <a:srgbClr val="FF00CC"/>
                </a:solidFill>
                <a:latin typeface="Times New Roman Tur" panose="02020603050405020304" pitchFamily="18" charset="0"/>
                <a:ea typeface="+mn-ea"/>
              </a:rPr>
              <a:t>www.travma.org</a:t>
            </a:r>
          </a:p>
        </p:txBody>
      </p:sp>
      <p:pic>
        <p:nvPicPr>
          <p:cNvPr id="9" name="Picture 9" descr="TRK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7363" y="0"/>
            <a:ext cx="909637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67036" y="1052736"/>
            <a:ext cx="8077200" cy="2735262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0000"/>
          </a:bodyPr>
          <a:lstStyle/>
          <a:p>
            <a:r>
              <a:rPr lang="tr-TR" sz="5400" b="1" dirty="0">
                <a:solidFill>
                  <a:srgbClr val="FF0000"/>
                </a:solidFill>
                <a:latin typeface="Times New Roman" charset="0"/>
              </a:rPr>
              <a:t/>
            </a:r>
            <a:br>
              <a:rPr lang="tr-TR" sz="5400" b="1" dirty="0">
                <a:solidFill>
                  <a:srgbClr val="FF0000"/>
                </a:solidFill>
                <a:latin typeface="Times New Roman" charset="0"/>
              </a:rPr>
            </a:br>
            <a:r>
              <a:rPr lang="tr-TR" sz="54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tr-TR" sz="5400" dirty="0">
                <a:solidFill>
                  <a:srgbClr val="FF0000"/>
                </a:solidFill>
              </a:rPr>
              <a:t>OMURİLİK VE OMURGA TRAVMALARI </a:t>
            </a:r>
            <a:br>
              <a:rPr lang="tr-TR" sz="5400" dirty="0">
                <a:solidFill>
                  <a:srgbClr val="FF0000"/>
                </a:solidFill>
              </a:rPr>
            </a:br>
            <a:endParaRPr lang="tr-TR" sz="5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23220" y="3429000"/>
            <a:ext cx="51435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u="none" dirty="0">
                <a:solidFill>
                  <a:srgbClr val="FF0000"/>
                </a:solidFill>
              </a:rPr>
              <a:t>Ankara Tıp </a:t>
            </a:r>
            <a:r>
              <a:rPr lang="en-US" sz="2800" u="none" dirty="0" err="1">
                <a:solidFill>
                  <a:srgbClr val="FF0000"/>
                </a:solidFill>
              </a:rPr>
              <a:t>Nöroşirürji</a:t>
            </a:r>
            <a:endParaRPr lang="en-US" sz="2800" u="none" dirty="0">
              <a:solidFill>
                <a:srgbClr val="FF0000"/>
              </a:solidFill>
            </a:endParaRPr>
          </a:p>
        </p:txBody>
      </p:sp>
      <p:pic>
        <p:nvPicPr>
          <p:cNvPr id="5" name="Picture 4" descr="autfnrs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9364" y="4077072"/>
            <a:ext cx="2624421" cy="23627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69938" y="1268413"/>
            <a:ext cx="1852612" cy="639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b="1" u="none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Motorlu taşıt kazası</a:t>
            </a:r>
            <a:endParaRPr lang="tr-TR" sz="1000" b="1" u="none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r>
              <a:rPr lang="tr-TR" sz="1200" b="1" u="none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Bisiklet kazası</a:t>
            </a:r>
            <a:endParaRPr lang="tr-TR" sz="1000" b="1" u="none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r>
              <a:rPr lang="tr-TR" sz="1200" b="1" u="none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Dalma yaralanması</a:t>
            </a:r>
            <a:endParaRPr lang="tr-TR" sz="2400" b="1" u="none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412038" y="1196975"/>
            <a:ext cx="2057400" cy="731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Düşme</a:t>
            </a:r>
            <a:endParaRPr lang="tr-TR" sz="1000" b="1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Darp</a:t>
            </a:r>
            <a:endParaRPr lang="tr-TR" sz="1000" b="1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algn="ctr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Deprem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495800" y="1268413"/>
            <a:ext cx="822325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KAZA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360738" y="2636838"/>
            <a:ext cx="3292475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PRİMER OMURİLİK ZEDELENMESİ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012825" y="4221163"/>
            <a:ext cx="1338263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Kırık, Dislokasyon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573963" y="4005263"/>
            <a:ext cx="1214437" cy="639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Ödem,</a:t>
            </a:r>
            <a:endParaRPr lang="tr-TR" sz="1000" b="1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Kompresyon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093788" y="3068638"/>
            <a:ext cx="1295400" cy="639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Ödem, </a:t>
            </a:r>
            <a:endParaRPr lang="tr-TR" sz="1000" b="1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Hipotansiyon, Toksin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281363" y="3860800"/>
            <a:ext cx="3495675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SEKONDER OMURİLİK ZEDELENMESİ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7573963" y="3068638"/>
            <a:ext cx="1131887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İskemi, instabilite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227263" y="4868863"/>
            <a:ext cx="1131887" cy="274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İYİLEŞME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683375" y="4868863"/>
            <a:ext cx="1131888" cy="274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2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SEKEL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900613" y="3141663"/>
            <a:ext cx="0" cy="582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2470150" y="3500438"/>
            <a:ext cx="728663" cy="287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2389188" y="4149725"/>
            <a:ext cx="728662" cy="274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 flipV="1">
            <a:off x="6845300" y="4076700"/>
            <a:ext cx="674688" cy="182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H="1">
            <a:off x="6845300" y="3357563"/>
            <a:ext cx="674688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4900613" y="1773238"/>
            <a:ext cx="0" cy="71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2713038" y="1628775"/>
            <a:ext cx="1101725" cy="830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H="1">
            <a:off x="6276975" y="1700213"/>
            <a:ext cx="1054100" cy="741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6600825" y="4365625"/>
            <a:ext cx="514350" cy="365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H="1">
            <a:off x="2713038" y="4292600"/>
            <a:ext cx="617537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0" y="1374775"/>
            <a:ext cx="10287000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endParaRPr lang="tr-TR" sz="2400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1341438"/>
            <a:ext cx="10287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endParaRPr lang="tr-TR" sz="2400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0" y="1196975"/>
            <a:ext cx="10287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endParaRPr lang="tr-TR" sz="2400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514350" y="457200"/>
            <a:ext cx="10287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r-TR" sz="1200" u="none">
                <a:solidFill>
                  <a:srgbClr val="FF0000"/>
                </a:solidFill>
                <a:latin typeface="Times New Roman" charset="0"/>
              </a:rPr>
              <a:t> </a:t>
            </a:r>
            <a:endParaRPr lang="en-US" sz="1100" u="none">
              <a:solidFill>
                <a:srgbClr val="FF0000"/>
              </a:solidFill>
              <a:latin typeface="Times New Roman" charset="0"/>
            </a:endParaRPr>
          </a:p>
          <a:p>
            <a:pPr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endParaRPr lang="tr-TR" sz="2400" u="none">
              <a:solidFill>
                <a:srgbClr val="FF00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437313" y="549275"/>
            <a:ext cx="2776537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Lokal omurilik kan akımında azalma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433513" y="400050"/>
            <a:ext cx="4114800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Metabolik gereksinim ile gelen substratlar arasında dengesizlik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12788" y="1125538"/>
            <a:ext cx="2322512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İyon pompasında ve membran permeabilitesinde disfonksiyon</a:t>
            </a:r>
          </a:p>
          <a:p>
            <a:endParaRPr lang="tr-TR" sz="2400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902075" y="1125538"/>
            <a:ext cx="1747838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Anaerobik metabolizma</a:t>
            </a:r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815975" y="1879600"/>
            <a:ext cx="923925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K+ çıkışı</a:t>
            </a:r>
          </a:p>
          <a:p>
            <a:endParaRPr lang="tr-TR" sz="2400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565400" y="1879600"/>
            <a:ext cx="1131888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Ca++ girişi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827588" y="1879600"/>
            <a:ext cx="1439862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Doku asidozu Laktatta artma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255838" y="2384425"/>
            <a:ext cx="1439862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İskemik Kısır döngü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1844675" y="1909763"/>
            <a:ext cx="822325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3594100" y="2006600"/>
            <a:ext cx="1233488" cy="365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227138" y="1593850"/>
            <a:ext cx="0" cy="274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2667000" y="1593850"/>
            <a:ext cx="0" cy="274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5033963" y="1593850"/>
            <a:ext cx="0" cy="274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4005263" y="839788"/>
            <a:ext cx="307975" cy="274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2255838" y="839788"/>
            <a:ext cx="309562" cy="182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>
            <a:off x="6276975" y="622300"/>
            <a:ext cx="0" cy="704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712788" y="2903538"/>
            <a:ext cx="1270000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Serbest radikal oluşumu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712788" y="3560763"/>
            <a:ext cx="113347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Lipid peroksidasyon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712788" y="4224338"/>
            <a:ext cx="1439862" cy="274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Membran yıkımı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712788" y="4789488"/>
            <a:ext cx="1954212" cy="274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Nöronal aksonal zedelenme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168775" y="2474913"/>
            <a:ext cx="2714625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Lokal omurilik kan akımında azalma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3079750" y="3092450"/>
            <a:ext cx="3703638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Fosfolipaz aktivasyonu ve serbest yağ asitlerinin salınımı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3798888" y="3657600"/>
            <a:ext cx="1749425" cy="3651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Tromboxan A2, PGF2</a:t>
            </a:r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  <a:sym typeface="Symbol" charset="0"/>
              </a:rPr>
              <a:t></a:t>
            </a:r>
            <a:endParaRPr lang="tr-TR" sz="1000" b="1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endParaRPr lang="tr-TR" sz="1000" b="1" u="none">
              <a:solidFill>
                <a:srgbClr val="FF0000"/>
              </a:solidFill>
              <a:latin typeface="Times New Roman" charset="0"/>
              <a:cs typeface="Times New Roman" charset="0"/>
              <a:sym typeface="Symbol" charset="0"/>
            </a:endParaRP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3695700" y="4224338"/>
            <a:ext cx="2057400" cy="274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Vazokonstrüksiyon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3695700" y="4699000"/>
            <a:ext cx="2057400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Trombosit agregasyonu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3695700" y="5167313"/>
            <a:ext cx="2057400" cy="274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Viskozitede artma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3695700" y="5641975"/>
            <a:ext cx="2160588" cy="274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Mikrovasküler zedelenme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815975" y="6110288"/>
            <a:ext cx="2981325" cy="2746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 eaLnBrk="1" hangingPunct="1"/>
            <a:r>
              <a:rPr lang="tr-TR" sz="1000" b="1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Nöronal dokuda ölüm ve fonksiyon kaybı</a:t>
            </a:r>
          </a:p>
          <a:p>
            <a:endParaRPr lang="tr-TR" sz="2400" b="1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>
            <a:off x="1844675" y="3275013"/>
            <a:ext cx="12350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11" name="Line 31"/>
          <p:cNvSpPr>
            <a:spLocks noChangeShapeType="1"/>
          </p:cNvSpPr>
          <p:nvPr/>
        </p:nvSpPr>
        <p:spPr bwMode="auto">
          <a:xfrm>
            <a:off x="4622800" y="3371850"/>
            <a:ext cx="0" cy="274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>
            <a:off x="4622800" y="4035425"/>
            <a:ext cx="0" cy="182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>
            <a:off x="4622800" y="4503738"/>
            <a:ext cx="0" cy="182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4622800" y="4978400"/>
            <a:ext cx="0" cy="182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4622800" y="5453063"/>
            <a:ext cx="0" cy="182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 flipH="1">
            <a:off x="3798888" y="5921375"/>
            <a:ext cx="720725" cy="182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 flipV="1">
            <a:off x="1536700" y="4503738"/>
            <a:ext cx="0" cy="274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 flipV="1">
            <a:off x="1536700" y="4035425"/>
            <a:ext cx="0" cy="182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19" name="Line 39"/>
          <p:cNvSpPr>
            <a:spLocks noChangeShapeType="1"/>
          </p:cNvSpPr>
          <p:nvPr/>
        </p:nvSpPr>
        <p:spPr bwMode="auto">
          <a:xfrm flipV="1">
            <a:off x="1433513" y="3281363"/>
            <a:ext cx="0" cy="274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20" name="Line 40"/>
          <p:cNvSpPr>
            <a:spLocks noChangeShapeType="1"/>
          </p:cNvSpPr>
          <p:nvPr/>
        </p:nvSpPr>
        <p:spPr bwMode="auto">
          <a:xfrm>
            <a:off x="1536700" y="5075238"/>
            <a:ext cx="0" cy="1006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21" name="Line 41"/>
          <p:cNvSpPr>
            <a:spLocks noChangeShapeType="1"/>
          </p:cNvSpPr>
          <p:nvPr/>
        </p:nvSpPr>
        <p:spPr bwMode="auto">
          <a:xfrm>
            <a:off x="7194550" y="2538413"/>
            <a:ext cx="0" cy="320040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22" name="Line 42"/>
          <p:cNvSpPr>
            <a:spLocks noChangeShapeType="1"/>
          </p:cNvSpPr>
          <p:nvPr/>
        </p:nvSpPr>
        <p:spPr bwMode="auto">
          <a:xfrm>
            <a:off x="5753100" y="4314825"/>
            <a:ext cx="13382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23" name="Line 43"/>
          <p:cNvSpPr>
            <a:spLocks noChangeShapeType="1"/>
          </p:cNvSpPr>
          <p:nvPr/>
        </p:nvSpPr>
        <p:spPr bwMode="auto">
          <a:xfrm>
            <a:off x="5753100" y="4886325"/>
            <a:ext cx="13382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24" name="Line 44"/>
          <p:cNvSpPr>
            <a:spLocks noChangeShapeType="1"/>
          </p:cNvSpPr>
          <p:nvPr/>
        </p:nvSpPr>
        <p:spPr bwMode="auto">
          <a:xfrm>
            <a:off x="5753100" y="5356225"/>
            <a:ext cx="1441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25" name="Line 45"/>
          <p:cNvSpPr>
            <a:spLocks noChangeShapeType="1"/>
          </p:cNvSpPr>
          <p:nvPr/>
        </p:nvSpPr>
        <p:spPr bwMode="auto">
          <a:xfrm>
            <a:off x="5856288" y="5829300"/>
            <a:ext cx="13382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26" name="Line 46"/>
          <p:cNvSpPr>
            <a:spLocks noChangeShapeType="1"/>
          </p:cNvSpPr>
          <p:nvPr/>
        </p:nvSpPr>
        <p:spPr bwMode="auto">
          <a:xfrm flipH="1">
            <a:off x="6884988" y="2571750"/>
            <a:ext cx="3095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27" name="Line 47"/>
          <p:cNvSpPr>
            <a:spLocks noChangeShapeType="1"/>
          </p:cNvSpPr>
          <p:nvPr/>
        </p:nvSpPr>
        <p:spPr bwMode="auto">
          <a:xfrm>
            <a:off x="5959475" y="2852738"/>
            <a:ext cx="0" cy="182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28" name="Rectangle 48"/>
          <p:cNvSpPr>
            <a:spLocks noChangeArrowheads="1"/>
          </p:cNvSpPr>
          <p:nvPr/>
        </p:nvSpPr>
        <p:spPr bwMode="auto">
          <a:xfrm>
            <a:off x="1193800" y="441325"/>
            <a:ext cx="10287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0529" name="Rectangle 49"/>
          <p:cNvSpPr>
            <a:spLocks noChangeArrowheads="1"/>
          </p:cNvSpPr>
          <p:nvPr/>
        </p:nvSpPr>
        <p:spPr bwMode="auto">
          <a:xfrm>
            <a:off x="79375" y="282575"/>
            <a:ext cx="10287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9263" eaLnBrk="1" hangingPunct="1"/>
            <a:r>
              <a:rPr lang="tr-TR" sz="1200" b="1" u="none">
                <a:solidFill>
                  <a:srgbClr val="FF0000"/>
                </a:solidFill>
                <a:latin typeface="Times New Roman" charset="0"/>
              </a:rPr>
              <a:t> </a:t>
            </a:r>
            <a:endParaRPr lang="en-US" sz="1100" u="none">
              <a:solidFill>
                <a:srgbClr val="FF0000"/>
              </a:solidFill>
              <a:latin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/>
            <a:endParaRPr lang="tr-TR" sz="2400" u="none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0530" name="Rectangle 50"/>
          <p:cNvSpPr>
            <a:spLocks noChangeArrowheads="1"/>
          </p:cNvSpPr>
          <p:nvPr/>
        </p:nvSpPr>
        <p:spPr bwMode="auto">
          <a:xfrm>
            <a:off x="79375" y="974725"/>
            <a:ext cx="10287000" cy="692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9263" eaLnBrk="1" hangingPunct="1"/>
            <a:r>
              <a:rPr lang="tr-TR" sz="1200" u="none">
                <a:solidFill>
                  <a:srgbClr val="FF0000"/>
                </a:solidFill>
                <a:latin typeface="Times New Roman" charset="0"/>
              </a:rPr>
              <a:t> </a:t>
            </a:r>
            <a:endParaRPr lang="en-US" sz="1100" u="none">
              <a:solidFill>
                <a:srgbClr val="FF0000"/>
              </a:solidFill>
              <a:latin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 algn="just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 </a:t>
            </a:r>
            <a:endParaRPr lang="tr-TR" sz="1000" u="none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  <a:p>
            <a:pPr indent="449263"/>
            <a:r>
              <a:rPr lang="tr-TR" sz="1200" u="none">
                <a:solidFill>
                  <a:srgbClr val="FF0000"/>
                </a:solidFill>
                <a:latin typeface="Times New Roman" charset="0"/>
                <a:cs typeface="Times New Roman" charset="0"/>
              </a:rPr>
              <a:t>.</a:t>
            </a:r>
            <a:r>
              <a:rPr lang="en-US" sz="1100" u="none">
                <a:solidFill>
                  <a:srgbClr val="FF0000"/>
                </a:solidFill>
                <a:latin typeface="Times New Roman" charset="0"/>
              </a:rPr>
              <a:t> </a:t>
            </a:r>
            <a:endParaRPr lang="en-US" sz="2400" u="none">
              <a:solidFill>
                <a:srgbClr val="FF0000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04813"/>
            <a:ext cx="834390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Etyoloji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730375" y="2286000"/>
            <a:ext cx="7785100" cy="2479675"/>
          </a:xfrm>
        </p:spPr>
        <p:txBody>
          <a:bodyPr/>
          <a:lstStyle/>
          <a:p>
            <a:r>
              <a:rPr lang="tr-TR" sz="2800">
                <a:solidFill>
                  <a:srgbClr val="FFFFFF"/>
                </a:solidFill>
                <a:latin typeface="Times New Roman" charset="0"/>
              </a:rPr>
              <a:t>Trafik kazaları			% 55</a:t>
            </a:r>
          </a:p>
          <a:p>
            <a:r>
              <a:rPr lang="tr-TR" sz="2800">
                <a:solidFill>
                  <a:srgbClr val="FFFFFF"/>
                </a:solidFill>
                <a:latin typeface="Times New Roman" charset="0"/>
              </a:rPr>
              <a:t>İş Kazaları			% 22</a:t>
            </a:r>
          </a:p>
          <a:p>
            <a:r>
              <a:rPr lang="tr-TR" sz="2800">
                <a:solidFill>
                  <a:srgbClr val="FFFFFF"/>
                </a:solidFill>
                <a:latin typeface="Times New Roman" charset="0"/>
              </a:rPr>
              <a:t>Spor kazaları			% 18</a:t>
            </a:r>
          </a:p>
          <a:p>
            <a:r>
              <a:rPr lang="tr-TR" sz="2800">
                <a:solidFill>
                  <a:srgbClr val="FFFFFF"/>
                </a:solidFill>
                <a:latin typeface="Times New Roman" charset="0"/>
              </a:rPr>
              <a:t>Darp				%  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688" y="333375"/>
            <a:ext cx="817245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Klinik değerlendirme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905000"/>
            <a:ext cx="8039100" cy="3733800"/>
          </a:xfrm>
        </p:spPr>
        <p:txBody>
          <a:bodyPr/>
          <a:lstStyle/>
          <a:p>
            <a:pPr>
              <a:buFontTx/>
              <a:buNone/>
            </a:pPr>
            <a:r>
              <a:rPr lang="tr-TR" sz="2800" b="1" i="1">
                <a:solidFill>
                  <a:srgbClr val="00CCFF"/>
                </a:solidFill>
                <a:latin typeface="Times New Roman" charset="0"/>
              </a:rPr>
              <a:t>Nörojenik şok</a:t>
            </a:r>
            <a:r>
              <a:rPr lang="tr-TR" sz="2800" b="1">
                <a:solidFill>
                  <a:srgbClr val="00CCFF"/>
                </a:solidFill>
                <a:latin typeface="Times New Roman" charset="0"/>
              </a:rPr>
              <a:t>: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 hipotansiyon, bradikardi, sıcak ve kuru cilt, 	bilinç normal, idrar çıkışı normal</a:t>
            </a:r>
          </a:p>
          <a:p>
            <a:pPr>
              <a:buFontTx/>
              <a:buNone/>
            </a:pPr>
            <a:r>
              <a:rPr lang="tr-TR" sz="2400">
                <a:solidFill>
                  <a:srgbClr val="FFFFFF"/>
                </a:solidFill>
                <a:latin typeface="Times New Roman" charset="0"/>
              </a:rPr>
              <a:t>	Aşırı sıvı yükleniminden kaçınıp vazopressörler kullanılmalı!</a:t>
            </a:r>
          </a:p>
          <a:p>
            <a:pPr>
              <a:buFontTx/>
              <a:buNone/>
            </a:pPr>
            <a:r>
              <a:rPr lang="tr-TR" sz="2800" b="1" i="1">
                <a:solidFill>
                  <a:srgbClr val="00CCFF"/>
                </a:solidFill>
                <a:latin typeface="Times New Roman" charset="0"/>
              </a:rPr>
              <a:t>Spinal şok</a:t>
            </a:r>
            <a:r>
              <a:rPr lang="tr-TR" sz="2800" b="1">
                <a:solidFill>
                  <a:srgbClr val="00CCFF"/>
                </a:solidFill>
                <a:latin typeface="Times New Roman" charset="0"/>
              </a:rPr>
              <a:t>: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 Omurilik yaralanmasından hemen sonraki nörolojik tabloyu ifade eder.Yaralanma seviyesinin altında tam bir fonksiyon kaybı söz konusudur. Muhtemelen beyindeki merkezlerle spinal nöronlar arasında bağlantı kaybına bağlıdır.</a:t>
            </a:r>
            <a:endParaRPr lang="tr-TR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476250"/>
            <a:ext cx="8258175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Klinik değerlendirme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981200"/>
            <a:ext cx="7639050" cy="3719513"/>
          </a:xfrm>
        </p:spPr>
        <p:txBody>
          <a:bodyPr/>
          <a:lstStyle/>
          <a:p>
            <a:r>
              <a:rPr lang="tr-TR" sz="2800">
                <a:solidFill>
                  <a:srgbClr val="FFFFFF"/>
                </a:solidFill>
                <a:latin typeface="Times New Roman" charset="0"/>
              </a:rPr>
              <a:t>Spinal şok dönemi kaybolarak hipertonisite ve hiperrefleksi yerleşir. Bu değişiklikler;</a:t>
            </a:r>
          </a:p>
          <a:p>
            <a:pPr lvl="1"/>
            <a:r>
              <a:rPr lang="tr-TR">
                <a:solidFill>
                  <a:srgbClr val="FFFFFF"/>
                </a:solidFill>
                <a:latin typeface="Times New Roman" charset="0"/>
              </a:rPr>
              <a:t>dorsal kök afferentlerinin yeniden filizlenmesine,  </a:t>
            </a:r>
          </a:p>
          <a:p>
            <a:pPr lvl="1"/>
            <a:r>
              <a:rPr lang="tr-TR">
                <a:solidFill>
                  <a:srgbClr val="FFFFFF"/>
                </a:solidFill>
                <a:latin typeface="Times New Roman" charset="0"/>
              </a:rPr>
              <a:t>desandan inhibitör liflerin kaybına,</a:t>
            </a:r>
          </a:p>
          <a:p>
            <a:pPr lvl="1"/>
            <a:r>
              <a:rPr lang="tr-TR">
                <a:solidFill>
                  <a:srgbClr val="FFFFFF"/>
                </a:solidFill>
                <a:latin typeface="Times New Roman" charset="0"/>
              </a:rPr>
              <a:t>ön boynuz hücrelerinin deinnervasyon duyarlılığına bağlı olabilir.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0" y="476250"/>
            <a:ext cx="834390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Klinik değerlendirme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62150"/>
            <a:ext cx="8382000" cy="4362450"/>
          </a:xfrm>
        </p:spPr>
        <p:txBody>
          <a:bodyPr/>
          <a:lstStyle/>
          <a:p>
            <a:pPr algn="just"/>
            <a:r>
              <a:rPr lang="tr-TR" sz="2400" i="1">
                <a:solidFill>
                  <a:srgbClr val="FFFFFF"/>
                </a:solidFill>
                <a:latin typeface="Times New Roman" charset="0"/>
              </a:rPr>
              <a:t>Konküzyon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: Semptom ve bulgular geçicidir.</a:t>
            </a:r>
          </a:p>
          <a:p>
            <a:pPr algn="just"/>
            <a:r>
              <a:rPr lang="tr-TR" sz="2400" i="1">
                <a:solidFill>
                  <a:srgbClr val="FFFFFF"/>
                </a:solidFill>
                <a:latin typeface="Times New Roman" charset="0"/>
              </a:rPr>
              <a:t>Tam kesi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: Yaralanmanın distalinde tam fonksiyon kaybı vardır.</a:t>
            </a:r>
          </a:p>
          <a:p>
            <a:pPr algn="just"/>
            <a:r>
              <a:rPr lang="tr-TR" sz="2400" i="1">
                <a:solidFill>
                  <a:srgbClr val="FFFFFF"/>
                </a:solidFill>
                <a:latin typeface="Times New Roman" charset="0"/>
              </a:rPr>
              <a:t>Tam olmayan yaralanmalar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:</a:t>
            </a:r>
          </a:p>
          <a:p>
            <a:pPr lvl="1" algn="just"/>
            <a:r>
              <a:rPr lang="tr-TR" sz="2000" u="sng">
                <a:solidFill>
                  <a:srgbClr val="FFFFFF"/>
                </a:solidFill>
                <a:latin typeface="Times New Roman" charset="0"/>
              </a:rPr>
              <a:t>Anterior omurilik sendromu</a:t>
            </a:r>
            <a:r>
              <a:rPr lang="tr-TR" sz="2000">
                <a:solidFill>
                  <a:srgbClr val="FFFFFF"/>
                </a:solidFill>
                <a:latin typeface="Times New Roman" charset="0"/>
              </a:rPr>
              <a:t>; Üst ve alt ekstremitelerde akut motor kayıp, hipoestezi, hipoanaljezi.</a:t>
            </a:r>
          </a:p>
          <a:p>
            <a:pPr lvl="1" algn="just"/>
            <a:r>
              <a:rPr lang="tr-TR" sz="2000" u="sng">
                <a:solidFill>
                  <a:srgbClr val="FFFFFF"/>
                </a:solidFill>
                <a:latin typeface="Times New Roman" charset="0"/>
              </a:rPr>
              <a:t>Santral omurilik sendromu</a:t>
            </a:r>
            <a:r>
              <a:rPr lang="tr-TR" sz="2000">
                <a:solidFill>
                  <a:srgbClr val="FFFFFF"/>
                </a:solidFill>
                <a:latin typeface="Times New Roman" charset="0"/>
              </a:rPr>
              <a:t>; Üst ekstremitelerde alt ekstremitelere ve distalde proksimale göre daha belirgin paralizi. Değişik derecelerde duyu kaybı. Yanma tarzında disezteziler.</a:t>
            </a:r>
          </a:p>
          <a:p>
            <a:pPr lvl="1" algn="just"/>
            <a:r>
              <a:rPr lang="tr-TR" sz="2000" u="sng">
                <a:solidFill>
                  <a:srgbClr val="FFFFFF"/>
                </a:solidFill>
                <a:latin typeface="Times New Roman" charset="0"/>
              </a:rPr>
              <a:t>Posterior omurilik sendromu</a:t>
            </a:r>
            <a:r>
              <a:rPr lang="tr-TR" sz="2000">
                <a:solidFill>
                  <a:srgbClr val="FFFFFF"/>
                </a:solidFill>
                <a:latin typeface="Times New Roman" charset="0"/>
              </a:rPr>
              <a:t>; Seviyenin altında pozisyon ve vibrasyon duyusu yok.</a:t>
            </a:r>
            <a:r>
              <a:rPr lang="tr-TR" sz="2000" b="1">
                <a:solidFill>
                  <a:srgbClr val="FFFFFF"/>
                </a:solidFill>
                <a:latin typeface="Times New Roman" charset="0"/>
              </a:rPr>
              <a:t> </a:t>
            </a:r>
            <a:endParaRPr lang="tr-TR" sz="20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8258175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Klinik değerlendirme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73238"/>
            <a:ext cx="7639050" cy="3971925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5000"/>
              </a:lnSpc>
            </a:pPr>
            <a:r>
              <a:rPr lang="tr-TR" b="1" u="sng">
                <a:solidFill>
                  <a:srgbClr val="00CCFF"/>
                </a:solidFill>
                <a:latin typeface="Times New Roman" charset="0"/>
              </a:rPr>
              <a:t>Brown-Sequard sendromu</a:t>
            </a:r>
            <a:r>
              <a:rPr lang="tr-TR">
                <a:solidFill>
                  <a:srgbClr val="FFFFFF"/>
                </a:solidFill>
                <a:latin typeface="Times New Roman" charset="0"/>
              </a:rPr>
              <a:t>; Aynı taraf tam motor kayıp, karşı taraf ağrı ve ısı kaybı.</a:t>
            </a:r>
          </a:p>
          <a:p>
            <a:pPr lvl="1">
              <a:lnSpc>
                <a:spcPct val="105000"/>
              </a:lnSpc>
            </a:pPr>
            <a:r>
              <a:rPr lang="tr-TR" b="1" u="sng">
                <a:solidFill>
                  <a:srgbClr val="00CCFF"/>
                </a:solidFill>
                <a:latin typeface="Times New Roman" charset="0"/>
              </a:rPr>
              <a:t>Konus sendromu</a:t>
            </a:r>
            <a:r>
              <a:rPr lang="tr-TR">
                <a:solidFill>
                  <a:srgbClr val="FFFFFF"/>
                </a:solidFill>
                <a:latin typeface="Times New Roman" charset="0"/>
              </a:rPr>
              <a:t>; Simetrik motor ve eğer tarzında duyu kaybı. Erken otonomik disfonksiyon. Genellikle patella refleksi korunmuş. Ağrı olmayabilir.</a:t>
            </a:r>
          </a:p>
          <a:p>
            <a:pPr lvl="1">
              <a:lnSpc>
                <a:spcPct val="105000"/>
              </a:lnSpc>
            </a:pPr>
            <a:r>
              <a:rPr lang="tr-TR" b="1" u="sng">
                <a:solidFill>
                  <a:srgbClr val="00CCFF"/>
                </a:solidFill>
                <a:latin typeface="Times New Roman" charset="0"/>
              </a:rPr>
              <a:t>Kauda sendromu</a:t>
            </a:r>
            <a:r>
              <a:rPr lang="tr-TR">
                <a:solidFill>
                  <a:srgbClr val="FFFFFF"/>
                </a:solidFill>
                <a:latin typeface="Times New Roman" charset="0"/>
              </a:rPr>
              <a:t>; Asimetrik motor ve duyu kaybı. Geç otonomik disfonksiyon. Ağrı mevcut. </a:t>
            </a:r>
            <a:endParaRPr lang="tr-TR" u="sng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85813" y="1773238"/>
            <a:ext cx="9037637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tr-TR" sz="2400" u="none">
                <a:latin typeface="Times New Roman" charset="0"/>
                <a:cs typeface="Times New Roman" charset="0"/>
              </a:rPr>
              <a:t>			</a:t>
            </a:r>
            <a:endParaRPr lang="tr-TR" sz="2400" u="none">
              <a:solidFill>
                <a:srgbClr val="FFFF66"/>
              </a:solidFill>
              <a:latin typeface="Times New Roman" charset="0"/>
              <a:cs typeface="Times New Roman" charset="0"/>
            </a:endParaRPr>
          </a:p>
          <a:p>
            <a:r>
              <a:rPr lang="tr-TR" sz="2400" b="1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GRADE A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: Lezyon seviyesinin altında motor ve duyusal fonksiyonlarda tam kayıp</a:t>
            </a:r>
          </a:p>
          <a:p>
            <a:r>
              <a:rPr lang="tr-TR" sz="2400" b="1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GRADE B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: Tam motor kayıp,duyusal fonksiyon bir miktar korunmuş</a:t>
            </a:r>
          </a:p>
          <a:p>
            <a:r>
              <a:rPr lang="tr-TR" sz="2400" b="1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GRADE C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: Pratik anlamı olmayan motor fonksiyon</a:t>
            </a:r>
          </a:p>
          <a:p>
            <a:r>
              <a:rPr lang="tr-TR" sz="2400" b="1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GRADE D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: Anlamlı motor fonksiyon,ama güçsüzlük var</a:t>
            </a:r>
          </a:p>
          <a:p>
            <a:r>
              <a:rPr lang="tr-TR" sz="2400" b="1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GRADE E: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Nörolojik olarak int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</a:rPr>
              <a:t>akt</a:t>
            </a:r>
          </a:p>
          <a:p>
            <a:endParaRPr lang="tr-TR" sz="2400" u="none">
              <a:solidFill>
                <a:srgbClr val="F3FDFF"/>
              </a:solidFill>
              <a:latin typeface="Times New Roman" charset="0"/>
            </a:endParaRPr>
          </a:p>
          <a:p>
            <a:r>
              <a:rPr lang="tr-TR" sz="2400" u="none">
                <a:solidFill>
                  <a:srgbClr val="FFFF66"/>
                </a:solidFill>
                <a:latin typeface="Times New Roman" charset="0"/>
              </a:rPr>
              <a:t>ASIA SKALASI</a:t>
            </a:r>
          </a:p>
          <a:p>
            <a:r>
              <a:rPr lang="tr-TR" sz="2400" u="none">
                <a:solidFill>
                  <a:srgbClr val="F3FDFF"/>
                </a:solidFill>
                <a:latin typeface="Times New Roman" charset="0"/>
              </a:rPr>
              <a:t>Fonksiyonel Bağımsızlık ölçeği</a:t>
            </a:r>
          </a:p>
          <a:p>
            <a:r>
              <a:rPr lang="tr-TR" sz="2400" u="none">
                <a:latin typeface="Times New Roman" charset="0"/>
                <a:cs typeface="Times New Roman" charset="0"/>
              </a:rPr>
              <a:t>	</a:t>
            </a:r>
            <a:r>
              <a:rPr lang="en-US" sz="2400" u="none">
                <a:latin typeface="Times New Roman" charset="0"/>
              </a:rPr>
              <a:t> 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119313" y="549275"/>
            <a:ext cx="546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tr-TR" sz="4000" b="1" u="none">
                <a:solidFill>
                  <a:srgbClr val="FFFF66"/>
                </a:solidFill>
              </a:rPr>
              <a:t>FRANKEL Skorlaması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8677275" cy="10668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Anamnez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133600"/>
            <a:ext cx="8382000" cy="17526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tr-TR" sz="3600">
                <a:solidFill>
                  <a:srgbClr val="FFFFFF"/>
                </a:solidFill>
                <a:latin typeface="Times New Roman" charset="0"/>
              </a:rPr>
              <a:t>Yaralanmadan önceki nörolojik tablonun bilinmesi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 sz="3600">
              <a:solidFill>
                <a:srgbClr val="FFFFFF"/>
              </a:solidFill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tr-TR" sz="3600">
                <a:solidFill>
                  <a:srgbClr val="FFFFFF"/>
                </a:solidFill>
                <a:latin typeface="Times New Roman" charset="0"/>
              </a:rPr>
              <a:t>Geçirilmiş travmanın ayrıntılı olarak tanımlanması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549275"/>
            <a:ext cx="8362950" cy="14478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Kaza yerinde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2205038"/>
            <a:ext cx="7856538" cy="3005137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/>
          </a:bodyPr>
          <a:lstStyle/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Boynunuzda ağrı var mı?</a:t>
            </a:r>
          </a:p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Herhangi bir yerinizde uyuşukluk var mı?</a:t>
            </a:r>
          </a:p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Ellerinizi ve kollarınızı hareket ettirir misiniz?</a:t>
            </a:r>
          </a:p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Bacaklarınızı hareket ettirir misiniz?</a:t>
            </a:r>
          </a:p>
          <a:p>
            <a:pPr>
              <a:buFontTx/>
              <a:buNone/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	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250"/>
            <a:ext cx="8486775" cy="838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Amaçlar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95350" y="1628775"/>
            <a:ext cx="8610600" cy="42672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 algn="just"/>
            <a:r>
              <a:rPr lang="tr-TR" sz="2400">
                <a:solidFill>
                  <a:srgbClr val="F3FDFF"/>
                </a:solidFill>
                <a:latin typeface="Times New Roman" charset="0"/>
              </a:rPr>
              <a:t>Omurilik ve omurga travması geçirmiş olgularda genel yaklaşım prensiplerinin kavranması.</a:t>
            </a:r>
          </a:p>
          <a:p>
            <a:pPr algn="just"/>
            <a:r>
              <a:rPr lang="tr-TR" sz="2400">
                <a:solidFill>
                  <a:srgbClr val="F3FDFF"/>
                </a:solidFill>
                <a:latin typeface="Times New Roman" charset="0"/>
              </a:rPr>
              <a:t>Omurilik ve omurga yaralanması tiplerini teşhis edebilmek ve uygun şekilde davranabilmek.</a:t>
            </a:r>
          </a:p>
          <a:p>
            <a:pPr algn="just"/>
            <a:r>
              <a:rPr lang="tr-TR" sz="2400">
                <a:solidFill>
                  <a:srgbClr val="F3FDFF"/>
                </a:solidFill>
                <a:latin typeface="Times New Roman" charset="0"/>
              </a:rPr>
              <a:t>Boyun omurilik ve omurga yaralanması geçirdiği varsayılan bir manken üzerinde muayene ve yaklaşım prensiplerinin uygulanması.</a:t>
            </a:r>
          </a:p>
          <a:p>
            <a:pPr algn="just"/>
            <a:r>
              <a:rPr lang="tr-TR" sz="2400">
                <a:solidFill>
                  <a:srgbClr val="F3FDFF"/>
                </a:solidFill>
                <a:latin typeface="Times New Roman" charset="0"/>
              </a:rPr>
              <a:t>Aynı manken üzerinde uygun cihazlar ile boynun immobilizasyonu için çeşitli teknikleri uygulamak.</a:t>
            </a:r>
          </a:p>
          <a:p>
            <a:pPr algn="just"/>
            <a:r>
              <a:rPr lang="tr-TR" sz="2400">
                <a:solidFill>
                  <a:srgbClr val="F3FDFF"/>
                </a:solidFill>
                <a:latin typeface="Times New Roman" charset="0"/>
              </a:rPr>
              <a:t>Bir seri radyografi verildiğinde anatomik özellikleri ve patolojik değişiklikleri değerlendirebilmek.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620713"/>
            <a:ext cx="8677275" cy="1066800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Kaza yerinde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327150" y="2276475"/>
            <a:ext cx="8064500" cy="2549525"/>
          </a:xfrm>
          <a:noFill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Boynun stabilizasyonu (ikincil mekanik veya vasküler hasardan korur).</a:t>
            </a:r>
          </a:p>
          <a:p>
            <a:pPr algn="just">
              <a:lnSpc>
                <a:spcPct val="90000"/>
              </a:lnSpc>
            </a:pPr>
            <a:endParaRPr lang="tr-TR">
              <a:solidFill>
                <a:srgbClr val="FFFFFF"/>
              </a:solidFill>
              <a:latin typeface="Times New Roman" charset="0"/>
            </a:endParaRPr>
          </a:p>
          <a:p>
            <a:pPr algn="just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Hastanın omurga tahtası üzerinde tespiti (hasta tahta üzerine alınırken en az üç kişi tarafından taşınmalıdır).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3550" y="476250"/>
            <a:ext cx="9051925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Birlikte görülebildiği yaralanmalar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214438" y="1981200"/>
            <a:ext cx="7929562" cy="3870325"/>
          </a:xfrm>
        </p:spPr>
        <p:txBody>
          <a:bodyPr/>
          <a:lstStyle/>
          <a:p>
            <a:pPr algn="just"/>
            <a:r>
              <a:rPr lang="tr-TR" sz="2800">
                <a:solidFill>
                  <a:srgbClr val="FFFFFF"/>
                </a:solidFill>
                <a:latin typeface="Times New Roman" charset="0"/>
              </a:rPr>
              <a:t>6 saatten uzun koma hali ve kafatası kırığı varlığında kafa travmalarının %10</a:t>
            </a:r>
            <a:r>
              <a:rPr lang="ja-JP" altLang="tr-TR" sz="2800">
                <a:solidFill>
                  <a:srgbClr val="FFFFFF"/>
                </a:solidFill>
                <a:latin typeface="Times New Roman" charset="0"/>
              </a:rPr>
              <a:t>’</a:t>
            </a:r>
            <a:r>
              <a:rPr lang="tr-TR" sz="2800">
                <a:solidFill>
                  <a:srgbClr val="FFFFFF"/>
                </a:solidFill>
                <a:latin typeface="Times New Roman" charset="0"/>
              </a:rPr>
              <a:t>unda,</a:t>
            </a:r>
          </a:p>
          <a:p>
            <a:pPr algn="just"/>
            <a:r>
              <a:rPr lang="tr-TR" sz="2800">
                <a:solidFill>
                  <a:srgbClr val="FFFFFF"/>
                </a:solidFill>
                <a:latin typeface="Times New Roman" charset="0"/>
              </a:rPr>
              <a:t>Aktif tedavi gerektiren veye kot kırığı olan toraks travmalarında % 20 oranında,</a:t>
            </a:r>
          </a:p>
          <a:p>
            <a:pPr algn="just"/>
            <a:r>
              <a:rPr lang="tr-TR" sz="2800">
                <a:solidFill>
                  <a:srgbClr val="FFFFFF"/>
                </a:solidFill>
                <a:latin typeface="Times New Roman" charset="0"/>
              </a:rPr>
              <a:t>Laparotomi gerektiren batın travmalarında % 2.5 oranında,</a:t>
            </a:r>
          </a:p>
          <a:p>
            <a:pPr algn="just"/>
            <a:r>
              <a:rPr lang="tr-TR" sz="2800">
                <a:solidFill>
                  <a:srgbClr val="FFFFFF"/>
                </a:solidFill>
                <a:latin typeface="Times New Roman" charset="0"/>
              </a:rPr>
              <a:t>Multipl yaralanmalarda % 24 oranında   </a:t>
            </a:r>
          </a:p>
          <a:p>
            <a:pPr algn="just"/>
            <a:endParaRPr lang="tr-TR" sz="28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63" y="188913"/>
            <a:ext cx="834390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Değerlendirme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281113" y="1536700"/>
            <a:ext cx="8686800" cy="38481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Flask rektal sfinkter, genel arefleksi hali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diyafragmatik solunum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dirsekte fleksiyon hareketi mevcut, ancak ekstansiyon yok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Ağrılı uyaran ile hareket yok, ancak yüzünü buruşturuyor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hipovolemi olmadığı halde bradikardi ve hipotansiyon mevcut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spontan ereksiyon hali</a:t>
            </a:r>
          </a:p>
          <a:p>
            <a:pPr>
              <a:lnSpc>
                <a:spcPct val="90000"/>
              </a:lnSpc>
            </a:pPr>
            <a:endParaRPr lang="tr-TR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36295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Değerlendirme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76400"/>
            <a:ext cx="6400800" cy="4267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r-TR" sz="2800">
                <a:solidFill>
                  <a:srgbClr val="FFFFFF"/>
                </a:solidFill>
                <a:latin typeface="Times New Roman" charset="0"/>
              </a:rPr>
              <a:t>Omurga sisteminin değerlendirilmesi</a:t>
            </a:r>
          </a:p>
          <a:p>
            <a:pPr lvl="1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ağrı</a:t>
            </a:r>
          </a:p>
          <a:p>
            <a:pPr lvl="1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hassasiyet</a:t>
            </a:r>
          </a:p>
          <a:p>
            <a:pPr lvl="1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deformite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sz="2800">
                <a:solidFill>
                  <a:srgbClr val="FFFFFF"/>
                </a:solidFill>
                <a:latin typeface="Times New Roman" charset="0"/>
              </a:rPr>
              <a:t>Nörolojik değerlendirme</a:t>
            </a:r>
          </a:p>
          <a:p>
            <a:pPr lvl="1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kas tonusu ve gücü</a:t>
            </a:r>
          </a:p>
          <a:p>
            <a:pPr lvl="1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duyu değişiklikleri</a:t>
            </a:r>
          </a:p>
          <a:p>
            <a:pPr lvl="1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refleks değişiklikler</a:t>
            </a:r>
          </a:p>
          <a:p>
            <a:pPr lvl="1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otonomik bozukluklar  </a:t>
            </a:r>
          </a:p>
          <a:p>
            <a:pPr lvl="2">
              <a:lnSpc>
                <a:spcPct val="90000"/>
              </a:lnSpc>
            </a:pPr>
            <a:endParaRPr lang="tr-TR" sz="28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404813"/>
            <a:ext cx="843915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Ekstrensek patolojiler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406650" y="1844675"/>
            <a:ext cx="5616575" cy="3719513"/>
          </a:xfrm>
        </p:spPr>
        <p:txBody>
          <a:bodyPr/>
          <a:lstStyle/>
          <a:p>
            <a:r>
              <a:rPr lang="tr-TR" sz="3600">
                <a:solidFill>
                  <a:srgbClr val="FFFFFF"/>
                </a:solidFill>
                <a:latin typeface="Times New Roman" charset="0"/>
              </a:rPr>
              <a:t>Epidural hematom</a:t>
            </a:r>
          </a:p>
          <a:p>
            <a:r>
              <a:rPr lang="tr-TR" sz="3600">
                <a:solidFill>
                  <a:srgbClr val="FFFFFF"/>
                </a:solidFill>
                <a:latin typeface="Times New Roman" charset="0"/>
              </a:rPr>
              <a:t>Kemik parçacıkları</a:t>
            </a:r>
          </a:p>
          <a:p>
            <a:r>
              <a:rPr lang="tr-TR" sz="3600">
                <a:solidFill>
                  <a:srgbClr val="FFFFFF"/>
                </a:solidFill>
                <a:latin typeface="Times New Roman" charset="0"/>
              </a:rPr>
              <a:t>Dislokasyon</a:t>
            </a:r>
          </a:p>
          <a:p>
            <a:r>
              <a:rPr lang="tr-TR" sz="3600">
                <a:solidFill>
                  <a:srgbClr val="FFFFFF"/>
                </a:solidFill>
                <a:latin typeface="Times New Roman" charset="0"/>
              </a:rPr>
              <a:t>Akut disk herniasyonu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2825" y="333375"/>
            <a:ext cx="8258175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İntrensek patolojiler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767013" y="1628775"/>
            <a:ext cx="4373562" cy="42497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Subdural hematom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Subaraknoidal kanama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Omurilik kontüzyonu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Omurilik ödemi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Omurilik kesisi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Hematomiyeli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Dura yırtığı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Kök kopması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404813"/>
            <a:ext cx="8429625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Direkt grafi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471613" y="1724025"/>
            <a:ext cx="8610600" cy="4152900"/>
          </a:xfrm>
        </p:spPr>
        <p:txBody>
          <a:bodyPr/>
          <a:lstStyle/>
          <a:p>
            <a:r>
              <a:rPr lang="tr-TR" sz="2800">
                <a:solidFill>
                  <a:srgbClr val="FFFFFF"/>
                </a:solidFill>
                <a:latin typeface="Times New Roman" charset="0"/>
              </a:rPr>
              <a:t>Omurga kanalı ön-arka çapını (13 mm.)</a:t>
            </a:r>
          </a:p>
          <a:p>
            <a:r>
              <a:rPr lang="tr-TR" sz="2800">
                <a:solidFill>
                  <a:srgbClr val="FFFFFF"/>
                </a:solidFill>
                <a:latin typeface="Times New Roman" charset="0"/>
              </a:rPr>
              <a:t>Omurların kontur ve düzlemlerini</a:t>
            </a:r>
          </a:p>
          <a:p>
            <a:r>
              <a:rPr lang="tr-TR" sz="2800">
                <a:solidFill>
                  <a:srgbClr val="FFFFFF"/>
                </a:solidFill>
                <a:latin typeface="Times New Roman" charset="0"/>
              </a:rPr>
              <a:t>Kanal içindeki kemik parçacıklarını</a:t>
            </a:r>
          </a:p>
          <a:p>
            <a:r>
              <a:rPr lang="tr-TR" sz="2800">
                <a:solidFill>
                  <a:srgbClr val="FFFFFF"/>
                </a:solidFill>
                <a:latin typeface="Times New Roman" charset="0"/>
              </a:rPr>
              <a:t>Lamina, pedikül veya nöral arkların basit veya ortak kırıklarını</a:t>
            </a:r>
          </a:p>
          <a:p>
            <a:r>
              <a:rPr lang="tr-TR" sz="2800">
                <a:solidFill>
                  <a:srgbClr val="FFFFFF"/>
                </a:solidFill>
                <a:latin typeface="Times New Roman" charset="0"/>
              </a:rPr>
              <a:t>Yumuşak doku mesafesinde artmayı </a:t>
            </a:r>
          </a:p>
          <a:p>
            <a:pPr lvl="1"/>
            <a:r>
              <a:rPr lang="tr-TR" sz="2400">
                <a:solidFill>
                  <a:srgbClr val="FFFFFF"/>
                </a:solidFill>
                <a:latin typeface="Times New Roman" charset="0"/>
              </a:rPr>
              <a:t>erişkin; C1=10mm, C2-4=5-7 mm, C5-7=22 mm.</a:t>
            </a:r>
          </a:p>
          <a:p>
            <a:pPr lvl="1"/>
            <a:r>
              <a:rPr lang="tr-TR" sz="2400">
                <a:solidFill>
                  <a:srgbClr val="FFFFFF"/>
                </a:solidFill>
                <a:latin typeface="Times New Roman" charset="0"/>
              </a:rPr>
              <a:t>Çocuk; C1-4= değişir, C5-7=14 mm.</a:t>
            </a:r>
            <a:endParaRPr lang="tr-TR" sz="32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7325" y="476250"/>
            <a:ext cx="3303588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76250"/>
            <a:ext cx="3306763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476250"/>
            <a:ext cx="834390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Direkt grafi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758950" y="1916113"/>
            <a:ext cx="7712075" cy="3887787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Torakal ve/veya lomber yaralanmada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Pediküllerin iki yanlı simetrisi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Omurlarası disk mesafesinin yüksekliği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Spinoz çıkıntılarının orta hatta olup olmadığı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Omurların konturları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Omurga düzlemi</a:t>
            </a:r>
          </a:p>
          <a:p>
            <a:pPr>
              <a:lnSpc>
                <a:spcPct val="90000"/>
              </a:lnSpc>
              <a:buFontTx/>
              <a:buNone/>
            </a:pPr>
            <a:endParaRPr lang="tr-TR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0" y="476250"/>
            <a:ext cx="834390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Servikal omurga yaralanmaları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840038" y="1844675"/>
            <a:ext cx="5062537" cy="4114800"/>
          </a:xfrm>
        </p:spPr>
        <p:txBody>
          <a:bodyPr/>
          <a:lstStyle/>
          <a:p>
            <a:pPr>
              <a:buFontTx/>
              <a:buNone/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Sorumlu mekanizmalar;</a:t>
            </a:r>
          </a:p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Aksiyal yüklenme</a:t>
            </a:r>
          </a:p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Fleksiyon</a:t>
            </a:r>
          </a:p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Ekstansiyon</a:t>
            </a:r>
          </a:p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Rotasyon</a:t>
            </a:r>
          </a:p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Lateral eğilme</a:t>
            </a:r>
          </a:p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Distraksiyon</a:t>
            </a:r>
          </a:p>
          <a:p>
            <a:endParaRPr lang="tr-TR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476250"/>
            <a:ext cx="8429625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Sıklık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614488" y="1989138"/>
            <a:ext cx="8277225" cy="360045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12.4-53.4 / 1.000.000 / yıl  (İngiltere) </a:t>
            </a:r>
          </a:p>
          <a:p>
            <a:pPr>
              <a:lnSpc>
                <a:spcPct val="11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Her yıl için 750 yeni olgu</a:t>
            </a:r>
          </a:p>
          <a:p>
            <a:pPr>
              <a:lnSpc>
                <a:spcPct val="11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Her yıl için 10.000 yeni olgu (A.B.D.)</a:t>
            </a:r>
          </a:p>
          <a:p>
            <a:pPr>
              <a:lnSpc>
                <a:spcPct val="11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720 sakat insan / 1.000.000</a:t>
            </a:r>
          </a:p>
          <a:p>
            <a:pPr>
              <a:lnSpc>
                <a:spcPct val="11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4 milyar $ / yıl harcama bütçesi</a:t>
            </a:r>
          </a:p>
          <a:p>
            <a:pPr>
              <a:lnSpc>
                <a:spcPct val="110000"/>
              </a:lnSpc>
            </a:pPr>
            <a:endParaRPr lang="tr-TR">
              <a:solidFill>
                <a:srgbClr val="FFFFFF"/>
              </a:solidFill>
              <a:latin typeface="Times New Roman" charset="0"/>
            </a:endParaRPr>
          </a:p>
          <a:p>
            <a:pPr lvl="1">
              <a:lnSpc>
                <a:spcPct val="110000"/>
              </a:lnSpc>
            </a:pPr>
            <a:endParaRPr lang="tr-TR" sz="32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yeni 0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50" y="836613"/>
            <a:ext cx="443388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 descr="yeni 0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2288" y="836613"/>
            <a:ext cx="357346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688" y="476250"/>
            <a:ext cx="8286750" cy="1143000"/>
          </a:xfrm>
        </p:spPr>
        <p:txBody>
          <a:bodyPr/>
          <a:lstStyle/>
          <a:p>
            <a:r>
              <a:rPr lang="tr-TR" sz="4000" b="1">
                <a:solidFill>
                  <a:srgbClr val="FFFF66"/>
                </a:solidFill>
                <a:latin typeface="Times New Roman" charset="0"/>
              </a:rPr>
              <a:t>Servikal omurga yaralanmaları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039813" y="1844675"/>
            <a:ext cx="8382000" cy="3848100"/>
          </a:xfrm>
        </p:spPr>
        <p:txBody>
          <a:bodyPr>
            <a:normAutofit lnSpcReduction="10000"/>
          </a:bodyPr>
          <a:lstStyle/>
          <a:p>
            <a:r>
              <a:rPr lang="tr-TR" sz="2800" b="1" i="1">
                <a:solidFill>
                  <a:srgbClr val="FFFFFF"/>
                </a:solidFill>
                <a:latin typeface="Times New Roman" charset="0"/>
              </a:rPr>
              <a:t>Atlas kırıkları (Jefferson</a:t>
            </a:r>
            <a:r>
              <a:rPr lang="tr-TR" sz="2800" i="1">
                <a:solidFill>
                  <a:srgbClr val="FFFFFF"/>
                </a:solidFill>
                <a:latin typeface="Times New Roman" charset="0"/>
              </a:rPr>
              <a:t>);</a:t>
            </a:r>
            <a:r>
              <a:rPr lang="tr-TR" sz="2800">
                <a:solidFill>
                  <a:srgbClr val="FFFFFF"/>
                </a:solidFill>
                <a:latin typeface="Times New Roman" charset="0"/>
              </a:rPr>
              <a:t> Ön ya da arka kol kırıklarıdır. Mekanizma aksiyal yüklenmedir.</a:t>
            </a:r>
          </a:p>
          <a:p>
            <a:r>
              <a:rPr lang="tr-TR" sz="2800" b="1" i="1">
                <a:solidFill>
                  <a:srgbClr val="FFFFFF"/>
                </a:solidFill>
                <a:latin typeface="Times New Roman" charset="0"/>
              </a:rPr>
              <a:t>C1 subluksasyon</a:t>
            </a:r>
            <a:r>
              <a:rPr lang="tr-TR" sz="2800">
                <a:solidFill>
                  <a:srgbClr val="FFFFFF"/>
                </a:solidFill>
                <a:latin typeface="Times New Roman" charset="0"/>
              </a:rPr>
              <a:t>: Çoğunlukla çocuklarda görülür. Ağız açık dens grafilerinde tanınabilir. Odontoid C1</a:t>
            </a:r>
            <a:r>
              <a:rPr lang="ja-JP" altLang="tr-TR" sz="2800">
                <a:solidFill>
                  <a:srgbClr val="FFFFFF"/>
                </a:solidFill>
                <a:latin typeface="Times New Roman" charset="0"/>
              </a:rPr>
              <a:t>’</a:t>
            </a:r>
            <a:r>
              <a:rPr lang="tr-TR" sz="2800">
                <a:solidFill>
                  <a:srgbClr val="FFFFFF"/>
                </a:solidFill>
                <a:latin typeface="Times New Roman" charset="0"/>
              </a:rPr>
              <a:t>in her iki lateral </a:t>
            </a:r>
            <a:r>
              <a:rPr lang="ja-JP" altLang="tr-TR" sz="2800">
                <a:solidFill>
                  <a:srgbClr val="FFFFFF"/>
                </a:solidFill>
                <a:latin typeface="Times New Roman" charset="0"/>
              </a:rPr>
              <a:t>“</a:t>
            </a:r>
            <a:r>
              <a:rPr lang="tr-TR" sz="2800">
                <a:solidFill>
                  <a:srgbClr val="FFFFFF"/>
                </a:solidFill>
                <a:latin typeface="Times New Roman" charset="0"/>
              </a:rPr>
              <a:t>mass</a:t>
            </a:r>
            <a:r>
              <a:rPr lang="ja-JP" altLang="tr-TR" sz="2800">
                <a:solidFill>
                  <a:srgbClr val="FFFFFF"/>
                </a:solidFill>
                <a:latin typeface="Times New Roman" charset="0"/>
              </a:rPr>
              <a:t>”’</a:t>
            </a:r>
            <a:r>
              <a:rPr lang="tr-TR" sz="2800">
                <a:solidFill>
                  <a:srgbClr val="FFFFFF"/>
                </a:solidFill>
                <a:latin typeface="Times New Roman" charset="0"/>
              </a:rPr>
              <a:t>ından eşit uzaklıkta değildir.</a:t>
            </a:r>
          </a:p>
          <a:p>
            <a:r>
              <a:rPr lang="tr-TR" sz="2800" b="1" i="1">
                <a:solidFill>
                  <a:srgbClr val="FFFFFF"/>
                </a:solidFill>
                <a:latin typeface="Times New Roman" charset="0"/>
              </a:rPr>
              <a:t>C2 odontoid dislokasyon</a:t>
            </a:r>
            <a:r>
              <a:rPr lang="tr-TR" sz="2800">
                <a:solidFill>
                  <a:srgbClr val="FFFFFF"/>
                </a:solidFill>
                <a:latin typeface="Times New Roman" charset="0"/>
              </a:rPr>
              <a:t>: Transvers ligaman yaralanmıştır. C1 ön kolu ile odontoid arasında 3 mm.den fazla mesafe vardır.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untitle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050" y="908050"/>
            <a:ext cx="3014663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Kopyası untitle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2913" y="1989138"/>
            <a:ext cx="54435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untitle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150" y="742950"/>
            <a:ext cx="78867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66788" y="549275"/>
            <a:ext cx="8429625" cy="1143000"/>
          </a:xfrm>
        </p:spPr>
        <p:txBody>
          <a:bodyPr/>
          <a:lstStyle/>
          <a:p>
            <a:r>
              <a:rPr lang="tr-TR" sz="4000" b="1">
                <a:solidFill>
                  <a:srgbClr val="FFFF66"/>
                </a:solidFill>
                <a:latin typeface="Times New Roman" charset="0"/>
              </a:rPr>
              <a:t>Servikal omurga yaralanmaları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916113"/>
            <a:ext cx="7712075" cy="3963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sz="2800">
                <a:solidFill>
                  <a:srgbClr val="FFFFFF"/>
                </a:solidFill>
                <a:latin typeface="Times New Roman" charset="0"/>
              </a:rPr>
              <a:t>C2 odontoid kırıkları</a:t>
            </a:r>
          </a:p>
          <a:p>
            <a:pPr lvl="1" algn="just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Tip   I: Odontoid uç kırığıdır ve çoğunlukla stabildir.</a:t>
            </a:r>
          </a:p>
          <a:p>
            <a:pPr lvl="1" algn="just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Tip II: Odontoid  basisinde oluşur ve genellikle anstabildir. Çocuklarda 6 yaşına dek epifizin görülebildiğini ve bunun kırık olmadığını hatırlamak gereklidir.</a:t>
            </a:r>
          </a:p>
          <a:p>
            <a:pPr lvl="1" algn="just"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Tip III: Omur cismine uzanan odontoid kırığıdır.</a:t>
            </a:r>
          </a:p>
          <a:p>
            <a:pPr>
              <a:lnSpc>
                <a:spcPct val="90000"/>
              </a:lnSpc>
            </a:pPr>
            <a:endParaRPr lang="tr-TR" sz="28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314825" y="2300288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3491" name="Picture 3" descr="untitled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588" y="333375"/>
            <a:ext cx="44577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untitled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913" y="700088"/>
            <a:ext cx="78771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8258175" cy="1143000"/>
          </a:xfrm>
        </p:spPr>
        <p:txBody>
          <a:bodyPr/>
          <a:lstStyle/>
          <a:p>
            <a:r>
              <a:rPr lang="tr-TR" sz="3600" b="1">
                <a:solidFill>
                  <a:srgbClr val="FFFF66"/>
                </a:solidFill>
                <a:latin typeface="Times New Roman" charset="0"/>
              </a:rPr>
              <a:t>Servikal omurga yaralanmaları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71600"/>
            <a:ext cx="8305800" cy="4724400"/>
          </a:xfrm>
        </p:spPr>
        <p:txBody>
          <a:bodyPr/>
          <a:lstStyle/>
          <a:p>
            <a:pPr algn="just"/>
            <a:r>
              <a:rPr lang="tr-TR" sz="2800" b="1" i="1">
                <a:solidFill>
                  <a:srgbClr val="FFFFFF"/>
                </a:solidFill>
                <a:latin typeface="Times New Roman" charset="0"/>
              </a:rPr>
              <a:t>C2 arka eleman kırıkları</a:t>
            </a:r>
            <a:r>
              <a:rPr lang="tr-TR" sz="2800">
                <a:solidFill>
                  <a:srgbClr val="FFFFFF"/>
                </a:solidFill>
                <a:latin typeface="Times New Roman" charset="0"/>
              </a:rPr>
              <a:t>: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ja-JP" altLang="tr-TR" sz="2400">
                <a:solidFill>
                  <a:srgbClr val="FFFFFF"/>
                </a:solidFill>
                <a:latin typeface="Times New Roman" charset="0"/>
              </a:rPr>
              <a:t>“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Ası</a:t>
            </a:r>
            <a:r>
              <a:rPr lang="ja-JP" altLang="tr-TR" sz="2400">
                <a:solidFill>
                  <a:srgbClr val="FFFFFF"/>
                </a:solidFill>
                <a:latin typeface="Times New Roman" charset="0"/>
              </a:rPr>
              <a:t>”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 kırığı da denir. Mekanizması genellikle fleksiyon-aksiyal yüklenme veya fleksiyon-rotasyon şeklindedir.</a:t>
            </a:r>
          </a:p>
          <a:p>
            <a:pPr algn="just"/>
            <a:r>
              <a:rPr lang="tr-TR" sz="2800" b="1" i="1">
                <a:solidFill>
                  <a:srgbClr val="FFFFFF"/>
                </a:solidFill>
                <a:latin typeface="Times New Roman" charset="0"/>
              </a:rPr>
              <a:t>C2-C7 arası kırıklar ve kırık-dislokasyonlar</a:t>
            </a:r>
            <a:r>
              <a:rPr lang="tr-TR" sz="2800">
                <a:solidFill>
                  <a:srgbClr val="FFFFFF"/>
                </a:solidFill>
                <a:latin typeface="Times New Roman" charset="0"/>
              </a:rPr>
              <a:t>: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 Çeşitli mekanizmalar rol oynar; fleksiyon-aksiyal yüklenme, ekstansiyon-aksiyal yüklenme ve fleksiyon-rotasyon. Kırık anstabil ise aşağıdaki özelliklerden biri ya da birkaçı mevcuttur;</a:t>
            </a:r>
          </a:p>
          <a:p>
            <a:pPr lvl="1" algn="just"/>
            <a:r>
              <a:rPr lang="tr-TR" sz="2400">
                <a:solidFill>
                  <a:srgbClr val="FFFFFF"/>
                </a:solidFill>
                <a:latin typeface="Times New Roman" charset="0"/>
              </a:rPr>
              <a:t>Arka ve ön elemanlar birbirlerinden ayrılmıştır</a:t>
            </a:r>
          </a:p>
          <a:p>
            <a:pPr lvl="1"/>
            <a:r>
              <a:rPr lang="tr-TR" sz="2400">
                <a:solidFill>
                  <a:srgbClr val="FFFFFF"/>
                </a:solidFill>
                <a:latin typeface="Times New Roman" charset="0"/>
              </a:rPr>
              <a:t>3 mm.den fazla kayma vardır.</a:t>
            </a:r>
          </a:p>
          <a:p>
            <a:pPr lvl="1"/>
            <a:r>
              <a:rPr lang="tr-TR" sz="2400">
                <a:solidFill>
                  <a:srgbClr val="FFFFFF"/>
                </a:solidFill>
                <a:latin typeface="Times New Roman" charset="0"/>
              </a:rPr>
              <a:t>İki omur arasında 11°den fazla açılanma vardır. </a:t>
            </a:r>
          </a:p>
          <a:p>
            <a:pPr lvl="1" algn="just"/>
            <a:endParaRPr lang="tr-TR" sz="2400">
              <a:solidFill>
                <a:srgbClr val="FFFFFF"/>
              </a:solidFill>
              <a:latin typeface="Times New Roman" charset="0"/>
            </a:endParaRPr>
          </a:p>
          <a:p>
            <a:pPr lvl="1"/>
            <a:endParaRPr lang="tr-TR" sz="2400">
              <a:solidFill>
                <a:srgbClr val="FFFFFF"/>
              </a:solidFill>
              <a:latin typeface="Times New Roman" charset="0"/>
            </a:endParaRPr>
          </a:p>
          <a:p>
            <a:endParaRPr lang="tr-TR" sz="28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untitled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836613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 descr="untitled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2775" y="1125538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untitled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7600" y="3716338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609600"/>
            <a:ext cx="8258175" cy="1143000"/>
          </a:xfrm>
        </p:spPr>
        <p:txBody>
          <a:bodyPr/>
          <a:lstStyle/>
          <a:p>
            <a:r>
              <a:rPr lang="tr-TR" sz="3600" b="1">
                <a:solidFill>
                  <a:srgbClr val="FFFF66"/>
                </a:solidFill>
                <a:latin typeface="Times New Roman" charset="0"/>
              </a:rPr>
              <a:t>Omurga yaralanmaları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133600"/>
            <a:ext cx="8305800" cy="3810000"/>
          </a:xfrm>
        </p:spPr>
        <p:txBody>
          <a:bodyPr/>
          <a:lstStyle/>
          <a:p>
            <a:pPr algn="just"/>
            <a:r>
              <a:rPr lang="tr-TR" sz="2800">
                <a:solidFill>
                  <a:srgbClr val="FFFFFF"/>
                </a:solidFill>
                <a:latin typeface="Times New Roman" charset="0"/>
              </a:rPr>
              <a:t>Faset eklem kilitlenmeleri: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 Genellikle tek yanlı kilitlenmelerde %25</a:t>
            </a:r>
            <a:r>
              <a:rPr lang="ja-JP" altLang="tr-TR" sz="2400">
                <a:solidFill>
                  <a:srgbClr val="FFFFFF"/>
                </a:solidFill>
                <a:latin typeface="Times New Roman" charset="0"/>
              </a:rPr>
              <a:t>’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lik, iki yanlı kilitlenmelerde ise %50</a:t>
            </a:r>
            <a:r>
              <a:rPr lang="ja-JP" altLang="tr-TR" sz="2400">
                <a:solidFill>
                  <a:srgbClr val="FFFFFF"/>
                </a:solidFill>
                <a:latin typeface="Times New Roman" charset="0"/>
              </a:rPr>
              <a:t>’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den fazla yer değiştirme söz konusudur. AP grafide spinoz çıkıntılar aynı hatta değildir.</a:t>
            </a:r>
          </a:p>
          <a:p>
            <a:pPr algn="just"/>
            <a:r>
              <a:rPr lang="tr-TR" sz="2800">
                <a:solidFill>
                  <a:srgbClr val="FFFFFF"/>
                </a:solidFill>
                <a:latin typeface="Times New Roman" charset="0"/>
              </a:rPr>
              <a:t>T1-T10 kırıkları: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 Mekanizma genellikle hiperfleksiyondur. Göğüs kafesi nedeniyle bu bölgedeki çökme kırıkları genellikle stabildir. Kifoz 30°den fazla ise ameliyat gereklidir.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66788" y="44450"/>
            <a:ext cx="8086725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Epidemiyoloji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830388" y="1412875"/>
            <a:ext cx="7639050" cy="40211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Olguların çoğu 15-35 yaş arası</a:t>
            </a:r>
          </a:p>
          <a:p>
            <a:pPr>
              <a:lnSpc>
                <a:spcPct val="9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En çok servikal ve torako-lomber bölge etkilenir.</a:t>
            </a:r>
          </a:p>
          <a:p>
            <a:pPr>
              <a:lnSpc>
                <a:spcPct val="90000"/>
              </a:lnSpc>
            </a:pPr>
            <a:endParaRPr lang="tr-TR">
              <a:solidFill>
                <a:srgbClr val="FFFFFF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</a:pPr>
            <a:r>
              <a:rPr lang="tr-TR" sz="3200">
                <a:solidFill>
                  <a:srgbClr val="FFFFFF"/>
                </a:solidFill>
                <a:latin typeface="Times New Roman" charset="0"/>
              </a:rPr>
              <a:t>Servikal		</a:t>
            </a:r>
          </a:p>
          <a:p>
            <a:pPr lvl="1">
              <a:lnSpc>
                <a:spcPct val="90000"/>
              </a:lnSpc>
            </a:pPr>
            <a:r>
              <a:rPr lang="tr-TR" sz="3200">
                <a:solidFill>
                  <a:srgbClr val="FFFFFF"/>
                </a:solidFill>
                <a:latin typeface="Times New Roman" charset="0"/>
              </a:rPr>
              <a:t>Torakal			</a:t>
            </a:r>
          </a:p>
          <a:p>
            <a:pPr lvl="1">
              <a:lnSpc>
                <a:spcPct val="90000"/>
              </a:lnSpc>
            </a:pPr>
            <a:r>
              <a:rPr lang="tr-TR" sz="3200">
                <a:solidFill>
                  <a:srgbClr val="FFFFFF"/>
                </a:solidFill>
                <a:latin typeface="Times New Roman" charset="0"/>
              </a:rPr>
              <a:t>Torako-lomber		</a:t>
            </a:r>
          </a:p>
          <a:p>
            <a:pPr lvl="1">
              <a:lnSpc>
                <a:spcPct val="90000"/>
              </a:lnSpc>
            </a:pPr>
            <a:r>
              <a:rPr lang="tr-TR" sz="3200">
                <a:solidFill>
                  <a:srgbClr val="FFFFFF"/>
                </a:solidFill>
                <a:latin typeface="Times New Roman" charset="0"/>
              </a:rPr>
              <a:t>Lomber			</a:t>
            </a:r>
          </a:p>
          <a:p>
            <a:pPr lvl="1">
              <a:lnSpc>
                <a:spcPct val="90000"/>
              </a:lnSpc>
            </a:pPr>
            <a:r>
              <a:rPr lang="tr-TR" sz="3200">
                <a:solidFill>
                  <a:srgbClr val="FFFFFF"/>
                </a:solidFill>
                <a:latin typeface="Times New Roman" charset="0"/>
              </a:rPr>
              <a:t>Diğerleri		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638800" y="3357563"/>
            <a:ext cx="927100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1pPr>
            <a:lvl2pPr marL="742950" indent="-285750" defTabSz="7620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2pPr>
            <a:lvl3pPr marL="1143000" indent="-228600" defTabSz="7620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3pPr>
            <a:lvl4pPr marL="1600200" indent="-228600" defTabSz="7620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4pPr>
            <a:lvl5pPr marL="2057400" indent="-228600" defTabSz="762000"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Times New Roman Tur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tr-TR" sz="2800" u="none">
                <a:solidFill>
                  <a:srgbClr val="FFFFFF"/>
                </a:solidFill>
                <a:latin typeface="Times New Roman" charset="0"/>
              </a:rPr>
              <a:t>% 40</a:t>
            </a:r>
          </a:p>
          <a:p>
            <a:pPr>
              <a:lnSpc>
                <a:spcPct val="120000"/>
              </a:lnSpc>
            </a:pPr>
            <a:r>
              <a:rPr lang="tr-TR" sz="2800" u="none">
                <a:solidFill>
                  <a:srgbClr val="FFFFFF"/>
                </a:solidFill>
                <a:latin typeface="Times New Roman" charset="0"/>
              </a:rPr>
              <a:t>% 10</a:t>
            </a:r>
          </a:p>
          <a:p>
            <a:pPr>
              <a:lnSpc>
                <a:spcPct val="120000"/>
              </a:lnSpc>
            </a:pPr>
            <a:r>
              <a:rPr lang="tr-TR" sz="2800" u="none">
                <a:solidFill>
                  <a:srgbClr val="FFFFFF"/>
                </a:solidFill>
                <a:latin typeface="Times New Roman" charset="0"/>
              </a:rPr>
              <a:t>% 35</a:t>
            </a:r>
          </a:p>
          <a:p>
            <a:pPr>
              <a:lnSpc>
                <a:spcPct val="120000"/>
              </a:lnSpc>
            </a:pPr>
            <a:r>
              <a:rPr lang="tr-TR" sz="2800" u="none">
                <a:solidFill>
                  <a:srgbClr val="FFFFFF"/>
                </a:solidFill>
                <a:latin typeface="Times New Roman" charset="0"/>
              </a:rPr>
              <a:t>%  3</a:t>
            </a:r>
          </a:p>
          <a:p>
            <a:pPr>
              <a:lnSpc>
                <a:spcPct val="120000"/>
              </a:lnSpc>
            </a:pPr>
            <a:r>
              <a:rPr lang="tr-TR" sz="2800" u="none">
                <a:solidFill>
                  <a:srgbClr val="FFFFFF"/>
                </a:solidFill>
                <a:latin typeface="Times New Roman" charset="0"/>
              </a:rPr>
              <a:t>% 12</a:t>
            </a:r>
          </a:p>
          <a:p>
            <a:pPr>
              <a:lnSpc>
                <a:spcPct val="120000"/>
              </a:lnSpc>
            </a:pPr>
            <a:endParaRPr lang="tr-TR" sz="2800" u="none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4" descr="DSC0477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71525" y="2609850"/>
            <a:ext cx="4286250" cy="28575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658" name="Picture 3" descr="DSC0476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55" r="12355"/>
          <a:stretch>
            <a:fillRect/>
          </a:stretch>
        </p:blipFill>
        <p:spPr/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untitled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9300" y="1257300"/>
            <a:ext cx="3708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4" descr="DSC0476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9938" y="2160588"/>
            <a:ext cx="4286250" cy="28575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6" name="Picture 3" descr="DSC047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29225" y="2133600"/>
            <a:ext cx="4286250" cy="28575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66788" y="476250"/>
            <a:ext cx="834390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Omurga yaralanmaları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398588" y="1916113"/>
            <a:ext cx="7494587" cy="2555875"/>
          </a:xfrm>
        </p:spPr>
        <p:txBody>
          <a:bodyPr>
            <a:normAutofit fontScale="92500"/>
          </a:bodyPr>
          <a:lstStyle/>
          <a:p>
            <a:pPr algn="just"/>
            <a:r>
              <a:rPr lang="tr-TR" b="1" i="1">
                <a:solidFill>
                  <a:srgbClr val="FFFFFF"/>
                </a:solidFill>
                <a:latin typeface="Times New Roman" charset="0"/>
              </a:rPr>
              <a:t>T11-L1 kırıkları</a:t>
            </a:r>
            <a:r>
              <a:rPr lang="tr-TR">
                <a:solidFill>
                  <a:srgbClr val="FFFFFF"/>
                </a:solidFill>
                <a:latin typeface="Times New Roman" charset="0"/>
              </a:rPr>
              <a:t>: Mekanizma çoğu kez ani hiperfleksiyon ve rotasyon kombinasyonu şeklindedir. Çoğu kez anstabildir.</a:t>
            </a:r>
          </a:p>
          <a:p>
            <a:pPr algn="just"/>
            <a:r>
              <a:rPr lang="tr-TR" b="1" i="1">
                <a:solidFill>
                  <a:srgbClr val="FFFFFF"/>
                </a:solidFill>
                <a:latin typeface="Times New Roman" charset="0"/>
              </a:rPr>
              <a:t>Lomber kırıklar</a:t>
            </a:r>
            <a:r>
              <a:rPr lang="tr-TR">
                <a:solidFill>
                  <a:srgbClr val="FFFFFF"/>
                </a:solidFill>
                <a:latin typeface="Times New Roman" charset="0"/>
              </a:rPr>
              <a:t>: Çoğu kez ani hiperfleksiyon sonucu oluşurlar.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4581525" y="2595563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4595813" y="2595563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5780" name="Picture 4" descr="Kopyası untitled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900" y="692150"/>
            <a:ext cx="359727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untitled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750" y="692150"/>
            <a:ext cx="3449638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0888" y="476250"/>
            <a:ext cx="8429625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Tedavi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1758950" y="1860550"/>
            <a:ext cx="7421563" cy="3081338"/>
          </a:xfrm>
        </p:spPr>
        <p:txBody>
          <a:bodyPr>
            <a:normAutofit fontScale="92500" lnSpcReduction="20000"/>
          </a:bodyPr>
          <a:lstStyle/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İmmobilizasyon</a:t>
            </a:r>
          </a:p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Medikal; Metilprednizolon </a:t>
            </a:r>
          </a:p>
          <a:p>
            <a:pPr lvl="1" algn="just">
              <a:buFontTx/>
              <a:buNone/>
            </a:pPr>
            <a:r>
              <a:rPr lang="tr-TR" sz="3200">
                <a:solidFill>
                  <a:srgbClr val="FFFFFF"/>
                </a:solidFill>
                <a:latin typeface="Times New Roman" charset="0"/>
              </a:rPr>
              <a:t>30 mg/kg bolus takiben 5.4 mg/kg/saat 23 saat süre ile </a:t>
            </a:r>
          </a:p>
          <a:p>
            <a:pPr algn="just">
              <a:buFontTx/>
              <a:buNone/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	Ancak! Yaralanmadan sonraki ilk 8 saat içinde başlanması koşul!</a:t>
            </a:r>
          </a:p>
          <a:p>
            <a:pPr algn="just">
              <a:buFontTx/>
              <a:buNone/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	GM-1 ganglioside (100 mg/gün)</a:t>
            </a:r>
          </a:p>
          <a:p>
            <a:pPr lvl="1" algn="just">
              <a:buFontTx/>
              <a:buNone/>
            </a:pPr>
            <a:endParaRPr lang="tr-TR" sz="32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72450" cy="12192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Özet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750888" y="1557338"/>
            <a:ext cx="8489950" cy="4267200"/>
          </a:xfrm>
        </p:spPr>
        <p:txBody>
          <a:bodyPr/>
          <a:lstStyle/>
          <a:p>
            <a:r>
              <a:rPr lang="tr-TR" sz="3100">
                <a:solidFill>
                  <a:srgbClr val="FFFFFF"/>
                </a:solidFill>
                <a:latin typeface="Times New Roman" charset="0"/>
              </a:rPr>
              <a:t>Hayati önem taşıyan yaralanmalarda, omurgayı hiç bir şekilde hareket ettirmemek gereklidir.</a:t>
            </a:r>
          </a:p>
          <a:p>
            <a:r>
              <a:rPr lang="tr-TR" sz="3100">
                <a:solidFill>
                  <a:srgbClr val="FFFFFF"/>
                </a:solidFill>
                <a:latin typeface="Times New Roman" charset="0"/>
              </a:rPr>
              <a:t>Omur kırığı yada omurilik yaralanması olmadığı kanıtlanana dek immobilizasyon sağlanmalı ve sürdürülmelidir.</a:t>
            </a:r>
          </a:p>
          <a:p>
            <a:r>
              <a:rPr lang="tr-TR" sz="3100">
                <a:solidFill>
                  <a:srgbClr val="FFFFFF"/>
                </a:solidFill>
                <a:latin typeface="Times New Roman" charset="0"/>
              </a:rPr>
              <a:t>Yaşamı tehdit eden yaralanmalar kontrol altına alındıktan sonra, en kısa zamanda lateral omurga grafileri temin edilmelidir.</a:t>
            </a:r>
          </a:p>
          <a:p>
            <a:endParaRPr lang="tr-TR" sz="31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72450" cy="12192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Özet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1609725"/>
            <a:ext cx="8921750" cy="4411663"/>
          </a:xfrm>
        </p:spPr>
        <p:txBody>
          <a:bodyPr/>
          <a:lstStyle/>
          <a:p>
            <a:r>
              <a:rPr lang="tr-TR" sz="3500">
                <a:solidFill>
                  <a:srgbClr val="FFFFFF"/>
                </a:solidFill>
                <a:latin typeface="Times New Roman" charset="0"/>
              </a:rPr>
              <a:t>Hastanın anamnezi ve ilk muayenesinin ayrıntılı olarak kaydedilmesi daha sonra oluşabilecek değişikliklerin anında fark edilmesini sağlayacaktır.</a:t>
            </a:r>
          </a:p>
          <a:p>
            <a:r>
              <a:rPr lang="tr-TR" sz="3500">
                <a:solidFill>
                  <a:srgbClr val="FFFFFF"/>
                </a:solidFill>
                <a:latin typeface="Times New Roman" charset="0"/>
              </a:rPr>
              <a:t>Hastalar anstabil omur kırığı yada omurilik yaralanması durumunda kesin tedavilerinin yapılabileceği merkezlere sevk edilmelidir.</a:t>
            </a:r>
          </a:p>
          <a:p>
            <a:endParaRPr lang="tr-TR" sz="35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333375"/>
            <a:ext cx="874395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Anatomi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5713" y="2781300"/>
            <a:ext cx="4286250" cy="19526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Omurga segmenti</a:t>
            </a:r>
          </a:p>
          <a:p>
            <a:pPr>
              <a:lnSpc>
                <a:spcPct val="13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Omurilik segmenti</a:t>
            </a:r>
          </a:p>
          <a:p>
            <a:pPr>
              <a:lnSpc>
                <a:spcPct val="130000"/>
              </a:lnSpc>
            </a:pPr>
            <a:r>
              <a:rPr lang="tr-TR">
                <a:solidFill>
                  <a:srgbClr val="FFFFFF"/>
                </a:solidFill>
                <a:latin typeface="Times New Roman" charset="0"/>
              </a:rPr>
              <a:t>Damarlanma özelliği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11825" y="2060575"/>
            <a:ext cx="3748088" cy="3529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333375"/>
            <a:ext cx="817245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Anatomi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73238"/>
            <a:ext cx="8382000" cy="3505200"/>
          </a:xfrm>
        </p:spPr>
        <p:txBody>
          <a:bodyPr>
            <a:normAutofit fontScale="92500" lnSpcReduction="20000"/>
          </a:bodyPr>
          <a:lstStyle/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Omurilik 42-45 cm. uzunlukta,</a:t>
            </a:r>
          </a:p>
          <a:p>
            <a:r>
              <a:rPr lang="tr-TR">
                <a:solidFill>
                  <a:srgbClr val="FFFFFF"/>
                </a:solidFill>
                <a:latin typeface="Times New Roman" charset="0"/>
              </a:rPr>
              <a:t>C4-T1 ve L2-S3 arası genişler.</a:t>
            </a:r>
          </a:p>
          <a:p>
            <a:pPr algn="just"/>
            <a:r>
              <a:rPr lang="tr-TR" b="1" u="sng">
                <a:solidFill>
                  <a:srgbClr val="FFFF66"/>
                </a:solidFill>
                <a:latin typeface="Times New Roman" charset="0"/>
              </a:rPr>
              <a:t>Kanlanma</a:t>
            </a:r>
            <a:r>
              <a:rPr lang="tr-TR">
                <a:solidFill>
                  <a:srgbClr val="FFFFFF"/>
                </a:solidFill>
                <a:latin typeface="Times New Roman" charset="0"/>
              </a:rPr>
              <a:t>; Ant. spinal arter omuriliğin ön 2/3</a:t>
            </a:r>
            <a:r>
              <a:rPr lang="ja-JP" altLang="tr-TR">
                <a:solidFill>
                  <a:srgbClr val="FFFFFF"/>
                </a:solidFill>
                <a:latin typeface="Times New Roman" charset="0"/>
              </a:rPr>
              <a:t>’</a:t>
            </a:r>
            <a:r>
              <a:rPr lang="tr-TR">
                <a:solidFill>
                  <a:srgbClr val="FFFFFF"/>
                </a:solidFill>
                <a:latin typeface="Times New Roman" charset="0"/>
              </a:rPr>
              <a:t>ünü sular. İki post. spinal arter ise 1/3 arka bölümü sular. Üst servikal segmentler dışında kanını daha çok radiküler arterlerden alır. Otoregülasyon kan basıncı 60-120 mm.Hg iken geçerlidir.</a:t>
            </a:r>
          </a:p>
          <a:p>
            <a:pPr algn="just"/>
            <a:endParaRPr lang="tr-TR">
              <a:solidFill>
                <a:srgbClr val="FFFFFF"/>
              </a:solidFill>
              <a:latin typeface="Times New Roman" charset="0"/>
            </a:endParaRPr>
          </a:p>
          <a:p>
            <a:endParaRPr lang="tr-TR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omu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25538"/>
            <a:ext cx="36449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47650" y="1268413"/>
            <a:ext cx="5400675" cy="429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7 servikal, 12 torakal, 5 lomber, 5 sakral, 1-3 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k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o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ksi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geal 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omur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mevcuttur. 1 servikal 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omurun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cisimi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yoktur. 7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.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servikal 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omurun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ise spin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öz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çıkıntısı en uzundur. 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Omurların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arka ve ön elemanları pedikül ile birbirine bağlanır. 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Omurların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stabilitesinde bu kemik yapılara ek olarak ligamentöz yapılar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da önemli rol oynar. </a:t>
            </a:r>
            <a:endParaRPr lang="tr-TR" sz="2400" u="none">
              <a:solidFill>
                <a:srgbClr val="F3FDFF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	8 servikal, 12 torakal, 5 lomber, 5 sakral ve 1 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k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o</a:t>
            </a:r>
            <a:r>
              <a:rPr lang="tr-TR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ksi</a:t>
            </a:r>
            <a:r>
              <a:rPr lang="en-US" sz="24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geal spinal sinir çifti vardır.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33375"/>
            <a:ext cx="8362950" cy="1143000"/>
          </a:xfrm>
        </p:spPr>
        <p:txBody>
          <a:bodyPr/>
          <a:lstStyle/>
          <a:p>
            <a:r>
              <a:rPr lang="tr-TR" b="1">
                <a:solidFill>
                  <a:srgbClr val="FFFF66"/>
                </a:solidFill>
                <a:latin typeface="Times New Roman" charset="0"/>
              </a:rPr>
              <a:t>Anatomi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336675" y="1628775"/>
            <a:ext cx="7854950" cy="4114800"/>
          </a:xfrm>
        </p:spPr>
        <p:txBody>
          <a:bodyPr/>
          <a:lstStyle/>
          <a:p>
            <a:pPr>
              <a:buFontTx/>
              <a:buNone/>
            </a:pPr>
            <a:r>
              <a:rPr lang="tr-TR" sz="2800">
                <a:solidFill>
                  <a:srgbClr val="FFFFFF"/>
                </a:solidFill>
                <a:latin typeface="Times New Roman" charset="0"/>
              </a:rPr>
              <a:t>	</a:t>
            </a:r>
            <a:r>
              <a:rPr lang="tr-TR" sz="2800" b="1" i="1">
                <a:solidFill>
                  <a:srgbClr val="00CCFF"/>
                </a:solidFill>
                <a:latin typeface="Times New Roman" charset="0"/>
              </a:rPr>
              <a:t>Kortiko-spinal traktus</a:t>
            </a:r>
            <a:r>
              <a:rPr lang="tr-TR" sz="2800" b="1">
                <a:solidFill>
                  <a:srgbClr val="00CCFF"/>
                </a:solidFill>
                <a:latin typeface="Times New Roman" charset="0"/>
              </a:rPr>
              <a:t>:</a:t>
            </a:r>
            <a:r>
              <a:rPr lang="tr-TR" sz="2800">
                <a:solidFill>
                  <a:srgbClr val="FFFFFF"/>
                </a:solidFill>
                <a:latin typeface="Times New Roman" charset="0"/>
              </a:rPr>
              <a:t> 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Postero-lateraldedir. Vücudun aynı tarafındaki motor gücü kontrol eder.İstemli adale kasılmaları veya ağrılı uyarana istemsiz yanıt ile kontrol edilir.</a:t>
            </a:r>
          </a:p>
          <a:p>
            <a:pPr>
              <a:buFontTx/>
              <a:buNone/>
            </a:pPr>
            <a:r>
              <a:rPr lang="tr-TR" sz="2800">
                <a:solidFill>
                  <a:srgbClr val="FFFFFF"/>
                </a:solidFill>
                <a:latin typeface="Times New Roman" charset="0"/>
              </a:rPr>
              <a:t>	</a:t>
            </a:r>
            <a:r>
              <a:rPr lang="tr-TR" sz="2800" b="1" i="1">
                <a:solidFill>
                  <a:srgbClr val="00CCFF"/>
                </a:solidFill>
                <a:latin typeface="Times New Roman" charset="0"/>
              </a:rPr>
              <a:t>Spino-talamik traktus</a:t>
            </a:r>
            <a:r>
              <a:rPr lang="tr-TR" sz="2800" b="1">
                <a:solidFill>
                  <a:srgbClr val="00CCFF"/>
                </a:solidFill>
                <a:latin typeface="Times New Roman" charset="0"/>
              </a:rPr>
              <a:t>: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 Antero-lateraldedir. Vücudun karşı tarafından gelen ağrı ve ısı duyumlarını iletir.</a:t>
            </a:r>
          </a:p>
          <a:p>
            <a:pPr>
              <a:buFontTx/>
              <a:buNone/>
            </a:pPr>
            <a:r>
              <a:rPr lang="tr-TR" sz="2800">
                <a:solidFill>
                  <a:srgbClr val="FFFFFF"/>
                </a:solidFill>
                <a:latin typeface="Times New Roman" charset="0"/>
              </a:rPr>
              <a:t>	</a:t>
            </a:r>
            <a:r>
              <a:rPr lang="tr-TR" sz="2800" b="1" i="1">
                <a:solidFill>
                  <a:srgbClr val="00CCFF"/>
                </a:solidFill>
                <a:latin typeface="Times New Roman" charset="0"/>
              </a:rPr>
              <a:t>Arka kordon:</a:t>
            </a:r>
            <a:r>
              <a:rPr lang="tr-TR" sz="2400">
                <a:solidFill>
                  <a:srgbClr val="FFFFFF"/>
                </a:solidFill>
                <a:latin typeface="Times New Roman" charset="0"/>
              </a:rPr>
              <a:t> Vücudun aynı tarafında proprioseptif bilgileri taşır. Parmak veya başparmak pozisyon hissi, vibrasyon muayenesi ile test edilir. </a:t>
            </a:r>
            <a:endParaRPr lang="tr-TR" sz="280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8325" y="404813"/>
            <a:ext cx="3214688" cy="577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3550" y="1052513"/>
            <a:ext cx="50228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1983 yılında Denis üç kolon teorisini tanımlamıştır. Bu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teori stabiliteyi değerlendirmede önemli bir sistemdir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;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1. Anterior kol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on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: Diskin ve 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cisimin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ön yarısı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ile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anterior longitudinal ligaman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ı 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(ön annulus fibrozisi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)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içerir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.</a:t>
            </a:r>
            <a:endParaRPr lang="en-US" sz="2000" u="none">
              <a:solidFill>
                <a:srgbClr val="F3FDFF"/>
              </a:solidFill>
              <a:latin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2. Orta kol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on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: Diskin ve 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cisimin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arka yarısı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(annulus fibrozisin arka kımı dahil)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ile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 posterior longitudinal ligaman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ı içerir.</a:t>
            </a:r>
            <a:endParaRPr lang="en-US" sz="2000" u="none">
              <a:solidFill>
                <a:srgbClr val="F3FDFF"/>
              </a:solidFill>
              <a:latin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3. Arka kol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on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: Arka kemik ve ligamantöz yapılar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ı içerir</a:t>
            </a:r>
            <a:endParaRPr lang="en-US" sz="2000" u="none">
              <a:solidFill>
                <a:srgbClr val="F3FDFF"/>
              </a:solidFill>
              <a:latin typeface="Times New Roman" charset="0"/>
              <a:cs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Bu kol</a:t>
            </a:r>
            <a:r>
              <a:rPr lang="tr-TR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o</a:t>
            </a:r>
            <a:r>
              <a:rPr lang="en-US" sz="2000" u="none">
                <a:solidFill>
                  <a:srgbClr val="F3FDFF"/>
                </a:solidFill>
                <a:latin typeface="Times New Roman" charset="0"/>
                <a:cs typeface="Times New Roman" charset="0"/>
              </a:rPr>
              <a:t>nların herhangi birinin tek başına zedelenmesi instabiliteye yol açmaz.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6033</TotalTime>
  <Words>1320</Words>
  <Application>Microsoft Office PowerPoint</Application>
  <PresentationFormat>35 mm Slayt</PresentationFormat>
  <Paragraphs>322</Paragraphs>
  <Slides>47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Black</vt:lpstr>
      <vt:lpstr>  OMURİLİK VE OMURGA TRAVMALARI  </vt:lpstr>
      <vt:lpstr>Amaçlar</vt:lpstr>
      <vt:lpstr>Sıklık</vt:lpstr>
      <vt:lpstr>Epidemiyoloji</vt:lpstr>
      <vt:lpstr>Anatomi</vt:lpstr>
      <vt:lpstr>Anatomi</vt:lpstr>
      <vt:lpstr>Slayt 7</vt:lpstr>
      <vt:lpstr>Anatomi</vt:lpstr>
      <vt:lpstr>Slayt 9</vt:lpstr>
      <vt:lpstr>Slayt 10</vt:lpstr>
      <vt:lpstr>Slayt 11</vt:lpstr>
      <vt:lpstr>Etyoloji</vt:lpstr>
      <vt:lpstr>Klinik değerlendirme</vt:lpstr>
      <vt:lpstr>Klinik değerlendirme</vt:lpstr>
      <vt:lpstr>Klinik değerlendirme</vt:lpstr>
      <vt:lpstr>Klinik değerlendirme</vt:lpstr>
      <vt:lpstr>Slayt 17</vt:lpstr>
      <vt:lpstr>Anamnez</vt:lpstr>
      <vt:lpstr>Kaza yerinde</vt:lpstr>
      <vt:lpstr>Kaza yerinde</vt:lpstr>
      <vt:lpstr>Birlikte görülebildiği yaralanmalar</vt:lpstr>
      <vt:lpstr>Değerlendirme</vt:lpstr>
      <vt:lpstr>Değerlendirme</vt:lpstr>
      <vt:lpstr>Ekstrensek patolojiler</vt:lpstr>
      <vt:lpstr>İntrensek patolojiler</vt:lpstr>
      <vt:lpstr>Direkt grafi</vt:lpstr>
      <vt:lpstr>Slayt 27</vt:lpstr>
      <vt:lpstr>Direkt grafi</vt:lpstr>
      <vt:lpstr>Servikal omurga yaralanmaları</vt:lpstr>
      <vt:lpstr>Slayt 30</vt:lpstr>
      <vt:lpstr>Servikal omurga yaralanmaları</vt:lpstr>
      <vt:lpstr>Slayt 32</vt:lpstr>
      <vt:lpstr>Slayt 33</vt:lpstr>
      <vt:lpstr>Servikal omurga yaralanmaları</vt:lpstr>
      <vt:lpstr>Slayt 35</vt:lpstr>
      <vt:lpstr>Slayt 36</vt:lpstr>
      <vt:lpstr>Servikal omurga yaralanmaları</vt:lpstr>
      <vt:lpstr>Slayt 38</vt:lpstr>
      <vt:lpstr>Omurga yaralanmaları</vt:lpstr>
      <vt:lpstr>Slayt 40</vt:lpstr>
      <vt:lpstr>Slayt 41</vt:lpstr>
      <vt:lpstr>Slayt 42</vt:lpstr>
      <vt:lpstr>Omurga yaralanmaları</vt:lpstr>
      <vt:lpstr>Slayt 44</vt:lpstr>
      <vt:lpstr>Tedavi</vt:lpstr>
      <vt:lpstr>Özet</vt:lpstr>
      <vt:lpstr>Özet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Başlığı Yok</dc:title>
  <dc:creator>Korhan TAVİLOĞLU</dc:creator>
  <cp:lastModifiedBy>user</cp:lastModifiedBy>
  <cp:revision>943</cp:revision>
  <cp:lastPrinted>1998-12-08T06:56:54Z</cp:lastPrinted>
  <dcterms:created xsi:type="dcterms:W3CDTF">1997-09-13T05:46:22Z</dcterms:created>
  <dcterms:modified xsi:type="dcterms:W3CDTF">2020-07-02T13:20:49Z</dcterms:modified>
</cp:coreProperties>
</file>