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4" r:id="rId5"/>
    <p:sldId id="265" r:id="rId6"/>
    <p:sldId id="266" r:id="rId7"/>
    <p:sldId id="260" r:id="rId8"/>
    <p:sldId id="267" r:id="rId9"/>
    <p:sldId id="261" r:id="rId10"/>
    <p:sldId id="268" r:id="rId11"/>
    <p:sldId id="269" r:id="rId12"/>
    <p:sldId id="262" r:id="rId13"/>
    <p:sldId id="263"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CDE50F1A-4980-4224-A53F-28ECF42857C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1BB5CE1-69D3-4503-895A-DD5CDD7E48A5}" type="slidenum">
              <a:rPr lang="tr-TR" smtClean="0"/>
              <a:t>‹#›</a:t>
            </a:fld>
            <a:endParaRPr lang="tr-TR"/>
          </a:p>
        </p:txBody>
      </p:sp>
    </p:spTree>
    <p:extLst>
      <p:ext uri="{BB962C8B-B14F-4D97-AF65-F5344CB8AC3E}">
        <p14:creationId xmlns:p14="http://schemas.microsoft.com/office/powerpoint/2010/main" val="3371956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DE50F1A-4980-4224-A53F-28ECF42857C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1BB5CE1-69D3-4503-895A-DD5CDD7E48A5}" type="slidenum">
              <a:rPr lang="tr-TR" smtClean="0"/>
              <a:t>‹#›</a:t>
            </a:fld>
            <a:endParaRPr lang="tr-TR"/>
          </a:p>
        </p:txBody>
      </p:sp>
    </p:spTree>
    <p:extLst>
      <p:ext uri="{BB962C8B-B14F-4D97-AF65-F5344CB8AC3E}">
        <p14:creationId xmlns:p14="http://schemas.microsoft.com/office/powerpoint/2010/main" val="2229232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DE50F1A-4980-4224-A53F-28ECF42857C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1BB5CE1-69D3-4503-895A-DD5CDD7E48A5}"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74706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CDE50F1A-4980-4224-A53F-28ECF42857C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1BB5CE1-69D3-4503-895A-DD5CDD7E48A5}" type="slidenum">
              <a:rPr lang="tr-TR" smtClean="0"/>
              <a:t>‹#›</a:t>
            </a:fld>
            <a:endParaRPr lang="tr-TR"/>
          </a:p>
        </p:txBody>
      </p:sp>
    </p:spTree>
    <p:extLst>
      <p:ext uri="{BB962C8B-B14F-4D97-AF65-F5344CB8AC3E}">
        <p14:creationId xmlns:p14="http://schemas.microsoft.com/office/powerpoint/2010/main" val="38877762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CDE50F1A-4980-4224-A53F-28ECF42857C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1BB5CE1-69D3-4503-895A-DD5CDD7E48A5}"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81251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CDE50F1A-4980-4224-A53F-28ECF42857C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1BB5CE1-69D3-4503-895A-DD5CDD7E48A5}" type="slidenum">
              <a:rPr lang="tr-TR" smtClean="0"/>
              <a:t>‹#›</a:t>
            </a:fld>
            <a:endParaRPr lang="tr-TR"/>
          </a:p>
        </p:txBody>
      </p:sp>
    </p:spTree>
    <p:extLst>
      <p:ext uri="{BB962C8B-B14F-4D97-AF65-F5344CB8AC3E}">
        <p14:creationId xmlns:p14="http://schemas.microsoft.com/office/powerpoint/2010/main" val="39991350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DE50F1A-4980-4224-A53F-28ECF42857C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1BB5CE1-69D3-4503-895A-DD5CDD7E48A5}" type="slidenum">
              <a:rPr lang="tr-TR" smtClean="0"/>
              <a:t>‹#›</a:t>
            </a:fld>
            <a:endParaRPr lang="tr-TR"/>
          </a:p>
        </p:txBody>
      </p:sp>
    </p:spTree>
    <p:extLst>
      <p:ext uri="{BB962C8B-B14F-4D97-AF65-F5344CB8AC3E}">
        <p14:creationId xmlns:p14="http://schemas.microsoft.com/office/powerpoint/2010/main" val="14858756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DE50F1A-4980-4224-A53F-28ECF42857C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1BB5CE1-69D3-4503-895A-DD5CDD7E48A5}" type="slidenum">
              <a:rPr lang="tr-TR" smtClean="0"/>
              <a:t>‹#›</a:t>
            </a:fld>
            <a:endParaRPr lang="tr-TR"/>
          </a:p>
        </p:txBody>
      </p:sp>
    </p:spTree>
    <p:extLst>
      <p:ext uri="{BB962C8B-B14F-4D97-AF65-F5344CB8AC3E}">
        <p14:creationId xmlns:p14="http://schemas.microsoft.com/office/powerpoint/2010/main" val="1906504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DE50F1A-4980-4224-A53F-28ECF42857C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1BB5CE1-69D3-4503-895A-DD5CDD7E48A5}" type="slidenum">
              <a:rPr lang="tr-TR" smtClean="0"/>
              <a:t>‹#›</a:t>
            </a:fld>
            <a:endParaRPr lang="tr-TR"/>
          </a:p>
        </p:txBody>
      </p:sp>
    </p:spTree>
    <p:extLst>
      <p:ext uri="{BB962C8B-B14F-4D97-AF65-F5344CB8AC3E}">
        <p14:creationId xmlns:p14="http://schemas.microsoft.com/office/powerpoint/2010/main" val="912025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DE50F1A-4980-4224-A53F-28ECF42857C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1BB5CE1-69D3-4503-895A-DD5CDD7E48A5}" type="slidenum">
              <a:rPr lang="tr-TR" smtClean="0"/>
              <a:t>‹#›</a:t>
            </a:fld>
            <a:endParaRPr lang="tr-TR"/>
          </a:p>
        </p:txBody>
      </p:sp>
    </p:spTree>
    <p:extLst>
      <p:ext uri="{BB962C8B-B14F-4D97-AF65-F5344CB8AC3E}">
        <p14:creationId xmlns:p14="http://schemas.microsoft.com/office/powerpoint/2010/main" val="3432954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DE50F1A-4980-4224-A53F-28ECF42857C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1BB5CE1-69D3-4503-895A-DD5CDD7E48A5}" type="slidenum">
              <a:rPr lang="tr-TR" smtClean="0"/>
              <a:t>‹#›</a:t>
            </a:fld>
            <a:endParaRPr lang="tr-TR"/>
          </a:p>
        </p:txBody>
      </p:sp>
    </p:spTree>
    <p:extLst>
      <p:ext uri="{BB962C8B-B14F-4D97-AF65-F5344CB8AC3E}">
        <p14:creationId xmlns:p14="http://schemas.microsoft.com/office/powerpoint/2010/main" val="476644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DE50F1A-4980-4224-A53F-28ECF42857C3}"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1BB5CE1-69D3-4503-895A-DD5CDD7E48A5}" type="slidenum">
              <a:rPr lang="tr-TR" smtClean="0"/>
              <a:t>‹#›</a:t>
            </a:fld>
            <a:endParaRPr lang="tr-TR"/>
          </a:p>
        </p:txBody>
      </p:sp>
    </p:spTree>
    <p:extLst>
      <p:ext uri="{BB962C8B-B14F-4D97-AF65-F5344CB8AC3E}">
        <p14:creationId xmlns:p14="http://schemas.microsoft.com/office/powerpoint/2010/main" val="101682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DE50F1A-4980-4224-A53F-28ECF42857C3}"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1BB5CE1-69D3-4503-895A-DD5CDD7E48A5}" type="slidenum">
              <a:rPr lang="tr-TR" smtClean="0"/>
              <a:t>‹#›</a:t>
            </a:fld>
            <a:endParaRPr lang="tr-TR"/>
          </a:p>
        </p:txBody>
      </p:sp>
    </p:spTree>
    <p:extLst>
      <p:ext uri="{BB962C8B-B14F-4D97-AF65-F5344CB8AC3E}">
        <p14:creationId xmlns:p14="http://schemas.microsoft.com/office/powerpoint/2010/main" val="3292573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E50F1A-4980-4224-A53F-28ECF42857C3}"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1BB5CE1-69D3-4503-895A-DD5CDD7E48A5}" type="slidenum">
              <a:rPr lang="tr-TR" smtClean="0"/>
              <a:t>‹#›</a:t>
            </a:fld>
            <a:endParaRPr lang="tr-TR"/>
          </a:p>
        </p:txBody>
      </p:sp>
    </p:spTree>
    <p:extLst>
      <p:ext uri="{BB962C8B-B14F-4D97-AF65-F5344CB8AC3E}">
        <p14:creationId xmlns:p14="http://schemas.microsoft.com/office/powerpoint/2010/main" val="2414690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DE50F1A-4980-4224-A53F-28ECF42857C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1BB5CE1-69D3-4503-895A-DD5CDD7E48A5}" type="slidenum">
              <a:rPr lang="tr-TR" smtClean="0"/>
              <a:t>‹#›</a:t>
            </a:fld>
            <a:endParaRPr lang="tr-TR"/>
          </a:p>
        </p:txBody>
      </p:sp>
    </p:spTree>
    <p:extLst>
      <p:ext uri="{BB962C8B-B14F-4D97-AF65-F5344CB8AC3E}">
        <p14:creationId xmlns:p14="http://schemas.microsoft.com/office/powerpoint/2010/main" val="3388704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DE50F1A-4980-4224-A53F-28ECF42857C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1BB5CE1-69D3-4503-895A-DD5CDD7E48A5}" type="slidenum">
              <a:rPr lang="tr-TR" smtClean="0"/>
              <a:t>‹#›</a:t>
            </a:fld>
            <a:endParaRPr lang="tr-TR"/>
          </a:p>
        </p:txBody>
      </p:sp>
    </p:spTree>
    <p:extLst>
      <p:ext uri="{BB962C8B-B14F-4D97-AF65-F5344CB8AC3E}">
        <p14:creationId xmlns:p14="http://schemas.microsoft.com/office/powerpoint/2010/main" val="4181825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DE50F1A-4980-4224-A53F-28ECF42857C3}" type="datetimeFigureOut">
              <a:rPr lang="tr-TR" smtClean="0"/>
              <a:t>04.05.2020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1BB5CE1-69D3-4503-895A-DD5CDD7E48A5}" type="slidenum">
              <a:rPr lang="tr-TR" smtClean="0"/>
              <a:t>‹#›</a:t>
            </a:fld>
            <a:endParaRPr lang="tr-TR"/>
          </a:p>
        </p:txBody>
      </p:sp>
    </p:spTree>
    <p:extLst>
      <p:ext uri="{BB962C8B-B14F-4D97-AF65-F5344CB8AC3E}">
        <p14:creationId xmlns:p14="http://schemas.microsoft.com/office/powerpoint/2010/main" val="282032767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İrade Bozukluğu</a:t>
            </a:r>
            <a:endParaRPr lang="tr-TR" dirty="0"/>
          </a:p>
        </p:txBody>
      </p:sp>
      <p:sp>
        <p:nvSpPr>
          <p:cNvPr id="3" name="İçerik Yer Tutucusu 2"/>
          <p:cNvSpPr>
            <a:spLocks noGrp="1"/>
          </p:cNvSpPr>
          <p:nvPr>
            <p:ph idx="1"/>
          </p:nvPr>
        </p:nvSpPr>
        <p:spPr>
          <a:xfrm>
            <a:off x="2589212" y="1746913"/>
            <a:ext cx="8915400" cy="4164309"/>
          </a:xfrm>
        </p:spPr>
        <p:txBody>
          <a:bodyPr/>
          <a:lstStyle/>
          <a:p>
            <a:pPr marL="0" indent="0">
              <a:buNone/>
            </a:pPr>
            <a:r>
              <a:rPr lang="tr-TR" dirty="0" smtClean="0"/>
              <a:t>                                           </a:t>
            </a:r>
            <a:r>
              <a:rPr lang="tr-TR" sz="2000" dirty="0" smtClean="0"/>
              <a:t>İradeyi Bozan Sebepler</a:t>
            </a:r>
          </a:p>
          <a:p>
            <a:endParaRPr lang="tr-TR" sz="2000" dirty="0"/>
          </a:p>
          <a:p>
            <a:pPr marL="0" indent="0">
              <a:buNone/>
            </a:pPr>
            <a:r>
              <a:rPr lang="tr-TR" sz="2000" dirty="0" smtClean="0"/>
              <a:t>              Yanılma                   Aldatma                Korkutma</a:t>
            </a:r>
            <a:endParaRPr lang="tr-TR" sz="2000" dirty="0"/>
          </a:p>
        </p:txBody>
      </p:sp>
      <p:cxnSp>
        <p:nvCxnSpPr>
          <p:cNvPr id="5" name="Düz Ok Bağlayıcısı 4"/>
          <p:cNvCxnSpPr/>
          <p:nvPr/>
        </p:nvCxnSpPr>
        <p:spPr>
          <a:xfrm flipH="1">
            <a:off x="4094328" y="2074460"/>
            <a:ext cx="1146412" cy="6141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Düz Ok Bağlayıcısı 6"/>
          <p:cNvCxnSpPr/>
          <p:nvPr/>
        </p:nvCxnSpPr>
        <p:spPr>
          <a:xfrm>
            <a:off x="6718560" y="2129051"/>
            <a:ext cx="54591" cy="559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Düz Ok Bağlayıcısı 8"/>
          <p:cNvCxnSpPr/>
          <p:nvPr/>
        </p:nvCxnSpPr>
        <p:spPr>
          <a:xfrm>
            <a:off x="8250971" y="2074459"/>
            <a:ext cx="696036" cy="6141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5181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b="1" dirty="0" smtClean="0"/>
              <a:t>İrade Bozukluğunun Sonuçları</a:t>
            </a:r>
          </a:p>
          <a:p>
            <a:pPr algn="just"/>
            <a:r>
              <a:rPr lang="tr-TR" b="1" dirty="0" smtClean="0"/>
              <a:t>TBK m. </a:t>
            </a:r>
            <a:r>
              <a:rPr lang="tr-TR" b="1" dirty="0"/>
              <a:t>39</a:t>
            </a:r>
            <a:r>
              <a:rPr lang="tr-TR" dirty="0"/>
              <a:t>: </a:t>
            </a:r>
            <a:r>
              <a:rPr lang="tr-TR" dirty="0" smtClean="0"/>
              <a:t>«Yanılma </a:t>
            </a:r>
            <a:r>
              <a:rPr lang="tr-TR" dirty="0"/>
              <a:t>veya aldatma sebebiyle ya da korkutulma sonucunda sözleşme yapan taraf, yanılma veya aldatmayı öğrendiği ya da korkutmanın etkisinin ortadan kalktığı andan başlayarak bir yıl içinde sözleşme ile bağlı olmadığını bildirmez veya verdiği şeyi geri istemezse, sözleşmeyi onamış sayılır. Aldatma veya korkutmadan dolayı bağlayıcılığı olmayan bir sözleşmenin onanmış sayılması, tazminat hakkını ortadan kaldırmaz. » </a:t>
            </a:r>
          </a:p>
        </p:txBody>
      </p:sp>
    </p:spTree>
    <p:extLst>
      <p:ext uri="{BB962C8B-B14F-4D97-AF65-F5344CB8AC3E}">
        <p14:creationId xmlns:p14="http://schemas.microsoft.com/office/powerpoint/2010/main" val="10713979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Yarg</a:t>
            </a:r>
            <a:r>
              <a:rPr lang="tr-TR" dirty="0" smtClean="0"/>
              <a:t>. 15. HD, 11.02.2020,</a:t>
            </a:r>
            <a:r>
              <a:rPr lang="tr-TR" b="1" dirty="0"/>
              <a:t> </a:t>
            </a:r>
            <a:r>
              <a:rPr lang="tr-TR" b="1" dirty="0" smtClean="0"/>
              <a:t/>
            </a:r>
            <a:br>
              <a:rPr lang="tr-TR" b="1" dirty="0" smtClean="0"/>
            </a:br>
            <a:r>
              <a:rPr lang="tr-TR" dirty="0" smtClean="0"/>
              <a:t>E. 2019/3758, K.</a:t>
            </a:r>
            <a:r>
              <a:rPr lang="tr-TR" dirty="0"/>
              <a:t> </a:t>
            </a:r>
            <a:r>
              <a:rPr lang="tr-TR" dirty="0" smtClean="0"/>
              <a:t>2020/390</a:t>
            </a:r>
            <a:endParaRPr lang="tr-TR" dirty="0"/>
          </a:p>
        </p:txBody>
      </p:sp>
      <p:sp>
        <p:nvSpPr>
          <p:cNvPr id="3" name="İçerik Yer Tutucusu 2"/>
          <p:cNvSpPr>
            <a:spLocks noGrp="1"/>
          </p:cNvSpPr>
          <p:nvPr>
            <p:ph idx="1"/>
          </p:nvPr>
        </p:nvSpPr>
        <p:spPr/>
        <p:txBody>
          <a:bodyPr>
            <a:normAutofit fontScale="92500" lnSpcReduction="20000"/>
          </a:bodyPr>
          <a:lstStyle/>
          <a:p>
            <a:pPr algn="just"/>
            <a:r>
              <a:rPr lang="tr-TR" dirty="0" smtClean="0"/>
              <a:t>«Borçlar </a:t>
            </a:r>
            <a:r>
              <a:rPr lang="tr-TR" dirty="0"/>
              <a:t>Kanunu'nun 39. maddesi, "yanılma veya aldatma sebebiyle ya da korkutulma sonucunda sözleşme yapan taraf, yanılma veya aldatmayı öğrendiği ya da </a:t>
            </a:r>
            <a:r>
              <a:rPr lang="tr-TR" dirty="0"/>
              <a:t>korkutmanın</a:t>
            </a:r>
            <a:r>
              <a:rPr lang="tr-TR" dirty="0"/>
              <a:t> etkisinin ortadan kalktığı andan başlayarak bir yıl içinde sözleşme ile bağlı olmadığını bildirmez veya verdiği şeyi geri istemezse, sözleşmeyi onamış sayılır" hükmünü içermektedir. </a:t>
            </a:r>
            <a:r>
              <a:rPr lang="tr-TR" dirty="0" err="1"/>
              <a:t>İptâl</a:t>
            </a:r>
            <a:r>
              <a:rPr lang="tr-TR" dirty="0"/>
              <a:t> beyanının şekle tabi olduğu konusunda kanunda açık bir hüküm bulunmadığından, hukuki niteliği itibariyle bozucu yenilik doğuran bu hakkın kullanılmasının dava açma gibi belli usulde ileri sürülmesi zorunlu değildir. Bir yıllık hak düşürücü süre içerisinde karşı tarafa yöneltilecek bir irade açıklaması, def'i yahut dava yoluyla da bu hak kullanılabilir. Somut olayda ibraname tarihi 03.03.2014 tarihli olup davacı tarafından ibraname ile bağlı bulunulmadığına ilişkin olarak davanın açılmasından önce davalı tarafa yönelik bir bildirimde bulunulduğu kanıtlanamadığı gibi davanın da 24.12.2015 tarihinde açıldığından bir yıllık hak düşürücü sürenin dolduğu anlaşılmaktadır. Bu nedenle mahkemece davanın reddine karar verilmesi gerekirken yanılgılı hukuki yorumla davanın kabulüne karar verilmesi doğru olmamış, bozulması gerekmiştir</a:t>
            </a:r>
            <a:r>
              <a:rPr lang="tr-TR" dirty="0" smtClean="0"/>
              <a:t>.»</a:t>
            </a:r>
            <a:endParaRPr lang="tr-TR" dirty="0"/>
          </a:p>
        </p:txBody>
      </p:sp>
    </p:spTree>
    <p:extLst>
      <p:ext uri="{BB962C8B-B14F-4D97-AF65-F5344CB8AC3E}">
        <p14:creationId xmlns:p14="http://schemas.microsoft.com/office/powerpoint/2010/main" val="8545773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Aşırı Yararlanma (Gabin)</a:t>
            </a:r>
            <a:endParaRPr lang="tr-TR" dirty="0"/>
          </a:p>
        </p:txBody>
      </p:sp>
      <p:sp>
        <p:nvSpPr>
          <p:cNvPr id="3" name="İçerik Yer Tutucusu 2"/>
          <p:cNvSpPr>
            <a:spLocks noGrp="1"/>
          </p:cNvSpPr>
          <p:nvPr>
            <p:ph idx="1"/>
          </p:nvPr>
        </p:nvSpPr>
        <p:spPr/>
        <p:txBody>
          <a:bodyPr>
            <a:normAutofit/>
          </a:bodyPr>
          <a:lstStyle/>
          <a:p>
            <a:pPr marL="0" indent="0">
              <a:buNone/>
            </a:pPr>
            <a:r>
              <a:rPr lang="tr-TR" b="1" dirty="0" smtClean="0"/>
              <a:t>   TBK m. 28</a:t>
            </a:r>
          </a:p>
          <a:p>
            <a:pPr algn="just"/>
            <a:r>
              <a:rPr lang="tr-TR" dirty="0" smtClean="0"/>
              <a:t>«Bir sözleşmede karşılıklı edimler arasında açık bir oransızlık varsa, bu oransızlık, zarar görenin zor durumda kalmasından veya düşüncesizliğinden ya da deneyimsizliğinden yararlanılmak suretiyle gerçekleştirildiği takdirde, zarar gören, durumun özelliğine göre ya sözleşme ile bağlı olmadığını diğer tarafa bildirerek ediminin geri verilmesini ya da sözleşmeye bağlı kalarak edimler arasındaki oransızlığın giderilmesini isteyebilir. Zarar gören bu hakkını, düşüncesizlik veya deneyimsizliğini öğrendiği; zor durumda kalmada ise, bu durumun ortadan kalktığı tarihten başlayarak bir yıl ve her hâlde sözleşmenin kurulduğu tarihten başlayarak beş yıl içinde kullanabilir.»</a:t>
            </a:r>
            <a:endParaRPr lang="tr-TR" dirty="0"/>
          </a:p>
        </p:txBody>
      </p:sp>
    </p:spTree>
    <p:extLst>
      <p:ext uri="{BB962C8B-B14F-4D97-AF65-F5344CB8AC3E}">
        <p14:creationId xmlns:p14="http://schemas.microsoft.com/office/powerpoint/2010/main" val="1895358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Aşırı Yararlanmanın Unsurları</a:t>
            </a:r>
          </a:p>
          <a:p>
            <a:r>
              <a:rPr lang="tr-TR" b="1" dirty="0" smtClean="0"/>
              <a:t>Objektif unsur</a:t>
            </a:r>
            <a:r>
              <a:rPr lang="tr-TR" dirty="0" smtClean="0"/>
              <a:t>: Edimler arasındaki açık oransızlık</a:t>
            </a:r>
          </a:p>
          <a:p>
            <a:r>
              <a:rPr lang="tr-TR" b="1" dirty="0" err="1" smtClean="0"/>
              <a:t>Subjektif</a:t>
            </a:r>
            <a:r>
              <a:rPr lang="tr-TR" b="1" dirty="0" smtClean="0"/>
              <a:t> unsur</a:t>
            </a:r>
            <a:r>
              <a:rPr lang="tr-TR" dirty="0" smtClean="0"/>
              <a:t>: Zorda kalma, düşüncesizlik, deneyimsizlik</a:t>
            </a:r>
            <a:endParaRPr lang="tr-TR" dirty="0"/>
          </a:p>
        </p:txBody>
      </p:sp>
    </p:spTree>
    <p:extLst>
      <p:ext uri="{BB962C8B-B14F-4D97-AF65-F5344CB8AC3E}">
        <p14:creationId xmlns:p14="http://schemas.microsoft.com/office/powerpoint/2010/main" val="1986926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Yanılma</a:t>
            </a:r>
            <a:endParaRPr lang="tr-TR" dirty="0"/>
          </a:p>
        </p:txBody>
      </p:sp>
      <p:sp>
        <p:nvSpPr>
          <p:cNvPr id="3" name="İçerik Yer Tutucusu 2"/>
          <p:cNvSpPr>
            <a:spLocks noGrp="1"/>
          </p:cNvSpPr>
          <p:nvPr>
            <p:ph idx="1"/>
          </p:nvPr>
        </p:nvSpPr>
        <p:spPr/>
        <p:txBody>
          <a:bodyPr/>
          <a:lstStyle/>
          <a:p>
            <a:r>
              <a:rPr lang="tr-TR" b="1" dirty="0" smtClean="0"/>
              <a:t> Esaslı yanılma halleri (TBK m. 31)</a:t>
            </a:r>
          </a:p>
          <a:p>
            <a:r>
              <a:rPr lang="tr-TR" dirty="0" smtClean="0"/>
              <a:t>1- Sözleşmenin niteliğinde yanılma</a:t>
            </a:r>
          </a:p>
          <a:p>
            <a:r>
              <a:rPr lang="tr-TR" dirty="0" smtClean="0"/>
              <a:t>2- Sözleşmenin konusunda yanılma</a:t>
            </a:r>
          </a:p>
          <a:p>
            <a:r>
              <a:rPr lang="tr-TR" dirty="0" smtClean="0"/>
              <a:t>3- Karşı tarafın kimliğinde yanılma</a:t>
            </a:r>
          </a:p>
          <a:p>
            <a:r>
              <a:rPr lang="tr-TR" dirty="0" smtClean="0"/>
              <a:t>4- Karşı tarafın niteliklerinde yanılma</a:t>
            </a:r>
          </a:p>
          <a:p>
            <a:r>
              <a:rPr lang="tr-TR" dirty="0" smtClean="0"/>
              <a:t>5- Edim veya karşı edimin miktarında yanılma</a:t>
            </a:r>
            <a:endParaRPr lang="tr-TR" dirty="0"/>
          </a:p>
        </p:txBody>
      </p:sp>
    </p:spTree>
    <p:extLst>
      <p:ext uri="{BB962C8B-B14F-4D97-AF65-F5344CB8AC3E}">
        <p14:creationId xmlns:p14="http://schemas.microsoft.com/office/powerpoint/2010/main" val="2125095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Temel Yanılması</a:t>
            </a:r>
          </a:p>
          <a:p>
            <a:pPr algn="just"/>
            <a:r>
              <a:rPr lang="tr-TR" b="1" dirty="0" smtClean="0"/>
              <a:t>TBK m. 32</a:t>
            </a:r>
            <a:r>
              <a:rPr lang="tr-TR" dirty="0" smtClean="0"/>
              <a:t>: «</a:t>
            </a:r>
            <a:r>
              <a:rPr lang="tr-TR" dirty="0" err="1" smtClean="0"/>
              <a:t>Saikte</a:t>
            </a:r>
            <a:r>
              <a:rPr lang="tr-TR" dirty="0" smtClean="0"/>
              <a:t> yanılma, esaslı yanılma sayılmaz. Yanılanın, yanıldığı </a:t>
            </a:r>
            <a:r>
              <a:rPr lang="tr-TR" dirty="0" err="1" smtClean="0"/>
              <a:t>saiki</a:t>
            </a:r>
            <a:r>
              <a:rPr lang="tr-TR" dirty="0" smtClean="0"/>
              <a:t> sözleşmenin temeli sayması ve bunun da iş ilişkilerinde geçerli dürüstlük kurallarına uygun olması hâlinde yanılma esaslı sayılır. Ancak bu durumun karşı tarafça da bilinebilir olması gerekir.»</a:t>
            </a:r>
            <a:endParaRPr lang="tr-TR" dirty="0"/>
          </a:p>
        </p:txBody>
      </p:sp>
    </p:spTree>
    <p:extLst>
      <p:ext uri="{BB962C8B-B14F-4D97-AF65-F5344CB8AC3E}">
        <p14:creationId xmlns:p14="http://schemas.microsoft.com/office/powerpoint/2010/main" val="2337132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Yanılmada Dürüstlük Kuralları</a:t>
            </a:r>
          </a:p>
          <a:p>
            <a:pPr algn="just"/>
            <a:r>
              <a:rPr lang="tr-TR" b="1" dirty="0" smtClean="0"/>
              <a:t>TBK m. 34</a:t>
            </a:r>
            <a:r>
              <a:rPr lang="tr-TR" dirty="0" smtClean="0"/>
              <a:t>: «Yanılan</a:t>
            </a:r>
            <a:r>
              <a:rPr lang="tr-TR" dirty="0"/>
              <a:t>, yanıldığını dürüstlük kurallarına aykırı olarak ileri süremez. Özellikle diğer tarafın, sözleşmenin yanılanın </a:t>
            </a:r>
            <a:r>
              <a:rPr lang="tr-TR" dirty="0" err="1"/>
              <a:t>kasdettiği</a:t>
            </a:r>
            <a:r>
              <a:rPr lang="tr-TR" dirty="0"/>
              <a:t> anlamda kurulmasına razı olduğunu bildirmesi durumunda, sözleşme bu anlamda kurulmuş sayılır</a:t>
            </a:r>
            <a:r>
              <a:rPr lang="tr-TR" dirty="0" smtClean="0"/>
              <a:t>.»</a:t>
            </a:r>
            <a:endParaRPr lang="tr-TR" dirty="0"/>
          </a:p>
        </p:txBody>
      </p:sp>
    </p:spTree>
    <p:extLst>
      <p:ext uri="{BB962C8B-B14F-4D97-AF65-F5344CB8AC3E}">
        <p14:creationId xmlns:p14="http://schemas.microsoft.com/office/powerpoint/2010/main" val="2802355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Yanılmada kusur</a:t>
            </a:r>
          </a:p>
          <a:p>
            <a:pPr algn="just"/>
            <a:r>
              <a:rPr lang="tr-TR" b="1" dirty="0" smtClean="0"/>
              <a:t>TBK m. 35</a:t>
            </a:r>
            <a:r>
              <a:rPr lang="tr-TR" dirty="0" smtClean="0"/>
              <a:t>: «Yanılan</a:t>
            </a:r>
            <a:r>
              <a:rPr lang="tr-TR" dirty="0"/>
              <a:t>, yanılmasında kusurlu ise, sözleşmenin hükümsüzlüğünden doğan zararı gidermekle yükümlüdür. Ancak, diğer taraf yanılmayı biliyor veya bilmesi gerekiyorsa, tazminat istenemez. Hâkim, hakkaniyetin gerektirdiği durumlarda, ifadan beklenen yararı aşmamak kaydıyla, daha fazla tazminata hükmedebilir</a:t>
            </a:r>
            <a:r>
              <a:rPr lang="tr-TR" dirty="0" smtClean="0"/>
              <a:t>.»</a:t>
            </a:r>
            <a:endParaRPr lang="tr-TR" dirty="0"/>
          </a:p>
        </p:txBody>
      </p:sp>
    </p:spTree>
    <p:extLst>
      <p:ext uri="{BB962C8B-B14F-4D97-AF65-F5344CB8AC3E}">
        <p14:creationId xmlns:p14="http://schemas.microsoft.com/office/powerpoint/2010/main" val="2240851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Aldatma</a:t>
            </a:r>
            <a:endParaRPr lang="tr-TR" dirty="0"/>
          </a:p>
        </p:txBody>
      </p:sp>
      <p:sp>
        <p:nvSpPr>
          <p:cNvPr id="3" name="İçerik Yer Tutucusu 2"/>
          <p:cNvSpPr>
            <a:spLocks noGrp="1"/>
          </p:cNvSpPr>
          <p:nvPr>
            <p:ph idx="1"/>
          </p:nvPr>
        </p:nvSpPr>
        <p:spPr/>
        <p:txBody>
          <a:bodyPr/>
          <a:lstStyle/>
          <a:p>
            <a:pPr algn="just"/>
            <a:r>
              <a:rPr lang="tr-TR" b="1" dirty="0" smtClean="0"/>
              <a:t>TBK m. 36</a:t>
            </a:r>
            <a:r>
              <a:rPr lang="tr-TR" dirty="0" smtClean="0"/>
              <a:t>: «Taraflardan </a:t>
            </a:r>
            <a:r>
              <a:rPr lang="tr-TR" dirty="0"/>
              <a:t>biri, diğerinin aldatması sonucu bir sözleşme yapmışsa, yanılması esaslı olmasa bile, sözleşmeyle bağlı değildir. Üçüncü bir kişinin aldatması sonucu bir sözleşme yapan taraf, sözleşmenin yapıldığı sırada karşı tarafın aldatmayı bilmesi veya bilecek durumda olması hâlinde, sözleşmeyle bağlı değildir</a:t>
            </a:r>
            <a:r>
              <a:rPr lang="tr-TR" dirty="0" smtClean="0"/>
              <a:t>.»</a:t>
            </a:r>
            <a:endParaRPr lang="tr-TR" dirty="0"/>
          </a:p>
        </p:txBody>
      </p:sp>
    </p:spTree>
    <p:extLst>
      <p:ext uri="{BB962C8B-B14F-4D97-AF65-F5344CB8AC3E}">
        <p14:creationId xmlns:p14="http://schemas.microsoft.com/office/powerpoint/2010/main" val="3642732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Aldatma</a:t>
            </a:r>
            <a:endParaRPr lang="tr-TR" dirty="0"/>
          </a:p>
        </p:txBody>
      </p:sp>
      <p:sp>
        <p:nvSpPr>
          <p:cNvPr id="3" name="İçerik Yer Tutucusu 2"/>
          <p:cNvSpPr>
            <a:spLocks noGrp="1"/>
          </p:cNvSpPr>
          <p:nvPr>
            <p:ph idx="1"/>
          </p:nvPr>
        </p:nvSpPr>
        <p:spPr>
          <a:xfrm>
            <a:off x="2589212" y="1473958"/>
            <a:ext cx="8915400" cy="4437264"/>
          </a:xfrm>
        </p:spPr>
        <p:txBody>
          <a:bodyPr/>
          <a:lstStyle/>
          <a:p>
            <a:r>
              <a:rPr lang="tr-TR" dirty="0" smtClean="0"/>
              <a:t>                                             </a:t>
            </a:r>
            <a:r>
              <a:rPr lang="tr-TR" sz="2400" dirty="0" smtClean="0"/>
              <a:t>Aldatma</a:t>
            </a:r>
          </a:p>
          <a:p>
            <a:endParaRPr lang="tr-TR" dirty="0"/>
          </a:p>
          <a:p>
            <a:pPr marL="0" indent="0">
              <a:buNone/>
            </a:pPr>
            <a:r>
              <a:rPr lang="tr-TR" dirty="0" smtClean="0"/>
              <a:t>         </a:t>
            </a:r>
            <a:r>
              <a:rPr lang="tr-TR" sz="2400" dirty="0" smtClean="0"/>
              <a:t>Aldatma fiili        Aldatma kastı         İlliyet bağı</a:t>
            </a:r>
            <a:endParaRPr lang="tr-TR" sz="2400" dirty="0"/>
          </a:p>
        </p:txBody>
      </p:sp>
      <p:cxnSp>
        <p:nvCxnSpPr>
          <p:cNvPr id="5" name="Düz Ok Bağlayıcısı 4"/>
          <p:cNvCxnSpPr/>
          <p:nvPr/>
        </p:nvCxnSpPr>
        <p:spPr>
          <a:xfrm flipH="1">
            <a:off x="4094553" y="1905000"/>
            <a:ext cx="1091821" cy="5186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Düz Ok Bağlayıcısı 6"/>
          <p:cNvCxnSpPr/>
          <p:nvPr/>
        </p:nvCxnSpPr>
        <p:spPr>
          <a:xfrm>
            <a:off x="6591868" y="1931158"/>
            <a:ext cx="13648" cy="5322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Düz Ok Bağlayıcısı 8"/>
          <p:cNvCxnSpPr/>
          <p:nvPr/>
        </p:nvCxnSpPr>
        <p:spPr>
          <a:xfrm>
            <a:off x="8011010" y="1905000"/>
            <a:ext cx="955344" cy="5186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0199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Korkutma</a:t>
            </a:r>
            <a:endParaRPr lang="tr-TR" dirty="0"/>
          </a:p>
        </p:txBody>
      </p:sp>
      <p:sp>
        <p:nvSpPr>
          <p:cNvPr id="3" name="İçerik Yer Tutucusu 2"/>
          <p:cNvSpPr>
            <a:spLocks noGrp="1"/>
          </p:cNvSpPr>
          <p:nvPr>
            <p:ph idx="1"/>
          </p:nvPr>
        </p:nvSpPr>
        <p:spPr/>
        <p:txBody>
          <a:bodyPr>
            <a:normAutofit/>
          </a:bodyPr>
          <a:lstStyle/>
          <a:p>
            <a:pPr algn="just"/>
            <a:r>
              <a:rPr lang="tr-TR" b="1" dirty="0" smtClean="0"/>
              <a:t>TBK m. </a:t>
            </a:r>
            <a:r>
              <a:rPr lang="tr-TR" b="1" dirty="0"/>
              <a:t>37</a:t>
            </a:r>
            <a:r>
              <a:rPr lang="tr-TR" dirty="0"/>
              <a:t>: </a:t>
            </a:r>
            <a:r>
              <a:rPr lang="tr-TR" dirty="0" smtClean="0"/>
              <a:t>«Taraflardan </a:t>
            </a:r>
            <a:r>
              <a:rPr lang="tr-TR" dirty="0"/>
              <a:t>biri, diğerinin veya üçüncü bir kişinin korkutması sonucu bir sözleşme yapmışsa, sözleşmeyle bağlı değildir. Korkutan bir üçüncü kişi olup da diğer taraf korkutmayı bilmiyorsa veya bilecek durumda değilse, sözleşmeyle bağlı kalmak istemeyen korkutulan, hakkaniyet gerektiriyorsa, diğer tarafa tazminat ödemekle yükümlüdür</a:t>
            </a:r>
            <a:r>
              <a:rPr lang="tr-TR" dirty="0" smtClean="0"/>
              <a:t>.»</a:t>
            </a:r>
          </a:p>
          <a:p>
            <a:pPr algn="just"/>
            <a:r>
              <a:rPr lang="tr-TR" b="1" dirty="0" smtClean="0"/>
              <a:t>TBK m. </a:t>
            </a:r>
            <a:r>
              <a:rPr lang="tr-TR" b="1" dirty="0"/>
              <a:t>38</a:t>
            </a:r>
            <a:r>
              <a:rPr lang="tr-TR" dirty="0"/>
              <a:t>: </a:t>
            </a:r>
            <a:r>
              <a:rPr lang="tr-TR" dirty="0" smtClean="0"/>
              <a:t>«Korkutulan</a:t>
            </a:r>
            <a:r>
              <a:rPr lang="tr-TR" dirty="0"/>
              <a:t>, içinde bulunduğu durum bakımından kendisinin veya yakınlarından birinin kişilik haklarına ya da malvarlığına yönelik ağır ve yakın bir zarar tehlikesinin doğduğuna inanmakta haklı ise, korkutma gerçekleşmiş sayılır. Bir hakkın veya kanundan doğan bir yetkinin kullanılacağı korkutmasıyla sözleşme yapıldığında, bu hakkı veya yetkiyi kullanacağını açıklayanın, diğer tarafın zor durumda kalmasından aşırı bir menfaat sağlamış olması hâlinde, korkutmanın varlığı kabul </a:t>
            </a:r>
            <a:r>
              <a:rPr lang="tr-TR" dirty="0" smtClean="0"/>
              <a:t>edilir.»</a:t>
            </a:r>
            <a:endParaRPr lang="tr-TR" dirty="0"/>
          </a:p>
        </p:txBody>
      </p:sp>
    </p:spTree>
    <p:extLst>
      <p:ext uri="{BB962C8B-B14F-4D97-AF65-F5344CB8AC3E}">
        <p14:creationId xmlns:p14="http://schemas.microsoft.com/office/powerpoint/2010/main" val="116927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endParaRPr lang="tr-TR" dirty="0"/>
          </a:p>
        </p:txBody>
      </p:sp>
      <p:sp>
        <p:nvSpPr>
          <p:cNvPr id="3" name="İçerik Yer Tutucusu 2"/>
          <p:cNvSpPr>
            <a:spLocks noGrp="1"/>
          </p:cNvSpPr>
          <p:nvPr>
            <p:ph idx="1"/>
          </p:nvPr>
        </p:nvSpPr>
        <p:spPr/>
        <p:txBody>
          <a:bodyPr/>
          <a:lstStyle/>
          <a:p>
            <a:r>
              <a:rPr lang="tr-TR" dirty="0" smtClean="0"/>
              <a:t>Korkutmanın unsurları:</a:t>
            </a:r>
          </a:p>
          <a:p>
            <a:r>
              <a:rPr lang="tr-TR" dirty="0" smtClean="0"/>
              <a:t>a) Sözleşmeyi yapan kimseye veya yakınlarına yönelmiş bir tehlike söz konusu olmalıdır.</a:t>
            </a:r>
          </a:p>
          <a:p>
            <a:r>
              <a:rPr lang="tr-TR" dirty="0" smtClean="0"/>
              <a:t>b) Ağır ve yakın bir zarar tehlikesi doğmuş olmalıdır.</a:t>
            </a:r>
          </a:p>
          <a:p>
            <a:r>
              <a:rPr lang="tr-TR" dirty="0" smtClean="0"/>
              <a:t>c) Korkutma hukuka aykırı olmalıdır.</a:t>
            </a:r>
          </a:p>
          <a:p>
            <a:pPr algn="just"/>
            <a:r>
              <a:rPr lang="tr-TR" dirty="0" smtClean="0"/>
              <a:t>d) Korkutma ile sözleşmenin kurulması arasında illiyet bağı bulunmalıdır.</a:t>
            </a:r>
            <a:endParaRPr lang="tr-TR" dirty="0"/>
          </a:p>
        </p:txBody>
      </p:sp>
    </p:spTree>
    <p:extLst>
      <p:ext uri="{BB962C8B-B14F-4D97-AF65-F5344CB8AC3E}">
        <p14:creationId xmlns:p14="http://schemas.microsoft.com/office/powerpoint/2010/main" val="378339720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43</TotalTime>
  <Words>644</Words>
  <Application>Microsoft Office PowerPoint</Application>
  <PresentationFormat>Geniş ekran</PresentationFormat>
  <Paragraphs>41</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Century Gothic</vt:lpstr>
      <vt:lpstr>Wingdings 3</vt:lpstr>
      <vt:lpstr>Duman</vt:lpstr>
      <vt:lpstr>İrade Bozukluğu</vt:lpstr>
      <vt:lpstr>Yanılma</vt:lpstr>
      <vt:lpstr>PowerPoint Sunusu</vt:lpstr>
      <vt:lpstr>PowerPoint Sunusu</vt:lpstr>
      <vt:lpstr>PowerPoint Sunusu</vt:lpstr>
      <vt:lpstr>Aldatma</vt:lpstr>
      <vt:lpstr>                           Aldatma</vt:lpstr>
      <vt:lpstr>Korkutma</vt:lpstr>
      <vt:lpstr>PowerPoint Sunusu</vt:lpstr>
      <vt:lpstr>PowerPoint Sunusu</vt:lpstr>
      <vt:lpstr>Yarg. 15. HD, 11.02.2020,  E. 2019/3758, K. 2020/390</vt:lpstr>
      <vt:lpstr>Aşırı Yararlanma (Gabin)</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İrade Bozukluğu (Willensmangel)</dc:title>
  <dc:creator>TOSHIBA</dc:creator>
  <cp:lastModifiedBy>TOSHIBA</cp:lastModifiedBy>
  <cp:revision>7</cp:revision>
  <dcterms:created xsi:type="dcterms:W3CDTF">2020-04-24T12:12:24Z</dcterms:created>
  <dcterms:modified xsi:type="dcterms:W3CDTF">2020-05-04T12:43:54Z</dcterms:modified>
</cp:coreProperties>
</file>