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84"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DDC4C5F-A728-4382-8716-B668D3BBB79B}"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EE155D-3965-4287-9EBC-C1E368C65799}" type="slidenum">
              <a:rPr lang="tr-TR" smtClean="0"/>
              <a:t>‹#›</a:t>
            </a:fld>
            <a:endParaRPr lang="tr-TR"/>
          </a:p>
        </p:txBody>
      </p:sp>
    </p:spTree>
    <p:extLst>
      <p:ext uri="{BB962C8B-B14F-4D97-AF65-F5344CB8AC3E}">
        <p14:creationId xmlns:p14="http://schemas.microsoft.com/office/powerpoint/2010/main" val="1156057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DC4C5F-A728-4382-8716-B668D3BBB79B}"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EE155D-3965-4287-9EBC-C1E368C65799}" type="slidenum">
              <a:rPr lang="tr-TR" smtClean="0"/>
              <a:t>‹#›</a:t>
            </a:fld>
            <a:endParaRPr lang="tr-TR"/>
          </a:p>
        </p:txBody>
      </p:sp>
    </p:spTree>
    <p:extLst>
      <p:ext uri="{BB962C8B-B14F-4D97-AF65-F5344CB8AC3E}">
        <p14:creationId xmlns:p14="http://schemas.microsoft.com/office/powerpoint/2010/main" val="3951148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DC4C5F-A728-4382-8716-B668D3BBB79B}"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EE155D-3965-4287-9EBC-C1E368C65799}" type="slidenum">
              <a:rPr lang="tr-TR" smtClean="0"/>
              <a:t>‹#›</a:t>
            </a:fld>
            <a:endParaRPr lang="tr-TR"/>
          </a:p>
        </p:txBody>
      </p:sp>
    </p:spTree>
    <p:extLst>
      <p:ext uri="{BB962C8B-B14F-4D97-AF65-F5344CB8AC3E}">
        <p14:creationId xmlns:p14="http://schemas.microsoft.com/office/powerpoint/2010/main" val="2376096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DC4C5F-A728-4382-8716-B668D3BBB79B}"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EE155D-3965-4287-9EBC-C1E368C65799}" type="slidenum">
              <a:rPr lang="tr-TR" smtClean="0"/>
              <a:t>‹#›</a:t>
            </a:fld>
            <a:endParaRPr lang="tr-TR"/>
          </a:p>
        </p:txBody>
      </p:sp>
    </p:spTree>
    <p:extLst>
      <p:ext uri="{BB962C8B-B14F-4D97-AF65-F5344CB8AC3E}">
        <p14:creationId xmlns:p14="http://schemas.microsoft.com/office/powerpoint/2010/main" val="880631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DDC4C5F-A728-4382-8716-B668D3BBB79B}"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EE155D-3965-4287-9EBC-C1E368C65799}" type="slidenum">
              <a:rPr lang="tr-TR" smtClean="0"/>
              <a:t>‹#›</a:t>
            </a:fld>
            <a:endParaRPr lang="tr-TR"/>
          </a:p>
        </p:txBody>
      </p:sp>
    </p:spTree>
    <p:extLst>
      <p:ext uri="{BB962C8B-B14F-4D97-AF65-F5344CB8AC3E}">
        <p14:creationId xmlns:p14="http://schemas.microsoft.com/office/powerpoint/2010/main" val="2627028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DDC4C5F-A728-4382-8716-B668D3BBB79B}"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EE155D-3965-4287-9EBC-C1E368C65799}" type="slidenum">
              <a:rPr lang="tr-TR" smtClean="0"/>
              <a:t>‹#›</a:t>
            </a:fld>
            <a:endParaRPr lang="tr-TR"/>
          </a:p>
        </p:txBody>
      </p:sp>
    </p:spTree>
    <p:extLst>
      <p:ext uri="{BB962C8B-B14F-4D97-AF65-F5344CB8AC3E}">
        <p14:creationId xmlns:p14="http://schemas.microsoft.com/office/powerpoint/2010/main" val="3294698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DDC4C5F-A728-4382-8716-B668D3BBB79B}" type="datetimeFigureOut">
              <a:rPr lang="tr-TR" smtClean="0"/>
              <a:t>18.12.2019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6EE155D-3965-4287-9EBC-C1E368C65799}" type="slidenum">
              <a:rPr lang="tr-TR" smtClean="0"/>
              <a:t>‹#›</a:t>
            </a:fld>
            <a:endParaRPr lang="tr-TR"/>
          </a:p>
        </p:txBody>
      </p:sp>
    </p:spTree>
    <p:extLst>
      <p:ext uri="{BB962C8B-B14F-4D97-AF65-F5344CB8AC3E}">
        <p14:creationId xmlns:p14="http://schemas.microsoft.com/office/powerpoint/2010/main" val="2087796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DDC4C5F-A728-4382-8716-B668D3BBB79B}" type="datetimeFigureOut">
              <a:rPr lang="tr-TR" smtClean="0"/>
              <a:t>18.12.2019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6EE155D-3965-4287-9EBC-C1E368C65799}" type="slidenum">
              <a:rPr lang="tr-TR" smtClean="0"/>
              <a:t>‹#›</a:t>
            </a:fld>
            <a:endParaRPr lang="tr-TR"/>
          </a:p>
        </p:txBody>
      </p:sp>
    </p:spTree>
    <p:extLst>
      <p:ext uri="{BB962C8B-B14F-4D97-AF65-F5344CB8AC3E}">
        <p14:creationId xmlns:p14="http://schemas.microsoft.com/office/powerpoint/2010/main" val="910273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DDC4C5F-A728-4382-8716-B668D3BBB79B}" type="datetimeFigureOut">
              <a:rPr lang="tr-TR" smtClean="0"/>
              <a:t>18.12.2019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6EE155D-3965-4287-9EBC-C1E368C65799}" type="slidenum">
              <a:rPr lang="tr-TR" smtClean="0"/>
              <a:t>‹#›</a:t>
            </a:fld>
            <a:endParaRPr lang="tr-TR"/>
          </a:p>
        </p:txBody>
      </p:sp>
    </p:spTree>
    <p:extLst>
      <p:ext uri="{BB962C8B-B14F-4D97-AF65-F5344CB8AC3E}">
        <p14:creationId xmlns:p14="http://schemas.microsoft.com/office/powerpoint/2010/main" val="3837314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DDC4C5F-A728-4382-8716-B668D3BBB79B}"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EE155D-3965-4287-9EBC-C1E368C65799}" type="slidenum">
              <a:rPr lang="tr-TR" smtClean="0"/>
              <a:t>‹#›</a:t>
            </a:fld>
            <a:endParaRPr lang="tr-TR"/>
          </a:p>
        </p:txBody>
      </p:sp>
    </p:spTree>
    <p:extLst>
      <p:ext uri="{BB962C8B-B14F-4D97-AF65-F5344CB8AC3E}">
        <p14:creationId xmlns:p14="http://schemas.microsoft.com/office/powerpoint/2010/main" val="4046664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DDC4C5F-A728-4382-8716-B668D3BBB79B}"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EE155D-3965-4287-9EBC-C1E368C65799}" type="slidenum">
              <a:rPr lang="tr-TR" smtClean="0"/>
              <a:t>‹#›</a:t>
            </a:fld>
            <a:endParaRPr lang="tr-TR"/>
          </a:p>
        </p:txBody>
      </p:sp>
    </p:spTree>
    <p:extLst>
      <p:ext uri="{BB962C8B-B14F-4D97-AF65-F5344CB8AC3E}">
        <p14:creationId xmlns:p14="http://schemas.microsoft.com/office/powerpoint/2010/main" val="1181439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C4C5F-A728-4382-8716-B668D3BBB79B}" type="datetimeFigureOut">
              <a:rPr lang="tr-TR" smtClean="0"/>
              <a:t>18.12.2019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EE155D-3965-4287-9EBC-C1E368C65799}" type="slidenum">
              <a:rPr lang="tr-TR" smtClean="0"/>
              <a:t>‹#›</a:t>
            </a:fld>
            <a:endParaRPr lang="tr-TR"/>
          </a:p>
        </p:txBody>
      </p:sp>
    </p:spTree>
    <p:extLst>
      <p:ext uri="{BB962C8B-B14F-4D97-AF65-F5344CB8AC3E}">
        <p14:creationId xmlns:p14="http://schemas.microsoft.com/office/powerpoint/2010/main" val="52381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844084"/>
          </a:xfrm>
        </p:spPr>
        <p:txBody>
          <a:bodyPr>
            <a:normAutofit fontScale="90000"/>
          </a:bodyPr>
          <a:lstStyle/>
          <a:p>
            <a:r>
              <a:rPr lang="tr-TR" dirty="0"/>
              <a:t>7</a:t>
            </a:r>
            <a:r>
              <a:rPr lang="tr-TR" dirty="0" smtClean="0"/>
              <a:t>. Hafta-Dinleme, özel </a:t>
            </a:r>
            <a:r>
              <a:rPr lang="tr-TR" dirty="0" err="1" smtClean="0"/>
              <a:t>gereksinimli</a:t>
            </a:r>
            <a:r>
              <a:rPr lang="tr-TR" dirty="0" smtClean="0"/>
              <a:t> öğrencilerin dinleme becerileri, dinleme becerilerinin değerlendirilmesi ve desteklenmesi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66400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1 Başlık"/>
          <p:cNvSpPr>
            <a:spLocks noGrp="1"/>
          </p:cNvSpPr>
          <p:nvPr>
            <p:ph type="title"/>
          </p:nvPr>
        </p:nvSpPr>
        <p:spPr/>
        <p:txBody>
          <a:bodyPr/>
          <a:lstStyle/>
          <a:p>
            <a:pPr eaLnBrk="1" hangingPunct="1"/>
            <a:endParaRPr lang="en-US" altLang="en-US" smtClean="0"/>
          </a:p>
        </p:txBody>
      </p:sp>
      <p:sp>
        <p:nvSpPr>
          <p:cNvPr id="78851" name="2 İçerik Yer Tutucusu"/>
          <p:cNvSpPr>
            <a:spLocks noGrp="1"/>
          </p:cNvSpPr>
          <p:nvPr>
            <p:ph idx="1"/>
          </p:nvPr>
        </p:nvSpPr>
        <p:spPr>
          <a:xfrm>
            <a:off x="449178" y="1"/>
            <a:ext cx="11742821" cy="6356349"/>
          </a:xfrm>
        </p:spPr>
        <p:txBody>
          <a:bodyPr/>
          <a:lstStyle/>
          <a:p>
            <a:pPr eaLnBrk="1" hangingPunct="1"/>
            <a:endParaRPr lang="tr-TR" altLang="en-US" dirty="0" smtClean="0"/>
          </a:p>
          <a:p>
            <a:pPr eaLnBrk="1" hangingPunct="1"/>
            <a:r>
              <a:rPr lang="tr-TR" altLang="en-US" sz="3600" dirty="0" smtClean="0"/>
              <a:t>Çocuklara öykü okurken şu yaklaşımı izleyebilirsiniz: </a:t>
            </a:r>
          </a:p>
          <a:p>
            <a:pPr algn="ctr" eaLnBrk="1" hangingPunct="1">
              <a:buFont typeface="Arial" panose="020B0604020202020204" pitchFamily="34" charset="0"/>
              <a:buNone/>
            </a:pPr>
            <a:r>
              <a:rPr lang="tr-TR" altLang="en-US" sz="3600" b="1" dirty="0" smtClean="0"/>
              <a:t>	ÇOCUKLARA ÖYKÜ OKUMA</a:t>
            </a:r>
            <a:endParaRPr lang="tr-TR" altLang="en-US" sz="3600" dirty="0" smtClean="0"/>
          </a:p>
          <a:p>
            <a:pPr eaLnBrk="1" hangingPunct="1"/>
            <a:r>
              <a:rPr lang="tr-TR" altLang="en-US" sz="3600" dirty="0" smtClean="0"/>
              <a:t>Çocuklara öykü okunması okuma için gerekli bilgi ve becerileri kazandırmak için yapılan bir etkinliktir. Eğer uygun şekilde yapılırsa, mükemmel bir etkileşimli öğrenme yaşantısıdır. Bunda başarı sağlanmasına yardımcı adımlar şunlardır: </a:t>
            </a:r>
          </a:p>
          <a:p>
            <a:pPr eaLnBrk="1" hangingPunct="1"/>
            <a:endParaRPr lang="tr-TR" altLang="en-US" dirty="0" smtClean="0"/>
          </a:p>
        </p:txBody>
      </p:sp>
      <p:sp>
        <p:nvSpPr>
          <p:cNvPr id="4" name="3 Altbilgi Yer Tutucusu"/>
          <p:cNvSpPr>
            <a:spLocks noGrp="1"/>
          </p:cNvSpPr>
          <p:nvPr>
            <p:ph type="ftr" sz="quarter" idx="11"/>
          </p:nvPr>
        </p:nvSpPr>
        <p:spPr/>
        <p:txBody>
          <a:bodyPr/>
          <a:lstStyle/>
          <a:p>
            <a:pPr>
              <a:defRPr/>
            </a:pPr>
            <a:endParaRPr lang="tr-TR"/>
          </a:p>
        </p:txBody>
      </p:sp>
      <p:sp>
        <p:nvSpPr>
          <p:cNvPr id="2" name="Veri Yer Tutucusu 1"/>
          <p:cNvSpPr>
            <a:spLocks noGrp="1"/>
          </p:cNvSpPr>
          <p:nvPr>
            <p:ph type="dt" sz="half" idx="10"/>
          </p:nvPr>
        </p:nvSpPr>
        <p:spPr/>
        <p:txBody>
          <a:bodyPr/>
          <a:lstStyle/>
          <a:p>
            <a:endParaRPr lang="tr-TR"/>
          </a:p>
        </p:txBody>
      </p:sp>
    </p:spTree>
    <p:extLst>
      <p:ext uri="{BB962C8B-B14F-4D97-AF65-F5344CB8AC3E}">
        <p14:creationId xmlns:p14="http://schemas.microsoft.com/office/powerpoint/2010/main" val="617883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Başlık"/>
          <p:cNvSpPr>
            <a:spLocks noGrp="1"/>
          </p:cNvSpPr>
          <p:nvPr>
            <p:ph type="title"/>
          </p:nvPr>
        </p:nvSpPr>
        <p:spPr/>
        <p:txBody>
          <a:bodyPr/>
          <a:lstStyle/>
          <a:p>
            <a:pPr eaLnBrk="1" hangingPunct="1"/>
            <a:endParaRPr lang="en-US" altLang="en-US" smtClean="0"/>
          </a:p>
        </p:txBody>
      </p:sp>
      <p:sp>
        <p:nvSpPr>
          <p:cNvPr id="79875" name="2 İçerik Yer Tutucusu"/>
          <p:cNvSpPr>
            <a:spLocks noGrp="1"/>
          </p:cNvSpPr>
          <p:nvPr>
            <p:ph idx="1"/>
          </p:nvPr>
        </p:nvSpPr>
        <p:spPr>
          <a:xfrm>
            <a:off x="272716" y="1"/>
            <a:ext cx="11534273" cy="6356349"/>
          </a:xfrm>
        </p:spPr>
        <p:txBody>
          <a:bodyPr>
            <a:normAutofit lnSpcReduction="10000"/>
          </a:bodyPr>
          <a:lstStyle/>
          <a:p>
            <a:pPr eaLnBrk="1" hangingPunct="1">
              <a:buFont typeface="Arial" panose="020B0604020202020204" pitchFamily="34" charset="0"/>
              <a:buNone/>
            </a:pPr>
            <a:r>
              <a:rPr lang="tr-TR" altLang="en-US" sz="3600" b="1" dirty="0" smtClean="0"/>
              <a:t>Hazırlık Aşaması</a:t>
            </a:r>
            <a:endParaRPr lang="tr-TR" altLang="en-US" sz="3600" dirty="0" smtClean="0"/>
          </a:p>
          <a:p>
            <a:pPr eaLnBrk="1" hangingPunct="1"/>
            <a:r>
              <a:rPr lang="tr-TR" altLang="en-US" sz="3600" dirty="0" smtClean="0"/>
              <a:t>Çocukların ilgilerine</a:t>
            </a:r>
            <a:r>
              <a:rPr lang="tr-TR" altLang="en-US" sz="3600" b="1" dirty="0" smtClean="0"/>
              <a:t> </a:t>
            </a:r>
            <a:r>
              <a:rPr lang="tr-TR" altLang="en-US" sz="3600" dirty="0" smtClean="0"/>
              <a:t>ve kavram gelişim düzeylerine uygun, kolayca görülebilecek büyük resimleri olan bir öykü kitabı seçin. </a:t>
            </a:r>
          </a:p>
          <a:p>
            <a:pPr eaLnBrk="1" hangingPunct="1"/>
            <a:r>
              <a:rPr lang="tr-TR" altLang="en-US" sz="3600" dirty="0" smtClean="0"/>
              <a:t>Çocukları resimleri kolayca görebilecekleri ve rahat olabilecekleri bir pozisyonda oturtun. </a:t>
            </a:r>
          </a:p>
          <a:p>
            <a:pPr eaLnBrk="1" hangingPunct="1"/>
            <a:r>
              <a:rPr lang="tr-TR" altLang="en-US" sz="3600" dirty="0" smtClean="0"/>
              <a:t>Dikkatlerini dağıtacak herhangi bir şey olmadığına dikkat edin. </a:t>
            </a:r>
          </a:p>
          <a:p>
            <a:pPr eaLnBrk="1" hangingPunct="1"/>
            <a:r>
              <a:rPr lang="tr-TR" altLang="en-US" sz="3600" dirty="0" smtClean="0"/>
              <a:t>Kitabın başlığını söyleyin ve kitabı çocuklara gösterin. Başlığa bakarak kitabın ne hakkında olduğunu söylemelerini isteyin. </a:t>
            </a:r>
          </a:p>
          <a:p>
            <a:pPr eaLnBrk="1" hangingPunct="1"/>
            <a:r>
              <a:rPr lang="tr-TR" altLang="en-US" sz="3600" dirty="0" smtClean="0"/>
              <a:t>Dikkatlice dinlemelerini söyleyin. </a:t>
            </a:r>
          </a:p>
          <a:p>
            <a:pPr eaLnBrk="1" hangingPunct="1"/>
            <a:endParaRPr lang="tr-TR" altLang="en-US" dirty="0" smtClean="0"/>
          </a:p>
        </p:txBody>
      </p:sp>
      <p:sp>
        <p:nvSpPr>
          <p:cNvPr id="4" name="3 Altbilgi Yer Tutucusu"/>
          <p:cNvSpPr>
            <a:spLocks noGrp="1"/>
          </p:cNvSpPr>
          <p:nvPr>
            <p:ph type="ftr" sz="quarter" idx="11"/>
          </p:nvPr>
        </p:nvSpPr>
        <p:spPr/>
        <p:txBody>
          <a:bodyPr/>
          <a:lstStyle/>
          <a:p>
            <a:pPr>
              <a:defRPr/>
            </a:pPr>
            <a:endParaRPr lang="tr-TR"/>
          </a:p>
        </p:txBody>
      </p:sp>
      <p:sp>
        <p:nvSpPr>
          <p:cNvPr id="2" name="Veri Yer Tutucusu 1"/>
          <p:cNvSpPr>
            <a:spLocks noGrp="1"/>
          </p:cNvSpPr>
          <p:nvPr>
            <p:ph type="dt" sz="half" idx="10"/>
          </p:nvPr>
        </p:nvSpPr>
        <p:spPr/>
        <p:txBody>
          <a:bodyPr/>
          <a:lstStyle/>
          <a:p>
            <a:endParaRPr lang="tr-TR"/>
          </a:p>
        </p:txBody>
      </p:sp>
    </p:spTree>
    <p:extLst>
      <p:ext uri="{BB962C8B-B14F-4D97-AF65-F5344CB8AC3E}">
        <p14:creationId xmlns:p14="http://schemas.microsoft.com/office/powerpoint/2010/main" val="3478173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1 Başlık"/>
          <p:cNvSpPr>
            <a:spLocks noGrp="1"/>
          </p:cNvSpPr>
          <p:nvPr>
            <p:ph type="title"/>
          </p:nvPr>
        </p:nvSpPr>
        <p:spPr/>
        <p:txBody>
          <a:bodyPr/>
          <a:lstStyle/>
          <a:p>
            <a:pPr eaLnBrk="1" hangingPunct="1"/>
            <a:endParaRPr lang="en-US" altLang="en-US" smtClean="0"/>
          </a:p>
        </p:txBody>
      </p:sp>
      <p:sp>
        <p:nvSpPr>
          <p:cNvPr id="80899" name="2 İçerik Yer Tutucusu"/>
          <p:cNvSpPr>
            <a:spLocks noGrp="1"/>
          </p:cNvSpPr>
          <p:nvPr>
            <p:ph idx="1"/>
          </p:nvPr>
        </p:nvSpPr>
        <p:spPr>
          <a:xfrm>
            <a:off x="465221" y="1"/>
            <a:ext cx="9717004" cy="6356349"/>
          </a:xfrm>
        </p:spPr>
        <p:txBody>
          <a:bodyPr/>
          <a:lstStyle/>
          <a:p>
            <a:pPr eaLnBrk="1" hangingPunct="1">
              <a:buFont typeface="Arial" panose="020B0604020202020204" pitchFamily="34" charset="0"/>
              <a:buNone/>
            </a:pPr>
            <a:r>
              <a:rPr lang="tr-TR" altLang="en-US" b="1" dirty="0" smtClean="0"/>
              <a:t>	</a:t>
            </a:r>
          </a:p>
          <a:p>
            <a:pPr eaLnBrk="1" hangingPunct="1">
              <a:buFont typeface="Arial" panose="020B0604020202020204" pitchFamily="34" charset="0"/>
              <a:buNone/>
            </a:pPr>
            <a:r>
              <a:rPr lang="tr-TR" altLang="en-US" sz="3600" b="1" dirty="0" smtClean="0"/>
              <a:t>Öyküyü Okuma Aşaması</a:t>
            </a:r>
            <a:endParaRPr lang="tr-TR" altLang="en-US" sz="3600" dirty="0" smtClean="0"/>
          </a:p>
          <a:p>
            <a:pPr eaLnBrk="1" hangingPunct="1"/>
            <a:r>
              <a:rPr lang="tr-TR" altLang="en-US" sz="3600" dirty="0" smtClean="0"/>
              <a:t>Öyküyü çocuklara sesli olarak okuyun. Önemli bir noktada durun ve çocuklardan bundan sonra ne olacağına ilişkin tahmin yürütmelerini isteyin. Dinlerken üzerinde düşünmelerini sağlayacak daha fazla soru sorabilirsiniz. Siz öyküyü okurken yorum yaparlarsa ve yorumları düşündüklerini gösteriyorsa, “iyi düşünce “ diyerek, karşılık verip okumaya devam edin. </a:t>
            </a:r>
          </a:p>
          <a:p>
            <a:pPr eaLnBrk="1" hangingPunct="1"/>
            <a:endParaRPr lang="tr-TR" altLang="en-US" dirty="0" smtClean="0"/>
          </a:p>
        </p:txBody>
      </p:sp>
      <p:sp>
        <p:nvSpPr>
          <p:cNvPr id="4" name="3 Altbilgi Yer Tutucusu"/>
          <p:cNvSpPr>
            <a:spLocks noGrp="1"/>
          </p:cNvSpPr>
          <p:nvPr>
            <p:ph type="ftr" sz="quarter" idx="11"/>
          </p:nvPr>
        </p:nvSpPr>
        <p:spPr/>
        <p:txBody>
          <a:bodyPr/>
          <a:lstStyle/>
          <a:p>
            <a:pPr>
              <a:defRPr/>
            </a:pPr>
            <a:endParaRPr lang="tr-TR"/>
          </a:p>
        </p:txBody>
      </p:sp>
      <p:sp>
        <p:nvSpPr>
          <p:cNvPr id="2" name="Veri Yer Tutucusu 1"/>
          <p:cNvSpPr>
            <a:spLocks noGrp="1"/>
          </p:cNvSpPr>
          <p:nvPr>
            <p:ph type="dt" sz="half" idx="10"/>
          </p:nvPr>
        </p:nvSpPr>
        <p:spPr/>
        <p:txBody>
          <a:bodyPr/>
          <a:lstStyle/>
          <a:p>
            <a:endParaRPr lang="tr-TR"/>
          </a:p>
        </p:txBody>
      </p:sp>
    </p:spTree>
    <p:extLst>
      <p:ext uri="{BB962C8B-B14F-4D97-AF65-F5344CB8AC3E}">
        <p14:creationId xmlns:p14="http://schemas.microsoft.com/office/powerpoint/2010/main" val="480921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1 Başlık"/>
          <p:cNvSpPr>
            <a:spLocks noGrp="1"/>
          </p:cNvSpPr>
          <p:nvPr>
            <p:ph type="title"/>
          </p:nvPr>
        </p:nvSpPr>
        <p:spPr/>
        <p:txBody>
          <a:bodyPr/>
          <a:lstStyle/>
          <a:p>
            <a:pPr eaLnBrk="1" hangingPunct="1"/>
            <a:endParaRPr lang="en-US" altLang="en-US" smtClean="0"/>
          </a:p>
        </p:txBody>
      </p:sp>
      <p:sp>
        <p:nvSpPr>
          <p:cNvPr id="81923" name="2 İçerik Yer Tutucusu"/>
          <p:cNvSpPr>
            <a:spLocks noGrp="1"/>
          </p:cNvSpPr>
          <p:nvPr>
            <p:ph idx="1"/>
          </p:nvPr>
        </p:nvSpPr>
        <p:spPr>
          <a:xfrm>
            <a:off x="838199" y="1"/>
            <a:ext cx="9415463" cy="6356349"/>
          </a:xfrm>
        </p:spPr>
        <p:txBody>
          <a:bodyPr>
            <a:normAutofit/>
          </a:bodyPr>
          <a:lstStyle/>
          <a:p>
            <a:pPr eaLnBrk="1" hangingPunct="1">
              <a:buFont typeface="Arial" panose="020B0604020202020204" pitchFamily="34" charset="0"/>
              <a:buNone/>
            </a:pPr>
            <a:r>
              <a:rPr lang="tr-TR" altLang="en-US" b="1" dirty="0" smtClean="0"/>
              <a:t>	</a:t>
            </a:r>
            <a:r>
              <a:rPr lang="tr-TR" altLang="en-US" sz="3500" b="1" dirty="0" smtClean="0"/>
              <a:t>Öykü Sonrası</a:t>
            </a:r>
            <a:endParaRPr lang="tr-TR" altLang="en-US" sz="3500" dirty="0" smtClean="0"/>
          </a:p>
          <a:p>
            <a:pPr eaLnBrk="1" hangingPunct="1">
              <a:buFont typeface="Arial" panose="020B0604020202020204" pitchFamily="34" charset="0"/>
              <a:buNone/>
            </a:pPr>
            <a:r>
              <a:rPr lang="tr-TR" altLang="en-US" sz="3500" b="1" dirty="0" smtClean="0"/>
              <a:t>	</a:t>
            </a:r>
            <a:r>
              <a:rPr lang="tr-TR" altLang="en-US" sz="3500" dirty="0" smtClean="0"/>
              <a:t>Öykü bittiğinde, 	çocuklardan cevaplanmayan soruları cevaplandırmalarını isteyebilirsiniz. Dikkat ve ilgi düzeylerine bağlı olarak aşağıdakilerden bazılarını yapabilirsiniz: </a:t>
            </a:r>
          </a:p>
          <a:p>
            <a:pPr eaLnBrk="1" hangingPunct="1"/>
            <a:r>
              <a:rPr lang="tr-TR" altLang="en-US" sz="3500" dirty="0" smtClean="0"/>
              <a:t>öykünün ne hakkında olduğunu anlatın</a:t>
            </a:r>
          </a:p>
          <a:p>
            <a:pPr eaLnBrk="1" hangingPunct="1"/>
            <a:r>
              <a:rPr lang="tr-TR" altLang="en-US" sz="3500" dirty="0" smtClean="0"/>
              <a:t>olay sırasına göre öyküyü tekrar anlatın</a:t>
            </a:r>
          </a:p>
          <a:p>
            <a:pPr eaLnBrk="1" hangingPunct="1"/>
            <a:r>
              <a:rPr lang="tr-TR" altLang="en-US" sz="3500" dirty="0" smtClean="0"/>
              <a:t>öykünün gerçek ya da gerçek dışı olup olmadığını tartışın</a:t>
            </a:r>
          </a:p>
          <a:p>
            <a:pPr eaLnBrk="1" hangingPunct="1"/>
            <a:r>
              <a:rPr lang="tr-TR" altLang="en-US" sz="3500" dirty="0" smtClean="0"/>
              <a:t>öyküyü oynatın</a:t>
            </a:r>
          </a:p>
          <a:p>
            <a:pPr eaLnBrk="1" hangingPunct="1"/>
            <a:r>
              <a:rPr lang="tr-TR" altLang="en-US" sz="3500" dirty="0" smtClean="0"/>
              <a:t>öykü için yeni bir son oluşturun</a:t>
            </a:r>
          </a:p>
          <a:p>
            <a:pPr eaLnBrk="1" hangingPunct="1"/>
            <a:endParaRPr lang="tr-TR" altLang="en-US" dirty="0" smtClean="0"/>
          </a:p>
        </p:txBody>
      </p:sp>
      <p:sp>
        <p:nvSpPr>
          <p:cNvPr id="4" name="3 Altbilgi Yer Tutucusu"/>
          <p:cNvSpPr>
            <a:spLocks noGrp="1"/>
          </p:cNvSpPr>
          <p:nvPr>
            <p:ph type="ftr" sz="quarter" idx="11"/>
          </p:nvPr>
        </p:nvSpPr>
        <p:spPr/>
        <p:txBody>
          <a:bodyPr/>
          <a:lstStyle/>
          <a:p>
            <a:pPr>
              <a:defRPr/>
            </a:pPr>
            <a:endParaRPr lang="tr-TR"/>
          </a:p>
        </p:txBody>
      </p:sp>
      <p:sp>
        <p:nvSpPr>
          <p:cNvPr id="2" name="Veri Yer Tutucusu 1"/>
          <p:cNvSpPr>
            <a:spLocks noGrp="1"/>
          </p:cNvSpPr>
          <p:nvPr>
            <p:ph type="dt" sz="half" idx="10"/>
          </p:nvPr>
        </p:nvSpPr>
        <p:spPr/>
        <p:txBody>
          <a:bodyPr/>
          <a:lstStyle/>
          <a:p>
            <a:endParaRPr lang="tr-TR"/>
          </a:p>
        </p:txBody>
      </p:sp>
    </p:spTree>
    <p:extLst>
      <p:ext uri="{BB962C8B-B14F-4D97-AF65-F5344CB8AC3E}">
        <p14:creationId xmlns:p14="http://schemas.microsoft.com/office/powerpoint/2010/main" val="3349199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altLang="tr-TR" dirty="0"/>
              <a:t>Dinleme öğretimi ihmal edilen bir dil elementidir. Genellikle öğrencilerin dinleme becerilerini özel bir öğretim almadan kazanmaları beklenir. Bununla birlikte pek çok çocuk bunu başaramaz. </a:t>
            </a:r>
          </a:p>
          <a:p>
            <a:r>
              <a:rPr lang="tr-TR" altLang="tr-TR" dirty="0"/>
              <a:t>Bazı çocuklar için öğrenme problemi alıcı dil bozukluğundan, konuşmayı anlama becerisindeki yetersizlikten kaynaklanır. Bu öğrenciler dil etkinliklerinden kaçınır çünkü dinleme sıkıntı vericidir. </a:t>
            </a:r>
          </a:p>
          <a:p>
            <a:r>
              <a:rPr lang="tr-TR" altLang="tr-TR" dirty="0"/>
              <a:t>Dinleme bireyin uygun anlamı seçmesini ve düşünceleri ilişkilerine göre organize etmesini gerektirir. Ayrıca dinleme değerlendirmeyi, kabul etmeyi ya da reddetmeyi, bazı zamanlarda ifade edilen düşünceleri taktir etmeyi gerektirir. </a:t>
            </a:r>
          </a:p>
          <a:p>
            <a:r>
              <a:rPr lang="tr-TR" altLang="tr-TR" dirty="0"/>
              <a:t>Dinleme tüm dil gelişiminin temelidir ve dinleme becerileri yetersiz olan çocuk tüm iletişim becerilerinde yetersiz olacaktır. </a:t>
            </a:r>
          </a:p>
          <a:p>
            <a:pPr marL="0" indent="0">
              <a:buNone/>
            </a:pPr>
            <a:endParaRPr lang="tr-TR" dirty="0"/>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786418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1847850" y="-571500"/>
            <a:ext cx="8153400" cy="1143000"/>
          </a:xfrm>
        </p:spPr>
        <p:txBody>
          <a:bodyPr/>
          <a:lstStyle/>
          <a:p>
            <a:pPr eaLnBrk="1" hangingPunct="1"/>
            <a:endParaRPr lang="en-US" altLang="en-US" smtClean="0"/>
          </a:p>
        </p:txBody>
      </p:sp>
      <p:sp>
        <p:nvSpPr>
          <p:cNvPr id="21507" name="Rectangle 3"/>
          <p:cNvSpPr>
            <a:spLocks noGrp="1" noChangeArrowheads="1"/>
          </p:cNvSpPr>
          <p:nvPr>
            <p:ph idx="1"/>
          </p:nvPr>
        </p:nvSpPr>
        <p:spPr>
          <a:xfrm>
            <a:off x="433137" y="260349"/>
            <a:ext cx="11454063" cy="5611061"/>
          </a:xfrm>
        </p:spPr>
        <p:txBody>
          <a:bodyPr rtlCol="0">
            <a:normAutofit/>
          </a:bodyPr>
          <a:lstStyle/>
          <a:p>
            <a:pPr>
              <a:defRPr/>
            </a:pPr>
            <a:r>
              <a:rPr lang="tr-TR" sz="3600" b="1" i="1" dirty="0">
                <a:solidFill>
                  <a:srgbClr val="FF0000"/>
                </a:solidFill>
              </a:rPr>
              <a:t>Dinlediğini anlama</a:t>
            </a:r>
            <a:endParaRPr lang="tr-TR" sz="3600" i="1" dirty="0">
              <a:solidFill>
                <a:srgbClr val="FF0000"/>
              </a:solidFill>
            </a:endParaRPr>
          </a:p>
          <a:p>
            <a:pPr>
              <a:buFont typeface="Wingdings" panose="05000000000000000000" pitchFamily="2" charset="2"/>
              <a:buChar char="Ø"/>
              <a:defRPr/>
            </a:pPr>
            <a:r>
              <a:rPr lang="tr-TR" sz="3600" dirty="0"/>
              <a:t>Bu beceri okuduğunu anlama </a:t>
            </a:r>
          </a:p>
          <a:p>
            <a:pPr>
              <a:buNone/>
              <a:defRPr/>
            </a:pPr>
            <a:r>
              <a:rPr lang="tr-TR" sz="3600" dirty="0"/>
              <a:t>becerisine benzerdir. </a:t>
            </a:r>
          </a:p>
          <a:p>
            <a:pPr>
              <a:buFont typeface="Wingdings" panose="05000000000000000000" pitchFamily="2" charset="2"/>
              <a:buChar char="Ø"/>
              <a:defRPr/>
            </a:pPr>
            <a:r>
              <a:rPr lang="tr-TR" sz="3600" dirty="0"/>
              <a:t>Farkı bilginin işitmeyle alınmasıdır</a:t>
            </a:r>
            <a:r>
              <a:rPr lang="tr-TR" sz="3600" dirty="0" smtClean="0"/>
              <a:t>.</a:t>
            </a:r>
          </a:p>
          <a:p>
            <a:pPr>
              <a:buFont typeface="Wingdings" panose="05000000000000000000" pitchFamily="2" charset="2"/>
              <a:buChar char="Ø"/>
              <a:defRPr/>
            </a:pPr>
            <a:r>
              <a:rPr lang="tr-TR" sz="3600" dirty="0" smtClean="0"/>
              <a:t>Sözel dil becerileri, okuduğunu anlama ve yazılı anlatım becerileri ile doğrudan ilişkilidir. </a:t>
            </a:r>
          </a:p>
          <a:p>
            <a:pPr>
              <a:buFont typeface="Wingdings" panose="05000000000000000000" pitchFamily="2" charset="2"/>
              <a:buChar char="Ø"/>
              <a:defRPr/>
            </a:pPr>
            <a:r>
              <a:rPr lang="tr-TR" sz="3600" dirty="0" smtClean="0"/>
              <a:t>Dil becerileri (sözcük dağarcığı, </a:t>
            </a:r>
            <a:r>
              <a:rPr lang="tr-TR" sz="3600" dirty="0" err="1" smtClean="0"/>
              <a:t>sözdizimsel</a:t>
            </a:r>
            <a:r>
              <a:rPr lang="tr-TR" sz="3600" dirty="0" smtClean="0"/>
              <a:t> ve </a:t>
            </a:r>
            <a:r>
              <a:rPr lang="tr-TR" sz="3600" dirty="0" err="1" smtClean="0"/>
              <a:t>biçimbirimsel</a:t>
            </a:r>
            <a:r>
              <a:rPr lang="tr-TR" sz="3600" dirty="0" smtClean="0"/>
              <a:t> bilgi ve beceriler) ile ilişkilidir. </a:t>
            </a:r>
          </a:p>
          <a:p>
            <a:pPr>
              <a:buFont typeface="Wingdings" panose="05000000000000000000" pitchFamily="2" charset="2"/>
              <a:buChar char="Ø"/>
              <a:defRPr/>
            </a:pPr>
            <a:endParaRPr lang="tr-TR" sz="3600" dirty="0"/>
          </a:p>
        </p:txBody>
      </p:sp>
      <p:sp>
        <p:nvSpPr>
          <p:cNvPr id="4" name="3 Veri Yer Tutucusu"/>
          <p:cNvSpPr>
            <a:spLocks noGrp="1"/>
          </p:cNvSpPr>
          <p:nvPr>
            <p:ph type="dt" sz="quarter" idx="10"/>
          </p:nvPr>
        </p:nvSpPr>
        <p:spPr/>
        <p:txBody>
          <a:bodyPr/>
          <a:lstStyle/>
          <a:p>
            <a:pPr>
              <a:defRPr/>
            </a:pPr>
            <a:endParaRPr lang="tr-TR"/>
          </a:p>
        </p:txBody>
      </p:sp>
      <p:sp>
        <p:nvSpPr>
          <p:cNvPr id="5" name="4 Altbilgi Yer Tutucusu"/>
          <p:cNvSpPr>
            <a:spLocks noGrp="1"/>
          </p:cNvSpPr>
          <p:nvPr>
            <p:ph type="ftr" sz="quarter" idx="11"/>
          </p:nvPr>
        </p:nvSpPr>
        <p:spPr/>
        <p:txBody>
          <a:bodyPr/>
          <a:lstStyle/>
          <a:p>
            <a:pPr>
              <a:defRPr/>
            </a:pPr>
            <a:endParaRPr lang="tr-TR" dirty="0"/>
          </a:p>
        </p:txBody>
      </p:sp>
    </p:spTree>
    <p:extLst>
      <p:ext uri="{BB962C8B-B14F-4D97-AF65-F5344CB8AC3E}">
        <p14:creationId xmlns:p14="http://schemas.microsoft.com/office/powerpoint/2010/main" val="1737979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247775"/>
            <a:ext cx="10515600" cy="4929188"/>
          </a:xfrm>
        </p:spPr>
        <p:txBody>
          <a:bodyPr>
            <a:normAutofit fontScale="92500" lnSpcReduction="10000"/>
          </a:bodyPr>
          <a:lstStyle/>
          <a:p>
            <a:pPr>
              <a:buFont typeface="Wingdings" panose="05000000000000000000" pitchFamily="2" charset="2"/>
              <a:buChar char="Ø"/>
            </a:pPr>
            <a:r>
              <a:rPr lang="tr-TR" dirty="0" smtClean="0"/>
              <a:t>Erken </a:t>
            </a:r>
            <a:r>
              <a:rPr lang="tr-TR" dirty="0"/>
              <a:t>okuryazarlık becerilerinden biridir. </a:t>
            </a:r>
            <a:endParaRPr lang="tr-TR" dirty="0" smtClean="0"/>
          </a:p>
          <a:p>
            <a:pPr>
              <a:buFont typeface="Wingdings" panose="05000000000000000000" pitchFamily="2" charset="2"/>
              <a:buChar char="Ø"/>
            </a:pPr>
            <a:r>
              <a:rPr lang="tr-TR" dirty="0" smtClean="0"/>
              <a:t>Erken dönemde değerlendirilmesi ve müdahaleyle ilerideki okuma-yazma problemleri azaltılabilir. </a:t>
            </a:r>
            <a:endParaRPr lang="tr-TR" dirty="0"/>
          </a:p>
          <a:p>
            <a:pPr>
              <a:buFont typeface="Wingdings" panose="05000000000000000000" pitchFamily="2" charset="2"/>
              <a:buChar char="Ø"/>
            </a:pPr>
            <a:r>
              <a:rPr lang="tr-TR" dirty="0" smtClean="0"/>
              <a:t>Çok erken dönemlerden başlayarak geliştirilmeye ve desteklenmeye başlanır. </a:t>
            </a:r>
          </a:p>
          <a:p>
            <a:pPr marL="0" indent="0" algn="ctr">
              <a:buNone/>
            </a:pPr>
            <a:r>
              <a:rPr lang="tr-TR" dirty="0" smtClean="0"/>
              <a:t>Desteklenmesi</a:t>
            </a:r>
          </a:p>
          <a:p>
            <a:pPr algn="just">
              <a:buFont typeface="Wingdings" panose="05000000000000000000" pitchFamily="2" charset="2"/>
              <a:buChar char="Ø"/>
            </a:pPr>
            <a:r>
              <a:rPr lang="tr-TR" dirty="0" smtClean="0"/>
              <a:t>Karşılıklı konuşma ve kitap okuma etkinliklerinin çocuğun da aktif olduğu şeklide gerçekleştirilmesi çok önemlidir. </a:t>
            </a:r>
          </a:p>
          <a:p>
            <a:pPr algn="just">
              <a:buFont typeface="Wingdings" panose="05000000000000000000" pitchFamily="2" charset="2"/>
              <a:buChar char="Ø"/>
            </a:pPr>
            <a:r>
              <a:rPr lang="tr-TR" dirty="0" smtClean="0"/>
              <a:t>Etkinliklerde uygun dil örnekleriyle çocuğa model olunmalıdır. </a:t>
            </a:r>
          </a:p>
          <a:p>
            <a:pPr algn="just">
              <a:buFont typeface="Wingdings" panose="05000000000000000000" pitchFamily="2" charset="2"/>
              <a:buChar char="Ø"/>
            </a:pPr>
            <a:r>
              <a:rPr lang="tr-TR" dirty="0" smtClean="0"/>
              <a:t>Dinleme öncesi soruların verilmesi amaç oluşturulmasına yardımcı olur. </a:t>
            </a:r>
          </a:p>
          <a:p>
            <a:pPr algn="just">
              <a:buFont typeface="Wingdings" panose="05000000000000000000" pitchFamily="2" charset="2"/>
              <a:buChar char="Ø"/>
            </a:pPr>
            <a:r>
              <a:rPr lang="tr-TR" dirty="0" smtClean="0"/>
              <a:t>Dinlediğini anlama bilişsel ve </a:t>
            </a:r>
            <a:r>
              <a:rPr lang="tr-TR" dirty="0" err="1" smtClean="0"/>
              <a:t>üstbilişsel</a:t>
            </a:r>
            <a:r>
              <a:rPr lang="tr-TR" dirty="0" smtClean="0"/>
              <a:t> stratejileri dinleme öncesi, dinleme sırası ve dinleme sonrası olmak üzere gruplandırılır. </a:t>
            </a:r>
          </a:p>
          <a:p>
            <a:pPr algn="just">
              <a:buFont typeface="Wingdings" panose="05000000000000000000" pitchFamily="2" charset="2"/>
              <a:buChar char="Ø"/>
            </a:pPr>
            <a:endParaRPr lang="tr-TR" dirty="0"/>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4258963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Dinlemeye ilişkin bir ders planınızda dikkat etmeniz gereken noktalar: </a:t>
            </a:r>
          </a:p>
          <a:p>
            <a:r>
              <a:rPr lang="tr-TR" dirty="0" smtClean="0"/>
              <a:t>Ders için planlama yapılması ve dersin amacının belirlenmesi, uygun dinleme çevresinin oluşturulması</a:t>
            </a:r>
          </a:p>
          <a:p>
            <a:r>
              <a:rPr lang="tr-TR" dirty="0" smtClean="0"/>
              <a:t>Öğrencinin düzeyine uygun materyal sağlanması</a:t>
            </a:r>
          </a:p>
          <a:p>
            <a:r>
              <a:rPr lang="tr-TR" dirty="0" smtClean="0"/>
              <a:t>Dersin işlenişi: Bilişsel ve </a:t>
            </a:r>
            <a:r>
              <a:rPr lang="tr-TR" dirty="0" err="1" smtClean="0"/>
              <a:t>üstbilişsel</a:t>
            </a:r>
            <a:r>
              <a:rPr lang="tr-TR" dirty="0" smtClean="0"/>
              <a:t> stratejilerin kullanımı, uygun dil modellerinin sağlanması vb.), çocuğun aktif olmasının sağlanması</a:t>
            </a:r>
          </a:p>
          <a:p>
            <a:r>
              <a:rPr lang="tr-TR" dirty="0" smtClean="0"/>
              <a:t>Dinlediğini anlamanın değerlendirilmesi</a:t>
            </a:r>
            <a:endParaRPr lang="tr-TR" dirty="0"/>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435882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normAutofit fontScale="90000"/>
          </a:bodyPr>
          <a:lstStyle/>
          <a:p>
            <a:pPr>
              <a:defRPr/>
            </a:pPr>
            <a:r>
              <a:rPr lang="tr-TR" dirty="0"/>
              <a:t/>
            </a:r>
            <a:br>
              <a:rPr lang="tr-TR" dirty="0"/>
            </a:br>
            <a:r>
              <a:rPr lang="tr-TR" dirty="0" smtClean="0"/>
              <a:t>Dinlediğini </a:t>
            </a:r>
            <a:r>
              <a:rPr lang="tr-TR" dirty="0"/>
              <a:t>anlamanın geliştirilmesi </a:t>
            </a:r>
            <a:br>
              <a:rPr lang="tr-TR" dirty="0"/>
            </a:br>
            <a:r>
              <a:rPr lang="tr-TR" dirty="0"/>
              <a:t>için şu çalışmaları yapabilirsiniz: </a:t>
            </a:r>
            <a:br>
              <a:rPr lang="tr-TR" dirty="0"/>
            </a:br>
            <a:endParaRPr lang="en-US" altLang="en-US" dirty="0" smtClean="0"/>
          </a:p>
        </p:txBody>
      </p:sp>
      <p:sp>
        <p:nvSpPr>
          <p:cNvPr id="72707" name="Rectangle 3"/>
          <p:cNvSpPr>
            <a:spLocks noGrp="1" noChangeArrowheads="1"/>
          </p:cNvSpPr>
          <p:nvPr>
            <p:ph idx="1"/>
          </p:nvPr>
        </p:nvSpPr>
        <p:spPr/>
        <p:txBody>
          <a:bodyPr>
            <a:normAutofit lnSpcReduction="10000"/>
          </a:bodyPr>
          <a:lstStyle/>
          <a:p>
            <a:pPr marL="590550" indent="-590550"/>
            <a:r>
              <a:rPr lang="tr-TR" altLang="en-US" sz="2600" b="1" i="1" dirty="0"/>
              <a:t>Yönergeleri izleme.</a:t>
            </a:r>
            <a:r>
              <a:rPr lang="tr-TR" altLang="en-US" sz="2600" i="1" dirty="0"/>
              <a:t> </a:t>
            </a:r>
            <a:r>
              <a:rPr lang="tr-TR" altLang="en-US" sz="2600" dirty="0"/>
              <a:t>Bir dizi yönerge verip öğrencinin yerine getirmesini isteyin. </a:t>
            </a:r>
            <a:endParaRPr lang="tr-TR" altLang="en-US" sz="2600" b="1" i="1" dirty="0"/>
          </a:p>
          <a:p>
            <a:pPr marL="590550" indent="-590550"/>
            <a:r>
              <a:rPr lang="tr-TR" altLang="en-US" sz="2600" b="1" i="1" dirty="0"/>
              <a:t>Olayların sıralama.</a:t>
            </a:r>
            <a:r>
              <a:rPr lang="tr-TR" altLang="en-US" sz="2600" dirty="0"/>
              <a:t> Resimlerin bulunduğu bir öykü okuyun ve öğrencilerden olayların oluş sırasına göre resimleri sıralamalarını isteyin. </a:t>
            </a:r>
            <a:endParaRPr lang="tr-TR" altLang="en-US" sz="2600" b="1" i="1" dirty="0"/>
          </a:p>
          <a:p>
            <a:pPr marL="590550" indent="-590550"/>
            <a:r>
              <a:rPr lang="tr-TR" altLang="en-US" sz="2600" b="1" i="1" dirty="0"/>
              <a:t>Detayları dinleme.</a:t>
            </a:r>
            <a:r>
              <a:rPr lang="tr-TR" altLang="en-US" sz="2600" i="1" dirty="0"/>
              <a:t> </a:t>
            </a:r>
            <a:r>
              <a:rPr lang="tr-TR" altLang="en-US" sz="2600" dirty="0"/>
              <a:t>Öğrenciler bir öykü okuyun. Ve öykü hakkında detaylı sorular sorun. Sorularınızı kim?, ne?, ne zaman?, nerede?, nasıl? soru ifadeleriyle sorun. Örneğin, “bir ev kedisine nasıl bakılır? Öğrencilerden el kitabı okunduktan sonra ev kedisine bakılması için gereken tüm işleri listelemeleri istenebilir. </a:t>
            </a:r>
            <a:endParaRPr lang="tr-TR" altLang="en-US" sz="2600" dirty="0" smtClean="0"/>
          </a:p>
          <a:p>
            <a:pPr marL="590550" indent="-590550"/>
            <a:r>
              <a:rPr lang="tr-TR" altLang="en-US" sz="2600" b="1" i="1" dirty="0"/>
              <a:t>Ana fikri bulma.</a:t>
            </a:r>
            <a:r>
              <a:rPr lang="tr-TR" altLang="en-US" sz="2600" i="1" dirty="0"/>
              <a:t> </a:t>
            </a:r>
            <a:r>
              <a:rPr lang="tr-TR" altLang="en-US" sz="2600" dirty="0"/>
              <a:t>Kısa fakat bilmedikleri bir öykü okuyun. Öğrencilerden öyküye iyi bir başlık bulmalarını isteyin. Öyküyü okuyun ve öğrencilerden üç seçenek arasından ana fikri bulmalarını isteyin. </a:t>
            </a:r>
            <a:endParaRPr lang="tr-TR" altLang="en-US" sz="2600" b="1" i="1" dirty="0"/>
          </a:p>
          <a:p>
            <a:pPr marL="590550" indent="-590550"/>
            <a:endParaRPr lang="tr-TR" altLang="en-US" sz="2700" dirty="0"/>
          </a:p>
        </p:txBody>
      </p:sp>
      <p:sp>
        <p:nvSpPr>
          <p:cNvPr id="4" name="3 Veri Yer Tutucusu"/>
          <p:cNvSpPr>
            <a:spLocks noGrp="1"/>
          </p:cNvSpPr>
          <p:nvPr>
            <p:ph type="dt" sz="quarter" idx="10"/>
          </p:nvPr>
        </p:nvSpPr>
        <p:spPr/>
        <p:txBody>
          <a:bodyPr/>
          <a:lstStyle/>
          <a:p>
            <a:pPr>
              <a:defRPr/>
            </a:pPr>
            <a:endParaRPr lang="tr-TR"/>
          </a:p>
        </p:txBody>
      </p:sp>
      <p:sp>
        <p:nvSpPr>
          <p:cNvPr id="5" name="4 Altbilgi Yer Tutucusu"/>
          <p:cNvSpPr>
            <a:spLocks noGrp="1"/>
          </p:cNvSpPr>
          <p:nvPr>
            <p:ph type="ftr" sz="quarter" idx="11"/>
          </p:nvPr>
        </p:nvSpPr>
        <p:spPr/>
        <p:txBody>
          <a:bodyPr/>
          <a:lstStyle/>
          <a:p>
            <a:pPr>
              <a:defRPr/>
            </a:pPr>
            <a:endParaRPr lang="tr-TR" dirty="0"/>
          </a:p>
        </p:txBody>
      </p:sp>
    </p:spTree>
    <p:extLst>
      <p:ext uri="{BB962C8B-B14F-4D97-AF65-F5344CB8AC3E}">
        <p14:creationId xmlns:p14="http://schemas.microsoft.com/office/powerpoint/2010/main" val="944839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endParaRPr lang="en-US" altLang="en-US" smtClean="0"/>
          </a:p>
        </p:txBody>
      </p:sp>
      <p:sp>
        <p:nvSpPr>
          <p:cNvPr id="74755" name="Rectangle 3"/>
          <p:cNvSpPr>
            <a:spLocks noGrp="1" noChangeArrowheads="1"/>
          </p:cNvSpPr>
          <p:nvPr>
            <p:ph idx="1"/>
          </p:nvPr>
        </p:nvSpPr>
        <p:spPr/>
        <p:txBody>
          <a:bodyPr/>
          <a:lstStyle/>
          <a:p>
            <a:pPr eaLnBrk="1" hangingPunct="1">
              <a:lnSpc>
                <a:spcPct val="90000"/>
              </a:lnSpc>
            </a:pPr>
            <a:r>
              <a:rPr lang="tr-TR" altLang="en-US" sz="2400" b="1" i="1" dirty="0"/>
              <a:t>Çıkarımda bulunma ve sonuç oluşturma.</a:t>
            </a:r>
            <a:r>
              <a:rPr lang="tr-TR" altLang="en-US" sz="2400" i="1" dirty="0"/>
              <a:t> </a:t>
            </a:r>
            <a:r>
              <a:rPr lang="tr-TR" altLang="en-US" sz="2400" dirty="0"/>
              <a:t>Öğrencilerin bilmediği bir öykünün bir bölümünü okuyun. Heyecanlı bir noktada durun ve öğrencilerden öyküde ne olacağını tahmin etmelerini isteyin.</a:t>
            </a:r>
          </a:p>
          <a:p>
            <a:pPr lvl="1" eaLnBrk="1" hangingPunct="1">
              <a:lnSpc>
                <a:spcPct val="90000"/>
              </a:lnSpc>
            </a:pPr>
            <a:r>
              <a:rPr lang="tr-TR" altLang="en-US" dirty="0"/>
              <a:t>Diğer bir yaklaşım bir öykü okuyup öğrencilerden öyküye bir son önermelerini istemektir. </a:t>
            </a:r>
          </a:p>
          <a:p>
            <a:pPr lvl="1" eaLnBrk="1" hangingPunct="1">
              <a:lnSpc>
                <a:spcPct val="90000"/>
              </a:lnSpc>
            </a:pPr>
            <a:r>
              <a:rPr lang="tr-TR" altLang="en-US" dirty="0" smtClean="0"/>
              <a:t>Dinlediğini </a:t>
            </a:r>
            <a:r>
              <a:rPr lang="tr-TR" altLang="en-US" dirty="0"/>
              <a:t>anlamada çocuğa okunan metin çocuk için yeni ve çocuğun dil düzeyine uygun olmalıdır. </a:t>
            </a:r>
          </a:p>
          <a:p>
            <a:pPr lvl="1" eaLnBrk="1" hangingPunct="1">
              <a:lnSpc>
                <a:spcPct val="90000"/>
              </a:lnSpc>
            </a:pPr>
            <a:r>
              <a:rPr lang="tr-TR" altLang="en-US" dirty="0"/>
              <a:t>Dinlediğini anlama soruları ana fikir, sözcük bilgisi ve metindeki diğer bilgilerle ilişkili olarak hazırlanır.</a:t>
            </a:r>
          </a:p>
        </p:txBody>
      </p:sp>
      <p:sp>
        <p:nvSpPr>
          <p:cNvPr id="4" name="3 Veri Yer Tutucusu"/>
          <p:cNvSpPr>
            <a:spLocks noGrp="1"/>
          </p:cNvSpPr>
          <p:nvPr>
            <p:ph type="dt" sz="quarter" idx="10"/>
          </p:nvPr>
        </p:nvSpPr>
        <p:spPr/>
        <p:txBody>
          <a:bodyPr/>
          <a:lstStyle/>
          <a:p>
            <a:pPr>
              <a:defRPr/>
            </a:pPr>
            <a:endParaRPr lang="tr-TR"/>
          </a:p>
        </p:txBody>
      </p:sp>
      <p:sp>
        <p:nvSpPr>
          <p:cNvPr id="5" name="4 Altbilgi Yer Tutucusu"/>
          <p:cNvSpPr>
            <a:spLocks noGrp="1"/>
          </p:cNvSpPr>
          <p:nvPr>
            <p:ph type="ftr" sz="quarter" idx="11"/>
          </p:nvPr>
        </p:nvSpPr>
        <p:spPr/>
        <p:txBody>
          <a:bodyPr/>
          <a:lstStyle/>
          <a:p>
            <a:pPr>
              <a:defRPr/>
            </a:pPr>
            <a:endParaRPr lang="tr-TR" dirty="0"/>
          </a:p>
        </p:txBody>
      </p:sp>
    </p:spTree>
    <p:extLst>
      <p:ext uri="{BB962C8B-B14F-4D97-AF65-F5344CB8AC3E}">
        <p14:creationId xmlns:p14="http://schemas.microsoft.com/office/powerpoint/2010/main" val="528566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endParaRPr lang="en-US" altLang="en-US" smtClean="0"/>
          </a:p>
        </p:txBody>
      </p:sp>
      <p:sp>
        <p:nvSpPr>
          <p:cNvPr id="76803" name="Rectangle 3"/>
          <p:cNvSpPr>
            <a:spLocks noGrp="1" noChangeArrowheads="1"/>
          </p:cNvSpPr>
          <p:nvPr>
            <p:ph idx="1"/>
          </p:nvPr>
        </p:nvSpPr>
        <p:spPr/>
        <p:txBody>
          <a:bodyPr>
            <a:normAutofit/>
          </a:bodyPr>
          <a:lstStyle/>
          <a:p>
            <a:pPr eaLnBrk="1" hangingPunct="1">
              <a:lnSpc>
                <a:spcPct val="90000"/>
              </a:lnSpc>
              <a:buFont typeface="Wingdings" panose="05000000000000000000" pitchFamily="2" charset="2"/>
              <a:buNone/>
            </a:pPr>
            <a:r>
              <a:rPr lang="tr-TR" altLang="en-US" sz="3200" dirty="0"/>
              <a:t>Eleştirel dinlemeyi geliştirmek için şunları yapabilirsiniz: </a:t>
            </a:r>
            <a:endParaRPr lang="tr-TR" altLang="en-US" sz="3200" b="1" dirty="0"/>
          </a:p>
          <a:p>
            <a:pPr eaLnBrk="1" hangingPunct="1">
              <a:lnSpc>
                <a:spcPct val="90000"/>
              </a:lnSpc>
            </a:pPr>
            <a:r>
              <a:rPr lang="tr-TR" altLang="en-US" sz="3200" b="1" dirty="0"/>
              <a:t>Anlamsızlıkları fark etme.</a:t>
            </a:r>
            <a:r>
              <a:rPr lang="tr-TR" altLang="en-US" sz="3200" dirty="0"/>
              <a:t> Öyküye uymayan bir sözcüğün ya da cümlenin bulunduğu kısa bir öykü anlatın. Öğrencilerden öyküdeki komik ya da aptalca olanı bulmalarını isteyin. Ör.,  şöyle söyleyebilirsiniz. “Günün ortasında bütün gece yağmur yağdı.” Ya da “gece yarısında güneş parlıyordu.” </a:t>
            </a:r>
            <a:endParaRPr lang="tr-TR" altLang="en-US" sz="3200" b="1" dirty="0"/>
          </a:p>
          <a:p>
            <a:pPr eaLnBrk="1" hangingPunct="1">
              <a:lnSpc>
                <a:spcPct val="90000"/>
              </a:lnSpc>
            </a:pPr>
            <a:r>
              <a:rPr lang="tr-TR" altLang="en-US" sz="3200" b="1" dirty="0"/>
              <a:t>Beni düzelt.</a:t>
            </a:r>
            <a:r>
              <a:rPr lang="tr-TR" altLang="en-US" sz="3200" dirty="0"/>
              <a:t> Öykü anlatılırken tahtaya yanlış resim asın. Öğrenciler fark ettiklerine doğru resmi bulup asmalarını isteyin. </a:t>
            </a:r>
          </a:p>
        </p:txBody>
      </p:sp>
      <p:sp>
        <p:nvSpPr>
          <p:cNvPr id="4" name="3 Veri Yer Tutucusu"/>
          <p:cNvSpPr>
            <a:spLocks noGrp="1"/>
          </p:cNvSpPr>
          <p:nvPr>
            <p:ph type="dt" sz="quarter" idx="10"/>
          </p:nvPr>
        </p:nvSpPr>
        <p:spPr/>
        <p:txBody>
          <a:bodyPr/>
          <a:lstStyle/>
          <a:p>
            <a:pPr>
              <a:defRPr/>
            </a:pPr>
            <a:endParaRPr lang="tr-T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965089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Başlık"/>
          <p:cNvSpPr>
            <a:spLocks noGrp="1"/>
          </p:cNvSpPr>
          <p:nvPr>
            <p:ph type="title"/>
          </p:nvPr>
        </p:nvSpPr>
        <p:spPr/>
        <p:txBody>
          <a:bodyPr/>
          <a:lstStyle/>
          <a:p>
            <a:pPr eaLnBrk="1" hangingPunct="1"/>
            <a:endParaRPr lang="en-US" altLang="en-US" smtClean="0"/>
          </a:p>
        </p:txBody>
      </p:sp>
      <p:sp>
        <p:nvSpPr>
          <p:cNvPr id="77827" name="2 İçerik Yer Tutucusu"/>
          <p:cNvSpPr>
            <a:spLocks noGrp="1"/>
          </p:cNvSpPr>
          <p:nvPr>
            <p:ph idx="1"/>
          </p:nvPr>
        </p:nvSpPr>
        <p:spPr>
          <a:xfrm>
            <a:off x="144379" y="1"/>
            <a:ext cx="10037846" cy="6031831"/>
          </a:xfrm>
        </p:spPr>
        <p:txBody>
          <a:bodyPr>
            <a:normAutofit/>
          </a:bodyPr>
          <a:lstStyle/>
          <a:p>
            <a:pPr eaLnBrk="1" hangingPunct="1">
              <a:buFont typeface="Arial" panose="020B0604020202020204" pitchFamily="34" charset="0"/>
              <a:buNone/>
            </a:pPr>
            <a:r>
              <a:rPr lang="tr-TR" altLang="en-US" b="1" dirty="0"/>
              <a:t>	Öykü dinleme</a:t>
            </a:r>
            <a:endParaRPr lang="tr-TR" altLang="en-US" dirty="0"/>
          </a:p>
          <a:p>
            <a:pPr eaLnBrk="1" hangingPunct="1"/>
            <a:r>
              <a:rPr lang="tr-TR" altLang="en-US" dirty="0"/>
              <a:t>Öykü okuma sözel dil deneyimlerini artırmak için yararlı bir etkinliktir. Dil problemi olan çocuklara küçük gruplar halinde sık sık öykü okunması onlara dili kazanmalarında, gramer gelişiminde ve öykülerin yapılarını geliştirmelerinde yardımcı olur. </a:t>
            </a:r>
          </a:p>
          <a:p>
            <a:pPr eaLnBrk="1" hangingPunct="1"/>
            <a:r>
              <a:rPr lang="tr-TR" altLang="en-US" dirty="0"/>
              <a:t>Bu nedenle çocuklara küçük gruplar halinde sık sık (günde en az bir kez) öykü okunması gerekir. </a:t>
            </a:r>
          </a:p>
          <a:p>
            <a:pPr eaLnBrk="1" hangingPunct="1"/>
            <a:r>
              <a:rPr lang="tr-TR" altLang="en-US" dirty="0"/>
              <a:t>Çocukların anlamalarını kolaylaştırmak için okurken anlam üzerinde odaklaşın. </a:t>
            </a:r>
          </a:p>
          <a:p>
            <a:pPr eaLnBrk="1" hangingPunct="1"/>
            <a:r>
              <a:rPr lang="tr-TR" altLang="en-US" dirty="0"/>
              <a:t>Tüm çocukları onların dil düzeylerine uygun sorular sorarak etkinliğe katın. </a:t>
            </a:r>
          </a:p>
          <a:p>
            <a:pPr eaLnBrk="1" hangingPunct="1"/>
            <a:r>
              <a:rPr lang="tr-TR" altLang="en-US" dirty="0"/>
              <a:t>İyi resimli kitaplar seçin. </a:t>
            </a:r>
          </a:p>
          <a:p>
            <a:pPr eaLnBrk="1" hangingPunct="1"/>
            <a:r>
              <a:rPr lang="tr-TR" altLang="en-US" dirty="0"/>
              <a:t>Çocukların kitaptaki öyküyü dinlerken kitabı izlemelerini sağlayın. </a:t>
            </a:r>
          </a:p>
          <a:p>
            <a:pPr eaLnBrk="1" hangingPunct="1">
              <a:buFont typeface="Arial" panose="020B0604020202020204" pitchFamily="34" charset="0"/>
              <a:buNone/>
            </a:pPr>
            <a:endParaRPr lang="tr-TR" altLang="en-US" dirty="0" smtClean="0"/>
          </a:p>
        </p:txBody>
      </p:sp>
      <p:sp>
        <p:nvSpPr>
          <p:cNvPr id="4" name="3 Altbilgi Yer Tutucusu"/>
          <p:cNvSpPr>
            <a:spLocks noGrp="1"/>
          </p:cNvSpPr>
          <p:nvPr>
            <p:ph type="ftr" sz="quarter" idx="11"/>
          </p:nvPr>
        </p:nvSpPr>
        <p:spPr/>
        <p:txBody>
          <a:bodyPr/>
          <a:lstStyle/>
          <a:p>
            <a:pPr>
              <a:defRPr/>
            </a:pPr>
            <a:endParaRPr lang="tr-TR"/>
          </a:p>
        </p:txBody>
      </p:sp>
      <p:sp>
        <p:nvSpPr>
          <p:cNvPr id="2" name="Veri Yer Tutucusu 1"/>
          <p:cNvSpPr>
            <a:spLocks noGrp="1"/>
          </p:cNvSpPr>
          <p:nvPr>
            <p:ph type="dt" sz="half" idx="10"/>
          </p:nvPr>
        </p:nvSpPr>
        <p:spPr/>
        <p:txBody>
          <a:bodyPr/>
          <a:lstStyle/>
          <a:p>
            <a:endParaRPr lang="tr-TR"/>
          </a:p>
        </p:txBody>
      </p:sp>
    </p:spTree>
    <p:extLst>
      <p:ext uri="{BB962C8B-B14F-4D97-AF65-F5344CB8AC3E}">
        <p14:creationId xmlns:p14="http://schemas.microsoft.com/office/powerpoint/2010/main" val="4709311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614</Words>
  <Application>Microsoft Office PowerPoint</Application>
  <PresentationFormat>Geniş ekran</PresentationFormat>
  <Paragraphs>63</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Wingdings</vt:lpstr>
      <vt:lpstr>Office Teması</vt:lpstr>
      <vt:lpstr>7. Hafta-Dinleme, özel gereksinimli öğrencilerin dinleme becerileri, dinleme becerilerinin değerlendirilmesi ve desteklenmesi</vt:lpstr>
      <vt:lpstr>PowerPoint Sunusu</vt:lpstr>
      <vt:lpstr>PowerPoint Sunusu</vt:lpstr>
      <vt:lpstr>PowerPoint Sunusu</vt:lpstr>
      <vt:lpstr>PowerPoint Sunusu</vt:lpstr>
      <vt:lpstr> Dinlediğini anlamanın geliştirilmesi  için şu çalışmaları yapabilirsiniz: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Hafta-Dinleme, özel gereksinimli öğrencilerin dinleme becerileri, dinleme becerilerinin değerlendirilmesi ve desteklenmesi</dc:title>
  <dc:creator>HAKEM</dc:creator>
  <cp:lastModifiedBy>HAKEM</cp:lastModifiedBy>
  <cp:revision>2</cp:revision>
  <dcterms:created xsi:type="dcterms:W3CDTF">2019-12-18T08:21:11Z</dcterms:created>
  <dcterms:modified xsi:type="dcterms:W3CDTF">2019-12-18T08:28:43Z</dcterms:modified>
</cp:coreProperties>
</file>