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61" r:id="rId7"/>
    <p:sldId id="262" r:id="rId8"/>
    <p:sldId id="263" r:id="rId9"/>
    <p:sldId id="270" r:id="rId10"/>
    <p:sldId id="264" r:id="rId11"/>
    <p:sldId id="265" r:id="rId12"/>
    <p:sldId id="266" r:id="rId13"/>
    <p:sldId id="267" r:id="rId14"/>
    <p:sldId id="268" r:id="rId15"/>
    <p:sldId id="269" r:id="rId16"/>
    <p:sldId id="271" r:id="rId17"/>
    <p:sldId id="280" r:id="rId18"/>
    <p:sldId id="281" r:id="rId19"/>
    <p:sldId id="282" r:id="rId20"/>
    <p:sldId id="283" r:id="rId21"/>
    <p:sldId id="284" r:id="rId22"/>
    <p:sldId id="285" r:id="rId23"/>
    <p:sldId id="272" r:id="rId24"/>
    <p:sldId id="273" r:id="rId25"/>
    <p:sldId id="274" r:id="rId26"/>
    <p:sldId id="275" r:id="rId27"/>
    <p:sldId id="286" r:id="rId28"/>
    <p:sldId id="287" r:id="rId29"/>
    <p:sldId id="276" r:id="rId30"/>
    <p:sldId id="277" r:id="rId31"/>
    <p:sldId id="278" r:id="rId32"/>
    <p:sldId id="279"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95FEA85-AC78-41CF-8285-D794F0918A27}">
          <p14:sldIdLst>
            <p14:sldId id="256"/>
            <p14:sldId id="259"/>
            <p14:sldId id="257"/>
            <p14:sldId id="258"/>
            <p14:sldId id="260"/>
            <p14:sldId id="261"/>
            <p14:sldId id="262"/>
            <p14:sldId id="263"/>
            <p14:sldId id="270"/>
            <p14:sldId id="264"/>
            <p14:sldId id="265"/>
            <p14:sldId id="266"/>
            <p14:sldId id="267"/>
            <p14:sldId id="268"/>
            <p14:sldId id="269"/>
            <p14:sldId id="271"/>
            <p14:sldId id="280"/>
            <p14:sldId id="281"/>
            <p14:sldId id="282"/>
            <p14:sldId id="283"/>
            <p14:sldId id="284"/>
            <p14:sldId id="285"/>
            <p14:sldId id="272"/>
            <p14:sldId id="273"/>
            <p14:sldId id="274"/>
            <p14:sldId id="275"/>
            <p14:sldId id="286"/>
            <p14:sldId id="287"/>
            <p14:sldId id="276"/>
            <p14:sldId id="277"/>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3720DD-5B6D-40BF-8493-A6B52D484E6B}" type="datetimeFigureOut">
              <a:rPr lang="tr-TR" smtClean="0"/>
              <a:t>23.01.2018</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p>
            <a:fld id="{A23720DD-5B6D-40BF-8493-A6B52D484E6B}" type="datetimeFigureOut">
              <a:rPr lang="tr-TR" smtClean="0"/>
              <a:t>23.01.2018</a:t>
            </a:fld>
            <a:endParaRPr lang="tr-TR"/>
          </a:p>
        </p:txBody>
      </p:sp>
      <p:sp>
        <p:nvSpPr>
          <p:cNvPr id="5" name="Altbilgi Yer Tutucusu 4"/>
          <p:cNvSpPr>
            <a:spLocks noGrp="1"/>
          </p:cNvSpPr>
          <p:nvPr>
            <p:ph type="ftr" sz="quarter" idx="11"/>
          </p:nvPr>
        </p:nvSpPr>
        <p:spPr>
          <a:xfrm>
            <a:off x="457200" y="6556248"/>
            <a:ext cx="3657600" cy="228600"/>
          </a:xfrm>
        </p:spPr>
        <p:txBody>
          <a:bodyPr/>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3720DD-5B6D-40BF-8493-A6B52D484E6B}" type="datetimeFigureOut">
              <a:rPr lang="tr-TR" smtClean="0"/>
              <a:t>23.01.2018</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23.01.2018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23.01.2018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A23720DD-5B6D-40BF-8493-A6B52D484E6B}" type="datetimeFigureOut">
              <a:rPr lang="tr-TR" smtClean="0"/>
              <a:t>23.01.2018</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3720DD-5B6D-40BF-8493-A6B52D484E6B}" type="datetimeFigureOut">
              <a:rPr lang="tr-TR" smtClean="0"/>
              <a:t>23.01.2018</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Germen kavimleri ile Roma İmparatorluğu arasındaki münasebetler</a:t>
            </a:r>
            <a:endParaRPr lang="tr-TR" dirty="0"/>
          </a:p>
        </p:txBody>
      </p:sp>
      <p:sp>
        <p:nvSpPr>
          <p:cNvPr id="3" name="Alt Başlık 2"/>
          <p:cNvSpPr>
            <a:spLocks noGrp="1"/>
          </p:cNvSpPr>
          <p:nvPr>
            <p:ph type="subTitle" idx="1"/>
          </p:nvPr>
        </p:nvSpPr>
        <p:spPr/>
        <p:txBody>
          <a:bodyPr/>
          <a:lstStyle/>
          <a:p>
            <a:r>
              <a:rPr lang="tr-TR" dirty="0" smtClean="0"/>
              <a:t>Sorumlu öğretim üyesi </a:t>
            </a:r>
            <a:r>
              <a:rPr lang="tr-TR" dirty="0"/>
              <a:t>Y</a:t>
            </a:r>
            <a:r>
              <a:rPr lang="tr-TR" dirty="0" smtClean="0"/>
              <a:t>rd. Doç. Dr. Mert Kozan</a:t>
            </a:r>
            <a:endParaRPr lang="tr-TR" dirty="0"/>
          </a:p>
        </p:txBody>
      </p:sp>
    </p:spTree>
    <p:extLst>
      <p:ext uri="{BB962C8B-B14F-4D97-AF65-F5344CB8AC3E}">
        <p14:creationId xmlns:p14="http://schemas.microsoft.com/office/powerpoint/2010/main" val="205911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1159"/>
            <a:ext cx="7239000" cy="4463770"/>
          </a:xfrm>
          <a:prstGeom prst="rect">
            <a:avLst/>
          </a:prstGeom>
          <a:noFill/>
          <a:ln>
            <a:noFill/>
          </a:ln>
        </p:spPr>
      </p:pic>
    </p:spTree>
    <p:extLst>
      <p:ext uri="{BB962C8B-B14F-4D97-AF65-F5344CB8AC3E}">
        <p14:creationId xmlns:p14="http://schemas.microsoft.com/office/powerpoint/2010/main" val="1809820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Üst Tuna'ya bakan Bu tepe aslen güçlendirilmiş ve </a:t>
            </a:r>
            <a:r>
              <a:rPr lang="tr-TR" dirty="0" err="1"/>
              <a:t>Keltler</a:t>
            </a:r>
            <a:r>
              <a:rPr lang="tr-TR" dirty="0"/>
              <a:t> tarafından işgal </a:t>
            </a:r>
            <a:r>
              <a:rPr lang="tr-TR" dirty="0" smtClean="0"/>
              <a:t>edilmiştir, ancak </a:t>
            </a:r>
            <a:r>
              <a:rPr lang="tr-TR" dirty="0"/>
              <a:t>bölge daha sonra Germen </a:t>
            </a:r>
            <a:r>
              <a:rPr lang="tr-TR" dirty="0" smtClean="0"/>
              <a:t>kavimlerine </a:t>
            </a:r>
            <a:r>
              <a:rPr lang="tr-TR" dirty="0"/>
              <a:t>ev sahipliği </a:t>
            </a:r>
            <a:r>
              <a:rPr lang="tr-TR" dirty="0" smtClean="0"/>
              <a:t>yaptı.</a:t>
            </a:r>
          </a:p>
          <a:p>
            <a:r>
              <a:rPr lang="tr-TR" dirty="0" err="1" smtClean="0"/>
              <a:t>Germania'nın</a:t>
            </a:r>
            <a:r>
              <a:rPr lang="tr-TR" dirty="0" smtClean="0"/>
              <a:t> alanı, </a:t>
            </a:r>
            <a:r>
              <a:rPr lang="tr-TR" dirty="0"/>
              <a:t>küçük bir bölgede birçok insanı destekleyecek kaynaklara sahip değildi. Bu yerlerde, yerleşimler sadece bir avuç aileden oluşuyordu. Ayrı bir çiftlik evleri vardı, en yakın komşusu biraz uzakta yaşıyordu. Tek başına veya daha büyük bir topluluğun bir parçası olarak, bir çiftlik evi genellikle tek bir aileye ev sahipliği yapıyordu. Çiftlik evi sadece evin değil aynı zamanda depolama ve atölye çalışmaları için kullanılan müştemilatları da içermektedir.</a:t>
            </a:r>
          </a:p>
        </p:txBody>
      </p:sp>
    </p:spTree>
    <p:extLst>
      <p:ext uri="{BB962C8B-B14F-4D97-AF65-F5344CB8AC3E}">
        <p14:creationId xmlns:p14="http://schemas.microsoft.com/office/powerpoint/2010/main" val="259136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br>
              <a:rPr lang="tr-TR" dirty="0"/>
            </a:br>
            <a:r>
              <a:rPr lang="tr-TR" dirty="0"/>
              <a:t>EV VE ÇİFTLİK</a:t>
            </a:r>
            <a:br>
              <a:rPr lang="tr-TR" dirty="0"/>
            </a:br>
            <a:endParaRPr lang="tr-TR" dirty="0"/>
          </a:p>
        </p:txBody>
      </p:sp>
      <p:sp>
        <p:nvSpPr>
          <p:cNvPr id="3" name="İçerik Yer Tutucusu 2"/>
          <p:cNvSpPr>
            <a:spLocks noGrp="1"/>
          </p:cNvSpPr>
          <p:nvPr>
            <p:ph idx="1"/>
          </p:nvPr>
        </p:nvSpPr>
        <p:spPr/>
        <p:txBody>
          <a:bodyPr/>
          <a:lstStyle/>
          <a:p>
            <a:r>
              <a:rPr lang="tr-TR" dirty="0"/>
              <a:t>Ev ortak bir türü üç koridorlu bir yapıya sahip idi. Ahşap direklerden oluşan iki paralel çizgi, çatıyı destekleyen ve aynı zamanda üç uzun kesimi işaretleyen iç uzunluğa ulaştı. Böyle uzun bir ev genellikle hem insanlara hem de hayvana ev sahipliği yapıyordu: insanlar bir uçta, diğerleri de diğer hayvanlarda yaşıyordu. Evin büyüklüğüne bağlı olarak, yalnızca birkaç hayvan veya yirmi hayvan yaşayabilirdi.</a:t>
            </a:r>
          </a:p>
          <a:p>
            <a:endParaRPr lang="tr-TR" dirty="0"/>
          </a:p>
        </p:txBody>
      </p:sp>
    </p:spTree>
    <p:extLst>
      <p:ext uri="{BB962C8B-B14F-4D97-AF65-F5344CB8AC3E}">
        <p14:creationId xmlns:p14="http://schemas.microsoft.com/office/powerpoint/2010/main" val="68388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early germanic house ile ilgili görsel sonuc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6768751" cy="4896544"/>
          </a:xfrm>
          <a:prstGeom prst="rect">
            <a:avLst/>
          </a:prstGeom>
          <a:noFill/>
          <a:ln>
            <a:noFill/>
          </a:ln>
        </p:spPr>
      </p:pic>
    </p:spTree>
    <p:extLst>
      <p:ext uri="{BB962C8B-B14F-4D97-AF65-F5344CB8AC3E}">
        <p14:creationId xmlns:p14="http://schemas.microsoft.com/office/powerpoint/2010/main" val="260697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kuzey ikliminde çok pratik bir düzenleme oldu. Hayvancılık sert hava koşullarından korunmakla kalmadı, vücut ısısı da evin sıcaklığını sağladı. Aksi takdirde tek ısı kaynağı halkın orta kesiminde dikdörtgen şeklinde bir ocaktı.</a:t>
            </a:r>
          </a:p>
        </p:txBody>
      </p:sp>
    </p:spTree>
    <p:extLst>
      <p:ext uri="{BB962C8B-B14F-4D97-AF65-F5344CB8AC3E}">
        <p14:creationId xmlns:p14="http://schemas.microsoft.com/office/powerpoint/2010/main" val="3141920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Germenlerin yetiştirdikleri hayvanlar</a:t>
            </a:r>
            <a:endParaRPr lang="tr-TR" dirty="0"/>
          </a:p>
        </p:txBody>
      </p:sp>
      <p:sp>
        <p:nvSpPr>
          <p:cNvPr id="3" name="İçerik Yer Tutucusu 2"/>
          <p:cNvSpPr>
            <a:spLocks noGrp="1"/>
          </p:cNvSpPr>
          <p:nvPr>
            <p:ph idx="1"/>
          </p:nvPr>
        </p:nvSpPr>
        <p:spPr/>
        <p:txBody>
          <a:bodyPr/>
          <a:lstStyle/>
          <a:p>
            <a:r>
              <a:rPr lang="tr-TR" dirty="0"/>
              <a:t>En önemli çiftlik hayvanları sütleri, etleri ve deri yetiştirilen ineklerdi. </a:t>
            </a:r>
            <a:r>
              <a:rPr lang="tr-TR" dirty="0" smtClean="0"/>
              <a:t>Sabanları ve </a:t>
            </a:r>
            <a:r>
              <a:rPr lang="tr-TR" dirty="0"/>
              <a:t>vagonları çekmek için de kullanılabilirler. Sığır, genel olarak Alman yerleşimlerindeki hayvanların yüzde 50 ila 70'inden sorumluydu.</a:t>
            </a:r>
          </a:p>
        </p:txBody>
      </p:sp>
    </p:spTree>
    <p:extLst>
      <p:ext uri="{BB962C8B-B14F-4D97-AF65-F5344CB8AC3E}">
        <p14:creationId xmlns:p14="http://schemas.microsoft.com/office/powerpoint/2010/main" val="3233571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Diğer </a:t>
            </a:r>
            <a:r>
              <a:rPr lang="tr-TR" dirty="0"/>
              <a:t>önemli hayvanlar Koyun (yün ve et için), keçiler (deriler ve etler için) ve domuzlar (et için) önem taşıyordu. Koyun ve keçiler, otlaklarında herhangi bir sorun yaşamayan bataklık bölgelerinde, domuzlar ormanların bulunduğu yerde daha çok sayıda </a:t>
            </a:r>
            <a:r>
              <a:rPr lang="tr-TR" dirty="0" smtClean="0"/>
              <a:t>idi, </a:t>
            </a:r>
            <a:r>
              <a:rPr lang="tr-TR" dirty="0"/>
              <a:t>bol miktarda meşe palamudu ve kurabiye </a:t>
            </a:r>
            <a:r>
              <a:rPr lang="tr-TR" dirty="0" smtClean="0"/>
              <a:t>yerlerdi böylelikle domuzu beslemek için başka bir şeye ihtiyaç duyulmazdı.</a:t>
            </a:r>
            <a:endParaRPr lang="tr-TR" dirty="0"/>
          </a:p>
        </p:txBody>
      </p:sp>
    </p:spTree>
    <p:extLst>
      <p:ext uri="{BB962C8B-B14F-4D97-AF65-F5344CB8AC3E}">
        <p14:creationId xmlns:p14="http://schemas.microsoft.com/office/powerpoint/2010/main" val="3048593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Kuzey Avrupa'da yetiştirilen hayvanlar, </a:t>
            </a:r>
            <a:r>
              <a:rPr lang="tr-TR" dirty="0" smtClean="0"/>
              <a:t>güneydeki </a:t>
            </a:r>
            <a:r>
              <a:rPr lang="tr-TR" dirty="0"/>
              <a:t>bölgelerden daha küçüktür. Sığırlar, Roma eyaletlerinin sığırlarından daha küçük ve daha incedir. Koyunlar, Akdeniz hayvanlarına yakındır ve yabani </a:t>
            </a:r>
            <a:r>
              <a:rPr lang="tr-TR" dirty="0" smtClean="0"/>
              <a:t>koyunların </a:t>
            </a:r>
            <a:r>
              <a:rPr lang="tr-TR" dirty="0"/>
              <a:t>soyundan gelmiş olabilirler. Domuzlar, modern ırkların yaklaşık yarısı büyüklüğündeydi ve aynı zamanda vahşi </a:t>
            </a:r>
            <a:r>
              <a:rPr lang="tr-TR" dirty="0" smtClean="0"/>
              <a:t>domuzlardan </a:t>
            </a:r>
            <a:r>
              <a:rPr lang="tr-TR" dirty="0"/>
              <a:t>da türetilmiş </a:t>
            </a:r>
            <a:r>
              <a:rPr lang="tr-TR" dirty="0" smtClean="0"/>
              <a:t>olabilirdi; </a:t>
            </a:r>
            <a:r>
              <a:rPr lang="tr-TR" dirty="0"/>
              <a:t>bu da boyutta ilerleyici bir azalmaya yol açabilir. Hayvan popülasyonunda bir bütün olarak, Roma dünyasından, hatta yakın bölgelerde bile ithal ırklardan çok az işaret </a:t>
            </a:r>
            <a:r>
              <a:rPr lang="tr-TR" dirty="0" smtClean="0"/>
              <a:t>vardır</a:t>
            </a:r>
            <a:endParaRPr lang="tr-TR" dirty="0"/>
          </a:p>
        </p:txBody>
      </p:sp>
    </p:spTree>
    <p:extLst>
      <p:ext uri="{BB962C8B-B14F-4D97-AF65-F5344CB8AC3E}">
        <p14:creationId xmlns:p14="http://schemas.microsoft.com/office/powerpoint/2010/main" val="3296546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Orta Almanya'daki yerlerdeki hayvan popülasyonu, kuzeydeki nüfustan daha az sayıdadır, ancak genel olarak benzer bir popülasyonunu sahiptir. Örneğin </a:t>
            </a:r>
            <a:r>
              <a:rPr lang="tr-TR" dirty="0" err="1"/>
              <a:t>Mittelgebirge</a:t>
            </a:r>
            <a:r>
              <a:rPr lang="tr-TR" dirty="0"/>
              <a:t> kenarındaki </a:t>
            </a:r>
            <a:r>
              <a:rPr lang="tr-TR" dirty="0" err="1"/>
              <a:t>Seinstedt'te</a:t>
            </a:r>
            <a:r>
              <a:rPr lang="tr-TR" dirty="0"/>
              <a:t> küçük sığırlar, bunu takiben domuzlar ve koyunlar ana stokları oluşturmaktaydı. Domuzların çoğu on sekiz ay ile üç yaş arasında kesilmişti, koyunlar ise 2 yıldan kısa bir süre içerisinde kesilirdi. </a:t>
            </a:r>
          </a:p>
          <a:p>
            <a:endParaRPr lang="tr-TR" dirty="0"/>
          </a:p>
        </p:txBody>
      </p:sp>
    </p:spTree>
    <p:extLst>
      <p:ext uri="{BB962C8B-B14F-4D97-AF65-F5344CB8AC3E}">
        <p14:creationId xmlns:p14="http://schemas.microsoft.com/office/powerpoint/2010/main" val="2304970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Kuzey kıyısındaki yerleşim yerlerindeki sığırlar omuzdan 1.1 metreden daha yüksek, ince ve kısa boynuzlu idi yani küçüktü. Atlar da genellikle kısa ve sağlam bir yapıdaydı, birçoğu omuzda sadece 1.4 metrelik ölçüldü ve buda kısa olduğu anlamına geliyordu. Buna karşın koyun ve keçiler, çağdaş Roma dünyası ya da Ortaçağ'dan çok daha küçük değildi.</a:t>
            </a:r>
          </a:p>
          <a:p>
            <a:endParaRPr lang="tr-TR" dirty="0"/>
          </a:p>
        </p:txBody>
      </p:sp>
    </p:spTree>
    <p:extLst>
      <p:ext uri="{BB962C8B-B14F-4D97-AF65-F5344CB8AC3E}">
        <p14:creationId xmlns:p14="http://schemas.microsoft.com/office/powerpoint/2010/main" val="1633416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09725"/>
            <a:ext cx="7704855" cy="4846638"/>
          </a:xfrm>
          <a:prstGeom prst="rect">
            <a:avLst/>
          </a:prstGeom>
          <a:noFill/>
          <a:ln>
            <a:noFill/>
          </a:ln>
        </p:spPr>
      </p:pic>
    </p:spTree>
    <p:extLst>
      <p:ext uri="{BB962C8B-B14F-4D97-AF65-F5344CB8AC3E}">
        <p14:creationId xmlns:p14="http://schemas.microsoft.com/office/powerpoint/2010/main" val="998473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Şaşırtıcı bir şekilde, yabani hayvan avı yiyecek tedarikinde son derece küçük bir rol oynamıştır. En yoğun av yapılan köylerde dahi, vahşi memelilerin kalıntıları toplamın yüzde 1'inden azını oluşturuyor.</a:t>
            </a:r>
          </a:p>
          <a:p>
            <a:r>
              <a:rPr lang="tr-TR" dirty="0"/>
              <a:t>Ve yine de, </a:t>
            </a:r>
            <a:r>
              <a:rPr lang="tr-TR" dirty="0" err="1" smtClean="0"/>
              <a:t>Germania’da</a:t>
            </a:r>
            <a:r>
              <a:rPr lang="tr-TR" dirty="0" smtClean="0"/>
              <a:t> başta Avrupa Bizonları, </a:t>
            </a:r>
            <a:r>
              <a:rPr lang="tr-TR" dirty="0"/>
              <a:t>yaban domuzu, </a:t>
            </a:r>
            <a:r>
              <a:rPr lang="tr-TR" dirty="0" smtClean="0"/>
              <a:t>karaca </a:t>
            </a:r>
            <a:r>
              <a:rPr lang="tr-TR" dirty="0"/>
              <a:t>ve kırmızı geyiklerde bol miktarda vahşi et vardı. Tilki, kunduz ve su samuru kürkleri de mevcuttu, ancak bu hayvanların herhangi bir ölçekte avlandığı bir işaret </a:t>
            </a:r>
            <a:r>
              <a:rPr lang="tr-TR" dirty="0" smtClean="0"/>
              <a:t>bulunamamıştır.</a:t>
            </a:r>
            <a:endParaRPr lang="tr-TR" dirty="0"/>
          </a:p>
        </p:txBody>
      </p:sp>
    </p:spTree>
    <p:extLst>
      <p:ext uri="{BB962C8B-B14F-4D97-AF65-F5344CB8AC3E}">
        <p14:creationId xmlns:p14="http://schemas.microsoft.com/office/powerpoint/2010/main" val="592985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Kırmızı geyik muhtemelen </a:t>
            </a:r>
            <a:r>
              <a:rPr lang="tr-TR" dirty="0" smtClean="0"/>
              <a:t>avcıların </a:t>
            </a:r>
            <a:r>
              <a:rPr lang="tr-TR" dirty="0"/>
              <a:t>ana </a:t>
            </a:r>
            <a:r>
              <a:rPr lang="tr-TR" dirty="0" smtClean="0"/>
              <a:t>hedefi idi, </a:t>
            </a:r>
            <a:r>
              <a:rPr lang="tr-TR" dirty="0"/>
              <a:t>bir kısmı da et için, kısmen boynuzları için bir takım aletler yapmak için kullanılmıştı. Deniz memelileri yerleşim yerlerinde bulunan kemikler arasında sınırlı bir </a:t>
            </a:r>
            <a:r>
              <a:rPr lang="tr-TR" dirty="0" smtClean="0"/>
              <a:t>yer tutar.</a:t>
            </a:r>
          </a:p>
          <a:p>
            <a:r>
              <a:rPr lang="tr-TR" dirty="0" smtClean="0"/>
              <a:t>Yunus kemikleri </a:t>
            </a:r>
            <a:r>
              <a:rPr lang="tr-TR" dirty="0"/>
              <a:t>ve balina kemiği muhtemelen </a:t>
            </a:r>
            <a:r>
              <a:rPr lang="tr-TR" dirty="0" smtClean="0"/>
              <a:t>sahile vurmuş </a:t>
            </a:r>
            <a:r>
              <a:rPr lang="tr-TR" dirty="0"/>
              <a:t>hayvanlardan toplanmıştı. </a:t>
            </a:r>
            <a:r>
              <a:rPr lang="tr-TR" dirty="0" smtClean="0"/>
              <a:t>Foklar boldu </a:t>
            </a:r>
            <a:r>
              <a:rPr lang="tr-TR" dirty="0"/>
              <a:t>Baltık ve Kuzey kum havuzlarında avlanmıştı</a:t>
            </a:r>
            <a:r>
              <a:rPr lang="tr-TR" dirty="0" smtClean="0"/>
              <a:t>.</a:t>
            </a:r>
          </a:p>
          <a:p>
            <a:r>
              <a:rPr lang="tr-TR" dirty="0" smtClean="0"/>
              <a:t>Balık tutma daha yaygındı.</a:t>
            </a:r>
            <a:endParaRPr lang="tr-TR" dirty="0"/>
          </a:p>
        </p:txBody>
      </p:sp>
    </p:spTree>
    <p:extLst>
      <p:ext uri="{BB962C8B-B14F-4D97-AF65-F5344CB8AC3E}">
        <p14:creationId xmlns:p14="http://schemas.microsoft.com/office/powerpoint/2010/main" val="92940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Atlar daha küçük sayılarda yetiştirildi, ancak binicilik ve statü sembolleri açısından çok değer verildi</a:t>
            </a:r>
            <a:r>
              <a:rPr lang="tr-TR" dirty="0" smtClean="0"/>
              <a:t>.</a:t>
            </a:r>
            <a:endParaRPr lang="tr-TR" dirty="0"/>
          </a:p>
        </p:txBody>
      </p:sp>
    </p:spTree>
    <p:extLst>
      <p:ext uri="{BB962C8B-B14F-4D97-AF65-F5344CB8AC3E}">
        <p14:creationId xmlns:p14="http://schemas.microsoft.com/office/powerpoint/2010/main" val="3363447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Atlar daha küçük sayılarda yetiştirildi, ancak binicilik ve statü sembolleri açısından çok değer verildi</a:t>
            </a:r>
            <a:r>
              <a:rPr lang="tr-TR" dirty="0" smtClean="0"/>
              <a:t>.</a:t>
            </a:r>
          </a:p>
          <a:p>
            <a:r>
              <a:rPr lang="tr-TR" dirty="0" smtClean="0"/>
              <a:t>Germen </a:t>
            </a:r>
            <a:r>
              <a:rPr lang="tr-TR" dirty="0"/>
              <a:t>ailelerinin çoğunluğu kendilerini çiftçilikle destekledi: çiftlik hayvanlarını yetiştiriyorlardı ve köylerini veya çiftliklerini çevreleyen alanları da tarım için kullanıyorlardı. Arpa en önemli tahıl ürünüdür onu yulaf </a:t>
            </a:r>
            <a:r>
              <a:rPr lang="tr-TR" dirty="0" smtClean="0"/>
              <a:t>izlemektedir</a:t>
            </a:r>
            <a:r>
              <a:rPr lang="tr-TR" dirty="0"/>
              <a:t>.</a:t>
            </a:r>
          </a:p>
          <a:p>
            <a:endParaRPr lang="tr-TR" dirty="0"/>
          </a:p>
        </p:txBody>
      </p:sp>
    </p:spTree>
    <p:extLst>
      <p:ext uri="{BB962C8B-B14F-4D97-AF65-F5344CB8AC3E}">
        <p14:creationId xmlns:p14="http://schemas.microsoft.com/office/powerpoint/2010/main" val="4248153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Buğday, Almanya'nın çoğunda yetişmek daha zordu, ancak insanlar bunu mümkün olduğunca yetiştiriyordu. Diğer tahıllar çavdar ve </a:t>
            </a:r>
            <a:r>
              <a:rPr lang="tr-TR" dirty="0" smtClean="0"/>
              <a:t>darıdır.</a:t>
            </a:r>
          </a:p>
          <a:p>
            <a:r>
              <a:rPr lang="tr-TR" dirty="0"/>
              <a:t>Diğer bir elyaf ürünü ise ketendi tohumların besleyici ve yağ doluydu ve saplar ketenden kumaş yapmak için işlenirdi. Çiftçiler ayrıca kışın sığırlarını beslemek için saman büyütürdü.</a:t>
            </a:r>
          </a:p>
          <a:p>
            <a:endParaRPr lang="tr-TR" dirty="0"/>
          </a:p>
        </p:txBody>
      </p:sp>
    </p:spTree>
    <p:extLst>
      <p:ext uri="{BB962C8B-B14F-4D97-AF65-F5344CB8AC3E}">
        <p14:creationId xmlns:p14="http://schemas.microsoft.com/office/powerpoint/2010/main" val="3055987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Alman çiftliği</a:t>
            </a:r>
            <a:endParaRPr lang="tr-TR"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04" y="1655028"/>
            <a:ext cx="7071392" cy="4756031"/>
          </a:xfrm>
          <a:prstGeom prst="rect">
            <a:avLst/>
          </a:prstGeom>
          <a:noFill/>
          <a:ln>
            <a:noFill/>
          </a:ln>
        </p:spPr>
      </p:pic>
    </p:spTree>
    <p:extLst>
      <p:ext uri="{BB962C8B-B14F-4D97-AF65-F5344CB8AC3E}">
        <p14:creationId xmlns:p14="http://schemas.microsoft.com/office/powerpoint/2010/main" val="1052628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Ana sebzeler bezelye ve kuru fasulye idi. Arkeolojik veriler sebze grubu ile ilgili pek fazla bilgi vermemiştir. Bu yüzden konuda bilgilerimiz kısıtlıdır. </a:t>
            </a:r>
            <a:endParaRPr lang="tr-TR" dirty="0" smtClean="0"/>
          </a:p>
          <a:p>
            <a:r>
              <a:rPr lang="tr-TR" dirty="0" smtClean="0"/>
              <a:t>Bununla </a:t>
            </a:r>
            <a:r>
              <a:rPr lang="tr-TR" dirty="0"/>
              <a:t>birlikte, insanlar yabani ıspanak, karahindiba yeşillikleri, marul, turp, kereviz, böğürtlen, çilek, ela, kiraz, erik ve fındık toplamıştı. Buna ek olarak, insanlar mavi bir boya yapan bir bitki olan çivitotu topladı veya büyüttü</a:t>
            </a:r>
            <a:r>
              <a:rPr lang="tr-TR" dirty="0" smtClean="0"/>
              <a:t>.</a:t>
            </a:r>
          </a:p>
          <a:p>
            <a:r>
              <a:rPr lang="tr-TR" dirty="0"/>
              <a:t>Elma ve Armut </a:t>
            </a:r>
            <a:r>
              <a:rPr lang="tr-TR" dirty="0" smtClean="0"/>
              <a:t>muhtemelen yenilebilir bir şey olarak bilinmiyordu</a:t>
            </a:r>
            <a:endParaRPr lang="tr-TR" dirty="0"/>
          </a:p>
          <a:p>
            <a:endParaRPr lang="tr-TR" dirty="0"/>
          </a:p>
          <a:p>
            <a:endParaRPr lang="tr-TR" dirty="0"/>
          </a:p>
        </p:txBody>
      </p:sp>
    </p:spTree>
    <p:extLst>
      <p:ext uri="{BB962C8B-B14F-4D97-AF65-F5344CB8AC3E}">
        <p14:creationId xmlns:p14="http://schemas.microsoft.com/office/powerpoint/2010/main" val="2029277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Kuzey Avrupa'nın başlıca içeceği fermantasyon tahılına dayanıyordu. Danimarka'da bulunan içme boynuzlarındaki kalıntıların kimyasal analizi ile bira benzeri bir içecek tespit edilmiştir</a:t>
            </a:r>
            <a:r>
              <a:rPr lang="tr-TR" dirty="0" smtClean="0"/>
              <a:t>.</a:t>
            </a:r>
          </a:p>
          <a:p>
            <a:r>
              <a:rPr lang="tr-TR" dirty="0"/>
              <a:t>Kuzeydeki ekilen tahıllar arasında arpa bolluğu kısmen bira yapımında kullanılması ile </a:t>
            </a:r>
            <a:r>
              <a:rPr lang="tr-TR" dirty="0" smtClean="0"/>
              <a:t>açıklanabilir</a:t>
            </a:r>
          </a:p>
          <a:p>
            <a:r>
              <a:rPr lang="tr-TR" dirty="0"/>
              <a:t>Meyve sularına dayanan, içki boynuzlarında da tanımlanan diğer içki biçimleri vardı. Danimarka'daki </a:t>
            </a:r>
            <a:r>
              <a:rPr lang="tr-TR" dirty="0" err="1"/>
              <a:t>Skydstrup'da</a:t>
            </a:r>
            <a:r>
              <a:rPr lang="tr-TR" dirty="0"/>
              <a:t> bulunan bir boynuz, daha sonra Germen Avrupa'sının çeşitli yerlerinde popüler olan bala dayanan bir içki izleri içeriyordu. Ancak Alman şölenlerinde akan bira vardı ve tutan gemilerin büyüklüğü kendi hikayesini anlatıyordu. Bazıları birkaç galon tutar; bir içki kornasında bile 2 veya 3 galon olabilir.</a:t>
            </a:r>
          </a:p>
        </p:txBody>
      </p:sp>
    </p:spTree>
    <p:extLst>
      <p:ext uri="{BB962C8B-B14F-4D97-AF65-F5344CB8AC3E}">
        <p14:creationId xmlns:p14="http://schemas.microsoft.com/office/powerpoint/2010/main" val="4041889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İlgili resi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6192687" cy="4752528"/>
          </a:xfrm>
          <a:prstGeom prst="rect">
            <a:avLst/>
          </a:prstGeom>
          <a:noFill/>
          <a:ln>
            <a:noFill/>
          </a:ln>
        </p:spPr>
      </p:pic>
    </p:spTree>
    <p:extLst>
      <p:ext uri="{BB962C8B-B14F-4D97-AF65-F5344CB8AC3E}">
        <p14:creationId xmlns:p14="http://schemas.microsoft.com/office/powerpoint/2010/main" val="680910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Eğirme, boyama, dokuma ve dikiş, kadınların çok fazla zaman ve enerji harcadıkları aktivitelerdi. Yün veya keten ile çalıştıklarında, çözgü ağırlıklı tezgah olarak </a:t>
            </a:r>
            <a:r>
              <a:rPr lang="tr-TR" dirty="0" smtClean="0"/>
              <a:t>adlandırdıkları bir çeşit dikiş tezgahına güveniyorlardı</a:t>
            </a:r>
            <a:r>
              <a:rPr lang="tr-TR" dirty="0"/>
              <a:t>. Bu, dikiş ipliklerinin (çözgü) uçlarına bağlı ağırlıklar tarafından gergin tutulduğu dik bir </a:t>
            </a:r>
            <a:r>
              <a:rPr lang="tr-TR" dirty="0" smtClean="0"/>
              <a:t>tezgâhtı.</a:t>
            </a:r>
            <a:endParaRPr lang="tr-TR" dirty="0"/>
          </a:p>
        </p:txBody>
      </p:sp>
    </p:spTree>
    <p:extLst>
      <p:ext uri="{BB962C8B-B14F-4D97-AF65-F5344CB8AC3E}">
        <p14:creationId xmlns:p14="http://schemas.microsoft.com/office/powerpoint/2010/main" val="98749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Arkeoloji ve germenler</a:t>
            </a:r>
            <a:endParaRPr lang="tr-TR" dirty="0"/>
          </a:p>
        </p:txBody>
      </p:sp>
      <p:sp>
        <p:nvSpPr>
          <p:cNvPr id="3" name="İçerik Yer Tutucusu 2"/>
          <p:cNvSpPr>
            <a:spLocks noGrp="1"/>
          </p:cNvSpPr>
          <p:nvPr>
            <p:ph idx="1"/>
          </p:nvPr>
        </p:nvSpPr>
        <p:spPr/>
        <p:txBody>
          <a:bodyPr/>
          <a:lstStyle/>
          <a:p>
            <a:r>
              <a:rPr lang="tr-TR" dirty="0"/>
              <a:t>Geçtiğimiz yüzyılda Germenlerin hayatı ile ilgili arkeoloji bize antik dönem yazarlarından daha fazla şey göstermiştir. Bunun temel nedeni  Germenlerin kendileri ile ilgili yazılı kaynaklarının olmamasından ileri gelmektedir. Sözlü tarih geleneği yaygındır.</a:t>
            </a:r>
          </a:p>
          <a:p>
            <a:r>
              <a:rPr lang="tr-TR" dirty="0"/>
              <a:t>Ancak </a:t>
            </a:r>
            <a:r>
              <a:rPr lang="tr-TR" dirty="0" smtClean="0"/>
              <a:t>buna bir istisna olarak Roma </a:t>
            </a:r>
            <a:r>
              <a:rPr lang="tr-TR" dirty="0"/>
              <a:t>ile temasa geçildikten sonra sınırlı sayıda ve özel amaçlarla yazılı belgeler kullanmışlardır.</a:t>
            </a:r>
          </a:p>
          <a:p>
            <a:endParaRPr lang="tr-TR" dirty="0"/>
          </a:p>
        </p:txBody>
      </p:sp>
    </p:spTree>
    <p:extLst>
      <p:ext uri="{BB962C8B-B14F-4D97-AF65-F5344CB8AC3E}">
        <p14:creationId xmlns:p14="http://schemas.microsoft.com/office/powerpoint/2010/main" val="519289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69847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438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warp weighted loom ile ilgili görsel sonuc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09725"/>
            <a:ext cx="7344815" cy="4846638"/>
          </a:xfrm>
          <a:prstGeom prst="rect">
            <a:avLst/>
          </a:prstGeom>
          <a:noFill/>
          <a:ln>
            <a:noFill/>
          </a:ln>
        </p:spPr>
      </p:pic>
    </p:spTree>
    <p:extLst>
      <p:ext uri="{BB962C8B-B14F-4D97-AF65-F5344CB8AC3E}">
        <p14:creationId xmlns:p14="http://schemas.microsoft.com/office/powerpoint/2010/main" val="4017814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Alman dokumacılardan güzel dokulu ve desenli kumaş ürettiğimizi biliyoruz çünkü turba bataklıklarında korunmuş örnekler arkeolojik kazılar sayesinde bulunmuştur. Bu bulgular bize geçmişten değerli bir bakışlar kazandırmaktadır;  ve bize hiçbir Romalı tarafından kayda geçirilmemiş değerli bilgiler sunmaktadır ve Germen yaşamının diğer yönlerini göstermektedir.</a:t>
            </a:r>
          </a:p>
          <a:p>
            <a:endParaRPr lang="tr-TR" dirty="0"/>
          </a:p>
        </p:txBody>
      </p:sp>
    </p:spTree>
    <p:extLst>
      <p:ext uri="{BB962C8B-B14F-4D97-AF65-F5344CB8AC3E}">
        <p14:creationId xmlns:p14="http://schemas.microsoft.com/office/powerpoint/2010/main" val="5828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Diğer yandan arkeolojik buluntular bize Germenlerin atalarının geldiği yerler olarak gösterilen </a:t>
            </a:r>
            <a:r>
              <a:rPr lang="tr-TR" dirty="0" err="1"/>
              <a:t>Jutland</a:t>
            </a:r>
            <a:r>
              <a:rPr lang="tr-TR" dirty="0"/>
              <a:t> Yarımadasına götürmektedir. </a:t>
            </a:r>
            <a:r>
              <a:rPr lang="tr-TR" dirty="0" err="1"/>
              <a:t>Jutland</a:t>
            </a:r>
            <a:r>
              <a:rPr lang="tr-TR" dirty="0"/>
              <a:t> yarımadasında M.Ö 1300 tarihinde yapıldığı düşünülen bronz ve altın objeler bulunmuştur. Bunun dışında yine yapılan arkeolojik araştırmalar neticesinde kayaların üzerine çizilmiş insan, hayvan figürleri ve daha ilginci gemi motifleri bulunmuştur.</a:t>
            </a:r>
          </a:p>
          <a:p>
            <a:endParaRPr lang="tr-TR" dirty="0"/>
          </a:p>
        </p:txBody>
      </p:sp>
    </p:spTree>
    <p:extLst>
      <p:ext uri="{BB962C8B-B14F-4D97-AF65-F5344CB8AC3E}">
        <p14:creationId xmlns:p14="http://schemas.microsoft.com/office/powerpoint/2010/main" val="2179817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Bulunan en eski germen kültürüne ait obje</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88783"/>
            <a:ext cx="7414842" cy="452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26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Demir çağı yerleşimleri</a:t>
            </a:r>
            <a:endParaRPr lang="tr-TR" dirty="0"/>
          </a:p>
        </p:txBody>
      </p:sp>
      <p:sp>
        <p:nvSpPr>
          <p:cNvPr id="3" name="İçerik Yer Tutucusu 2"/>
          <p:cNvSpPr>
            <a:spLocks noGrp="1"/>
          </p:cNvSpPr>
          <p:nvPr>
            <p:ph idx="1"/>
          </p:nvPr>
        </p:nvSpPr>
        <p:spPr/>
        <p:txBody>
          <a:bodyPr/>
          <a:lstStyle/>
          <a:p>
            <a:r>
              <a:rPr lang="tr-TR" dirty="0"/>
              <a:t>Bu dönemde, kuzey halklarının aletler için temel malzeme olarak bronz yerine demir kullanmaya başladıkları görülüyordu. Bu aynı zamanda Germen dünyası için </a:t>
            </a:r>
            <a:r>
              <a:rPr lang="tr-TR" dirty="0" err="1"/>
              <a:t>Jutland’da</a:t>
            </a:r>
            <a:r>
              <a:rPr lang="tr-TR" dirty="0"/>
              <a:t> başlayan yerleşimin </a:t>
            </a:r>
            <a:r>
              <a:rPr lang="tr-TR" dirty="0" err="1"/>
              <a:t>Germania</a:t>
            </a:r>
            <a:r>
              <a:rPr lang="tr-TR" dirty="0"/>
              <a:t> olarak anılan bölgede de </a:t>
            </a:r>
            <a:r>
              <a:rPr lang="tr-TR" dirty="0" err="1"/>
              <a:t>formal</a:t>
            </a:r>
            <a:r>
              <a:rPr lang="tr-TR" dirty="0"/>
              <a:t> bir hal alacağı ve yaklaşık olarak 1000 yıl boyunca bunun süreceği anlamına geliyordu</a:t>
            </a:r>
          </a:p>
          <a:p>
            <a:endParaRPr lang="tr-TR" dirty="0"/>
          </a:p>
        </p:txBody>
      </p:sp>
    </p:spTree>
    <p:extLst>
      <p:ext uri="{BB962C8B-B14F-4D97-AF65-F5344CB8AC3E}">
        <p14:creationId xmlns:p14="http://schemas.microsoft.com/office/powerpoint/2010/main" val="3616311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Erken zamanlara bu demir çağı köyler yaklaşık olarak bir düzine haneden oluşuyor; hepsi aynı uzunlukta ve genişlikte yapılıyordu. Hizalamaları ise doğu-batı ekseninde yer alıyordu. </a:t>
            </a:r>
          </a:p>
          <a:p>
            <a:r>
              <a:rPr lang="tr-TR" dirty="0"/>
              <a:t>Daha sonra yapılan yerleşimlerde otuz kadar ev, birinde altmış vardı. Şimdiye kadar incelenen </a:t>
            </a:r>
            <a:r>
              <a:rPr lang="tr-TR" dirty="0" err="1"/>
              <a:t>Jutland</a:t>
            </a:r>
            <a:r>
              <a:rPr lang="tr-TR" dirty="0"/>
              <a:t> köylerinin neredeyse </a:t>
            </a:r>
            <a:r>
              <a:rPr lang="tr-TR" dirty="0" smtClean="0"/>
              <a:t>tamamı kalıcı </a:t>
            </a:r>
            <a:r>
              <a:rPr lang="tr-TR" dirty="0"/>
              <a:t>yerleşim yerleri idi. </a:t>
            </a:r>
            <a:endParaRPr lang="tr-TR" dirty="0" smtClean="0"/>
          </a:p>
          <a:p>
            <a:r>
              <a:rPr lang="tr-TR" dirty="0" smtClean="0"/>
              <a:t>Evler </a:t>
            </a:r>
            <a:r>
              <a:rPr lang="tr-TR" dirty="0"/>
              <a:t>zaman zaman yeniden inşa edilebilir veya hafifçe yer değiştirebilir, ancak topluluk temelde yüzyıllar boyu aynı yerde kaldı.</a:t>
            </a:r>
          </a:p>
        </p:txBody>
      </p:sp>
    </p:spTree>
    <p:extLst>
      <p:ext uri="{BB962C8B-B14F-4D97-AF65-F5344CB8AC3E}">
        <p14:creationId xmlns:p14="http://schemas.microsoft.com/office/powerpoint/2010/main" val="316035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smtClean="0"/>
              <a:t>Bu köyler çoğu </a:t>
            </a:r>
            <a:r>
              <a:rPr lang="tr-TR" dirty="0"/>
              <a:t>zaman tahta bir koruma alanı ile çevrili idi ek surlar nadirdi. Alman toplulukları için tepeleri yerleşim yeri seçmek de alışılmadık bir durumdu</a:t>
            </a:r>
            <a:r>
              <a:rPr lang="tr-TR" dirty="0" smtClean="0"/>
              <a:t>.</a:t>
            </a:r>
          </a:p>
          <a:p>
            <a:r>
              <a:rPr lang="tr-TR" dirty="0"/>
              <a:t>Ancak bazen daha önce Almanya topraklarındaki doğu ve güney bölgelerini kontrol eden </a:t>
            </a:r>
            <a:r>
              <a:rPr lang="tr-TR" dirty="0" err="1"/>
              <a:t>Kelt</a:t>
            </a:r>
            <a:r>
              <a:rPr lang="tr-TR" dirty="0"/>
              <a:t> halkları tarafından inşa edilmiş olan </a:t>
            </a:r>
            <a:r>
              <a:rPr lang="tr-TR" dirty="0" smtClean="0"/>
              <a:t>tepelerdeki </a:t>
            </a:r>
            <a:r>
              <a:rPr lang="tr-TR" dirty="0"/>
              <a:t>kalelerini devraldılar. Kuzey Denizi'ndeki düşük yalın </a:t>
            </a:r>
            <a:r>
              <a:rPr lang="tr-TR" dirty="0" smtClean="0"/>
              <a:t>bölgelerdeki </a:t>
            </a:r>
            <a:r>
              <a:rPr lang="tr-TR" dirty="0"/>
              <a:t>köyler, insanların taşkın tehlikesini azaltmak için yaptıkları yapay höyüklerin tepesinde yer alıyordu.</a:t>
            </a:r>
          </a:p>
          <a:p>
            <a:endParaRPr lang="tr-TR" dirty="0"/>
          </a:p>
        </p:txBody>
      </p:sp>
    </p:spTree>
    <p:extLst>
      <p:ext uri="{BB962C8B-B14F-4D97-AF65-F5344CB8AC3E}">
        <p14:creationId xmlns:p14="http://schemas.microsoft.com/office/powerpoint/2010/main" val="3988813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İlgili resi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484784"/>
            <a:ext cx="7416824" cy="4968552"/>
          </a:xfrm>
          <a:prstGeom prst="rect">
            <a:avLst/>
          </a:prstGeom>
          <a:noFill/>
          <a:ln>
            <a:noFill/>
          </a:ln>
        </p:spPr>
      </p:pic>
    </p:spTree>
    <p:extLst>
      <p:ext uri="{BB962C8B-B14F-4D97-AF65-F5344CB8AC3E}">
        <p14:creationId xmlns:p14="http://schemas.microsoft.com/office/powerpoint/2010/main" val="436681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122</TotalTime>
  <Words>1337</Words>
  <Application>Microsoft Office PowerPoint</Application>
  <PresentationFormat>Ekran Gösterisi (4:3)</PresentationFormat>
  <Paragraphs>44</Paragraphs>
  <Slides>32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Trebuchet MS</vt:lpstr>
      <vt:lpstr>Wingdings</vt:lpstr>
      <vt:lpstr>Wingdings 2</vt:lpstr>
      <vt:lpstr>Zengin</vt:lpstr>
      <vt:lpstr>Germen kavimleri ile Roma İmparatorluğu arasındaki münasebetler</vt:lpstr>
      <vt:lpstr>PowerPoint Sunusu</vt:lpstr>
      <vt:lpstr>Arkeoloji ve germenler</vt:lpstr>
      <vt:lpstr>PowerPoint Sunusu</vt:lpstr>
      <vt:lpstr>Bulunan en eski germen kültürüne ait obje</vt:lpstr>
      <vt:lpstr>Demir çağı yerleşimleri</vt:lpstr>
      <vt:lpstr>PowerPoint Sunusu</vt:lpstr>
      <vt:lpstr>PowerPoint Sunusu</vt:lpstr>
      <vt:lpstr>PowerPoint Sunusu</vt:lpstr>
      <vt:lpstr>PowerPoint Sunusu</vt:lpstr>
      <vt:lpstr>PowerPoint Sunusu</vt:lpstr>
      <vt:lpstr>  EV VE ÇİFTLİK </vt:lpstr>
      <vt:lpstr>PowerPoint Sunusu</vt:lpstr>
      <vt:lpstr>PowerPoint Sunusu</vt:lpstr>
      <vt:lpstr>Germenlerin yetiştirdikleri hayvanlar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Bir Alman çiftliği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Germenlerin Günlük YaşamI ve Kültürü</dc:title>
  <dc:creator>user</dc:creator>
  <cp:lastModifiedBy>Mert</cp:lastModifiedBy>
  <cp:revision>12</cp:revision>
  <dcterms:created xsi:type="dcterms:W3CDTF">2017-10-31T18:56:21Z</dcterms:created>
  <dcterms:modified xsi:type="dcterms:W3CDTF">2018-01-23T08:40:07Z</dcterms:modified>
</cp:coreProperties>
</file>