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EDAC1839-1D4D-404A-BD14-FB9EF4D8F99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985854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38F383-0416-47BA-8A9E-5E394799317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769660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AB41DA3F-F52B-4B00-BFD6-137C973D706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822729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32ECC-5DD7-43D1-BD7B-B73E1425404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699250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F84998-1616-464C-BBC6-02C7AAF0A09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623961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6B0EAB-CEB1-4573-8852-86BAD59255C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953994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57908B-30A2-40B0-8EB4-51E18D7C356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107937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393F9D-9B73-4EF1-82D5-0BC1DF24CE6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76607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2C2B59-8968-450A-A0A1-F6C3FC1BE2E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994614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A618D-5238-45CB-BFDA-4124B788DBA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638909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42F82-1E67-471D-928A-0535E18CD14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481579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09.07.2018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09.07.2018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09.07.2018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09.07.2018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045C75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E69ACCB-A54F-4C8E-ADBD-A944D612ABAA}" type="slidenum">
              <a:rPr lang="tr-TR" altLang="tr-T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20724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584" y="1268760"/>
            <a:ext cx="7848872" cy="4536504"/>
          </a:xfrm>
          <a:ln>
            <a:miter lim="800000"/>
            <a:headEnd/>
            <a:tailEnd/>
          </a:ln>
          <a:extLst/>
        </p:spPr>
        <p:txBody>
          <a:bodyPr anchor="ctr">
            <a:normAutofit fontScale="90000"/>
          </a:bodyPr>
          <a:lstStyle/>
          <a:p>
            <a:pPr algn="ctr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tr-TR" sz="4000" dirty="0" smtClean="0"/>
              <a:t/>
            </a:r>
            <a:br>
              <a:rPr lang="tr-TR" sz="4000" dirty="0" smtClean="0"/>
            </a:br>
            <a:r>
              <a:rPr lang="tr-TR" sz="4000" dirty="0" smtClean="0"/>
              <a:t/>
            </a:r>
            <a:br>
              <a:rPr lang="tr-TR" sz="4000" dirty="0" smtClean="0"/>
            </a:br>
            <a:r>
              <a:rPr lang="tr-TR" sz="5300" dirty="0"/>
              <a:t>8</a:t>
            </a:r>
            <a:r>
              <a:rPr lang="tr-TR" sz="5300" dirty="0" smtClean="0"/>
              <a:t>.HAFTA</a:t>
            </a:r>
            <a:r>
              <a:rPr lang="tr-TR" sz="5300" dirty="0" smtClean="0"/>
              <a:t>: </a:t>
            </a:r>
            <a:br>
              <a:rPr lang="tr-TR" sz="5300" dirty="0" smtClean="0"/>
            </a:br>
            <a:r>
              <a:rPr lang="tr-TR" sz="5300" dirty="0" smtClean="0"/>
              <a:t>ARAŞTIRMALARDA </a:t>
            </a:r>
            <a:r>
              <a:rPr lang="tr-TR" sz="5300" dirty="0" smtClean="0"/>
              <a:t>VERİ TOPLAMA YÖNTEMLERİ</a:t>
            </a:r>
            <a:r>
              <a:rPr lang="tr-TR" sz="6000" dirty="0" smtClean="0"/>
              <a:t/>
            </a:r>
            <a:br>
              <a:rPr lang="tr-TR" sz="6000" dirty="0" smtClean="0"/>
            </a:br>
            <a:r>
              <a:rPr lang="tr-TR" sz="4000" dirty="0"/>
              <a:t/>
            </a:r>
            <a:br>
              <a:rPr lang="tr-TR" sz="4000" dirty="0"/>
            </a:br>
            <a:r>
              <a:rPr lang="tr-TR" sz="4000" dirty="0" smtClean="0"/>
              <a:t/>
            </a:r>
            <a:br>
              <a:rPr lang="tr-TR" sz="4000" dirty="0" smtClean="0"/>
            </a:br>
            <a:endParaRPr lang="tr-TR" sz="4400" i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13644664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GÖRÜŞME-MÜLAKAT</a:t>
            </a:r>
          </a:p>
        </p:txBody>
      </p:sp>
      <p:sp>
        <p:nvSpPr>
          <p:cNvPr id="2355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2400" smtClean="0">
                <a:solidFill>
                  <a:srgbClr val="000000"/>
                </a:solidFill>
              </a:rPr>
              <a:t>Önceden belirlenmiş, ciddi bir amaç için yapılan, soru sorma ve yanıtlama tarzına dayalı karşılıklı ve etkileşimli bir iletişim süreci</a:t>
            </a:r>
          </a:p>
          <a:p>
            <a:pPr eaLnBrk="1" hangingPunct="1">
              <a:lnSpc>
                <a:spcPct val="120000"/>
              </a:lnSpc>
            </a:pPr>
            <a:r>
              <a:rPr lang="tr-TR" altLang="tr-TR" sz="2400" smtClean="0">
                <a:solidFill>
                  <a:srgbClr val="000000"/>
                </a:solidFill>
              </a:rPr>
              <a:t>Informal – Araştırmacı tartışmayı hatırlamayı gerektirir.</a:t>
            </a:r>
          </a:p>
          <a:p>
            <a:pPr eaLnBrk="1" hangingPunct="1">
              <a:lnSpc>
                <a:spcPct val="120000"/>
              </a:lnSpc>
            </a:pPr>
            <a:r>
              <a:rPr lang="tr-TR" altLang="tr-TR" sz="2400" smtClean="0">
                <a:solidFill>
                  <a:srgbClr val="000000"/>
                </a:solidFill>
              </a:rPr>
              <a:t>Yapılandırılmamış  – Sorular serbest, istenilen konuda derinleştirilir, yanıtlar yönlendiricidir.</a:t>
            </a:r>
          </a:p>
          <a:p>
            <a:pPr eaLnBrk="1" hangingPunct="1">
              <a:lnSpc>
                <a:spcPct val="120000"/>
              </a:lnSpc>
            </a:pPr>
            <a:r>
              <a:rPr lang="tr-TR" altLang="tr-TR" sz="2400" smtClean="0">
                <a:solidFill>
                  <a:srgbClr val="000000"/>
                </a:solidFill>
              </a:rPr>
              <a:t>Yarı yapılandırılmış – bazı açık uçlu sorular vardır bazı konularda derinleştirilir.</a:t>
            </a:r>
          </a:p>
          <a:p>
            <a:pPr eaLnBrk="1" hangingPunct="1">
              <a:lnSpc>
                <a:spcPct val="120000"/>
              </a:lnSpc>
            </a:pPr>
            <a:r>
              <a:rPr lang="tr-TR" altLang="tr-TR" sz="2400" smtClean="0">
                <a:solidFill>
                  <a:srgbClr val="000000"/>
                </a:solidFill>
              </a:rPr>
              <a:t>Yapılandırılmış – herkese önceden belirlenen aynı sorular.</a:t>
            </a:r>
          </a:p>
          <a:p>
            <a:endParaRPr lang="tr-TR" altLang="tr-TR" smtClean="0"/>
          </a:p>
        </p:txBody>
      </p:sp>
      <p:sp>
        <p:nvSpPr>
          <p:cNvPr id="23556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E2CDF0D-D8F8-49FB-83CB-572C943484C7}" type="slidenum">
              <a:rPr lang="tr-TR" altLang="tr-TR" smtClean="0">
                <a:solidFill>
                  <a:srgbClr val="045C75"/>
                </a:solidFill>
              </a:rPr>
              <a:pPr/>
              <a:t>10</a:t>
            </a:fld>
            <a:endParaRPr lang="tr-TR" altLang="tr-TR" smtClean="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0498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GÖRÜŞME OLUMLU YANLAR</a:t>
            </a:r>
          </a:p>
        </p:txBody>
      </p:sp>
      <p:sp>
        <p:nvSpPr>
          <p:cNvPr id="2457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>
                <a:solidFill>
                  <a:srgbClr val="000000"/>
                </a:solidFill>
              </a:rPr>
              <a:t>Esneklik</a:t>
            </a:r>
          </a:p>
          <a:p>
            <a:pPr eaLnBrk="1" hangingPunct="1"/>
            <a:r>
              <a:rPr lang="tr-TR" altLang="tr-TR" smtClean="0">
                <a:solidFill>
                  <a:srgbClr val="000000"/>
                </a:solidFill>
              </a:rPr>
              <a:t>Yanıt oranı</a:t>
            </a:r>
          </a:p>
          <a:p>
            <a:pPr eaLnBrk="1" hangingPunct="1"/>
            <a:r>
              <a:rPr lang="tr-TR" altLang="tr-TR" smtClean="0">
                <a:solidFill>
                  <a:srgbClr val="000000"/>
                </a:solidFill>
              </a:rPr>
              <a:t>Sözel olmayan davranış</a:t>
            </a:r>
          </a:p>
          <a:p>
            <a:pPr eaLnBrk="1" hangingPunct="1"/>
            <a:r>
              <a:rPr lang="tr-TR" altLang="tr-TR" smtClean="0">
                <a:solidFill>
                  <a:srgbClr val="000000"/>
                </a:solidFill>
              </a:rPr>
              <a:t>Ortam üzerindeki kontrol</a:t>
            </a:r>
          </a:p>
          <a:p>
            <a:pPr eaLnBrk="1" hangingPunct="1"/>
            <a:r>
              <a:rPr lang="tr-TR" altLang="tr-TR" smtClean="0">
                <a:solidFill>
                  <a:srgbClr val="000000"/>
                </a:solidFill>
              </a:rPr>
              <a:t>Soruların sırası</a:t>
            </a:r>
          </a:p>
          <a:p>
            <a:pPr eaLnBrk="1" hangingPunct="1"/>
            <a:r>
              <a:rPr lang="tr-TR" altLang="tr-TR" smtClean="0">
                <a:solidFill>
                  <a:srgbClr val="000000"/>
                </a:solidFill>
              </a:rPr>
              <a:t>Anlık tepki</a:t>
            </a:r>
          </a:p>
          <a:p>
            <a:pPr eaLnBrk="1" hangingPunct="1"/>
            <a:r>
              <a:rPr lang="tr-TR" altLang="tr-TR" smtClean="0">
                <a:solidFill>
                  <a:srgbClr val="000000"/>
                </a:solidFill>
              </a:rPr>
              <a:t>Veri kaynağının onaylanması</a:t>
            </a:r>
          </a:p>
          <a:p>
            <a:pPr eaLnBrk="1" hangingPunct="1"/>
            <a:r>
              <a:rPr lang="tr-TR" altLang="tr-TR" smtClean="0">
                <a:solidFill>
                  <a:srgbClr val="000000"/>
                </a:solidFill>
              </a:rPr>
              <a:t>Tamlık</a:t>
            </a:r>
          </a:p>
          <a:p>
            <a:pPr eaLnBrk="1" hangingPunct="1"/>
            <a:r>
              <a:rPr lang="tr-TR" altLang="tr-TR" smtClean="0">
                <a:solidFill>
                  <a:srgbClr val="000000"/>
                </a:solidFill>
              </a:rPr>
              <a:t>Derinlemesine bilgi</a:t>
            </a:r>
          </a:p>
          <a:p>
            <a:endParaRPr lang="tr-TR" altLang="tr-TR" smtClean="0"/>
          </a:p>
        </p:txBody>
      </p:sp>
      <p:sp>
        <p:nvSpPr>
          <p:cNvPr id="24580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391D382-94E9-4D92-88A4-22EA827FA1B8}" type="slidenum">
              <a:rPr lang="tr-TR" altLang="tr-TR" smtClean="0">
                <a:solidFill>
                  <a:srgbClr val="045C75"/>
                </a:solidFill>
              </a:rPr>
              <a:pPr/>
              <a:t>11</a:t>
            </a:fld>
            <a:endParaRPr lang="tr-TR" altLang="tr-TR" smtClean="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87484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GÖRÜŞME OLUMSUZ YANLAR</a:t>
            </a:r>
          </a:p>
        </p:txBody>
      </p:sp>
      <p:sp>
        <p:nvSpPr>
          <p:cNvPr id="2560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>
                <a:solidFill>
                  <a:srgbClr val="000000"/>
                </a:solidFill>
              </a:rPr>
              <a:t>Maliyet</a:t>
            </a:r>
          </a:p>
          <a:p>
            <a:pPr eaLnBrk="1" hangingPunct="1"/>
            <a:r>
              <a:rPr lang="tr-TR" altLang="tr-TR" smtClean="0">
                <a:solidFill>
                  <a:srgbClr val="000000"/>
                </a:solidFill>
              </a:rPr>
              <a:t>Zaman</a:t>
            </a:r>
          </a:p>
          <a:p>
            <a:pPr eaLnBrk="1" hangingPunct="1"/>
            <a:r>
              <a:rPr lang="tr-TR" altLang="tr-TR" smtClean="0">
                <a:solidFill>
                  <a:srgbClr val="000000"/>
                </a:solidFill>
              </a:rPr>
              <a:t>Olası yanlılık</a:t>
            </a:r>
          </a:p>
          <a:p>
            <a:pPr eaLnBrk="1" hangingPunct="1"/>
            <a:r>
              <a:rPr lang="tr-TR" altLang="tr-TR" smtClean="0">
                <a:solidFill>
                  <a:srgbClr val="000000"/>
                </a:solidFill>
              </a:rPr>
              <a:t>Kayıtlı ve yazılı bilgileri kullanamama</a:t>
            </a:r>
          </a:p>
          <a:p>
            <a:pPr eaLnBrk="1" hangingPunct="1"/>
            <a:r>
              <a:rPr lang="tr-TR" altLang="tr-TR" smtClean="0">
                <a:solidFill>
                  <a:srgbClr val="000000"/>
                </a:solidFill>
              </a:rPr>
              <a:t>Zaman ayırma güçlüğü</a:t>
            </a:r>
          </a:p>
          <a:p>
            <a:pPr eaLnBrk="1" hangingPunct="1"/>
            <a:r>
              <a:rPr lang="tr-TR" altLang="tr-TR" smtClean="0">
                <a:solidFill>
                  <a:srgbClr val="000000"/>
                </a:solidFill>
              </a:rPr>
              <a:t>Gizliliğin kaybı</a:t>
            </a:r>
          </a:p>
          <a:p>
            <a:pPr eaLnBrk="1" hangingPunct="1"/>
            <a:r>
              <a:rPr lang="tr-TR" altLang="tr-TR" smtClean="0">
                <a:solidFill>
                  <a:srgbClr val="000000"/>
                </a:solidFill>
              </a:rPr>
              <a:t>Soru standardının olmayışı</a:t>
            </a:r>
          </a:p>
          <a:p>
            <a:pPr eaLnBrk="1" hangingPunct="1"/>
            <a:r>
              <a:rPr lang="tr-TR" altLang="tr-TR" smtClean="0">
                <a:solidFill>
                  <a:srgbClr val="000000"/>
                </a:solidFill>
              </a:rPr>
              <a:t>Bireylere ulaşmada güçlük</a:t>
            </a:r>
          </a:p>
          <a:p>
            <a:pPr eaLnBrk="1" hangingPunct="1">
              <a:buFont typeface="Wingdings 2" pitchFamily="18" charset="2"/>
              <a:buNone/>
            </a:pPr>
            <a:endParaRPr lang="tr-TR" altLang="tr-TR" smtClean="0">
              <a:solidFill>
                <a:srgbClr val="000000"/>
              </a:solidFill>
            </a:endParaRPr>
          </a:p>
          <a:p>
            <a:endParaRPr lang="tr-TR" altLang="tr-TR" smtClean="0"/>
          </a:p>
        </p:txBody>
      </p:sp>
      <p:sp>
        <p:nvSpPr>
          <p:cNvPr id="25604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3D8ACB3-AC6D-43EF-9AD8-12D034BFDCFF}" type="slidenum">
              <a:rPr lang="tr-TR" altLang="tr-TR" smtClean="0">
                <a:solidFill>
                  <a:srgbClr val="045C75"/>
                </a:solidFill>
              </a:rPr>
              <a:pPr/>
              <a:t>12</a:t>
            </a:fld>
            <a:endParaRPr lang="tr-TR" altLang="tr-TR" smtClean="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2729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Başlık"/>
          <p:cNvSpPr>
            <a:spLocks noGrp="1"/>
          </p:cNvSpPr>
          <p:nvPr>
            <p:ph type="title"/>
          </p:nvPr>
        </p:nvSpPr>
        <p:spPr>
          <a:xfrm>
            <a:off x="457200" y="549275"/>
            <a:ext cx="8229600" cy="1298575"/>
          </a:xfrm>
        </p:spPr>
        <p:txBody>
          <a:bodyPr/>
          <a:lstStyle/>
          <a:p>
            <a:pPr algn="ctr"/>
            <a:r>
              <a:rPr lang="tr-TR" altLang="tr-TR" sz="4400" smtClean="0"/>
              <a:t>DOKÜMAN İNCELEME-LİTERATÜR TARAMASI</a:t>
            </a:r>
          </a:p>
        </p:txBody>
      </p:sp>
      <p:sp>
        <p:nvSpPr>
          <p:cNvPr id="26627" name="2 İçerik Yer Tutucusu"/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4518025"/>
          </a:xfrm>
        </p:spPr>
        <p:txBody>
          <a:bodyPr/>
          <a:lstStyle/>
          <a:p>
            <a:pPr eaLnBrk="1" hangingPunct="1">
              <a:lnSpc>
                <a:spcPct val="120000"/>
              </a:lnSpc>
              <a:buFontTx/>
              <a:buNone/>
            </a:pPr>
            <a:r>
              <a:rPr lang="tr-TR" altLang="tr-TR" sz="3200" smtClean="0">
                <a:solidFill>
                  <a:srgbClr val="000000"/>
                </a:solidFill>
              </a:rPr>
              <a:t>Araştırılması hedeflenen olgu ya da olgular hakkında bilgi içeren yazılı materyallerin analizini kapsar.</a:t>
            </a: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tr-TR" altLang="tr-TR" sz="3200" smtClean="0">
                <a:solidFill>
                  <a:srgbClr val="000000"/>
                </a:solidFill>
              </a:rPr>
              <a:t>Diğer dokümanlar</a:t>
            </a:r>
          </a:p>
          <a:p>
            <a:pPr eaLnBrk="1" hangingPunct="1">
              <a:lnSpc>
                <a:spcPct val="120000"/>
              </a:lnSpc>
            </a:pPr>
            <a:r>
              <a:rPr lang="tr-TR" altLang="tr-TR" sz="3200" smtClean="0">
                <a:solidFill>
                  <a:srgbClr val="000000"/>
                </a:solidFill>
              </a:rPr>
              <a:t>Film</a:t>
            </a:r>
          </a:p>
          <a:p>
            <a:pPr eaLnBrk="1" hangingPunct="1">
              <a:lnSpc>
                <a:spcPct val="120000"/>
              </a:lnSpc>
            </a:pPr>
            <a:r>
              <a:rPr lang="tr-TR" altLang="tr-TR" sz="3200" smtClean="0">
                <a:solidFill>
                  <a:srgbClr val="000000"/>
                </a:solidFill>
              </a:rPr>
              <a:t>Video</a:t>
            </a:r>
          </a:p>
          <a:p>
            <a:pPr eaLnBrk="1" hangingPunct="1">
              <a:lnSpc>
                <a:spcPct val="120000"/>
              </a:lnSpc>
            </a:pPr>
            <a:r>
              <a:rPr lang="tr-TR" altLang="tr-TR" sz="3200" smtClean="0">
                <a:solidFill>
                  <a:srgbClr val="000000"/>
                </a:solidFill>
              </a:rPr>
              <a:t>Fotoğraf</a:t>
            </a:r>
          </a:p>
          <a:p>
            <a:endParaRPr lang="tr-TR" altLang="tr-TR" smtClean="0"/>
          </a:p>
        </p:txBody>
      </p:sp>
      <p:sp>
        <p:nvSpPr>
          <p:cNvPr id="26628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CC24544-A7D6-41EB-A219-60F39F4F3C44}" type="slidenum">
              <a:rPr lang="tr-TR" altLang="tr-TR" smtClean="0">
                <a:solidFill>
                  <a:srgbClr val="045C75"/>
                </a:solidFill>
              </a:rPr>
              <a:pPr/>
              <a:t>13</a:t>
            </a:fld>
            <a:endParaRPr lang="tr-TR" altLang="tr-TR" smtClean="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69421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altLang="tr-TR" smtClean="0"/>
          </a:p>
        </p:txBody>
      </p:sp>
      <p:sp>
        <p:nvSpPr>
          <p:cNvPr id="2765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tr-TR" altLang="tr-TR" smtClean="0"/>
              <a:t>Kaynaklar:</a:t>
            </a:r>
          </a:p>
          <a:p>
            <a:r>
              <a:rPr lang="tr-TR" altLang="tr-TR" smtClean="0"/>
              <a:t>Rauf Arıkan, Araştırma Yöntem ve Teknikleri, Nobel Yay., Ankara, 2011</a:t>
            </a:r>
          </a:p>
          <a:p>
            <a:r>
              <a:rPr lang="tr-TR" altLang="tr-TR" smtClean="0"/>
              <a:t>Ali Yıldırım, Hasan Şimşek, Sosyal Bilimlerde Nitel Araştırma Yöntemleri, Seçkin Yay., Ankara, 2011</a:t>
            </a:r>
          </a:p>
        </p:txBody>
      </p:sp>
      <p:sp>
        <p:nvSpPr>
          <p:cNvPr id="27652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4C847B7-EB57-4170-8C76-B7960C32FA18}" type="slidenum">
              <a:rPr lang="tr-TR" altLang="tr-TR" smtClean="0">
                <a:solidFill>
                  <a:srgbClr val="045C75"/>
                </a:solidFill>
              </a:rPr>
              <a:pPr/>
              <a:t>14</a:t>
            </a:fld>
            <a:endParaRPr lang="tr-TR" altLang="tr-TR" smtClean="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3154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288" y="260350"/>
            <a:ext cx="8229600" cy="1371600"/>
          </a:xfrm>
        </p:spPr>
        <p:txBody>
          <a:bodyPr/>
          <a:lstStyle/>
          <a:p>
            <a:pPr algn="ctr">
              <a:defRPr/>
            </a:pPr>
            <a: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VERİ TOPLAMA TEKNİKLERİ</a:t>
            </a:r>
            <a:b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BAŞLICA ARAŞTIRMA YÖNTEMLERİ</a:t>
            </a:r>
            <a:endParaRPr lang="tr-TR" sz="4000" dirty="0"/>
          </a:p>
        </p:txBody>
      </p:sp>
      <p:sp>
        <p:nvSpPr>
          <p:cNvPr id="15363" name="2 İçerik Yer Tutucusu"/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48069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z="2400" smtClean="0">
                <a:solidFill>
                  <a:srgbClr val="000000"/>
                </a:solidFill>
              </a:rPr>
              <a:t>Mantıksal Yöntem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 smtClean="0">
                <a:solidFill>
                  <a:srgbClr val="000000"/>
                </a:solidFill>
              </a:rPr>
              <a:t>Literatür Taraması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 smtClean="0">
                <a:solidFill>
                  <a:srgbClr val="000000"/>
                </a:solidFill>
              </a:rPr>
              <a:t>Arşiv ve Doküman İncelemesi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 smtClean="0">
                <a:solidFill>
                  <a:srgbClr val="000000"/>
                </a:solidFill>
              </a:rPr>
              <a:t>Alanyazın İncelemesi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 smtClean="0">
                <a:solidFill>
                  <a:srgbClr val="000000"/>
                </a:solidFill>
              </a:rPr>
              <a:t>Söylem Analizi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 smtClean="0">
                <a:solidFill>
                  <a:srgbClr val="000000"/>
                </a:solidFill>
              </a:rPr>
              <a:t>Anket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 smtClean="0">
                <a:solidFill>
                  <a:srgbClr val="000000"/>
                </a:solidFill>
              </a:rPr>
              <a:t>Eylem Araştırmaları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 smtClean="0">
                <a:solidFill>
                  <a:srgbClr val="000000"/>
                </a:solidFill>
              </a:rPr>
              <a:t>Örnek Olay İncelemesi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 smtClean="0">
                <a:solidFill>
                  <a:srgbClr val="000000"/>
                </a:solidFill>
              </a:rPr>
              <a:t>Gözlem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 smtClean="0">
                <a:solidFill>
                  <a:srgbClr val="000000"/>
                </a:solidFill>
              </a:rPr>
              <a:t>Deneysel Yöntem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 smtClean="0">
                <a:solidFill>
                  <a:srgbClr val="000000"/>
                </a:solidFill>
              </a:rPr>
              <a:t>Tarih Araştırmalarında Yöntem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 smtClean="0">
                <a:solidFill>
                  <a:srgbClr val="000000"/>
                </a:solidFill>
              </a:rPr>
              <a:t>İstatiksel Analiz Yöntemleri</a:t>
            </a:r>
          </a:p>
          <a:p>
            <a:pPr>
              <a:buFont typeface="Wingdings 2" pitchFamily="18" charset="2"/>
              <a:buNone/>
            </a:pPr>
            <a:endParaRPr lang="tr-TR" altLang="tr-TR" smtClean="0"/>
          </a:p>
        </p:txBody>
      </p:sp>
      <p:sp>
        <p:nvSpPr>
          <p:cNvPr id="15364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6184EF1-FEAA-47B2-B6D7-A66F1D6F539F}" type="slidenum">
              <a:rPr lang="tr-TR" altLang="tr-TR" smtClean="0">
                <a:solidFill>
                  <a:srgbClr val="045C75"/>
                </a:solidFill>
              </a:rPr>
              <a:pPr/>
              <a:t>2</a:t>
            </a:fld>
            <a:endParaRPr lang="tr-TR" altLang="tr-TR" smtClean="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2708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476250"/>
            <a:ext cx="8229600" cy="1371600"/>
          </a:xfrm>
        </p:spPr>
        <p:txBody>
          <a:bodyPr/>
          <a:lstStyle/>
          <a:p>
            <a:pPr algn="ctr">
              <a:defRPr/>
            </a:pPr>
            <a:r>
              <a:rPr lang="tr-TR" sz="4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VERİ TOPLAMA YÖNTEMLERİ: Gözlem</a:t>
            </a:r>
            <a:endParaRPr lang="tr-TR" sz="4400" dirty="0"/>
          </a:p>
        </p:txBody>
      </p:sp>
      <p:sp>
        <p:nvSpPr>
          <p:cNvPr id="1638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z="3600" smtClean="0">
                <a:solidFill>
                  <a:srgbClr val="000000"/>
                </a:solidFill>
              </a:rPr>
              <a:t>Herhangi bir ortam ya da kurumda oluşan davranışı ayrıntılı olarak tanımlamak amacıyla kullanılan bir yöntemdir.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3600" smtClean="0">
                <a:solidFill>
                  <a:srgbClr val="000000"/>
                </a:solidFill>
              </a:rPr>
              <a:t>Ayrıntılı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3600" smtClean="0">
                <a:solidFill>
                  <a:srgbClr val="000000"/>
                </a:solidFill>
              </a:rPr>
              <a:t>Kapsamlı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3600" smtClean="0">
                <a:solidFill>
                  <a:srgbClr val="000000"/>
                </a:solidFill>
              </a:rPr>
              <a:t>Zamana yayılmış</a:t>
            </a:r>
          </a:p>
          <a:p>
            <a:pPr>
              <a:buFont typeface="Wingdings 2" pitchFamily="18" charset="2"/>
              <a:buNone/>
            </a:pPr>
            <a:endParaRPr lang="tr-TR" altLang="tr-TR" smtClean="0"/>
          </a:p>
        </p:txBody>
      </p:sp>
      <p:sp>
        <p:nvSpPr>
          <p:cNvPr id="16388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027D344-0C9A-42B6-87B9-7C022383CA4B}" type="slidenum">
              <a:rPr lang="tr-TR" altLang="tr-TR" smtClean="0">
                <a:solidFill>
                  <a:srgbClr val="045C75"/>
                </a:solidFill>
              </a:rPr>
              <a:pPr/>
              <a:t>3</a:t>
            </a:fld>
            <a:endParaRPr lang="tr-TR" altLang="tr-TR" smtClean="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050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tr-TR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Gözlem Türleri</a:t>
            </a:r>
            <a:endParaRPr lang="tr-TR" dirty="0"/>
          </a:p>
        </p:txBody>
      </p:sp>
      <p:sp>
        <p:nvSpPr>
          <p:cNvPr id="1741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tr-TR" altLang="tr-TR" sz="3200" smtClean="0">
                <a:solidFill>
                  <a:srgbClr val="000000"/>
                </a:solidFill>
              </a:rPr>
              <a:t>Gözlem ortamı</a:t>
            </a:r>
          </a:p>
          <a:p>
            <a:pPr lvl="1" eaLnBrk="1" hangingPunct="1">
              <a:lnSpc>
                <a:spcPct val="130000"/>
              </a:lnSpc>
            </a:pPr>
            <a:r>
              <a:rPr lang="tr-TR" altLang="tr-TR" sz="3200" smtClean="0">
                <a:solidFill>
                  <a:srgbClr val="000000"/>
                </a:solidFill>
              </a:rPr>
              <a:t>Doğal</a:t>
            </a:r>
          </a:p>
          <a:p>
            <a:pPr lvl="1" eaLnBrk="1" hangingPunct="1">
              <a:lnSpc>
                <a:spcPct val="130000"/>
              </a:lnSpc>
            </a:pPr>
            <a:r>
              <a:rPr lang="tr-TR" altLang="tr-TR" sz="3200" smtClean="0">
                <a:solidFill>
                  <a:srgbClr val="000000"/>
                </a:solidFill>
              </a:rPr>
              <a:t>Yapay</a:t>
            </a:r>
          </a:p>
          <a:p>
            <a:pPr eaLnBrk="1" hangingPunct="1">
              <a:lnSpc>
                <a:spcPct val="130000"/>
              </a:lnSpc>
            </a:pPr>
            <a:r>
              <a:rPr lang="tr-TR" altLang="tr-TR" sz="3200" smtClean="0">
                <a:solidFill>
                  <a:srgbClr val="000000"/>
                </a:solidFill>
              </a:rPr>
              <a:t>Araştırmacının yapısal kararları</a:t>
            </a:r>
          </a:p>
          <a:p>
            <a:pPr lvl="1" eaLnBrk="1" hangingPunct="1">
              <a:lnSpc>
                <a:spcPct val="130000"/>
              </a:lnSpc>
            </a:pPr>
            <a:r>
              <a:rPr lang="tr-TR" altLang="tr-TR" sz="3200" smtClean="0">
                <a:solidFill>
                  <a:srgbClr val="000000"/>
                </a:solidFill>
              </a:rPr>
              <a:t>Yapılandırılmış</a:t>
            </a:r>
          </a:p>
          <a:p>
            <a:pPr lvl="1" eaLnBrk="1" hangingPunct="1">
              <a:lnSpc>
                <a:spcPct val="130000"/>
              </a:lnSpc>
            </a:pPr>
            <a:r>
              <a:rPr lang="tr-TR" altLang="tr-TR" sz="3200" smtClean="0">
                <a:solidFill>
                  <a:srgbClr val="000000"/>
                </a:solidFill>
              </a:rPr>
              <a:t>Yapılandırılmamış</a:t>
            </a:r>
            <a:endParaRPr lang="tr-TR" altLang="tr-TR" sz="3200" smtClean="0"/>
          </a:p>
        </p:txBody>
      </p:sp>
      <p:sp>
        <p:nvSpPr>
          <p:cNvPr id="17412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2D342DA-21B9-413D-B613-807635824C31}" type="slidenum">
              <a:rPr lang="tr-TR" altLang="tr-TR" smtClean="0">
                <a:solidFill>
                  <a:srgbClr val="045C75"/>
                </a:solidFill>
              </a:rPr>
              <a:pPr/>
              <a:t>4</a:t>
            </a:fld>
            <a:endParaRPr lang="tr-TR" altLang="tr-TR" smtClean="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1575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tr-TR" altLang="tr-TR" smtClean="0"/>
          </a:p>
        </p:txBody>
      </p:sp>
      <p:sp>
        <p:nvSpPr>
          <p:cNvPr id="18435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E54F186-712F-434B-9263-8CC71BCEBE1E}" type="slidenum">
              <a:rPr lang="tr-TR" altLang="tr-TR" smtClean="0">
                <a:solidFill>
                  <a:srgbClr val="045C75"/>
                </a:solidFill>
              </a:rPr>
              <a:pPr/>
              <a:t>5</a:t>
            </a:fld>
            <a:endParaRPr lang="tr-TR" altLang="tr-TR" smtClean="0">
              <a:solidFill>
                <a:srgbClr val="045C75"/>
              </a:solidFill>
            </a:endParaRPr>
          </a:p>
        </p:txBody>
      </p:sp>
      <p:pic>
        <p:nvPicPr>
          <p:cNvPr id="1843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4213" y="476250"/>
            <a:ext cx="7704137" cy="5848350"/>
          </a:xfrm>
          <a:noFill/>
        </p:spPr>
      </p:pic>
    </p:spTree>
    <p:extLst>
      <p:ext uri="{BB962C8B-B14F-4D97-AF65-F5344CB8AC3E}">
        <p14:creationId xmlns:p14="http://schemas.microsoft.com/office/powerpoint/2010/main" val="2375667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sz="5400" smtClean="0"/>
              <a:t/>
            </a:r>
            <a:br>
              <a:rPr lang="tr-TR" altLang="tr-TR" sz="5400" smtClean="0"/>
            </a:br>
            <a:r>
              <a:rPr lang="tr-TR" altLang="tr-TR" sz="5400" smtClean="0"/>
              <a:t/>
            </a:r>
            <a:br>
              <a:rPr lang="tr-TR" altLang="tr-TR" sz="5400" smtClean="0"/>
            </a:br>
            <a:r>
              <a:rPr lang="tr-TR" altLang="tr-TR" sz="5400" smtClean="0"/>
              <a:t/>
            </a:r>
            <a:br>
              <a:rPr lang="tr-TR" altLang="tr-TR" sz="5400" smtClean="0"/>
            </a:br>
            <a:r>
              <a:rPr lang="tr-TR" altLang="tr-TR" sz="5400" smtClean="0"/>
              <a:t/>
            </a:r>
            <a:br>
              <a:rPr lang="tr-TR" altLang="tr-TR" sz="5400" smtClean="0"/>
            </a:br>
            <a:r>
              <a:rPr lang="en-ZA" altLang="tr-TR" sz="4400" smtClean="0"/>
              <a:t>Gözlemle Veri Toplama Teknikleri</a:t>
            </a:r>
            <a:endParaRPr lang="tr-TR" altLang="tr-TR" sz="4400" smtClean="0"/>
          </a:p>
        </p:txBody>
      </p:sp>
      <p:sp>
        <p:nvSpPr>
          <p:cNvPr id="1945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40000"/>
              </a:lnSpc>
            </a:pPr>
            <a:r>
              <a:rPr lang="tr-TR" altLang="tr-TR" sz="3600" smtClean="0">
                <a:solidFill>
                  <a:srgbClr val="000000"/>
                </a:solidFill>
              </a:rPr>
              <a:t>Y</a:t>
            </a:r>
            <a:r>
              <a:rPr lang="en-ZA" altLang="tr-TR" sz="3600" smtClean="0">
                <a:solidFill>
                  <a:srgbClr val="000000"/>
                </a:solidFill>
              </a:rPr>
              <a:t>azılı tasvirler</a:t>
            </a:r>
          </a:p>
          <a:p>
            <a:pPr eaLnBrk="1" hangingPunct="1">
              <a:lnSpc>
                <a:spcPct val="140000"/>
              </a:lnSpc>
            </a:pPr>
            <a:r>
              <a:rPr lang="tr-TR" altLang="tr-TR" sz="3600" smtClean="0">
                <a:solidFill>
                  <a:srgbClr val="000000"/>
                </a:solidFill>
              </a:rPr>
              <a:t>V</a:t>
            </a:r>
            <a:r>
              <a:rPr lang="en-ZA" altLang="tr-TR" sz="3600" smtClean="0">
                <a:solidFill>
                  <a:srgbClr val="000000"/>
                </a:solidFill>
              </a:rPr>
              <a:t>ideo kayıtları</a:t>
            </a:r>
          </a:p>
          <a:p>
            <a:pPr eaLnBrk="1" hangingPunct="1">
              <a:lnSpc>
                <a:spcPct val="140000"/>
              </a:lnSpc>
            </a:pPr>
            <a:r>
              <a:rPr lang="tr-TR" altLang="tr-TR" sz="3600" smtClean="0">
                <a:solidFill>
                  <a:srgbClr val="000000"/>
                </a:solidFill>
              </a:rPr>
              <a:t>F</a:t>
            </a:r>
            <a:r>
              <a:rPr lang="en-ZA" altLang="tr-TR" sz="3600" smtClean="0">
                <a:solidFill>
                  <a:srgbClr val="000000"/>
                </a:solidFill>
              </a:rPr>
              <a:t>otoğraf ve malzemeler</a:t>
            </a:r>
          </a:p>
          <a:p>
            <a:pPr eaLnBrk="1" hangingPunct="1">
              <a:lnSpc>
                <a:spcPct val="140000"/>
              </a:lnSpc>
            </a:pPr>
            <a:r>
              <a:rPr lang="tr-TR" altLang="tr-TR" sz="3600" smtClean="0">
                <a:solidFill>
                  <a:srgbClr val="000000"/>
                </a:solidFill>
              </a:rPr>
              <a:t>Y</a:t>
            </a:r>
            <a:r>
              <a:rPr lang="en-ZA" altLang="tr-TR" sz="3600" smtClean="0">
                <a:solidFill>
                  <a:srgbClr val="000000"/>
                </a:solidFill>
              </a:rPr>
              <a:t>azılı kaynaklar</a:t>
            </a:r>
          </a:p>
          <a:p>
            <a:endParaRPr lang="tr-TR" altLang="tr-TR" smtClean="0"/>
          </a:p>
        </p:txBody>
      </p:sp>
      <p:sp>
        <p:nvSpPr>
          <p:cNvPr id="19460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23228EB-2FF1-4EC9-8A02-872EF0D370FC}" type="slidenum">
              <a:rPr lang="tr-TR" altLang="tr-TR" smtClean="0">
                <a:solidFill>
                  <a:srgbClr val="045C75"/>
                </a:solidFill>
              </a:rPr>
              <a:pPr/>
              <a:t>6</a:t>
            </a:fld>
            <a:endParaRPr lang="tr-TR" altLang="tr-TR" smtClean="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051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smtClean="0"/>
              <a:t>GÖZLEM</a:t>
            </a:r>
          </a:p>
        </p:txBody>
      </p:sp>
      <p:sp>
        <p:nvSpPr>
          <p:cNvPr id="2048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tr-TR" b="1" smtClean="0">
                <a:solidFill>
                  <a:srgbClr val="000000"/>
                </a:solidFill>
              </a:rPr>
              <a:t>Güçlü yanları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mtClean="0">
                <a:solidFill>
                  <a:srgbClr val="000000"/>
                </a:solidFill>
              </a:rPr>
              <a:t>S</a:t>
            </a:r>
            <a:r>
              <a:rPr lang="en-US" altLang="tr-TR" smtClean="0">
                <a:solidFill>
                  <a:srgbClr val="000000"/>
                </a:solidFill>
              </a:rPr>
              <a:t>özel olmayan davranış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mtClean="0">
                <a:solidFill>
                  <a:srgbClr val="000000"/>
                </a:solidFill>
              </a:rPr>
              <a:t>D</a:t>
            </a:r>
            <a:r>
              <a:rPr lang="en-US" altLang="tr-TR" smtClean="0">
                <a:solidFill>
                  <a:srgbClr val="000000"/>
                </a:solidFill>
              </a:rPr>
              <a:t>oğal çevre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mtClean="0">
                <a:solidFill>
                  <a:srgbClr val="000000"/>
                </a:solidFill>
              </a:rPr>
              <a:t>U</a:t>
            </a:r>
            <a:r>
              <a:rPr lang="en-US" altLang="tr-TR" smtClean="0">
                <a:solidFill>
                  <a:srgbClr val="000000"/>
                </a:solidFill>
              </a:rPr>
              <a:t>zun süreli analiz</a:t>
            </a:r>
            <a:endParaRPr lang="tr-TR" altLang="tr-TR" smtClean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tr-TR" b="1" smtClean="0">
                <a:solidFill>
                  <a:srgbClr val="000000"/>
                </a:solidFill>
              </a:rPr>
              <a:t>Zayıf yönleri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mtClean="0">
                <a:solidFill>
                  <a:srgbClr val="000000"/>
                </a:solidFill>
              </a:rPr>
              <a:t>K</a:t>
            </a:r>
            <a:r>
              <a:rPr lang="en-US" altLang="tr-TR" smtClean="0">
                <a:solidFill>
                  <a:srgbClr val="000000"/>
                </a:solidFill>
              </a:rPr>
              <a:t>ontrolün olmaması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mtClean="0">
                <a:solidFill>
                  <a:srgbClr val="000000"/>
                </a:solidFill>
              </a:rPr>
              <a:t>S</a:t>
            </a:r>
            <a:r>
              <a:rPr lang="en-US" altLang="tr-TR" smtClean="0">
                <a:solidFill>
                  <a:srgbClr val="000000"/>
                </a:solidFill>
              </a:rPr>
              <a:t>ayısallaştırma güçlüğü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mtClean="0">
                <a:solidFill>
                  <a:srgbClr val="000000"/>
                </a:solidFill>
              </a:rPr>
              <a:t>Ö</a:t>
            </a:r>
            <a:r>
              <a:rPr lang="en-US" altLang="tr-TR" smtClean="0">
                <a:solidFill>
                  <a:srgbClr val="000000"/>
                </a:solidFill>
              </a:rPr>
              <a:t>rneklem küçüklüğü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mtClean="0">
                <a:solidFill>
                  <a:srgbClr val="000000"/>
                </a:solidFill>
              </a:rPr>
              <a:t>A</a:t>
            </a:r>
            <a:r>
              <a:rPr lang="en-US" altLang="tr-TR" smtClean="0">
                <a:solidFill>
                  <a:srgbClr val="000000"/>
                </a:solidFill>
              </a:rPr>
              <a:t>lana giriş güçlüğü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mtClean="0">
                <a:solidFill>
                  <a:srgbClr val="000000"/>
                </a:solidFill>
              </a:rPr>
              <a:t>G</a:t>
            </a:r>
            <a:r>
              <a:rPr lang="en-US" altLang="tr-TR" smtClean="0">
                <a:solidFill>
                  <a:srgbClr val="000000"/>
                </a:solidFill>
              </a:rPr>
              <a:t>izliliğin ortadan kalkması</a:t>
            </a:r>
          </a:p>
          <a:p>
            <a:endParaRPr lang="tr-TR" altLang="tr-TR" smtClean="0"/>
          </a:p>
        </p:txBody>
      </p:sp>
      <p:sp>
        <p:nvSpPr>
          <p:cNvPr id="20484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9B88B5B-B997-4FD9-8B4C-DB6846E3DD97}" type="slidenum">
              <a:rPr lang="tr-TR" altLang="tr-TR" smtClean="0">
                <a:solidFill>
                  <a:srgbClr val="045C75"/>
                </a:solidFill>
              </a:rPr>
              <a:pPr/>
              <a:t>7</a:t>
            </a:fld>
            <a:endParaRPr lang="tr-TR" altLang="tr-TR" smtClean="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0368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Başlık"/>
          <p:cNvSpPr>
            <a:spLocks noGrp="1"/>
          </p:cNvSpPr>
          <p:nvPr>
            <p:ph type="title"/>
          </p:nvPr>
        </p:nvSpPr>
        <p:spPr>
          <a:xfrm>
            <a:off x="457200" y="620713"/>
            <a:ext cx="8229600" cy="1227137"/>
          </a:xfrm>
        </p:spPr>
        <p:txBody>
          <a:bodyPr/>
          <a:lstStyle/>
          <a:p>
            <a:pPr algn="ctr">
              <a:defRPr/>
            </a:pPr>
            <a:r>
              <a:rPr lang="tr-TR" sz="4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VERİ TOPLAMA YÖNTEMLERİ: </a:t>
            </a:r>
            <a:r>
              <a:rPr lang="tr-TR" sz="4400" dirty="0" smtClean="0"/>
              <a:t>ANKETLER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Tx/>
              <a:buNone/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 marL="609600" indent="-609600" eaLnBrk="1" hangingPunct="1">
              <a:buFont typeface="Wingdings 2" pitchFamily="18" charset="2"/>
              <a:buNone/>
              <a:defRPr/>
            </a:pPr>
            <a:r>
              <a:rPr lang="tr-TR" sz="3600" dirty="0" smtClean="0">
                <a:solidFill>
                  <a:srgbClr val="000000"/>
                </a:solidFill>
              </a:rPr>
              <a:t>Yüz yüze görüşme (Mülakat)</a:t>
            </a:r>
            <a:endParaRPr lang="en-US" sz="3600" dirty="0" smtClean="0">
              <a:solidFill>
                <a:srgbClr val="000000"/>
              </a:solidFill>
            </a:endParaRPr>
          </a:p>
          <a:p>
            <a:pPr marL="609600" indent="-609600" eaLnBrk="1" hangingPunct="1">
              <a:buFont typeface="Wingdings 2" pitchFamily="18" charset="2"/>
              <a:buNone/>
              <a:defRPr/>
            </a:pPr>
            <a:r>
              <a:rPr lang="tr-TR" sz="3600" dirty="0" smtClean="0">
                <a:solidFill>
                  <a:srgbClr val="000000"/>
                </a:solidFill>
              </a:rPr>
              <a:t>Kendi kendine yönetilen anketler</a:t>
            </a:r>
            <a:endParaRPr lang="en-US" sz="3600" dirty="0" smtClean="0">
              <a:solidFill>
                <a:srgbClr val="000000"/>
              </a:solidFill>
            </a:endParaRPr>
          </a:p>
          <a:p>
            <a:pPr marL="609600" indent="-609600" eaLnBrk="1" hangingPunct="1">
              <a:buFont typeface="Wingdings 2" pitchFamily="18" charset="2"/>
              <a:buNone/>
              <a:defRPr/>
            </a:pPr>
            <a:r>
              <a:rPr lang="en-US" sz="3600" dirty="0" smtClean="0">
                <a:solidFill>
                  <a:srgbClr val="000000"/>
                </a:solidFill>
              </a:rPr>
              <a:t>Tele</a:t>
            </a:r>
            <a:r>
              <a:rPr lang="tr-TR" sz="3600" dirty="0" smtClean="0">
                <a:solidFill>
                  <a:srgbClr val="000000"/>
                </a:solidFill>
              </a:rPr>
              <a:t>fon Görüşmesi</a:t>
            </a:r>
          </a:p>
          <a:p>
            <a:pPr marL="609600" indent="-609600" eaLnBrk="1" hangingPunct="1">
              <a:buFont typeface="Wingdings 2" pitchFamily="18" charset="2"/>
              <a:buNone/>
              <a:defRPr/>
            </a:pPr>
            <a:r>
              <a:rPr lang="tr-TR" sz="3600" dirty="0" smtClean="0">
                <a:solidFill>
                  <a:srgbClr val="000000"/>
                </a:solidFill>
              </a:rPr>
              <a:t>Posta Yoluyla Anket</a:t>
            </a:r>
          </a:p>
          <a:p>
            <a:pPr marL="609600" indent="-609600" eaLnBrk="1" hangingPunct="1">
              <a:buFont typeface="Wingdings 2" pitchFamily="18" charset="2"/>
              <a:buNone/>
              <a:defRPr/>
            </a:pPr>
            <a:r>
              <a:rPr lang="tr-TR" sz="3600" dirty="0" smtClean="0">
                <a:solidFill>
                  <a:srgbClr val="000000"/>
                </a:solidFill>
              </a:rPr>
              <a:t>Çevrim İçi İnternet Ortamında Anket</a:t>
            </a:r>
            <a:endParaRPr lang="en-US" sz="3600" dirty="0" smtClean="0">
              <a:solidFill>
                <a:srgbClr val="000000"/>
              </a:solidFill>
            </a:endParaRPr>
          </a:p>
          <a:p>
            <a:pPr>
              <a:buFont typeface="Wingdings 2" pitchFamily="18" charset="2"/>
              <a:buNone/>
              <a:defRPr/>
            </a:pPr>
            <a:endParaRPr lang="tr-TR" dirty="0"/>
          </a:p>
        </p:txBody>
      </p:sp>
      <p:sp>
        <p:nvSpPr>
          <p:cNvPr id="21508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2C3B645-2926-40D9-8099-5F599F21E045}" type="slidenum">
              <a:rPr lang="tr-TR" altLang="tr-TR" smtClean="0">
                <a:solidFill>
                  <a:srgbClr val="045C75"/>
                </a:solidFill>
              </a:rPr>
              <a:pPr/>
              <a:t>8</a:t>
            </a:fld>
            <a:endParaRPr lang="tr-TR" altLang="tr-TR" smtClean="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77947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Başlık"/>
          <p:cNvSpPr>
            <a:spLocks noGrp="1"/>
          </p:cNvSpPr>
          <p:nvPr>
            <p:ph type="title"/>
          </p:nvPr>
        </p:nvSpPr>
        <p:spPr>
          <a:xfrm>
            <a:off x="457200" y="620713"/>
            <a:ext cx="8229600" cy="1227137"/>
          </a:xfrm>
        </p:spPr>
        <p:txBody>
          <a:bodyPr/>
          <a:lstStyle/>
          <a:p>
            <a:pPr algn="ctr">
              <a:defRPr/>
            </a:pPr>
            <a:r>
              <a:rPr lang="tr-TR" sz="4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VERİ TOPLAMA YÖNTEMLERİ: </a:t>
            </a:r>
            <a:r>
              <a:rPr lang="tr-TR" sz="4400" dirty="0" smtClean="0"/>
              <a:t>ANKETLER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750" y="1916113"/>
            <a:ext cx="8229600" cy="4389437"/>
          </a:xfrm>
        </p:spPr>
        <p:txBody>
          <a:bodyPr/>
          <a:lstStyle/>
          <a:p>
            <a:pPr marL="609600" indent="-609600" eaLnBrk="1" hangingPunct="1">
              <a:buFontTx/>
              <a:buNone/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 marL="609600" indent="-609600" eaLnBrk="1" hangingPunct="1">
              <a:buFont typeface="Wingdings 2" pitchFamily="18" charset="2"/>
              <a:buNone/>
              <a:defRPr/>
            </a:pPr>
            <a:r>
              <a:rPr lang="tr-TR" sz="3600" dirty="0" smtClean="0">
                <a:solidFill>
                  <a:srgbClr val="000000"/>
                </a:solidFill>
              </a:rPr>
              <a:t>Odak Grup Görüşmeleri</a:t>
            </a:r>
            <a:endParaRPr lang="en-US" sz="3600" dirty="0" smtClean="0">
              <a:solidFill>
                <a:srgbClr val="000000"/>
              </a:solidFill>
            </a:endParaRPr>
          </a:p>
          <a:p>
            <a:pPr marL="609600" indent="-609600" eaLnBrk="1" hangingPunct="1">
              <a:buFont typeface="Wingdings 2" pitchFamily="18" charset="2"/>
              <a:buNone/>
              <a:defRPr/>
            </a:pPr>
            <a:r>
              <a:rPr lang="tr-TR" sz="3600" dirty="0" err="1" smtClean="0">
                <a:solidFill>
                  <a:srgbClr val="000000"/>
                </a:solidFill>
              </a:rPr>
              <a:t>Omnibus</a:t>
            </a:r>
            <a:r>
              <a:rPr lang="tr-TR" sz="3600" dirty="0" smtClean="0">
                <a:solidFill>
                  <a:srgbClr val="000000"/>
                </a:solidFill>
              </a:rPr>
              <a:t> Anket</a:t>
            </a:r>
            <a:endParaRPr lang="en-US" sz="3600" dirty="0" smtClean="0">
              <a:solidFill>
                <a:srgbClr val="000000"/>
              </a:solidFill>
            </a:endParaRPr>
          </a:p>
          <a:p>
            <a:pPr marL="609600" indent="-609600" eaLnBrk="1" hangingPunct="1">
              <a:buFont typeface="Wingdings 2" pitchFamily="18" charset="2"/>
              <a:buNone/>
              <a:defRPr/>
            </a:pPr>
            <a:r>
              <a:rPr lang="tr-TR" sz="3600" dirty="0" err="1" smtClean="0">
                <a:solidFill>
                  <a:srgbClr val="000000"/>
                </a:solidFill>
              </a:rPr>
              <a:t>Projektif</a:t>
            </a:r>
            <a:r>
              <a:rPr lang="tr-TR" sz="3600" dirty="0" smtClean="0">
                <a:solidFill>
                  <a:srgbClr val="000000"/>
                </a:solidFill>
              </a:rPr>
              <a:t> Araştırma Teknikleri</a:t>
            </a:r>
            <a:endParaRPr lang="en-US" sz="3600" dirty="0" smtClean="0">
              <a:solidFill>
                <a:srgbClr val="000000"/>
              </a:solidFill>
            </a:endParaRPr>
          </a:p>
          <a:p>
            <a:pPr>
              <a:buFont typeface="Wingdings 2" pitchFamily="18" charset="2"/>
              <a:buNone/>
              <a:defRPr/>
            </a:pPr>
            <a:endParaRPr lang="tr-TR" dirty="0"/>
          </a:p>
        </p:txBody>
      </p:sp>
      <p:sp>
        <p:nvSpPr>
          <p:cNvPr id="22532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E989527-4667-48ED-9622-876B5FB62661}" type="slidenum">
              <a:rPr lang="tr-TR" altLang="tr-TR" smtClean="0">
                <a:solidFill>
                  <a:srgbClr val="045C75"/>
                </a:solidFill>
              </a:rPr>
              <a:pPr/>
              <a:t>9</a:t>
            </a:fld>
            <a:endParaRPr lang="tr-TR" altLang="tr-TR" smtClean="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028856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326</Words>
  <Application>Microsoft Office PowerPoint</Application>
  <PresentationFormat>Ekran Gösterisi (4:3)</PresentationFormat>
  <Paragraphs>101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14</vt:i4>
      </vt:variant>
    </vt:vector>
  </HeadingPairs>
  <TitlesOfParts>
    <vt:vector size="16" baseType="lpstr">
      <vt:lpstr>Ofis Teması</vt:lpstr>
      <vt:lpstr>Akış</vt:lpstr>
      <vt:lpstr>  8.HAFTA:  ARAŞTIRMALARDA VERİ TOPLAMA YÖNTEMLERİ   </vt:lpstr>
      <vt:lpstr>VERİ TOPLAMA TEKNİKLERİ  BAŞLICA ARAŞTIRMA YÖNTEMLERİ</vt:lpstr>
      <vt:lpstr>VERİ TOPLAMA YÖNTEMLERİ: Gözlem</vt:lpstr>
      <vt:lpstr>Gözlem Türleri</vt:lpstr>
      <vt:lpstr>PowerPoint Sunusu</vt:lpstr>
      <vt:lpstr>    Gözlemle Veri Toplama Teknikleri</vt:lpstr>
      <vt:lpstr>GÖZLEM</vt:lpstr>
      <vt:lpstr>VERİ TOPLAMA YÖNTEMLERİ: ANKETLER</vt:lpstr>
      <vt:lpstr>VERİ TOPLAMA YÖNTEMLERİ: ANKETLER</vt:lpstr>
      <vt:lpstr>GÖRÜŞME-MÜLAKAT</vt:lpstr>
      <vt:lpstr>GÖRÜŞME OLUMLU YANLAR</vt:lpstr>
      <vt:lpstr>GÖRÜŞME OLUMSUZ YANLAR</vt:lpstr>
      <vt:lpstr>DOKÜMAN İNCELEME-LİTERATÜR TARAMASI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8.HAFTA:  ARAŞTIRMALARDA VERİ TOPLAMA YÖNTEMLERİ   </dc:title>
  <dc:creator>RESIDE ADAL DUNDAR</dc:creator>
  <cp:lastModifiedBy>RESIDE ADAL DUNDAR</cp:lastModifiedBy>
  <cp:revision>1</cp:revision>
  <dcterms:created xsi:type="dcterms:W3CDTF">2018-07-09T11:37:00Z</dcterms:created>
  <dcterms:modified xsi:type="dcterms:W3CDTF">2018-07-09T11:37:33Z</dcterms:modified>
</cp:coreProperties>
</file>