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DAC1839-1D4D-404A-BD14-FB9EF4D8F9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8585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F383-0416-47BA-8A9E-5E39479931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7696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B41DA3F-F52B-4B00-BFD6-137C973D70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2272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32ECC-5DD7-43D1-BD7B-B73E1425404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9925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4998-1616-464C-BBC6-02C7AAF0A09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23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0EAB-CEB1-4573-8852-86BAD59255C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5399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908B-30A2-40B0-8EB4-51E18D7C356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1079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93F9D-9B73-4EF1-82D5-0BC1DF24CE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7660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C2B59-8968-450A-A0A1-F6C3FC1BE2E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461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618D-5238-45CB-BFDA-4124B788DB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63890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2F82-1E67-471D-928A-0535E18CD14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157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69ACCB-A54F-4C8E-ADBD-A944D612ABA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72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268760"/>
            <a:ext cx="7848872" cy="4536504"/>
          </a:xfrm>
          <a:ln>
            <a:miter lim="800000"/>
            <a:headEnd/>
            <a:tailEnd/>
          </a:ln>
          <a:extLst/>
        </p:spPr>
        <p:txBody>
          <a:bodyPr anchor="ctr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5300" dirty="0"/>
              <a:t>8</a:t>
            </a:r>
            <a:r>
              <a:rPr lang="tr-TR" sz="5300" dirty="0" smtClean="0"/>
              <a:t>.HAFTA</a:t>
            </a:r>
            <a:r>
              <a:rPr lang="tr-TR" sz="5300" dirty="0" smtClean="0"/>
              <a:t>: </a:t>
            </a:r>
            <a:br>
              <a:rPr lang="tr-TR" sz="5300" dirty="0" smtClean="0"/>
            </a:br>
            <a:r>
              <a:rPr lang="tr-TR" sz="5300" dirty="0" smtClean="0"/>
              <a:t>ARAŞTIRMALARDA </a:t>
            </a:r>
            <a:r>
              <a:rPr lang="tr-TR" sz="5300" dirty="0" smtClean="0"/>
              <a:t>VERİ TOPLAMA YÖNTEMLERİ</a:t>
            </a:r>
            <a:r>
              <a:rPr lang="tr-TR" sz="6000" dirty="0" smtClean="0"/>
              <a:t/>
            </a:r>
            <a:br>
              <a:rPr lang="tr-TR" sz="6000" dirty="0" smtClean="0"/>
            </a:br>
            <a:r>
              <a:rPr lang="tr-TR" sz="4000" dirty="0"/>
              <a:t/>
            </a:r>
            <a:br>
              <a:rPr lang="tr-TR" sz="4000" dirty="0"/>
            </a:b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6446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GÖRÜŞME-MÜLAKAT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smtClean="0">
                <a:solidFill>
                  <a:srgbClr val="000000"/>
                </a:solidFill>
              </a:rPr>
              <a:t>Önceden belirlenmiş, ciddi bir amaç için yapılan, soru sorma ve yanıtlama tarzına dayalı karşılıklı ve etkileşimli bir iletişim süreci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Informal – Araştırmacı tartışmayı hatırlamayı gerektirir.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Yapılandırılmamış  – Sorular serbest, istenilen konuda derinleştirilir, yanıtlar yönlendiricidir.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Yarı yapılandırılmış – bazı açık uçlu sorular vardır bazı konularda derinleştirilir.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Yapılandırılmış – herkese önceden belirlenen aynı sorular.</a:t>
            </a:r>
          </a:p>
          <a:p>
            <a:endParaRPr lang="tr-TR" alt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2CDF0D-D8F8-49FB-83CB-572C943484C7}" type="slidenum">
              <a:rPr lang="tr-TR" altLang="tr-TR" smtClean="0">
                <a:solidFill>
                  <a:srgbClr val="045C75"/>
                </a:solidFill>
              </a:rPr>
              <a:pPr/>
              <a:t>10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9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GÖRÜŞME OLUMLU YANLAR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Esneklik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Yanıt oranı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Sözel olmayan davranış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Ortam üzerindeki kontrol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Soruların sırası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Anlık tepki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Veri kaynağının onaylanması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Tamlık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Derinlemesine bilgi</a:t>
            </a:r>
          </a:p>
          <a:p>
            <a:endParaRPr lang="tr-TR" altLang="tr-TR" smtClean="0"/>
          </a:p>
        </p:txBody>
      </p:sp>
      <p:sp>
        <p:nvSpPr>
          <p:cNvPr id="245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91D382-94E9-4D92-88A4-22EA827FA1B8}" type="slidenum">
              <a:rPr lang="tr-TR" altLang="tr-TR" smtClean="0">
                <a:solidFill>
                  <a:srgbClr val="045C75"/>
                </a:solidFill>
              </a:rPr>
              <a:pPr/>
              <a:t>11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4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GÖRÜŞME OLUMSUZ YANLAR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Maliyet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Zaman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Olası yanlılık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Kayıtlı ve yazılı bilgileri kullanamama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Zaman ayırma güçlüğü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Gizliliğin kaybı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Soru standardının olmayışı</a:t>
            </a:r>
          </a:p>
          <a:p>
            <a:pPr eaLnBrk="1" hangingPunct="1"/>
            <a:r>
              <a:rPr lang="tr-TR" altLang="tr-TR" smtClean="0">
                <a:solidFill>
                  <a:srgbClr val="000000"/>
                </a:solidFill>
              </a:rPr>
              <a:t>Bireylere ulaşmada güçlük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>
              <a:solidFill>
                <a:srgbClr val="000000"/>
              </a:solidFill>
            </a:endParaRPr>
          </a:p>
          <a:p>
            <a:endParaRPr lang="tr-TR" alt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D8ACB3-AC6D-43EF-9AD8-12D034BFDCFF}" type="slidenum">
              <a:rPr lang="tr-TR" altLang="tr-TR" smtClean="0">
                <a:solidFill>
                  <a:srgbClr val="045C75"/>
                </a:solidFill>
              </a:rPr>
              <a:pPr/>
              <a:t>12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298575"/>
          </a:xfrm>
        </p:spPr>
        <p:txBody>
          <a:bodyPr/>
          <a:lstStyle/>
          <a:p>
            <a:pPr algn="ctr"/>
            <a:r>
              <a:rPr lang="tr-TR" altLang="tr-TR" sz="4400" smtClean="0"/>
              <a:t>DOKÜMAN İNCELEME-LİTERATÜR TARAMASI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180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sz="3200" smtClean="0">
                <a:solidFill>
                  <a:srgbClr val="000000"/>
                </a:solidFill>
              </a:rPr>
              <a:t>Araştırılması hedeflenen olgu ya da olgular hakkında bilgi içeren yazılı materyallerin analizini kapsar.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sz="3200" smtClean="0">
                <a:solidFill>
                  <a:srgbClr val="000000"/>
                </a:solidFill>
              </a:rPr>
              <a:t>Diğer dokümanlar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Film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Video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Fotoğraf</a:t>
            </a:r>
          </a:p>
          <a:p>
            <a:endParaRPr lang="tr-TR" alt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C24544-A7D6-41EB-A219-60F39F4F3C44}" type="slidenum">
              <a:rPr lang="tr-TR" altLang="tr-TR" smtClean="0">
                <a:solidFill>
                  <a:srgbClr val="045C75"/>
                </a:solidFill>
              </a:rPr>
              <a:pPr/>
              <a:t>13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4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altLang="tr-TR" smtClean="0"/>
              <a:t>Kaynaklar:</a:t>
            </a:r>
          </a:p>
          <a:p>
            <a:r>
              <a:rPr lang="tr-TR" altLang="tr-TR" smtClean="0"/>
              <a:t>Rauf Arıkan, Araştırma Yöntem ve Teknikleri, Nobel Yay., Ankara, 2011</a:t>
            </a:r>
          </a:p>
          <a:p>
            <a:r>
              <a:rPr lang="tr-TR" altLang="tr-TR" smtClean="0"/>
              <a:t>Ali Yıldırım, Hasan Şimşek, Sosyal Bilimlerde Nitel Araştırma Yöntemleri, Seçkin Yay., Ankara, 2011</a:t>
            </a:r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C847B7-EB57-4170-8C76-B7960C32FA18}" type="slidenum">
              <a:rPr lang="tr-TR" altLang="tr-TR" smtClean="0">
                <a:solidFill>
                  <a:srgbClr val="045C75"/>
                </a:solidFill>
              </a:rPr>
              <a:pPr/>
              <a:t>14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5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VERİ TOPLAMA TEKNİKLERİ</a:t>
            </a:r>
            <a:b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BAŞLICA ARAŞTIRMA YÖNTEMLERİ</a:t>
            </a:r>
            <a:endParaRPr lang="tr-TR" sz="4000" dirty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Mantıksal Yöntem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Literatür Taraması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Arşiv ve Doküman İncelemesi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Alanyazın İncelemesi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Söylem Analizi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Anket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Eylem Araştırmaları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Örnek Olay İncelemesi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Gözlem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Deneysel Yöntem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Tarih Araştırmalarında Yöntem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000000"/>
                </a:solidFill>
              </a:rPr>
              <a:t>İstatiksel Analiz Yöntemleri</a:t>
            </a:r>
          </a:p>
          <a:p>
            <a:pPr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1536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184EF1-FEAA-47B2-B6D7-A66F1D6F539F}" type="slidenum">
              <a:rPr lang="tr-TR" altLang="tr-TR" smtClean="0">
                <a:solidFill>
                  <a:srgbClr val="045C75"/>
                </a:solidFill>
              </a:rPr>
              <a:pPr/>
              <a:t>2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0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371600"/>
          </a:xfrm>
        </p:spPr>
        <p:txBody>
          <a:bodyPr/>
          <a:lstStyle/>
          <a:p>
            <a:pPr algn="ctr">
              <a:defRPr/>
            </a:pPr>
            <a:r>
              <a:rPr lang="tr-TR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VERİ TOPLAMA YÖNTEMLERİ: Gözlem</a:t>
            </a:r>
            <a:endParaRPr lang="tr-TR" sz="4400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Herhangi bir ortam ya da kurumda oluşan davranışı ayrıntılı olarak tanımlamak amacıyla kullanılan bir yöntemdir.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Ayrıntılı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Kapsamlı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Zamana yayılmış</a:t>
            </a:r>
          </a:p>
          <a:p>
            <a:pPr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1638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27D344-0C9A-42B6-87B9-7C022383CA4B}" type="slidenum">
              <a:rPr lang="tr-TR" altLang="tr-TR" smtClean="0">
                <a:solidFill>
                  <a:srgbClr val="045C75"/>
                </a:solidFill>
              </a:rPr>
              <a:pPr/>
              <a:t>3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5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Gözlem Türleri</a:t>
            </a:r>
            <a:endParaRPr lang="tr-TR" dirty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Gözlem ortamı</a:t>
            </a:r>
          </a:p>
          <a:p>
            <a:pPr lvl="1"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Doğal</a:t>
            </a:r>
          </a:p>
          <a:p>
            <a:pPr lvl="1"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Yapay</a:t>
            </a:r>
          </a:p>
          <a:p>
            <a:pPr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Araştırmacının yapısal kararları</a:t>
            </a:r>
          </a:p>
          <a:p>
            <a:pPr lvl="1"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Yapılandırılmış</a:t>
            </a:r>
          </a:p>
          <a:p>
            <a:pPr lvl="1" eaLnBrk="1" hangingPunct="1">
              <a:lnSpc>
                <a:spcPct val="13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Yapılandırılmamış</a:t>
            </a:r>
            <a:endParaRPr lang="tr-TR" altLang="tr-TR" sz="3200" smtClean="0"/>
          </a:p>
        </p:txBody>
      </p:sp>
      <p:sp>
        <p:nvSpPr>
          <p:cNvPr id="1741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D342DA-21B9-413D-B613-807635824C31}" type="slidenum">
              <a:rPr lang="tr-TR" altLang="tr-TR" smtClean="0">
                <a:solidFill>
                  <a:srgbClr val="045C75"/>
                </a:solidFill>
              </a:rPr>
              <a:pPr/>
              <a:t>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7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altLang="tr-TR" smtClean="0"/>
          </a:p>
        </p:txBody>
      </p:sp>
      <p:sp>
        <p:nvSpPr>
          <p:cNvPr id="18435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54F186-712F-434B-9263-8CC71BCEBE1E}" type="slidenum">
              <a:rPr lang="tr-TR" altLang="tr-TR" smtClean="0">
                <a:solidFill>
                  <a:srgbClr val="045C75"/>
                </a:solidFill>
              </a:rPr>
              <a:pPr/>
              <a:t>5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76250"/>
            <a:ext cx="7704137" cy="5848350"/>
          </a:xfrm>
          <a:noFill/>
        </p:spPr>
      </p:pic>
    </p:spTree>
    <p:extLst>
      <p:ext uri="{BB962C8B-B14F-4D97-AF65-F5344CB8AC3E}">
        <p14:creationId xmlns:p14="http://schemas.microsoft.com/office/powerpoint/2010/main" val="237566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5400" smtClean="0"/>
              <a:t/>
            </a:r>
            <a:br>
              <a:rPr lang="tr-TR" altLang="tr-TR" sz="5400" smtClean="0"/>
            </a:br>
            <a:r>
              <a:rPr lang="tr-TR" altLang="tr-TR" sz="5400" smtClean="0"/>
              <a:t/>
            </a:r>
            <a:br>
              <a:rPr lang="tr-TR" altLang="tr-TR" sz="5400" smtClean="0"/>
            </a:br>
            <a:r>
              <a:rPr lang="tr-TR" altLang="tr-TR" sz="5400" smtClean="0"/>
              <a:t/>
            </a:r>
            <a:br>
              <a:rPr lang="tr-TR" altLang="tr-TR" sz="5400" smtClean="0"/>
            </a:br>
            <a:r>
              <a:rPr lang="tr-TR" altLang="tr-TR" sz="5400" smtClean="0"/>
              <a:t/>
            </a:r>
            <a:br>
              <a:rPr lang="tr-TR" altLang="tr-TR" sz="5400" smtClean="0"/>
            </a:br>
            <a:r>
              <a:rPr lang="en-ZA" altLang="tr-TR" sz="4400" smtClean="0"/>
              <a:t>Gözlemle Veri Toplama Teknikleri</a:t>
            </a:r>
            <a:endParaRPr lang="tr-TR" altLang="tr-TR" sz="4400" smtClean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Y</a:t>
            </a:r>
            <a:r>
              <a:rPr lang="en-ZA" altLang="tr-TR" sz="3600" smtClean="0">
                <a:solidFill>
                  <a:srgbClr val="000000"/>
                </a:solidFill>
              </a:rPr>
              <a:t>azılı tasvirler</a:t>
            </a:r>
          </a:p>
          <a:p>
            <a:pPr eaLnBrk="1" hangingPunct="1">
              <a:lnSpc>
                <a:spcPct val="14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V</a:t>
            </a:r>
            <a:r>
              <a:rPr lang="en-ZA" altLang="tr-TR" sz="3600" smtClean="0">
                <a:solidFill>
                  <a:srgbClr val="000000"/>
                </a:solidFill>
              </a:rPr>
              <a:t>ideo kayıtları</a:t>
            </a:r>
          </a:p>
          <a:p>
            <a:pPr eaLnBrk="1" hangingPunct="1">
              <a:lnSpc>
                <a:spcPct val="14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F</a:t>
            </a:r>
            <a:r>
              <a:rPr lang="en-ZA" altLang="tr-TR" sz="3600" smtClean="0">
                <a:solidFill>
                  <a:srgbClr val="000000"/>
                </a:solidFill>
              </a:rPr>
              <a:t>otoğraf ve malzemeler</a:t>
            </a:r>
          </a:p>
          <a:p>
            <a:pPr eaLnBrk="1" hangingPunct="1">
              <a:lnSpc>
                <a:spcPct val="140000"/>
              </a:lnSpc>
            </a:pPr>
            <a:r>
              <a:rPr lang="tr-TR" altLang="tr-TR" sz="3600" smtClean="0">
                <a:solidFill>
                  <a:srgbClr val="000000"/>
                </a:solidFill>
              </a:rPr>
              <a:t>Y</a:t>
            </a:r>
            <a:r>
              <a:rPr lang="en-ZA" altLang="tr-TR" sz="3600" smtClean="0">
                <a:solidFill>
                  <a:srgbClr val="000000"/>
                </a:solidFill>
              </a:rPr>
              <a:t>azılı kaynaklar</a:t>
            </a:r>
          </a:p>
          <a:p>
            <a:endParaRPr lang="tr-TR" alt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23228EB-2FF1-4EC9-8A02-872EF0D370FC}" type="slidenum">
              <a:rPr lang="tr-TR" altLang="tr-TR" smtClean="0">
                <a:solidFill>
                  <a:srgbClr val="045C75"/>
                </a:solidFill>
              </a:rPr>
              <a:pPr/>
              <a:t>6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51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mtClean="0"/>
              <a:t>GÖZLEM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b="1" smtClean="0">
                <a:solidFill>
                  <a:srgbClr val="000000"/>
                </a:solidFill>
              </a:rPr>
              <a:t>Güçlü yanları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S</a:t>
            </a:r>
            <a:r>
              <a:rPr lang="en-US" altLang="tr-TR" smtClean="0">
                <a:solidFill>
                  <a:srgbClr val="000000"/>
                </a:solidFill>
              </a:rPr>
              <a:t>özel olmayan davranış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D</a:t>
            </a:r>
            <a:r>
              <a:rPr lang="en-US" altLang="tr-TR" smtClean="0">
                <a:solidFill>
                  <a:srgbClr val="000000"/>
                </a:solidFill>
              </a:rPr>
              <a:t>oğal çevre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U</a:t>
            </a:r>
            <a:r>
              <a:rPr lang="en-US" altLang="tr-TR" smtClean="0">
                <a:solidFill>
                  <a:srgbClr val="000000"/>
                </a:solidFill>
              </a:rPr>
              <a:t>zun süreli analiz</a:t>
            </a:r>
            <a:endParaRPr lang="tr-TR" altLang="tr-TR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b="1" smtClean="0">
                <a:solidFill>
                  <a:srgbClr val="000000"/>
                </a:solidFill>
              </a:rPr>
              <a:t>Zayıf yönleri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K</a:t>
            </a:r>
            <a:r>
              <a:rPr lang="en-US" altLang="tr-TR" smtClean="0">
                <a:solidFill>
                  <a:srgbClr val="000000"/>
                </a:solidFill>
              </a:rPr>
              <a:t>ontrolün olmaması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S</a:t>
            </a:r>
            <a:r>
              <a:rPr lang="en-US" altLang="tr-TR" smtClean="0">
                <a:solidFill>
                  <a:srgbClr val="000000"/>
                </a:solidFill>
              </a:rPr>
              <a:t>ayısallaştırma güçlüğü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Ö</a:t>
            </a:r>
            <a:r>
              <a:rPr lang="en-US" altLang="tr-TR" smtClean="0">
                <a:solidFill>
                  <a:srgbClr val="000000"/>
                </a:solidFill>
              </a:rPr>
              <a:t>rneklem küçüklüğü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A</a:t>
            </a:r>
            <a:r>
              <a:rPr lang="en-US" altLang="tr-TR" smtClean="0">
                <a:solidFill>
                  <a:srgbClr val="000000"/>
                </a:solidFill>
              </a:rPr>
              <a:t>lana giriş güçlüğü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0000"/>
                </a:solidFill>
              </a:rPr>
              <a:t>G</a:t>
            </a:r>
            <a:r>
              <a:rPr lang="en-US" altLang="tr-TR" smtClean="0">
                <a:solidFill>
                  <a:srgbClr val="000000"/>
                </a:solidFill>
              </a:rPr>
              <a:t>izliliğin ortadan kalkması</a:t>
            </a:r>
          </a:p>
          <a:p>
            <a:endParaRPr lang="tr-TR" alt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B88B5B-B997-4FD9-8B4C-DB6846E3DD97}" type="slidenum">
              <a:rPr lang="tr-TR" altLang="tr-TR" smtClean="0">
                <a:solidFill>
                  <a:srgbClr val="045C75"/>
                </a:solidFill>
              </a:rPr>
              <a:pPr/>
              <a:t>7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3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/>
          <a:lstStyle/>
          <a:p>
            <a:pPr algn="ctr">
              <a:defRPr/>
            </a:pPr>
            <a:r>
              <a:rPr lang="tr-TR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VERİ TOPLAMA YÖNTEMLERİ: </a:t>
            </a:r>
            <a:r>
              <a:rPr lang="tr-TR" sz="4400" dirty="0" smtClean="0"/>
              <a:t>ANKETLER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Yüz yüze görüşme (Mülakat)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Kendi kendine yönetilen anketler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</a:rPr>
              <a:t>Tele</a:t>
            </a:r>
            <a:r>
              <a:rPr lang="tr-TR" sz="3600" dirty="0" smtClean="0">
                <a:solidFill>
                  <a:srgbClr val="000000"/>
                </a:solidFill>
              </a:rPr>
              <a:t>fon Görüşmesi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Posta Yoluyla Anket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Çevrim İçi İnternet Ortamında Anket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tr-TR" dirty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C3B645-2926-40D9-8099-5F599F21E045}" type="slidenum">
              <a:rPr lang="tr-TR" altLang="tr-TR" smtClean="0">
                <a:solidFill>
                  <a:srgbClr val="045C75"/>
                </a:solidFill>
              </a:rPr>
              <a:pPr/>
              <a:t>8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9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27137"/>
          </a:xfrm>
        </p:spPr>
        <p:txBody>
          <a:bodyPr/>
          <a:lstStyle/>
          <a:p>
            <a:pPr algn="ctr">
              <a:defRPr/>
            </a:pPr>
            <a:r>
              <a:rPr lang="tr-TR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VERİ TOPLAMA YÖNTEMLERİ: </a:t>
            </a:r>
            <a:r>
              <a:rPr lang="tr-TR" sz="4400" dirty="0" smtClean="0"/>
              <a:t>ANKETLER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750" y="1916113"/>
            <a:ext cx="8229600" cy="4389437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smtClean="0">
                <a:solidFill>
                  <a:srgbClr val="000000"/>
                </a:solidFill>
              </a:rPr>
              <a:t>Odak Grup Görüşmeleri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err="1" smtClean="0">
                <a:solidFill>
                  <a:srgbClr val="000000"/>
                </a:solidFill>
              </a:rPr>
              <a:t>Omnibus</a:t>
            </a:r>
            <a:r>
              <a:rPr lang="tr-TR" sz="3600" dirty="0" smtClean="0">
                <a:solidFill>
                  <a:srgbClr val="000000"/>
                </a:solidFill>
              </a:rPr>
              <a:t> Anket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tr-TR" sz="3600" dirty="0" err="1" smtClean="0">
                <a:solidFill>
                  <a:srgbClr val="000000"/>
                </a:solidFill>
              </a:rPr>
              <a:t>Projektif</a:t>
            </a:r>
            <a:r>
              <a:rPr lang="tr-TR" sz="3600" dirty="0" smtClean="0">
                <a:solidFill>
                  <a:srgbClr val="000000"/>
                </a:solidFill>
              </a:rPr>
              <a:t> Araştırma Teknikleri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tr-TR" dirty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989527-4667-48ED-9622-876B5FB62661}" type="slidenum">
              <a:rPr lang="tr-TR" altLang="tr-TR" smtClean="0">
                <a:solidFill>
                  <a:srgbClr val="045C75"/>
                </a:solidFill>
              </a:rPr>
              <a:pPr/>
              <a:t>9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88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Ekran Gösterisi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Akış</vt:lpstr>
      <vt:lpstr>  8.HAFTA:  ARAŞTIRMALARDA VERİ TOPLAMA YÖNTEMLERİ   </vt:lpstr>
      <vt:lpstr>VERİ TOPLAMA TEKNİKLERİ  BAŞLICA ARAŞTIRMA YÖNTEMLERİ</vt:lpstr>
      <vt:lpstr>VERİ TOPLAMA YÖNTEMLERİ: Gözlem</vt:lpstr>
      <vt:lpstr>Gözlem Türleri</vt:lpstr>
      <vt:lpstr>PowerPoint Sunusu</vt:lpstr>
      <vt:lpstr>    Gözlemle Veri Toplama Teknikleri</vt:lpstr>
      <vt:lpstr>GÖZLEM</vt:lpstr>
      <vt:lpstr>VERİ TOPLAMA YÖNTEMLERİ: ANKETLER</vt:lpstr>
      <vt:lpstr>VERİ TOPLAMA YÖNTEMLERİ: ANKETLER</vt:lpstr>
      <vt:lpstr>GÖRÜŞME-MÜLAKAT</vt:lpstr>
      <vt:lpstr>GÖRÜŞME OLUMLU YANLAR</vt:lpstr>
      <vt:lpstr>GÖRÜŞME OLUMSUZ YANLAR</vt:lpstr>
      <vt:lpstr>DOKÜMAN İNCELEME-LİTERATÜR TARAMASI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8.HAFTA:  ARAŞTIRMALARDA VERİ TOPLAMA YÖNTEMLERİ   </dc:title>
  <dc:creator>RESIDE ADAL DUNDAR</dc:creator>
  <cp:lastModifiedBy>RESIDE ADAL DUNDAR</cp:lastModifiedBy>
  <cp:revision>1</cp:revision>
  <dcterms:created xsi:type="dcterms:W3CDTF">2018-07-09T11:37:00Z</dcterms:created>
  <dcterms:modified xsi:type="dcterms:W3CDTF">2018-07-09T11:37:33Z</dcterms:modified>
</cp:coreProperties>
</file>