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88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392D2F-2EBB-4B95-9398-0BC897AE3E3E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8430B4-8631-4443-9947-F15BCD2ACF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4693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Comic Sans MS" panose="030F0702030302020204" pitchFamily="66" charset="0"/>
            </a:endParaRP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54795B3-081B-4FE8-88EE-E46D02841DB6}" type="slidenum">
              <a:rPr lang="tr-TR" altLang="tr-TR" smtClean="0"/>
              <a:pPr>
                <a:spcBef>
                  <a:spcPct val="0"/>
                </a:spcBef>
              </a:pPr>
              <a:t>3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4902429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8BC98F6-E939-4270-BB7C-48790DEF3662}" type="slidenum">
              <a:rPr lang="en-US" altLang="tr-TR" smtClean="0"/>
              <a:pPr>
                <a:spcBef>
                  <a:spcPct val="0"/>
                </a:spcBef>
              </a:pPr>
              <a:t>15</a:t>
            </a:fld>
            <a:endParaRPr lang="en-US" altLang="tr-TR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tr-TR" smtClean="0">
                <a:latin typeface="Arial" panose="020B0604020202020204" pitchFamily="34" charset="0"/>
              </a:rPr>
              <a:t>Three methods are commonly used to transform plants. These are electroporation, infection with </a:t>
            </a:r>
            <a:r>
              <a:rPr lang="en-US" altLang="tr-TR" i="1" smtClean="0">
                <a:latin typeface="Arial" panose="020B0604020202020204" pitchFamily="34" charset="0"/>
              </a:rPr>
              <a:t>Agrobacterium</a:t>
            </a:r>
            <a:r>
              <a:rPr lang="en-US" altLang="tr-TR" smtClean="0">
                <a:latin typeface="Arial" panose="020B0604020202020204" pitchFamily="34" charset="0"/>
              </a:rPr>
              <a:t>, and biolistics, also called the gene gun. Once the plant is transformed, we can detect the presence of a transgene in a plant by looking for the protein that is made by that transgene and by looking for the DNA sequence of the transgene.</a:t>
            </a:r>
          </a:p>
        </p:txBody>
      </p:sp>
    </p:spTree>
    <p:extLst>
      <p:ext uri="{BB962C8B-B14F-4D97-AF65-F5344CB8AC3E}">
        <p14:creationId xmlns:p14="http://schemas.microsoft.com/office/powerpoint/2010/main" val="36199047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0351895-354D-4215-85CA-6F01919BB216}" type="slidenum">
              <a:rPr lang="tr-TR" altLang="tr-TR" smtClean="0"/>
              <a:pPr>
                <a:spcBef>
                  <a:spcPct val="0"/>
                </a:spcBef>
              </a:pPr>
              <a:t>6</a:t>
            </a:fld>
            <a:endParaRPr lang="tr-TR" altLang="tr-TR" smtClean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7413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7004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78634EE-CA2F-4400-AC26-6E446823C1B4}" type="slidenum">
              <a:rPr lang="en-US" altLang="tr-TR" smtClean="0"/>
              <a:pPr>
                <a:spcBef>
                  <a:spcPct val="0"/>
                </a:spcBef>
              </a:pPr>
              <a:t>7</a:t>
            </a:fld>
            <a:endParaRPr lang="en-US" altLang="tr-TR" smtClean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6005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AE61BA3-3E78-4C4F-AB7B-A55E1825F40C}" type="slidenum">
              <a:rPr lang="en-US" altLang="tr-TR" smtClean="0"/>
              <a:pPr>
                <a:spcBef>
                  <a:spcPct val="0"/>
                </a:spcBef>
              </a:pPr>
              <a:t>8</a:t>
            </a:fld>
            <a:endParaRPr lang="en-US" altLang="tr-TR" smtClean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0728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5C70376-F9DD-4734-B68E-D5F3C7A85D1E}" type="slidenum">
              <a:rPr lang="en-US" altLang="tr-TR" smtClean="0"/>
              <a:pPr>
                <a:spcBef>
                  <a:spcPct val="0"/>
                </a:spcBef>
              </a:pPr>
              <a:t>9</a:t>
            </a:fld>
            <a:endParaRPr lang="en-US" altLang="tr-TR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3339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DD1055E-E16C-4BFC-8618-8A99D5F36BC9}" type="slidenum">
              <a:rPr lang="en-US" altLang="tr-TR" smtClean="0"/>
              <a:pPr>
                <a:spcBef>
                  <a:spcPct val="0"/>
                </a:spcBef>
              </a:pPr>
              <a:t>11</a:t>
            </a:fld>
            <a:endParaRPr lang="en-US" altLang="tr-TR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8725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2256874-9F7C-4FE5-942C-24E5DCE65E56}" type="slidenum">
              <a:rPr lang="en-US" altLang="tr-TR" smtClean="0"/>
              <a:pPr>
                <a:spcBef>
                  <a:spcPct val="0"/>
                </a:spcBef>
              </a:pPr>
              <a:t>12</a:t>
            </a:fld>
            <a:endParaRPr lang="en-US" altLang="tr-TR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4474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070561E-1789-4078-B87F-547E41C397D9}" type="slidenum">
              <a:rPr lang="en-US" altLang="tr-TR" smtClean="0"/>
              <a:pPr>
                <a:spcBef>
                  <a:spcPct val="0"/>
                </a:spcBef>
              </a:pPr>
              <a:t>13</a:t>
            </a:fld>
            <a:endParaRPr lang="en-US" altLang="tr-TR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79285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5D26865-CE26-400C-AB47-AD8991A89401}" type="slidenum">
              <a:rPr lang="en-US" altLang="tr-TR" smtClean="0"/>
              <a:pPr>
                <a:spcBef>
                  <a:spcPct val="0"/>
                </a:spcBef>
              </a:pPr>
              <a:t>14</a:t>
            </a:fld>
            <a:endParaRPr lang="en-US" altLang="tr-TR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449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9F4830F2-17E1-4E44-9ED7-B050455C713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E2C61D3E-1F13-45A6-B3C3-994ED34234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5178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830F2-17E1-4E44-9ED7-B050455C713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61D3E-1F13-45A6-B3C3-994ED34234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1622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830F2-17E1-4E44-9ED7-B050455C713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61D3E-1F13-45A6-B3C3-994ED34234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6991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830F2-17E1-4E44-9ED7-B050455C713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61D3E-1F13-45A6-B3C3-994ED34234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9915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830F2-17E1-4E44-9ED7-B050455C713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61D3E-1F13-45A6-B3C3-994ED34234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81482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830F2-17E1-4E44-9ED7-B050455C713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61D3E-1F13-45A6-B3C3-994ED34234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85667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830F2-17E1-4E44-9ED7-B050455C713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61D3E-1F13-45A6-B3C3-994ED34234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141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9F4830F2-17E1-4E44-9ED7-B050455C713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61D3E-1F13-45A6-B3C3-994ED34234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66227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9F4830F2-17E1-4E44-9ED7-B050455C713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61D3E-1F13-45A6-B3C3-994ED34234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7150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830F2-17E1-4E44-9ED7-B050455C713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61D3E-1F13-45A6-B3C3-994ED34234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4343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830F2-17E1-4E44-9ED7-B050455C713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61D3E-1F13-45A6-B3C3-994ED34234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0894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830F2-17E1-4E44-9ED7-B050455C713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61D3E-1F13-45A6-B3C3-994ED34234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2439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830F2-17E1-4E44-9ED7-B050455C713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61D3E-1F13-45A6-B3C3-994ED34234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8426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830F2-17E1-4E44-9ED7-B050455C713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61D3E-1F13-45A6-B3C3-994ED34234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3674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830F2-17E1-4E44-9ED7-B050455C713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61D3E-1F13-45A6-B3C3-994ED34234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1590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830F2-17E1-4E44-9ED7-B050455C713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61D3E-1F13-45A6-B3C3-994ED34234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4158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830F2-17E1-4E44-9ED7-B050455C713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61D3E-1F13-45A6-B3C3-994ED34234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1747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9F4830F2-17E1-4E44-9ED7-B050455C713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E2C61D3E-1F13-45A6-B3C3-994ED34234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5048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3.jpe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774826" y="1643050"/>
            <a:ext cx="8569325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tr-TR" sz="34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</a:rPr>
              <a:t>TARLA BİTKİLERİNDE BİYOTEKNOLOJİ</a:t>
            </a:r>
          </a:p>
          <a:p>
            <a:pPr algn="ctr">
              <a:defRPr/>
            </a:pPr>
            <a:endParaRPr lang="tr-TR" sz="3400" b="1" dirty="0">
              <a:ln>
                <a:solidFill>
                  <a:schemeClr val="tx1"/>
                </a:solidFill>
              </a:ln>
              <a:solidFill>
                <a:srgbClr val="FFFF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Comic Sans MS" pitchFamily="66" charset="0"/>
            </a:endParaRPr>
          </a:p>
          <a:p>
            <a:pPr algn="ctr">
              <a:defRPr/>
            </a:pPr>
            <a:r>
              <a:rPr lang="tr-TR" sz="30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</a:rPr>
              <a:t> - BİTKİLERE GEN AKTARIMI -</a:t>
            </a:r>
            <a:endParaRPr lang="en-US" sz="3000" b="1" dirty="0">
              <a:ln>
                <a:solidFill>
                  <a:schemeClr val="tx1"/>
                </a:solidFill>
              </a:ln>
              <a:solidFill>
                <a:srgbClr val="FFFF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37428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204" name="Picture 4" descr="Km İçeren Seleksiyon Ortamında Eksplant Gelişimi-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63" y="3284539"/>
            <a:ext cx="4113212" cy="2682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63500" dir="3187806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9205" name="Picture 5" descr="Km İçeren Seleksiyon Ortamında Eksplant Gelişimi-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1412875"/>
            <a:ext cx="4038600" cy="2686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71842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56" name="Line 6"/>
          <p:cNvSpPr>
            <a:spLocks noChangeShapeType="1"/>
          </p:cNvSpPr>
          <p:nvPr/>
        </p:nvSpPr>
        <p:spPr bwMode="auto">
          <a:xfrm>
            <a:off x="1847850" y="979488"/>
            <a:ext cx="84963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557" name="Rectangle 7"/>
          <p:cNvSpPr>
            <a:spLocks noChangeArrowheads="1"/>
          </p:cNvSpPr>
          <p:nvPr/>
        </p:nvSpPr>
        <p:spPr bwMode="auto">
          <a:xfrm>
            <a:off x="2208214" y="476250"/>
            <a:ext cx="8135937" cy="43180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</a:pPr>
            <a:r>
              <a:rPr lang="tr-TR" altLang="tr-TR" sz="2200">
                <a:solidFill>
                  <a:srgbClr val="FF0000"/>
                </a:solidFill>
                <a:latin typeface="Comic Sans MS" panose="030F0702030302020204" pitchFamily="66" charset="0"/>
              </a:rPr>
              <a:t>Seçici Antibiyotiklerin Bulunduğu Ortamda Sürgün Gelişimi</a:t>
            </a:r>
            <a:endParaRPr lang="en-US" altLang="tr-TR" sz="22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466791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9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79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1847851" y="1835150"/>
            <a:ext cx="8448675" cy="2293938"/>
            <a:chOff x="323850" y="1835150"/>
            <a:chExt cx="8448675" cy="2293938"/>
          </a:xfrm>
        </p:grpSpPr>
        <p:sp>
          <p:nvSpPr>
            <p:cNvPr id="41" name="Text Box 3"/>
            <p:cNvSpPr txBox="1">
              <a:spLocks noChangeArrowheads="1"/>
            </p:cNvSpPr>
            <p:nvPr/>
          </p:nvSpPr>
          <p:spPr bwMode="auto">
            <a:xfrm>
              <a:off x="3697288" y="1835150"/>
              <a:ext cx="1909762" cy="314325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tr-TR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AKTARILAN GEN</a:t>
              </a:r>
            </a:p>
          </p:txBody>
        </p:sp>
        <p:sp>
          <p:nvSpPr>
            <p:cNvPr id="42" name="Text Box 4"/>
            <p:cNvSpPr txBox="1">
              <a:spLocks noChangeArrowheads="1"/>
            </p:cNvSpPr>
            <p:nvPr/>
          </p:nvSpPr>
          <p:spPr bwMode="auto">
            <a:xfrm>
              <a:off x="5662613" y="1835150"/>
              <a:ext cx="3109912" cy="314325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tr-TR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KAYNAĞI</a:t>
              </a:r>
            </a:p>
          </p:txBody>
        </p:sp>
        <p:sp>
          <p:nvSpPr>
            <p:cNvPr id="24584" name="Text Box 6"/>
            <p:cNvSpPr txBox="1">
              <a:spLocks noChangeArrowheads="1"/>
            </p:cNvSpPr>
            <p:nvPr/>
          </p:nvSpPr>
          <p:spPr bwMode="auto">
            <a:xfrm>
              <a:off x="3697288" y="2241550"/>
              <a:ext cx="1909762" cy="314325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>
                  <a:solidFill>
                    <a:schemeClr val="tx2"/>
                  </a:solidFill>
                  <a:latin typeface="Comic Sans MS" panose="030F0702030302020204" pitchFamily="66" charset="0"/>
                </a:rPr>
                <a:t>EPSPS</a:t>
              </a:r>
            </a:p>
          </p:txBody>
        </p:sp>
        <p:sp>
          <p:nvSpPr>
            <p:cNvPr id="24585" name="Text Box 7"/>
            <p:cNvSpPr txBox="1">
              <a:spLocks noChangeArrowheads="1"/>
            </p:cNvSpPr>
            <p:nvPr/>
          </p:nvSpPr>
          <p:spPr bwMode="auto">
            <a:xfrm>
              <a:off x="5662613" y="2241550"/>
              <a:ext cx="3109912" cy="314325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 i="1">
                  <a:solidFill>
                    <a:schemeClr val="tx2"/>
                  </a:solidFill>
                  <a:latin typeface="Comic Sans MS" panose="030F0702030302020204" pitchFamily="66" charset="0"/>
                </a:rPr>
                <a:t>Agrobacterium tumefaciens</a:t>
              </a:r>
            </a:p>
          </p:txBody>
        </p:sp>
        <p:sp>
          <p:nvSpPr>
            <p:cNvPr id="52" name="Text Box 3"/>
            <p:cNvSpPr txBox="1">
              <a:spLocks noChangeArrowheads="1"/>
            </p:cNvSpPr>
            <p:nvPr/>
          </p:nvSpPr>
          <p:spPr bwMode="auto">
            <a:xfrm>
              <a:off x="323850" y="1835150"/>
              <a:ext cx="1439863" cy="314325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tr-TR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BİTKİ</a:t>
              </a:r>
            </a:p>
          </p:txBody>
        </p:sp>
        <p:sp>
          <p:nvSpPr>
            <p:cNvPr id="53" name="Text Box 4"/>
            <p:cNvSpPr txBox="1">
              <a:spLocks noChangeArrowheads="1"/>
            </p:cNvSpPr>
            <p:nvPr/>
          </p:nvSpPr>
          <p:spPr bwMode="auto">
            <a:xfrm>
              <a:off x="1825625" y="1838325"/>
              <a:ext cx="1809750" cy="307975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tr-TR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ÖZELLİK</a:t>
              </a:r>
            </a:p>
          </p:txBody>
        </p:sp>
        <p:sp>
          <p:nvSpPr>
            <p:cNvPr id="24588" name="Text Box 6"/>
            <p:cNvSpPr txBox="1">
              <a:spLocks noChangeArrowheads="1"/>
            </p:cNvSpPr>
            <p:nvPr/>
          </p:nvSpPr>
          <p:spPr bwMode="auto">
            <a:xfrm>
              <a:off x="323850" y="2244725"/>
              <a:ext cx="1439863" cy="307975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>
                  <a:solidFill>
                    <a:schemeClr val="tx2"/>
                  </a:solidFill>
                  <a:latin typeface="Comic Sans MS" panose="030F0702030302020204" pitchFamily="66" charset="0"/>
                </a:rPr>
                <a:t>Şeker Pancarı</a:t>
              </a:r>
            </a:p>
          </p:txBody>
        </p:sp>
        <p:sp>
          <p:nvSpPr>
            <p:cNvPr id="24589" name="Text Box 7"/>
            <p:cNvSpPr txBox="1">
              <a:spLocks noChangeArrowheads="1"/>
            </p:cNvSpPr>
            <p:nvPr/>
          </p:nvSpPr>
          <p:spPr bwMode="auto">
            <a:xfrm>
              <a:off x="1825625" y="2241550"/>
              <a:ext cx="1809750" cy="314325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>
                  <a:solidFill>
                    <a:schemeClr val="tx2"/>
                  </a:solidFill>
                  <a:latin typeface="Comic Sans MS" panose="030F0702030302020204" pitchFamily="66" charset="0"/>
                </a:rPr>
                <a:t>Herbisite tolerans</a:t>
              </a:r>
            </a:p>
          </p:txBody>
        </p:sp>
        <p:sp>
          <p:nvSpPr>
            <p:cNvPr id="24590" name="Text Box 6"/>
            <p:cNvSpPr txBox="1">
              <a:spLocks noChangeArrowheads="1"/>
            </p:cNvSpPr>
            <p:nvPr/>
          </p:nvSpPr>
          <p:spPr bwMode="auto">
            <a:xfrm>
              <a:off x="3697288" y="2627313"/>
              <a:ext cx="1909762" cy="314325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>
                  <a:solidFill>
                    <a:schemeClr val="tx2"/>
                  </a:solidFill>
                  <a:latin typeface="Comic Sans MS" panose="030F0702030302020204" pitchFamily="66" charset="0"/>
                </a:rPr>
                <a:t>EPSPS</a:t>
              </a:r>
            </a:p>
          </p:txBody>
        </p:sp>
        <p:sp>
          <p:nvSpPr>
            <p:cNvPr id="24591" name="Text Box 7"/>
            <p:cNvSpPr txBox="1">
              <a:spLocks noChangeArrowheads="1"/>
            </p:cNvSpPr>
            <p:nvPr/>
          </p:nvSpPr>
          <p:spPr bwMode="auto">
            <a:xfrm>
              <a:off x="5662613" y="2627313"/>
              <a:ext cx="3109912" cy="314325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 i="1">
                  <a:solidFill>
                    <a:schemeClr val="tx2"/>
                  </a:solidFill>
                  <a:latin typeface="Comic Sans MS" panose="030F0702030302020204" pitchFamily="66" charset="0"/>
                </a:rPr>
                <a:t>Agrobacterium tumefaciens</a:t>
              </a:r>
            </a:p>
          </p:txBody>
        </p:sp>
        <p:sp>
          <p:nvSpPr>
            <p:cNvPr id="24592" name="Text Box 6"/>
            <p:cNvSpPr txBox="1">
              <a:spLocks noChangeArrowheads="1"/>
            </p:cNvSpPr>
            <p:nvPr/>
          </p:nvSpPr>
          <p:spPr bwMode="auto">
            <a:xfrm>
              <a:off x="323850" y="2627313"/>
              <a:ext cx="1439863" cy="314325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>
                  <a:solidFill>
                    <a:schemeClr val="tx2"/>
                  </a:solidFill>
                  <a:latin typeface="Comic Sans MS" panose="030F0702030302020204" pitchFamily="66" charset="0"/>
                </a:rPr>
                <a:t>Kolza</a:t>
              </a:r>
            </a:p>
          </p:txBody>
        </p:sp>
        <p:sp>
          <p:nvSpPr>
            <p:cNvPr id="24593" name="Text Box 7"/>
            <p:cNvSpPr txBox="1">
              <a:spLocks noChangeArrowheads="1"/>
            </p:cNvSpPr>
            <p:nvPr/>
          </p:nvSpPr>
          <p:spPr bwMode="auto">
            <a:xfrm>
              <a:off x="1825625" y="2627313"/>
              <a:ext cx="1809750" cy="314325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>
                  <a:solidFill>
                    <a:schemeClr val="tx2"/>
                  </a:solidFill>
                  <a:latin typeface="Comic Sans MS" panose="030F0702030302020204" pitchFamily="66" charset="0"/>
                </a:rPr>
                <a:t>Herbisite tolerans</a:t>
              </a:r>
            </a:p>
          </p:txBody>
        </p:sp>
        <p:sp>
          <p:nvSpPr>
            <p:cNvPr id="24594" name="Text Box 6"/>
            <p:cNvSpPr txBox="1">
              <a:spLocks noChangeArrowheads="1"/>
            </p:cNvSpPr>
            <p:nvPr/>
          </p:nvSpPr>
          <p:spPr bwMode="auto">
            <a:xfrm>
              <a:off x="3697288" y="3022600"/>
              <a:ext cx="1909762" cy="314325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>
                  <a:solidFill>
                    <a:schemeClr val="tx2"/>
                  </a:solidFill>
                  <a:latin typeface="Comic Sans MS" panose="030F0702030302020204" pitchFamily="66" charset="0"/>
                </a:rPr>
                <a:t>PAT</a:t>
              </a:r>
            </a:p>
          </p:txBody>
        </p:sp>
        <p:sp>
          <p:nvSpPr>
            <p:cNvPr id="24595" name="Text Box 7"/>
            <p:cNvSpPr txBox="1">
              <a:spLocks noChangeArrowheads="1"/>
            </p:cNvSpPr>
            <p:nvPr/>
          </p:nvSpPr>
          <p:spPr bwMode="auto">
            <a:xfrm>
              <a:off x="5662613" y="3025775"/>
              <a:ext cx="3109912" cy="307975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 i="1">
                  <a:solidFill>
                    <a:schemeClr val="tx2"/>
                  </a:solidFill>
                  <a:latin typeface="Comic Sans MS" panose="030F0702030302020204" pitchFamily="66" charset="0"/>
                </a:rPr>
                <a:t>Streptomyces viridochromogenes</a:t>
              </a:r>
            </a:p>
          </p:txBody>
        </p:sp>
        <p:sp>
          <p:nvSpPr>
            <p:cNvPr id="24596" name="Text Box 6"/>
            <p:cNvSpPr txBox="1">
              <a:spLocks noChangeArrowheads="1"/>
            </p:cNvSpPr>
            <p:nvPr/>
          </p:nvSpPr>
          <p:spPr bwMode="auto">
            <a:xfrm>
              <a:off x="323850" y="3022600"/>
              <a:ext cx="1439863" cy="314325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>
                  <a:solidFill>
                    <a:schemeClr val="tx2"/>
                  </a:solidFill>
                  <a:latin typeface="Comic Sans MS" panose="030F0702030302020204" pitchFamily="66" charset="0"/>
                </a:rPr>
                <a:t>Soya</a:t>
              </a:r>
            </a:p>
          </p:txBody>
        </p:sp>
        <p:sp>
          <p:nvSpPr>
            <p:cNvPr id="24597" name="Text Box 7"/>
            <p:cNvSpPr txBox="1">
              <a:spLocks noChangeArrowheads="1"/>
            </p:cNvSpPr>
            <p:nvPr/>
          </p:nvSpPr>
          <p:spPr bwMode="auto">
            <a:xfrm>
              <a:off x="1825625" y="3022600"/>
              <a:ext cx="1809750" cy="314325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>
                  <a:solidFill>
                    <a:schemeClr val="tx2"/>
                  </a:solidFill>
                  <a:latin typeface="Comic Sans MS" panose="030F0702030302020204" pitchFamily="66" charset="0"/>
                </a:rPr>
                <a:t>Herbisite tolerans</a:t>
              </a:r>
            </a:p>
          </p:txBody>
        </p:sp>
        <p:sp>
          <p:nvSpPr>
            <p:cNvPr id="24598" name="Text Box 6"/>
            <p:cNvSpPr txBox="1">
              <a:spLocks noChangeArrowheads="1"/>
            </p:cNvSpPr>
            <p:nvPr/>
          </p:nvSpPr>
          <p:spPr bwMode="auto">
            <a:xfrm>
              <a:off x="3697288" y="3419475"/>
              <a:ext cx="1909762" cy="314325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>
                  <a:solidFill>
                    <a:schemeClr val="tx2"/>
                  </a:solidFill>
                  <a:latin typeface="Comic Sans MS" panose="030F0702030302020204" pitchFamily="66" charset="0"/>
                </a:rPr>
                <a:t>PAT</a:t>
              </a:r>
            </a:p>
          </p:txBody>
        </p:sp>
        <p:sp>
          <p:nvSpPr>
            <p:cNvPr id="24599" name="Text Box 7"/>
            <p:cNvSpPr txBox="1">
              <a:spLocks noChangeArrowheads="1"/>
            </p:cNvSpPr>
            <p:nvPr/>
          </p:nvSpPr>
          <p:spPr bwMode="auto">
            <a:xfrm>
              <a:off x="5662613" y="3419475"/>
              <a:ext cx="3109912" cy="314325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 i="1">
                  <a:solidFill>
                    <a:schemeClr val="tx2"/>
                  </a:solidFill>
                  <a:latin typeface="Comic Sans MS" panose="030F0702030302020204" pitchFamily="66" charset="0"/>
                </a:rPr>
                <a:t>Strepromyces hygroscopicus</a:t>
              </a:r>
            </a:p>
          </p:txBody>
        </p:sp>
        <p:sp>
          <p:nvSpPr>
            <p:cNvPr id="24600" name="Text Box 6"/>
            <p:cNvSpPr txBox="1">
              <a:spLocks noChangeArrowheads="1"/>
            </p:cNvSpPr>
            <p:nvPr/>
          </p:nvSpPr>
          <p:spPr bwMode="auto">
            <a:xfrm>
              <a:off x="323850" y="3419475"/>
              <a:ext cx="1439863" cy="314325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>
                  <a:solidFill>
                    <a:schemeClr val="tx2"/>
                  </a:solidFill>
                  <a:latin typeface="Comic Sans MS" panose="030F0702030302020204" pitchFamily="66" charset="0"/>
                </a:rPr>
                <a:t>Çeltik</a:t>
              </a:r>
            </a:p>
          </p:txBody>
        </p:sp>
        <p:sp>
          <p:nvSpPr>
            <p:cNvPr id="24601" name="Text Box 7"/>
            <p:cNvSpPr txBox="1">
              <a:spLocks noChangeArrowheads="1"/>
            </p:cNvSpPr>
            <p:nvPr/>
          </p:nvSpPr>
          <p:spPr bwMode="auto">
            <a:xfrm>
              <a:off x="1825625" y="3419475"/>
              <a:ext cx="1809750" cy="314325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>
                  <a:solidFill>
                    <a:schemeClr val="tx2"/>
                  </a:solidFill>
                  <a:latin typeface="Comic Sans MS" panose="030F0702030302020204" pitchFamily="66" charset="0"/>
                </a:rPr>
                <a:t>Herbisite tolerans</a:t>
              </a:r>
            </a:p>
          </p:txBody>
        </p:sp>
        <p:sp>
          <p:nvSpPr>
            <p:cNvPr id="24602" name="Text Box 6"/>
            <p:cNvSpPr txBox="1">
              <a:spLocks noChangeArrowheads="1"/>
            </p:cNvSpPr>
            <p:nvPr/>
          </p:nvSpPr>
          <p:spPr bwMode="auto">
            <a:xfrm>
              <a:off x="3697288" y="3814763"/>
              <a:ext cx="1909762" cy="314325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>
                  <a:solidFill>
                    <a:schemeClr val="tx2"/>
                  </a:solidFill>
                  <a:latin typeface="Comic Sans MS" panose="030F0702030302020204" pitchFamily="66" charset="0"/>
                </a:rPr>
                <a:t>PAT</a:t>
              </a:r>
            </a:p>
          </p:txBody>
        </p:sp>
        <p:sp>
          <p:nvSpPr>
            <p:cNvPr id="24603" name="Text Box 7"/>
            <p:cNvSpPr txBox="1">
              <a:spLocks noChangeArrowheads="1"/>
            </p:cNvSpPr>
            <p:nvPr/>
          </p:nvSpPr>
          <p:spPr bwMode="auto">
            <a:xfrm>
              <a:off x="5662613" y="3814763"/>
              <a:ext cx="3109912" cy="314325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 i="1">
                  <a:solidFill>
                    <a:schemeClr val="tx2"/>
                  </a:solidFill>
                  <a:latin typeface="Comic Sans MS" panose="030F0702030302020204" pitchFamily="66" charset="0"/>
                </a:rPr>
                <a:t>Strepromyces hygroscopicus</a:t>
              </a:r>
            </a:p>
          </p:txBody>
        </p:sp>
        <p:sp>
          <p:nvSpPr>
            <p:cNvPr id="24604" name="Text Box 6"/>
            <p:cNvSpPr txBox="1">
              <a:spLocks noChangeArrowheads="1"/>
            </p:cNvSpPr>
            <p:nvPr/>
          </p:nvSpPr>
          <p:spPr bwMode="auto">
            <a:xfrm>
              <a:off x="323850" y="3814763"/>
              <a:ext cx="1439863" cy="314325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>
                  <a:solidFill>
                    <a:schemeClr val="tx2"/>
                  </a:solidFill>
                  <a:latin typeface="Comic Sans MS" panose="030F0702030302020204" pitchFamily="66" charset="0"/>
                </a:rPr>
                <a:t>Mısır</a:t>
              </a:r>
            </a:p>
          </p:txBody>
        </p:sp>
        <p:sp>
          <p:nvSpPr>
            <p:cNvPr id="24605" name="Text Box 7"/>
            <p:cNvSpPr txBox="1">
              <a:spLocks noChangeArrowheads="1"/>
            </p:cNvSpPr>
            <p:nvPr/>
          </p:nvSpPr>
          <p:spPr bwMode="auto">
            <a:xfrm>
              <a:off x="1825625" y="3814763"/>
              <a:ext cx="1809750" cy="314325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>
                  <a:solidFill>
                    <a:schemeClr val="tx2"/>
                  </a:solidFill>
                  <a:latin typeface="Comic Sans MS" panose="030F0702030302020204" pitchFamily="66" charset="0"/>
                </a:rPr>
                <a:t>Herbisite tolerans</a:t>
              </a:r>
            </a:p>
          </p:txBody>
        </p:sp>
      </p:grpSp>
      <p:pic>
        <p:nvPicPr>
          <p:cNvPr id="30" name="Picture 29" descr="Expression Casette - 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8526" y="549276"/>
            <a:ext cx="2879725" cy="81121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4580" name="Rectangle 3"/>
          <p:cNvSpPr txBox="1">
            <a:spLocks noChangeArrowheads="1"/>
          </p:cNvSpPr>
          <p:nvPr/>
        </p:nvSpPr>
        <p:spPr bwMode="auto">
          <a:xfrm>
            <a:off x="1666876" y="319089"/>
            <a:ext cx="5508625" cy="87788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</a:rPr>
              <a:t>Mikroorganizmalara Dayalı Gen Sistemleri</a:t>
            </a:r>
            <a:endParaRPr lang="en-US" altLang="tr-TR" sz="24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2" name="Line 7"/>
          <p:cNvSpPr>
            <a:spLocks noChangeShapeType="1"/>
          </p:cNvSpPr>
          <p:nvPr/>
        </p:nvSpPr>
        <p:spPr bwMode="auto">
          <a:xfrm flipV="1">
            <a:off x="1774826" y="1052513"/>
            <a:ext cx="5400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eaLnBrk="1" hangingPunct="1">
              <a:defRPr/>
            </a:pPr>
            <a:endParaRPr lang="tr-TR">
              <a:ln>
                <a:solidFill>
                  <a:schemeClr val="accent6"/>
                </a:solidFill>
              </a:ln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28018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5"/>
          <p:cNvGrpSpPr>
            <a:grpSpLocks/>
          </p:cNvGrpSpPr>
          <p:nvPr/>
        </p:nvGrpSpPr>
        <p:grpSpPr bwMode="auto">
          <a:xfrm>
            <a:off x="1847851" y="1835151"/>
            <a:ext cx="8448675" cy="1846263"/>
            <a:chOff x="323850" y="1835150"/>
            <a:chExt cx="8448675" cy="1846263"/>
          </a:xfrm>
        </p:grpSpPr>
        <p:sp>
          <p:nvSpPr>
            <p:cNvPr id="41" name="Text Box 3"/>
            <p:cNvSpPr txBox="1">
              <a:spLocks noChangeArrowheads="1"/>
            </p:cNvSpPr>
            <p:nvPr/>
          </p:nvSpPr>
          <p:spPr bwMode="auto">
            <a:xfrm>
              <a:off x="3697288" y="1835150"/>
              <a:ext cx="1909762" cy="314325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tr-TR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AKTARILAN GEN</a:t>
              </a:r>
            </a:p>
          </p:txBody>
        </p:sp>
        <p:sp>
          <p:nvSpPr>
            <p:cNvPr id="42" name="Text Box 4"/>
            <p:cNvSpPr txBox="1">
              <a:spLocks noChangeArrowheads="1"/>
            </p:cNvSpPr>
            <p:nvPr/>
          </p:nvSpPr>
          <p:spPr bwMode="auto">
            <a:xfrm>
              <a:off x="5662613" y="1835150"/>
              <a:ext cx="3109912" cy="314325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tr-TR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KAYNAĞI</a:t>
              </a:r>
            </a:p>
          </p:txBody>
        </p:sp>
        <p:sp>
          <p:nvSpPr>
            <p:cNvPr id="52" name="Text Box 3"/>
            <p:cNvSpPr txBox="1">
              <a:spLocks noChangeArrowheads="1"/>
            </p:cNvSpPr>
            <p:nvPr/>
          </p:nvSpPr>
          <p:spPr bwMode="auto">
            <a:xfrm>
              <a:off x="323850" y="1835150"/>
              <a:ext cx="1439863" cy="314325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tr-TR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BİTKİ</a:t>
              </a:r>
            </a:p>
          </p:txBody>
        </p:sp>
        <p:sp>
          <p:nvSpPr>
            <p:cNvPr id="53" name="Text Box 4"/>
            <p:cNvSpPr txBox="1">
              <a:spLocks noChangeArrowheads="1"/>
            </p:cNvSpPr>
            <p:nvPr/>
          </p:nvSpPr>
          <p:spPr bwMode="auto">
            <a:xfrm>
              <a:off x="1825625" y="1838325"/>
              <a:ext cx="1809750" cy="307975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tr-TR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ÖZELLİK</a:t>
              </a:r>
            </a:p>
          </p:txBody>
        </p:sp>
        <p:sp>
          <p:nvSpPr>
            <p:cNvPr id="26636" name="Text Box 6"/>
            <p:cNvSpPr txBox="1">
              <a:spLocks noChangeArrowheads="1"/>
            </p:cNvSpPr>
            <p:nvPr/>
          </p:nvSpPr>
          <p:spPr bwMode="auto">
            <a:xfrm>
              <a:off x="3697288" y="2225675"/>
              <a:ext cx="1909762" cy="31432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 i="1">
                  <a:solidFill>
                    <a:schemeClr val="tx2"/>
                  </a:solidFill>
                  <a:latin typeface="Comic Sans MS" panose="030F0702030302020204" pitchFamily="66" charset="0"/>
                </a:rPr>
                <a:t>Cry1Ac</a:t>
              </a:r>
            </a:p>
          </p:txBody>
        </p:sp>
        <p:sp>
          <p:nvSpPr>
            <p:cNvPr id="26637" name="Text Box 7"/>
            <p:cNvSpPr txBox="1">
              <a:spLocks noChangeArrowheads="1"/>
            </p:cNvSpPr>
            <p:nvPr/>
          </p:nvSpPr>
          <p:spPr bwMode="auto">
            <a:xfrm>
              <a:off x="5662613" y="2225675"/>
              <a:ext cx="3109912" cy="31432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 i="1">
                  <a:solidFill>
                    <a:schemeClr val="tx2"/>
                  </a:solidFill>
                  <a:latin typeface="Comic Sans MS" panose="030F0702030302020204" pitchFamily="66" charset="0"/>
                </a:rPr>
                <a:t>Bacillus thuringiensis</a:t>
              </a:r>
            </a:p>
          </p:txBody>
        </p:sp>
        <p:sp>
          <p:nvSpPr>
            <p:cNvPr id="26638" name="Text Box 6"/>
            <p:cNvSpPr txBox="1">
              <a:spLocks noChangeArrowheads="1"/>
            </p:cNvSpPr>
            <p:nvPr/>
          </p:nvSpPr>
          <p:spPr bwMode="auto">
            <a:xfrm>
              <a:off x="323850" y="2228850"/>
              <a:ext cx="1439863" cy="30797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>
                  <a:solidFill>
                    <a:schemeClr val="tx2"/>
                  </a:solidFill>
                  <a:latin typeface="Comic Sans MS" panose="030F0702030302020204" pitchFamily="66" charset="0"/>
                </a:rPr>
                <a:t>Pamuk</a:t>
              </a:r>
            </a:p>
          </p:txBody>
        </p:sp>
        <p:sp>
          <p:nvSpPr>
            <p:cNvPr id="26639" name="Text Box 7"/>
            <p:cNvSpPr txBox="1">
              <a:spLocks noChangeArrowheads="1"/>
            </p:cNvSpPr>
            <p:nvPr/>
          </p:nvSpPr>
          <p:spPr bwMode="auto">
            <a:xfrm>
              <a:off x="1825625" y="2225675"/>
              <a:ext cx="1809750" cy="31432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>
                  <a:solidFill>
                    <a:schemeClr val="tx2"/>
                  </a:solidFill>
                  <a:latin typeface="Comic Sans MS" panose="030F0702030302020204" pitchFamily="66" charset="0"/>
                </a:rPr>
                <a:t>Zararlı dayanımı</a:t>
              </a:r>
            </a:p>
          </p:txBody>
        </p:sp>
        <p:sp>
          <p:nvSpPr>
            <p:cNvPr id="26640" name="Text Box 6"/>
            <p:cNvSpPr txBox="1">
              <a:spLocks noChangeArrowheads="1"/>
            </p:cNvSpPr>
            <p:nvPr/>
          </p:nvSpPr>
          <p:spPr bwMode="auto">
            <a:xfrm>
              <a:off x="3697288" y="2606675"/>
              <a:ext cx="1909762" cy="31432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 i="1">
                  <a:solidFill>
                    <a:schemeClr val="tx2"/>
                  </a:solidFill>
                  <a:latin typeface="Comic Sans MS" panose="030F0702030302020204" pitchFamily="66" charset="0"/>
                </a:rPr>
                <a:t>Cry1Ac</a:t>
              </a:r>
            </a:p>
          </p:txBody>
        </p:sp>
        <p:sp>
          <p:nvSpPr>
            <p:cNvPr id="26641" name="Text Box 7"/>
            <p:cNvSpPr txBox="1">
              <a:spLocks noChangeArrowheads="1"/>
            </p:cNvSpPr>
            <p:nvPr/>
          </p:nvSpPr>
          <p:spPr bwMode="auto">
            <a:xfrm>
              <a:off x="5662613" y="2606675"/>
              <a:ext cx="3109912" cy="31432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 i="1">
                  <a:solidFill>
                    <a:schemeClr val="tx2"/>
                  </a:solidFill>
                  <a:latin typeface="Comic Sans MS" panose="030F0702030302020204" pitchFamily="66" charset="0"/>
                </a:rPr>
                <a:t>Bacillus thuringiensis</a:t>
              </a:r>
            </a:p>
          </p:txBody>
        </p:sp>
        <p:sp>
          <p:nvSpPr>
            <p:cNvPr id="26642" name="Text Box 6"/>
            <p:cNvSpPr txBox="1">
              <a:spLocks noChangeArrowheads="1"/>
            </p:cNvSpPr>
            <p:nvPr/>
          </p:nvSpPr>
          <p:spPr bwMode="auto">
            <a:xfrm>
              <a:off x="323850" y="2609850"/>
              <a:ext cx="1439863" cy="30797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>
                  <a:solidFill>
                    <a:schemeClr val="tx2"/>
                  </a:solidFill>
                  <a:latin typeface="Comic Sans MS" panose="030F0702030302020204" pitchFamily="66" charset="0"/>
                </a:rPr>
                <a:t>Domates</a:t>
              </a:r>
            </a:p>
          </p:txBody>
        </p:sp>
        <p:sp>
          <p:nvSpPr>
            <p:cNvPr id="26643" name="Text Box 7"/>
            <p:cNvSpPr txBox="1">
              <a:spLocks noChangeArrowheads="1"/>
            </p:cNvSpPr>
            <p:nvPr/>
          </p:nvSpPr>
          <p:spPr bwMode="auto">
            <a:xfrm>
              <a:off x="1825625" y="2606675"/>
              <a:ext cx="1809750" cy="31432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>
                  <a:solidFill>
                    <a:schemeClr val="tx2"/>
                  </a:solidFill>
                  <a:latin typeface="Comic Sans MS" panose="030F0702030302020204" pitchFamily="66" charset="0"/>
                </a:rPr>
                <a:t>Zararlı dayanımı</a:t>
              </a:r>
            </a:p>
          </p:txBody>
        </p:sp>
        <p:sp>
          <p:nvSpPr>
            <p:cNvPr id="26644" name="Text Box 6"/>
            <p:cNvSpPr txBox="1">
              <a:spLocks noChangeArrowheads="1"/>
            </p:cNvSpPr>
            <p:nvPr/>
          </p:nvSpPr>
          <p:spPr bwMode="auto">
            <a:xfrm>
              <a:off x="3697288" y="2987675"/>
              <a:ext cx="1909762" cy="31432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 i="1">
                  <a:solidFill>
                    <a:schemeClr val="tx2"/>
                  </a:solidFill>
                  <a:latin typeface="Comic Sans MS" panose="030F0702030302020204" pitchFamily="66" charset="0"/>
                </a:rPr>
                <a:t>Cry3A</a:t>
              </a:r>
            </a:p>
          </p:txBody>
        </p:sp>
        <p:sp>
          <p:nvSpPr>
            <p:cNvPr id="26645" name="Text Box 7"/>
            <p:cNvSpPr txBox="1">
              <a:spLocks noChangeArrowheads="1"/>
            </p:cNvSpPr>
            <p:nvPr/>
          </p:nvSpPr>
          <p:spPr bwMode="auto">
            <a:xfrm>
              <a:off x="5662613" y="2987675"/>
              <a:ext cx="3109912" cy="31432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 i="1">
                  <a:solidFill>
                    <a:schemeClr val="tx2"/>
                  </a:solidFill>
                  <a:latin typeface="Comic Sans MS" panose="030F0702030302020204" pitchFamily="66" charset="0"/>
                </a:rPr>
                <a:t>Bacillus thuringiensis</a:t>
              </a:r>
            </a:p>
          </p:txBody>
        </p:sp>
        <p:sp>
          <p:nvSpPr>
            <p:cNvPr id="26646" name="Text Box 6"/>
            <p:cNvSpPr txBox="1">
              <a:spLocks noChangeArrowheads="1"/>
            </p:cNvSpPr>
            <p:nvPr/>
          </p:nvSpPr>
          <p:spPr bwMode="auto">
            <a:xfrm>
              <a:off x="323850" y="2990850"/>
              <a:ext cx="1439863" cy="306388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>
                  <a:solidFill>
                    <a:schemeClr val="tx2"/>
                  </a:solidFill>
                  <a:latin typeface="Comic Sans MS" panose="030F0702030302020204" pitchFamily="66" charset="0"/>
                </a:rPr>
                <a:t>Patates</a:t>
              </a:r>
            </a:p>
          </p:txBody>
        </p:sp>
        <p:sp>
          <p:nvSpPr>
            <p:cNvPr id="26647" name="Text Box 7"/>
            <p:cNvSpPr txBox="1">
              <a:spLocks noChangeArrowheads="1"/>
            </p:cNvSpPr>
            <p:nvPr/>
          </p:nvSpPr>
          <p:spPr bwMode="auto">
            <a:xfrm>
              <a:off x="1825625" y="2987675"/>
              <a:ext cx="1809750" cy="31432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>
                  <a:solidFill>
                    <a:schemeClr val="tx2"/>
                  </a:solidFill>
                  <a:latin typeface="Comic Sans MS" panose="030F0702030302020204" pitchFamily="66" charset="0"/>
                </a:rPr>
                <a:t>Zararlı dayanımı</a:t>
              </a:r>
            </a:p>
          </p:txBody>
        </p:sp>
        <p:sp>
          <p:nvSpPr>
            <p:cNvPr id="26648" name="Text Box 6"/>
            <p:cNvSpPr txBox="1">
              <a:spLocks noChangeArrowheads="1"/>
            </p:cNvSpPr>
            <p:nvPr/>
          </p:nvSpPr>
          <p:spPr bwMode="auto">
            <a:xfrm>
              <a:off x="3697288" y="3367088"/>
              <a:ext cx="1909762" cy="31432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 i="1">
                  <a:solidFill>
                    <a:schemeClr val="tx2"/>
                  </a:solidFill>
                  <a:latin typeface="Comic Sans MS" panose="030F0702030302020204" pitchFamily="66" charset="0"/>
                </a:rPr>
                <a:t>Cry1Ab</a:t>
              </a:r>
            </a:p>
          </p:txBody>
        </p:sp>
        <p:sp>
          <p:nvSpPr>
            <p:cNvPr id="26649" name="Text Box 7"/>
            <p:cNvSpPr txBox="1">
              <a:spLocks noChangeArrowheads="1"/>
            </p:cNvSpPr>
            <p:nvPr/>
          </p:nvSpPr>
          <p:spPr bwMode="auto">
            <a:xfrm>
              <a:off x="5662613" y="3367088"/>
              <a:ext cx="3109912" cy="31432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 i="1">
                  <a:solidFill>
                    <a:schemeClr val="tx2"/>
                  </a:solidFill>
                  <a:latin typeface="Comic Sans MS" panose="030F0702030302020204" pitchFamily="66" charset="0"/>
                </a:rPr>
                <a:t>Bacillus thuringiensis</a:t>
              </a:r>
            </a:p>
          </p:txBody>
        </p:sp>
        <p:sp>
          <p:nvSpPr>
            <p:cNvPr id="26650" name="Text Box 6"/>
            <p:cNvSpPr txBox="1">
              <a:spLocks noChangeArrowheads="1"/>
            </p:cNvSpPr>
            <p:nvPr/>
          </p:nvSpPr>
          <p:spPr bwMode="auto">
            <a:xfrm>
              <a:off x="323850" y="3370263"/>
              <a:ext cx="1439863" cy="30797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>
                  <a:solidFill>
                    <a:schemeClr val="tx2"/>
                  </a:solidFill>
                  <a:latin typeface="Comic Sans MS" panose="030F0702030302020204" pitchFamily="66" charset="0"/>
                </a:rPr>
                <a:t>Mısır</a:t>
              </a:r>
            </a:p>
          </p:txBody>
        </p:sp>
        <p:sp>
          <p:nvSpPr>
            <p:cNvPr id="26651" name="Text Box 7"/>
            <p:cNvSpPr txBox="1">
              <a:spLocks noChangeArrowheads="1"/>
            </p:cNvSpPr>
            <p:nvPr/>
          </p:nvSpPr>
          <p:spPr bwMode="auto">
            <a:xfrm>
              <a:off x="1825625" y="3367088"/>
              <a:ext cx="1809750" cy="31432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>
                  <a:solidFill>
                    <a:schemeClr val="tx2"/>
                  </a:solidFill>
                  <a:latin typeface="Comic Sans MS" panose="030F0702030302020204" pitchFamily="66" charset="0"/>
                </a:rPr>
                <a:t>Zararlı dayanımı</a:t>
              </a:r>
            </a:p>
          </p:txBody>
        </p:sp>
      </p:grpSp>
      <p:sp>
        <p:nvSpPr>
          <p:cNvPr id="33816" name="Rectangle 62"/>
          <p:cNvSpPr>
            <a:spLocks noChangeArrowheads="1"/>
          </p:cNvSpPr>
          <p:nvPr/>
        </p:nvSpPr>
        <p:spPr bwMode="auto">
          <a:xfrm>
            <a:off x="4833938" y="3781425"/>
            <a:ext cx="5472112" cy="218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spcAft>
                <a:spcPts val="600"/>
              </a:spcAft>
              <a:buNone/>
            </a:pPr>
            <a:r>
              <a:rPr lang="tr-TR" altLang="tr-TR" sz="1800" i="1">
                <a:latin typeface="Comic Sans MS" panose="030F0702030302020204" pitchFamily="66" charset="0"/>
              </a:rPr>
              <a:t>Bacillus</a:t>
            </a:r>
            <a:r>
              <a:rPr lang="tr-TR" altLang="tr-TR" sz="1800">
                <a:latin typeface="Comic Sans MS" panose="030F0702030302020204" pitchFamily="66" charset="0"/>
              </a:rPr>
              <a:t> </a:t>
            </a:r>
            <a:r>
              <a:rPr lang="tr-TR" altLang="tr-TR" sz="1800" i="1">
                <a:latin typeface="Comic Sans MS" panose="030F0702030302020204" pitchFamily="66" charset="0"/>
              </a:rPr>
              <a:t>thuringiensis</a:t>
            </a:r>
            <a:r>
              <a:rPr lang="tr-TR" altLang="tr-TR" sz="1800">
                <a:latin typeface="Comic Sans MS" panose="030F0702030302020204" pitchFamily="66" charset="0"/>
              </a:rPr>
              <a:t>, spor formunda, gram-pozitif bir toprak bakterisi olup, ürettiği           endotoksinler nedeniyle bitkilerin böcek zararından korunmasını sağlar.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tr-TR" altLang="tr-TR" sz="1800">
                <a:latin typeface="Comic Sans MS" panose="030F0702030302020204" pitchFamily="66" charset="0"/>
              </a:rPr>
              <a:t>Bu bakterinin içerdiği endotoksin genlerinin ürünü olan "crystalline" proteinleri; cry1, cry2, cry3, cry4 ve cry5 olarak snıflandırılır.</a:t>
            </a:r>
          </a:p>
        </p:txBody>
      </p:sp>
      <p:grpSp>
        <p:nvGrpSpPr>
          <p:cNvPr id="3" name="Group 66"/>
          <p:cNvGrpSpPr>
            <a:grpSpLocks/>
          </p:cNvGrpSpPr>
          <p:nvPr/>
        </p:nvGrpSpPr>
        <p:grpSpPr bwMode="auto">
          <a:xfrm>
            <a:off x="1871664" y="3870326"/>
            <a:ext cx="2879725" cy="2295525"/>
            <a:chOff x="347911" y="3870573"/>
            <a:chExt cx="2880000" cy="2294731"/>
          </a:xfrm>
          <a:effectLst>
            <a:outerShdw blurRad="50800" dist="508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3819" name="Rectangle 63"/>
            <p:cNvSpPr>
              <a:spLocks noChangeArrowheads="1"/>
            </p:cNvSpPr>
            <p:nvPr/>
          </p:nvSpPr>
          <p:spPr bwMode="auto">
            <a:xfrm>
              <a:off x="878260" y="5888305"/>
              <a:ext cx="1689886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tr-TR" sz="1200" i="1">
                  <a:latin typeface="Comic Sans MS" pitchFamily="66" charset="0"/>
                </a:rPr>
                <a:t>Bacillus</a:t>
              </a:r>
              <a:r>
                <a:rPr lang="tr-TR" sz="1200">
                  <a:latin typeface="Comic Sans MS" pitchFamily="66" charset="0"/>
                </a:rPr>
                <a:t> </a:t>
              </a:r>
              <a:r>
                <a:rPr lang="tr-TR" sz="1200" i="1">
                  <a:latin typeface="Comic Sans MS" pitchFamily="66" charset="0"/>
                </a:rPr>
                <a:t>thuringiensis</a:t>
              </a:r>
              <a:endParaRPr lang="tr-TR" sz="1200">
                <a:latin typeface="Arial" charset="0"/>
              </a:endParaRPr>
            </a:p>
          </p:txBody>
        </p:sp>
        <p:pic>
          <p:nvPicPr>
            <p:cNvPr id="66" name="Picture 65" descr="Bacillus thuringiensis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7911" y="3870573"/>
              <a:ext cx="2880000" cy="1982102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35" name="Picture 34" descr="Expression Casette - 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8526" y="549276"/>
            <a:ext cx="2879725" cy="81121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6630" name="Rectangle 3"/>
          <p:cNvSpPr txBox="1">
            <a:spLocks noChangeArrowheads="1"/>
          </p:cNvSpPr>
          <p:nvPr/>
        </p:nvSpPr>
        <p:spPr bwMode="auto">
          <a:xfrm>
            <a:off x="1666876" y="319089"/>
            <a:ext cx="5508625" cy="87788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</a:rPr>
              <a:t>Mikroorganizmalara Dayalı Gen Sistemleri</a:t>
            </a:r>
            <a:endParaRPr lang="en-US" altLang="tr-TR" sz="24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Line 7"/>
          <p:cNvSpPr>
            <a:spLocks noChangeShapeType="1"/>
          </p:cNvSpPr>
          <p:nvPr/>
        </p:nvSpPr>
        <p:spPr bwMode="auto">
          <a:xfrm flipV="1">
            <a:off x="1774826" y="1052513"/>
            <a:ext cx="5400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eaLnBrk="1" hangingPunct="1">
              <a:defRPr/>
            </a:pPr>
            <a:endParaRPr lang="tr-TR">
              <a:ln>
                <a:solidFill>
                  <a:schemeClr val="accent6"/>
                </a:solidFill>
              </a:ln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487942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33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40" name="Rectangle 62"/>
          <p:cNvSpPr>
            <a:spLocks noChangeArrowheads="1"/>
          </p:cNvSpPr>
          <p:nvPr/>
        </p:nvSpPr>
        <p:spPr bwMode="auto">
          <a:xfrm>
            <a:off x="4833938" y="3781426"/>
            <a:ext cx="5472112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spcAft>
                <a:spcPts val="600"/>
              </a:spcAft>
              <a:buNone/>
            </a:pPr>
            <a:r>
              <a:rPr lang="tr-TR" altLang="tr-TR" sz="1800">
                <a:latin typeface="Comic Sans MS" panose="030F0702030302020204" pitchFamily="66" charset="0"/>
              </a:rPr>
              <a:t>Bu proteinlerden;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tr-TR" altLang="tr-TR" sz="1800">
                <a:latin typeface="Comic Sans MS" panose="030F0702030302020204" pitchFamily="66" charset="0"/>
              </a:rPr>
              <a:t>cry1 	– </a:t>
            </a:r>
            <a:r>
              <a:rPr lang="tr-TR" altLang="tr-TR" sz="1800" i="1">
                <a:latin typeface="Comic Sans MS" panose="030F0702030302020204" pitchFamily="66" charset="0"/>
              </a:rPr>
              <a:t>Lepidoptera,</a:t>
            </a:r>
            <a:r>
              <a:rPr lang="tr-TR" altLang="tr-TR" sz="1800">
                <a:latin typeface="Comic Sans MS" panose="030F0702030302020204" pitchFamily="66" charset="0"/>
              </a:rPr>
              <a:t>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tr-TR" altLang="tr-TR" sz="1800">
                <a:latin typeface="Comic Sans MS" panose="030F0702030302020204" pitchFamily="66" charset="0"/>
              </a:rPr>
              <a:t>cry2	- </a:t>
            </a:r>
            <a:r>
              <a:rPr lang="tr-TR" altLang="tr-TR" sz="1800" i="1">
                <a:latin typeface="Comic Sans MS" panose="030F0702030302020204" pitchFamily="66" charset="0"/>
              </a:rPr>
              <a:t>Lepidoptera</a:t>
            </a:r>
            <a:r>
              <a:rPr lang="tr-TR" altLang="tr-TR" sz="1800">
                <a:latin typeface="Comic Sans MS" panose="030F0702030302020204" pitchFamily="66" charset="0"/>
              </a:rPr>
              <a:t> ve </a:t>
            </a:r>
            <a:r>
              <a:rPr lang="tr-TR" altLang="tr-TR" sz="1800" i="1">
                <a:latin typeface="Comic Sans MS" panose="030F0702030302020204" pitchFamily="66" charset="0"/>
              </a:rPr>
              <a:t>Diptera,</a:t>
            </a:r>
            <a:endParaRPr lang="tr-TR" altLang="tr-TR" sz="1800"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tr-TR" altLang="tr-TR" sz="1800">
                <a:latin typeface="Comic Sans MS" panose="030F0702030302020204" pitchFamily="66" charset="0"/>
              </a:rPr>
              <a:t>cry3	- </a:t>
            </a:r>
            <a:r>
              <a:rPr lang="tr-TR" altLang="tr-TR" sz="1800" i="1">
                <a:latin typeface="Comic Sans MS" panose="030F0702030302020204" pitchFamily="66" charset="0"/>
              </a:rPr>
              <a:t>Coleoptera,</a:t>
            </a:r>
            <a:endParaRPr lang="tr-TR" altLang="tr-TR" sz="1800"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tr-TR" altLang="tr-TR" sz="1800">
                <a:latin typeface="Comic Sans MS" panose="030F0702030302020204" pitchFamily="66" charset="0"/>
              </a:rPr>
              <a:t>cry4	- </a:t>
            </a:r>
            <a:r>
              <a:rPr lang="tr-TR" altLang="tr-TR" sz="1800" i="1">
                <a:latin typeface="Comic Sans MS" panose="030F0702030302020204" pitchFamily="66" charset="0"/>
              </a:rPr>
              <a:t>Diptera,</a:t>
            </a:r>
            <a:endParaRPr lang="tr-TR" altLang="tr-TR" sz="1800">
              <a:latin typeface="Comic Sans MS" panose="030F0702030302020204" pitchFamily="66" charset="0"/>
            </a:endParaRPr>
          </a:p>
          <a:p>
            <a:pPr algn="just">
              <a:spcBef>
                <a:spcPct val="0"/>
              </a:spcBef>
              <a:spcAft>
                <a:spcPts val="600"/>
              </a:spcAft>
              <a:buNone/>
            </a:pPr>
            <a:r>
              <a:rPr lang="tr-TR" altLang="tr-TR" sz="1800">
                <a:latin typeface="Comic Sans MS" panose="030F0702030302020204" pitchFamily="66" charset="0"/>
              </a:rPr>
              <a:t>cry5	- </a:t>
            </a:r>
            <a:r>
              <a:rPr lang="tr-TR" altLang="tr-TR" sz="1800" i="1">
                <a:latin typeface="Comic Sans MS" panose="030F0702030302020204" pitchFamily="66" charset="0"/>
              </a:rPr>
              <a:t>Lepidoptera</a:t>
            </a:r>
            <a:r>
              <a:rPr lang="tr-TR" altLang="tr-TR" sz="1800">
                <a:latin typeface="Comic Sans MS" panose="030F0702030302020204" pitchFamily="66" charset="0"/>
              </a:rPr>
              <a:t> ve </a:t>
            </a:r>
            <a:r>
              <a:rPr lang="tr-TR" altLang="tr-TR" sz="1800" i="1">
                <a:latin typeface="Comic Sans MS" panose="030F0702030302020204" pitchFamily="66" charset="0"/>
              </a:rPr>
              <a:t>Coleoptera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tr-TR" altLang="tr-TR" sz="1800">
                <a:latin typeface="Comic Sans MS" panose="030F0702030302020204" pitchFamily="66" charset="0"/>
              </a:rPr>
              <a:t>familyasından böceklerin sindirim sistemlerine zarar vererek ölümlerine neden olur. </a:t>
            </a:r>
          </a:p>
        </p:txBody>
      </p:sp>
      <p:pic>
        <p:nvPicPr>
          <p:cNvPr id="35" name="Picture 34" descr="Expression Casette - 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8526" y="549276"/>
            <a:ext cx="2879725" cy="81121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8676" name="Group 35"/>
          <p:cNvGrpSpPr>
            <a:grpSpLocks/>
          </p:cNvGrpSpPr>
          <p:nvPr/>
        </p:nvGrpSpPr>
        <p:grpSpPr bwMode="auto">
          <a:xfrm>
            <a:off x="1847851" y="1835151"/>
            <a:ext cx="8448675" cy="1846263"/>
            <a:chOff x="323850" y="1835150"/>
            <a:chExt cx="8448675" cy="1846263"/>
          </a:xfrm>
        </p:grpSpPr>
        <p:sp>
          <p:nvSpPr>
            <p:cNvPr id="37" name="Text Box 3"/>
            <p:cNvSpPr txBox="1">
              <a:spLocks noChangeArrowheads="1"/>
            </p:cNvSpPr>
            <p:nvPr/>
          </p:nvSpPr>
          <p:spPr bwMode="auto">
            <a:xfrm>
              <a:off x="3697288" y="1835150"/>
              <a:ext cx="1909762" cy="314325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tr-TR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AKTARILAN GEN</a:t>
              </a:r>
            </a:p>
          </p:txBody>
        </p:sp>
        <p:sp>
          <p:nvSpPr>
            <p:cNvPr id="38" name="Text Box 4"/>
            <p:cNvSpPr txBox="1">
              <a:spLocks noChangeArrowheads="1"/>
            </p:cNvSpPr>
            <p:nvPr/>
          </p:nvSpPr>
          <p:spPr bwMode="auto">
            <a:xfrm>
              <a:off x="5662613" y="1835150"/>
              <a:ext cx="3109912" cy="314325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tr-TR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KAYNAĞI</a:t>
              </a:r>
            </a:p>
          </p:txBody>
        </p:sp>
        <p:sp>
          <p:nvSpPr>
            <p:cNvPr id="43" name="Text Box 3"/>
            <p:cNvSpPr txBox="1">
              <a:spLocks noChangeArrowheads="1"/>
            </p:cNvSpPr>
            <p:nvPr/>
          </p:nvSpPr>
          <p:spPr bwMode="auto">
            <a:xfrm>
              <a:off x="323850" y="1835150"/>
              <a:ext cx="1439863" cy="314325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tr-TR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BİTKİ</a:t>
              </a:r>
            </a:p>
          </p:txBody>
        </p:sp>
        <p:sp>
          <p:nvSpPr>
            <p:cNvPr id="44" name="Text Box 4"/>
            <p:cNvSpPr txBox="1">
              <a:spLocks noChangeArrowheads="1"/>
            </p:cNvSpPr>
            <p:nvPr/>
          </p:nvSpPr>
          <p:spPr bwMode="auto">
            <a:xfrm>
              <a:off x="1825625" y="1838325"/>
              <a:ext cx="1809750" cy="307975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tr-TR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ÖZELLİK</a:t>
              </a:r>
            </a:p>
          </p:txBody>
        </p:sp>
        <p:sp>
          <p:nvSpPr>
            <p:cNvPr id="28684" name="Text Box 6"/>
            <p:cNvSpPr txBox="1">
              <a:spLocks noChangeArrowheads="1"/>
            </p:cNvSpPr>
            <p:nvPr/>
          </p:nvSpPr>
          <p:spPr bwMode="auto">
            <a:xfrm>
              <a:off x="3697288" y="2225675"/>
              <a:ext cx="1909762" cy="31432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 i="1">
                  <a:solidFill>
                    <a:schemeClr val="tx2"/>
                  </a:solidFill>
                  <a:latin typeface="Comic Sans MS" panose="030F0702030302020204" pitchFamily="66" charset="0"/>
                </a:rPr>
                <a:t>Cry1Ac</a:t>
              </a:r>
            </a:p>
          </p:txBody>
        </p:sp>
        <p:sp>
          <p:nvSpPr>
            <p:cNvPr id="28685" name="Text Box 7"/>
            <p:cNvSpPr txBox="1">
              <a:spLocks noChangeArrowheads="1"/>
            </p:cNvSpPr>
            <p:nvPr/>
          </p:nvSpPr>
          <p:spPr bwMode="auto">
            <a:xfrm>
              <a:off x="5662613" y="2225675"/>
              <a:ext cx="3109912" cy="31432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 i="1">
                  <a:solidFill>
                    <a:schemeClr val="tx2"/>
                  </a:solidFill>
                  <a:latin typeface="Comic Sans MS" panose="030F0702030302020204" pitchFamily="66" charset="0"/>
                </a:rPr>
                <a:t>Bacillus thuringiensis</a:t>
              </a:r>
            </a:p>
          </p:txBody>
        </p:sp>
        <p:sp>
          <p:nvSpPr>
            <p:cNvPr id="28686" name="Text Box 6"/>
            <p:cNvSpPr txBox="1">
              <a:spLocks noChangeArrowheads="1"/>
            </p:cNvSpPr>
            <p:nvPr/>
          </p:nvSpPr>
          <p:spPr bwMode="auto">
            <a:xfrm>
              <a:off x="323850" y="2228850"/>
              <a:ext cx="1439863" cy="30797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>
                  <a:solidFill>
                    <a:schemeClr val="tx2"/>
                  </a:solidFill>
                  <a:latin typeface="Comic Sans MS" panose="030F0702030302020204" pitchFamily="66" charset="0"/>
                </a:rPr>
                <a:t>Pamuk</a:t>
              </a:r>
            </a:p>
          </p:txBody>
        </p:sp>
        <p:sp>
          <p:nvSpPr>
            <p:cNvPr id="28687" name="Text Box 7"/>
            <p:cNvSpPr txBox="1">
              <a:spLocks noChangeArrowheads="1"/>
            </p:cNvSpPr>
            <p:nvPr/>
          </p:nvSpPr>
          <p:spPr bwMode="auto">
            <a:xfrm>
              <a:off x="1825625" y="2225675"/>
              <a:ext cx="1809750" cy="31432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>
                  <a:solidFill>
                    <a:schemeClr val="tx2"/>
                  </a:solidFill>
                  <a:latin typeface="Comic Sans MS" panose="030F0702030302020204" pitchFamily="66" charset="0"/>
                </a:rPr>
                <a:t>Zararlı dayanımı</a:t>
              </a:r>
            </a:p>
          </p:txBody>
        </p:sp>
        <p:sp>
          <p:nvSpPr>
            <p:cNvPr id="28688" name="Text Box 6"/>
            <p:cNvSpPr txBox="1">
              <a:spLocks noChangeArrowheads="1"/>
            </p:cNvSpPr>
            <p:nvPr/>
          </p:nvSpPr>
          <p:spPr bwMode="auto">
            <a:xfrm>
              <a:off x="3697288" y="2606675"/>
              <a:ext cx="1909762" cy="31432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 i="1">
                  <a:solidFill>
                    <a:schemeClr val="tx2"/>
                  </a:solidFill>
                  <a:latin typeface="Comic Sans MS" panose="030F0702030302020204" pitchFamily="66" charset="0"/>
                </a:rPr>
                <a:t>Cry1Ac</a:t>
              </a:r>
            </a:p>
          </p:txBody>
        </p:sp>
        <p:sp>
          <p:nvSpPr>
            <p:cNvPr id="28689" name="Text Box 7"/>
            <p:cNvSpPr txBox="1">
              <a:spLocks noChangeArrowheads="1"/>
            </p:cNvSpPr>
            <p:nvPr/>
          </p:nvSpPr>
          <p:spPr bwMode="auto">
            <a:xfrm>
              <a:off x="5662613" y="2606675"/>
              <a:ext cx="3109912" cy="31432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 i="1">
                  <a:solidFill>
                    <a:schemeClr val="tx2"/>
                  </a:solidFill>
                  <a:latin typeface="Comic Sans MS" panose="030F0702030302020204" pitchFamily="66" charset="0"/>
                </a:rPr>
                <a:t>Bacillus thuringiensis</a:t>
              </a:r>
            </a:p>
          </p:txBody>
        </p:sp>
        <p:sp>
          <p:nvSpPr>
            <p:cNvPr id="28690" name="Text Box 6"/>
            <p:cNvSpPr txBox="1">
              <a:spLocks noChangeArrowheads="1"/>
            </p:cNvSpPr>
            <p:nvPr/>
          </p:nvSpPr>
          <p:spPr bwMode="auto">
            <a:xfrm>
              <a:off x="323850" y="2609850"/>
              <a:ext cx="1439863" cy="30797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>
                  <a:solidFill>
                    <a:schemeClr val="tx2"/>
                  </a:solidFill>
                  <a:latin typeface="Comic Sans MS" panose="030F0702030302020204" pitchFamily="66" charset="0"/>
                </a:rPr>
                <a:t>Domates</a:t>
              </a:r>
            </a:p>
          </p:txBody>
        </p:sp>
        <p:sp>
          <p:nvSpPr>
            <p:cNvPr id="28691" name="Text Box 7"/>
            <p:cNvSpPr txBox="1">
              <a:spLocks noChangeArrowheads="1"/>
            </p:cNvSpPr>
            <p:nvPr/>
          </p:nvSpPr>
          <p:spPr bwMode="auto">
            <a:xfrm>
              <a:off x="1825625" y="2606675"/>
              <a:ext cx="1809750" cy="31432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>
                  <a:solidFill>
                    <a:schemeClr val="tx2"/>
                  </a:solidFill>
                  <a:latin typeface="Comic Sans MS" panose="030F0702030302020204" pitchFamily="66" charset="0"/>
                </a:rPr>
                <a:t>Zararlı dayanımı</a:t>
              </a:r>
            </a:p>
          </p:txBody>
        </p:sp>
        <p:sp>
          <p:nvSpPr>
            <p:cNvPr id="28692" name="Text Box 6"/>
            <p:cNvSpPr txBox="1">
              <a:spLocks noChangeArrowheads="1"/>
            </p:cNvSpPr>
            <p:nvPr/>
          </p:nvSpPr>
          <p:spPr bwMode="auto">
            <a:xfrm>
              <a:off x="3697288" y="2987675"/>
              <a:ext cx="1909762" cy="31432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 i="1">
                  <a:solidFill>
                    <a:schemeClr val="tx2"/>
                  </a:solidFill>
                  <a:latin typeface="Comic Sans MS" panose="030F0702030302020204" pitchFamily="66" charset="0"/>
                </a:rPr>
                <a:t>Cry3A</a:t>
              </a:r>
            </a:p>
          </p:txBody>
        </p:sp>
        <p:sp>
          <p:nvSpPr>
            <p:cNvPr id="28693" name="Text Box 7"/>
            <p:cNvSpPr txBox="1">
              <a:spLocks noChangeArrowheads="1"/>
            </p:cNvSpPr>
            <p:nvPr/>
          </p:nvSpPr>
          <p:spPr bwMode="auto">
            <a:xfrm>
              <a:off x="5662613" y="2987675"/>
              <a:ext cx="3109912" cy="31432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 i="1">
                  <a:solidFill>
                    <a:schemeClr val="tx2"/>
                  </a:solidFill>
                  <a:latin typeface="Comic Sans MS" panose="030F0702030302020204" pitchFamily="66" charset="0"/>
                </a:rPr>
                <a:t>Bacillus thuringiensis</a:t>
              </a:r>
            </a:p>
          </p:txBody>
        </p:sp>
        <p:sp>
          <p:nvSpPr>
            <p:cNvPr id="28694" name="Text Box 6"/>
            <p:cNvSpPr txBox="1">
              <a:spLocks noChangeArrowheads="1"/>
            </p:cNvSpPr>
            <p:nvPr/>
          </p:nvSpPr>
          <p:spPr bwMode="auto">
            <a:xfrm>
              <a:off x="323850" y="2990850"/>
              <a:ext cx="1439863" cy="306388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>
                  <a:solidFill>
                    <a:schemeClr val="tx2"/>
                  </a:solidFill>
                  <a:latin typeface="Comic Sans MS" panose="030F0702030302020204" pitchFamily="66" charset="0"/>
                </a:rPr>
                <a:t>Patates</a:t>
              </a:r>
            </a:p>
          </p:txBody>
        </p:sp>
        <p:sp>
          <p:nvSpPr>
            <p:cNvPr id="28695" name="Text Box 7"/>
            <p:cNvSpPr txBox="1">
              <a:spLocks noChangeArrowheads="1"/>
            </p:cNvSpPr>
            <p:nvPr/>
          </p:nvSpPr>
          <p:spPr bwMode="auto">
            <a:xfrm>
              <a:off x="1825625" y="2987675"/>
              <a:ext cx="1809750" cy="31432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>
                  <a:solidFill>
                    <a:schemeClr val="tx2"/>
                  </a:solidFill>
                  <a:latin typeface="Comic Sans MS" panose="030F0702030302020204" pitchFamily="66" charset="0"/>
                </a:rPr>
                <a:t>Zararlı dayanımı</a:t>
              </a:r>
            </a:p>
          </p:txBody>
        </p:sp>
        <p:sp>
          <p:nvSpPr>
            <p:cNvPr id="28696" name="Text Box 6"/>
            <p:cNvSpPr txBox="1">
              <a:spLocks noChangeArrowheads="1"/>
            </p:cNvSpPr>
            <p:nvPr/>
          </p:nvSpPr>
          <p:spPr bwMode="auto">
            <a:xfrm>
              <a:off x="3697288" y="3367088"/>
              <a:ext cx="1909762" cy="31432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 i="1">
                  <a:solidFill>
                    <a:schemeClr val="tx2"/>
                  </a:solidFill>
                  <a:latin typeface="Comic Sans MS" panose="030F0702030302020204" pitchFamily="66" charset="0"/>
                </a:rPr>
                <a:t>Cry1Ab</a:t>
              </a:r>
            </a:p>
          </p:txBody>
        </p:sp>
        <p:sp>
          <p:nvSpPr>
            <p:cNvPr id="28697" name="Text Box 7"/>
            <p:cNvSpPr txBox="1">
              <a:spLocks noChangeArrowheads="1"/>
            </p:cNvSpPr>
            <p:nvPr/>
          </p:nvSpPr>
          <p:spPr bwMode="auto">
            <a:xfrm>
              <a:off x="5662613" y="3367088"/>
              <a:ext cx="3109912" cy="31432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 i="1">
                  <a:solidFill>
                    <a:schemeClr val="tx2"/>
                  </a:solidFill>
                  <a:latin typeface="Comic Sans MS" panose="030F0702030302020204" pitchFamily="66" charset="0"/>
                </a:rPr>
                <a:t>Bacillus thuringiensis</a:t>
              </a:r>
            </a:p>
          </p:txBody>
        </p:sp>
        <p:sp>
          <p:nvSpPr>
            <p:cNvPr id="28698" name="Text Box 6"/>
            <p:cNvSpPr txBox="1">
              <a:spLocks noChangeArrowheads="1"/>
            </p:cNvSpPr>
            <p:nvPr/>
          </p:nvSpPr>
          <p:spPr bwMode="auto">
            <a:xfrm>
              <a:off x="323850" y="3370263"/>
              <a:ext cx="1439863" cy="30797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>
                  <a:solidFill>
                    <a:schemeClr val="tx2"/>
                  </a:solidFill>
                  <a:latin typeface="Comic Sans MS" panose="030F0702030302020204" pitchFamily="66" charset="0"/>
                </a:rPr>
                <a:t>Mısır</a:t>
              </a:r>
            </a:p>
          </p:txBody>
        </p:sp>
        <p:sp>
          <p:nvSpPr>
            <p:cNvPr id="28699" name="Text Box 7"/>
            <p:cNvSpPr txBox="1">
              <a:spLocks noChangeArrowheads="1"/>
            </p:cNvSpPr>
            <p:nvPr/>
          </p:nvSpPr>
          <p:spPr bwMode="auto">
            <a:xfrm>
              <a:off x="1825625" y="3367088"/>
              <a:ext cx="1809750" cy="31432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>
                  <a:solidFill>
                    <a:schemeClr val="tx2"/>
                  </a:solidFill>
                  <a:latin typeface="Comic Sans MS" panose="030F0702030302020204" pitchFamily="66" charset="0"/>
                </a:rPr>
                <a:t>Zararlı dayanımı</a:t>
              </a:r>
            </a:p>
          </p:txBody>
        </p:sp>
      </p:grpSp>
      <p:grpSp>
        <p:nvGrpSpPr>
          <p:cNvPr id="3" name="Group 66"/>
          <p:cNvGrpSpPr>
            <a:grpSpLocks/>
          </p:cNvGrpSpPr>
          <p:nvPr/>
        </p:nvGrpSpPr>
        <p:grpSpPr bwMode="auto">
          <a:xfrm>
            <a:off x="1871664" y="3870326"/>
            <a:ext cx="2879725" cy="2295525"/>
            <a:chOff x="347911" y="3870573"/>
            <a:chExt cx="2880000" cy="2294731"/>
          </a:xfrm>
          <a:effectLst>
            <a:outerShdw blurRad="50800" dist="508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74" name="Rectangle 63"/>
            <p:cNvSpPr>
              <a:spLocks noChangeArrowheads="1"/>
            </p:cNvSpPr>
            <p:nvPr/>
          </p:nvSpPr>
          <p:spPr bwMode="auto">
            <a:xfrm>
              <a:off x="878260" y="5888305"/>
              <a:ext cx="1689886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tr-TR" sz="1200" i="1">
                  <a:latin typeface="Comic Sans MS" pitchFamily="66" charset="0"/>
                </a:rPr>
                <a:t>Bacillus</a:t>
              </a:r>
              <a:r>
                <a:rPr lang="tr-TR" sz="1200">
                  <a:latin typeface="Comic Sans MS" pitchFamily="66" charset="0"/>
                </a:rPr>
                <a:t> </a:t>
              </a:r>
              <a:r>
                <a:rPr lang="tr-TR" sz="1200" i="1">
                  <a:latin typeface="Comic Sans MS" pitchFamily="66" charset="0"/>
                </a:rPr>
                <a:t>thuringiensis</a:t>
              </a:r>
              <a:endParaRPr lang="tr-TR" sz="1200">
                <a:latin typeface="Arial" charset="0"/>
              </a:endParaRPr>
            </a:p>
          </p:txBody>
        </p:sp>
        <p:pic>
          <p:nvPicPr>
            <p:cNvPr id="75" name="Picture 74" descr="Bacillus thuringiensis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7911" y="3870573"/>
              <a:ext cx="2880000" cy="1982102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8678" name="Rectangle 3"/>
          <p:cNvSpPr txBox="1">
            <a:spLocks noChangeArrowheads="1"/>
          </p:cNvSpPr>
          <p:nvPr/>
        </p:nvSpPr>
        <p:spPr bwMode="auto">
          <a:xfrm>
            <a:off x="1666876" y="319089"/>
            <a:ext cx="5508625" cy="87788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</a:rPr>
              <a:t>Mikroorganizmalara Dayalı Gen Sistemleri</a:t>
            </a:r>
            <a:endParaRPr lang="en-US" altLang="tr-TR" sz="24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1" name="Line 7"/>
          <p:cNvSpPr>
            <a:spLocks noChangeShapeType="1"/>
          </p:cNvSpPr>
          <p:nvPr/>
        </p:nvSpPr>
        <p:spPr bwMode="auto">
          <a:xfrm flipV="1">
            <a:off x="1774826" y="1052513"/>
            <a:ext cx="5400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eaLnBrk="1" hangingPunct="1">
              <a:defRPr/>
            </a:pPr>
            <a:endParaRPr lang="tr-TR">
              <a:ln>
                <a:solidFill>
                  <a:schemeClr val="accent6"/>
                </a:solidFill>
              </a:ln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476952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4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4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3"/>
          <p:cNvGrpSpPr>
            <a:grpSpLocks/>
          </p:cNvGrpSpPr>
          <p:nvPr/>
        </p:nvGrpSpPr>
        <p:grpSpPr bwMode="auto">
          <a:xfrm>
            <a:off x="4702175" y="3860800"/>
            <a:ext cx="2520950" cy="2478088"/>
            <a:chOff x="3178325" y="3861288"/>
            <a:chExt cx="2520280" cy="2477649"/>
          </a:xfrm>
          <a:effectLst>
            <a:outerShdw blurRad="50800" dist="508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37" name="Picture 36" descr="Yerfıstığı - Non-transgenic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67173" y="3861288"/>
              <a:ext cx="1980673" cy="1979262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5873" name="Rectangle 37"/>
            <p:cNvSpPr>
              <a:spLocks noChangeArrowheads="1"/>
            </p:cNvSpPr>
            <p:nvPr/>
          </p:nvSpPr>
          <p:spPr bwMode="auto">
            <a:xfrm>
              <a:off x="3178325" y="5877272"/>
              <a:ext cx="252028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tr-TR" sz="1200">
                  <a:latin typeface="Comic Sans MS" pitchFamily="66" charset="0"/>
                </a:rPr>
                <a:t>Klasik Yerfıstığı Yaprağında Böcek Zararı</a:t>
              </a:r>
              <a:endParaRPr lang="tr-TR" sz="1200">
                <a:latin typeface="Arial" charset="0"/>
              </a:endParaRPr>
            </a:p>
          </p:txBody>
        </p:sp>
      </p:grpSp>
      <p:grpSp>
        <p:nvGrpSpPr>
          <p:cNvPr id="3" name="Group 44"/>
          <p:cNvGrpSpPr>
            <a:grpSpLocks/>
          </p:cNvGrpSpPr>
          <p:nvPr/>
        </p:nvGrpSpPr>
        <p:grpSpPr bwMode="auto">
          <a:xfrm>
            <a:off x="7104064" y="3860800"/>
            <a:ext cx="2395537" cy="2478088"/>
            <a:chOff x="5580112" y="3861048"/>
            <a:chExt cx="2395314" cy="2477889"/>
          </a:xfrm>
          <a:effectLst>
            <a:outerShdw blurRad="50800" dist="508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39" name="Picture 38" descr="Yerfıstığı - Transgenic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24561" y="3861048"/>
              <a:ext cx="1979429" cy="1979454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5871" name="Rectangle 39"/>
            <p:cNvSpPr>
              <a:spLocks noChangeArrowheads="1"/>
            </p:cNvSpPr>
            <p:nvPr/>
          </p:nvSpPr>
          <p:spPr bwMode="auto">
            <a:xfrm>
              <a:off x="5580112" y="5877272"/>
              <a:ext cx="239531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tr-TR" sz="1200">
                  <a:latin typeface="Comic Sans MS" pitchFamily="66" charset="0"/>
                </a:rPr>
                <a:t>Transgenik Yerfıstığı Yaprağında Böcek Zararı</a:t>
              </a:r>
              <a:endParaRPr lang="tr-TR" sz="1200">
                <a:latin typeface="Arial" charset="0"/>
              </a:endParaRPr>
            </a:p>
          </p:txBody>
        </p:sp>
      </p:grpSp>
      <p:pic>
        <p:nvPicPr>
          <p:cNvPr id="35" name="Picture 34" descr="Expression Casette - 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8526" y="549276"/>
            <a:ext cx="2879725" cy="81121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725" name="Group 35"/>
          <p:cNvGrpSpPr>
            <a:grpSpLocks/>
          </p:cNvGrpSpPr>
          <p:nvPr/>
        </p:nvGrpSpPr>
        <p:grpSpPr bwMode="auto">
          <a:xfrm>
            <a:off x="1847851" y="1835151"/>
            <a:ext cx="8448675" cy="1846263"/>
            <a:chOff x="323850" y="1835150"/>
            <a:chExt cx="8448675" cy="1846263"/>
          </a:xfrm>
        </p:grpSpPr>
        <p:sp>
          <p:nvSpPr>
            <p:cNvPr id="38" name="Text Box 3"/>
            <p:cNvSpPr txBox="1">
              <a:spLocks noChangeArrowheads="1"/>
            </p:cNvSpPr>
            <p:nvPr/>
          </p:nvSpPr>
          <p:spPr bwMode="auto">
            <a:xfrm>
              <a:off x="3697288" y="1835150"/>
              <a:ext cx="1909762" cy="314325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tr-TR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AKTARILAN GEN</a:t>
              </a:r>
            </a:p>
          </p:txBody>
        </p:sp>
        <p:sp>
          <p:nvSpPr>
            <p:cNvPr id="40" name="Text Box 4"/>
            <p:cNvSpPr txBox="1">
              <a:spLocks noChangeArrowheads="1"/>
            </p:cNvSpPr>
            <p:nvPr/>
          </p:nvSpPr>
          <p:spPr bwMode="auto">
            <a:xfrm>
              <a:off x="5662613" y="1835150"/>
              <a:ext cx="3109912" cy="314325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tr-TR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KAYNAĞI</a:t>
              </a:r>
            </a:p>
          </p:txBody>
        </p:sp>
        <p:sp>
          <p:nvSpPr>
            <p:cNvPr id="43" name="Text Box 3"/>
            <p:cNvSpPr txBox="1">
              <a:spLocks noChangeArrowheads="1"/>
            </p:cNvSpPr>
            <p:nvPr/>
          </p:nvSpPr>
          <p:spPr bwMode="auto">
            <a:xfrm>
              <a:off x="323850" y="1835150"/>
              <a:ext cx="1439863" cy="314325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tr-TR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BİTKİ</a:t>
              </a:r>
            </a:p>
          </p:txBody>
        </p:sp>
        <p:sp>
          <p:nvSpPr>
            <p:cNvPr id="44" name="Text Box 4"/>
            <p:cNvSpPr txBox="1">
              <a:spLocks noChangeArrowheads="1"/>
            </p:cNvSpPr>
            <p:nvPr/>
          </p:nvSpPr>
          <p:spPr bwMode="auto">
            <a:xfrm>
              <a:off x="1825625" y="1838325"/>
              <a:ext cx="1809750" cy="307975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tr-TR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ÖZELLİK</a:t>
              </a:r>
            </a:p>
          </p:txBody>
        </p:sp>
        <p:sp>
          <p:nvSpPr>
            <p:cNvPr id="30733" name="Text Box 6"/>
            <p:cNvSpPr txBox="1">
              <a:spLocks noChangeArrowheads="1"/>
            </p:cNvSpPr>
            <p:nvPr/>
          </p:nvSpPr>
          <p:spPr bwMode="auto">
            <a:xfrm>
              <a:off x="3697288" y="2225675"/>
              <a:ext cx="1909762" cy="31432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 i="1">
                  <a:solidFill>
                    <a:schemeClr val="tx2"/>
                  </a:solidFill>
                  <a:latin typeface="Comic Sans MS" panose="030F0702030302020204" pitchFamily="66" charset="0"/>
                </a:rPr>
                <a:t>Cry1Ac</a:t>
              </a:r>
            </a:p>
          </p:txBody>
        </p:sp>
        <p:sp>
          <p:nvSpPr>
            <p:cNvPr id="30734" name="Text Box 7"/>
            <p:cNvSpPr txBox="1">
              <a:spLocks noChangeArrowheads="1"/>
            </p:cNvSpPr>
            <p:nvPr/>
          </p:nvSpPr>
          <p:spPr bwMode="auto">
            <a:xfrm>
              <a:off x="5662613" y="2225675"/>
              <a:ext cx="3109912" cy="31432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 i="1">
                  <a:solidFill>
                    <a:schemeClr val="tx2"/>
                  </a:solidFill>
                  <a:latin typeface="Comic Sans MS" panose="030F0702030302020204" pitchFamily="66" charset="0"/>
                </a:rPr>
                <a:t>Bacillus thuringiensis</a:t>
              </a:r>
            </a:p>
          </p:txBody>
        </p:sp>
        <p:sp>
          <p:nvSpPr>
            <p:cNvPr id="30735" name="Text Box 6"/>
            <p:cNvSpPr txBox="1">
              <a:spLocks noChangeArrowheads="1"/>
            </p:cNvSpPr>
            <p:nvPr/>
          </p:nvSpPr>
          <p:spPr bwMode="auto">
            <a:xfrm>
              <a:off x="323850" y="2228850"/>
              <a:ext cx="1439863" cy="30797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>
                  <a:solidFill>
                    <a:schemeClr val="tx2"/>
                  </a:solidFill>
                  <a:latin typeface="Comic Sans MS" panose="030F0702030302020204" pitchFamily="66" charset="0"/>
                </a:rPr>
                <a:t>Pamuk</a:t>
              </a:r>
            </a:p>
          </p:txBody>
        </p:sp>
        <p:sp>
          <p:nvSpPr>
            <p:cNvPr id="30736" name="Text Box 7"/>
            <p:cNvSpPr txBox="1">
              <a:spLocks noChangeArrowheads="1"/>
            </p:cNvSpPr>
            <p:nvPr/>
          </p:nvSpPr>
          <p:spPr bwMode="auto">
            <a:xfrm>
              <a:off x="1825625" y="2225675"/>
              <a:ext cx="1809750" cy="31432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>
                  <a:solidFill>
                    <a:schemeClr val="tx2"/>
                  </a:solidFill>
                  <a:latin typeface="Comic Sans MS" panose="030F0702030302020204" pitchFamily="66" charset="0"/>
                </a:rPr>
                <a:t>Zararlı dayanımı</a:t>
              </a:r>
            </a:p>
          </p:txBody>
        </p:sp>
        <p:sp>
          <p:nvSpPr>
            <p:cNvPr id="30737" name="Text Box 6"/>
            <p:cNvSpPr txBox="1">
              <a:spLocks noChangeArrowheads="1"/>
            </p:cNvSpPr>
            <p:nvPr/>
          </p:nvSpPr>
          <p:spPr bwMode="auto">
            <a:xfrm>
              <a:off x="3697288" y="2606675"/>
              <a:ext cx="1909762" cy="31432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 i="1">
                  <a:solidFill>
                    <a:schemeClr val="tx2"/>
                  </a:solidFill>
                  <a:latin typeface="Comic Sans MS" panose="030F0702030302020204" pitchFamily="66" charset="0"/>
                </a:rPr>
                <a:t>Cry1Ac</a:t>
              </a:r>
            </a:p>
          </p:txBody>
        </p:sp>
        <p:sp>
          <p:nvSpPr>
            <p:cNvPr id="30738" name="Text Box 7"/>
            <p:cNvSpPr txBox="1">
              <a:spLocks noChangeArrowheads="1"/>
            </p:cNvSpPr>
            <p:nvPr/>
          </p:nvSpPr>
          <p:spPr bwMode="auto">
            <a:xfrm>
              <a:off x="5662613" y="2606675"/>
              <a:ext cx="3109912" cy="31432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 i="1">
                  <a:solidFill>
                    <a:schemeClr val="tx2"/>
                  </a:solidFill>
                  <a:latin typeface="Comic Sans MS" panose="030F0702030302020204" pitchFamily="66" charset="0"/>
                </a:rPr>
                <a:t>Bacillus thuringiensis</a:t>
              </a:r>
            </a:p>
          </p:txBody>
        </p:sp>
        <p:sp>
          <p:nvSpPr>
            <p:cNvPr id="30739" name="Text Box 6"/>
            <p:cNvSpPr txBox="1">
              <a:spLocks noChangeArrowheads="1"/>
            </p:cNvSpPr>
            <p:nvPr/>
          </p:nvSpPr>
          <p:spPr bwMode="auto">
            <a:xfrm>
              <a:off x="323850" y="2609850"/>
              <a:ext cx="1439863" cy="30797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>
                  <a:solidFill>
                    <a:schemeClr val="tx2"/>
                  </a:solidFill>
                  <a:latin typeface="Comic Sans MS" panose="030F0702030302020204" pitchFamily="66" charset="0"/>
                </a:rPr>
                <a:t>Domates</a:t>
              </a:r>
            </a:p>
          </p:txBody>
        </p:sp>
        <p:sp>
          <p:nvSpPr>
            <p:cNvPr id="30740" name="Text Box 7"/>
            <p:cNvSpPr txBox="1">
              <a:spLocks noChangeArrowheads="1"/>
            </p:cNvSpPr>
            <p:nvPr/>
          </p:nvSpPr>
          <p:spPr bwMode="auto">
            <a:xfrm>
              <a:off x="1825625" y="2606675"/>
              <a:ext cx="1809750" cy="31432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>
                  <a:solidFill>
                    <a:schemeClr val="tx2"/>
                  </a:solidFill>
                  <a:latin typeface="Comic Sans MS" panose="030F0702030302020204" pitchFamily="66" charset="0"/>
                </a:rPr>
                <a:t>Zararlı dayanımı</a:t>
              </a:r>
            </a:p>
          </p:txBody>
        </p:sp>
        <p:sp>
          <p:nvSpPr>
            <p:cNvPr id="30741" name="Text Box 6"/>
            <p:cNvSpPr txBox="1">
              <a:spLocks noChangeArrowheads="1"/>
            </p:cNvSpPr>
            <p:nvPr/>
          </p:nvSpPr>
          <p:spPr bwMode="auto">
            <a:xfrm>
              <a:off x="3697288" y="2987675"/>
              <a:ext cx="1909762" cy="31432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 i="1">
                  <a:solidFill>
                    <a:schemeClr val="tx2"/>
                  </a:solidFill>
                  <a:latin typeface="Comic Sans MS" panose="030F0702030302020204" pitchFamily="66" charset="0"/>
                </a:rPr>
                <a:t>Cry3A</a:t>
              </a:r>
            </a:p>
          </p:txBody>
        </p:sp>
        <p:sp>
          <p:nvSpPr>
            <p:cNvPr id="30742" name="Text Box 7"/>
            <p:cNvSpPr txBox="1">
              <a:spLocks noChangeArrowheads="1"/>
            </p:cNvSpPr>
            <p:nvPr/>
          </p:nvSpPr>
          <p:spPr bwMode="auto">
            <a:xfrm>
              <a:off x="5662613" y="2987675"/>
              <a:ext cx="3109912" cy="31432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 i="1">
                  <a:solidFill>
                    <a:schemeClr val="tx2"/>
                  </a:solidFill>
                  <a:latin typeface="Comic Sans MS" panose="030F0702030302020204" pitchFamily="66" charset="0"/>
                </a:rPr>
                <a:t>Bacillus thuringiensis</a:t>
              </a:r>
            </a:p>
          </p:txBody>
        </p:sp>
        <p:sp>
          <p:nvSpPr>
            <p:cNvPr id="30743" name="Text Box 6"/>
            <p:cNvSpPr txBox="1">
              <a:spLocks noChangeArrowheads="1"/>
            </p:cNvSpPr>
            <p:nvPr/>
          </p:nvSpPr>
          <p:spPr bwMode="auto">
            <a:xfrm>
              <a:off x="323850" y="2990850"/>
              <a:ext cx="1439863" cy="306388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>
                  <a:solidFill>
                    <a:schemeClr val="tx2"/>
                  </a:solidFill>
                  <a:latin typeface="Comic Sans MS" panose="030F0702030302020204" pitchFamily="66" charset="0"/>
                </a:rPr>
                <a:t>Patates</a:t>
              </a:r>
            </a:p>
          </p:txBody>
        </p:sp>
        <p:sp>
          <p:nvSpPr>
            <p:cNvPr id="30744" name="Text Box 7"/>
            <p:cNvSpPr txBox="1">
              <a:spLocks noChangeArrowheads="1"/>
            </p:cNvSpPr>
            <p:nvPr/>
          </p:nvSpPr>
          <p:spPr bwMode="auto">
            <a:xfrm>
              <a:off x="1825625" y="2987675"/>
              <a:ext cx="1809750" cy="31432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>
                  <a:solidFill>
                    <a:schemeClr val="tx2"/>
                  </a:solidFill>
                  <a:latin typeface="Comic Sans MS" panose="030F0702030302020204" pitchFamily="66" charset="0"/>
                </a:rPr>
                <a:t>Zararlı dayanımı</a:t>
              </a:r>
            </a:p>
          </p:txBody>
        </p:sp>
        <p:sp>
          <p:nvSpPr>
            <p:cNvPr id="30745" name="Text Box 6"/>
            <p:cNvSpPr txBox="1">
              <a:spLocks noChangeArrowheads="1"/>
            </p:cNvSpPr>
            <p:nvPr/>
          </p:nvSpPr>
          <p:spPr bwMode="auto">
            <a:xfrm>
              <a:off x="3697288" y="3367088"/>
              <a:ext cx="1909762" cy="31432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 i="1">
                  <a:solidFill>
                    <a:schemeClr val="tx2"/>
                  </a:solidFill>
                  <a:latin typeface="Comic Sans MS" panose="030F0702030302020204" pitchFamily="66" charset="0"/>
                </a:rPr>
                <a:t>Cry1Ab</a:t>
              </a:r>
            </a:p>
          </p:txBody>
        </p:sp>
        <p:sp>
          <p:nvSpPr>
            <p:cNvPr id="30746" name="Text Box 7"/>
            <p:cNvSpPr txBox="1">
              <a:spLocks noChangeArrowheads="1"/>
            </p:cNvSpPr>
            <p:nvPr/>
          </p:nvSpPr>
          <p:spPr bwMode="auto">
            <a:xfrm>
              <a:off x="5662613" y="3367088"/>
              <a:ext cx="3109912" cy="31432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 i="1">
                  <a:solidFill>
                    <a:schemeClr val="tx2"/>
                  </a:solidFill>
                  <a:latin typeface="Comic Sans MS" panose="030F0702030302020204" pitchFamily="66" charset="0"/>
                </a:rPr>
                <a:t>Bacillus thuringiensis</a:t>
              </a:r>
            </a:p>
          </p:txBody>
        </p:sp>
        <p:sp>
          <p:nvSpPr>
            <p:cNvPr id="30747" name="Text Box 6"/>
            <p:cNvSpPr txBox="1">
              <a:spLocks noChangeArrowheads="1"/>
            </p:cNvSpPr>
            <p:nvPr/>
          </p:nvSpPr>
          <p:spPr bwMode="auto">
            <a:xfrm>
              <a:off x="323850" y="3370263"/>
              <a:ext cx="1439863" cy="30797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>
                  <a:solidFill>
                    <a:schemeClr val="tx2"/>
                  </a:solidFill>
                  <a:latin typeface="Comic Sans MS" panose="030F0702030302020204" pitchFamily="66" charset="0"/>
                </a:rPr>
                <a:t>Mısır</a:t>
              </a:r>
            </a:p>
          </p:txBody>
        </p:sp>
        <p:sp>
          <p:nvSpPr>
            <p:cNvPr id="30748" name="Text Box 7"/>
            <p:cNvSpPr txBox="1">
              <a:spLocks noChangeArrowheads="1"/>
            </p:cNvSpPr>
            <p:nvPr/>
          </p:nvSpPr>
          <p:spPr bwMode="auto">
            <a:xfrm>
              <a:off x="1825625" y="3367088"/>
              <a:ext cx="1809750" cy="314325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400" b="1">
                  <a:solidFill>
                    <a:schemeClr val="tx2"/>
                  </a:solidFill>
                  <a:latin typeface="Comic Sans MS" panose="030F0702030302020204" pitchFamily="66" charset="0"/>
                </a:rPr>
                <a:t>Zararlı dayanımı</a:t>
              </a:r>
            </a:p>
          </p:txBody>
        </p:sp>
      </p:grpSp>
      <p:grpSp>
        <p:nvGrpSpPr>
          <p:cNvPr id="5" name="Group 66"/>
          <p:cNvGrpSpPr>
            <a:grpSpLocks/>
          </p:cNvGrpSpPr>
          <p:nvPr/>
        </p:nvGrpSpPr>
        <p:grpSpPr bwMode="auto">
          <a:xfrm>
            <a:off x="1871664" y="3870326"/>
            <a:ext cx="2879725" cy="2295525"/>
            <a:chOff x="347911" y="3870573"/>
            <a:chExt cx="2880000" cy="2294731"/>
          </a:xfrm>
          <a:effectLst>
            <a:outerShdw blurRad="50800" dist="508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76" name="Rectangle 63"/>
            <p:cNvSpPr>
              <a:spLocks noChangeArrowheads="1"/>
            </p:cNvSpPr>
            <p:nvPr/>
          </p:nvSpPr>
          <p:spPr bwMode="auto">
            <a:xfrm>
              <a:off x="878260" y="5888305"/>
              <a:ext cx="1689886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tr-TR" sz="1200" i="1">
                  <a:latin typeface="Comic Sans MS" pitchFamily="66" charset="0"/>
                </a:rPr>
                <a:t>Bacillus</a:t>
              </a:r>
              <a:r>
                <a:rPr lang="tr-TR" sz="1200">
                  <a:latin typeface="Comic Sans MS" pitchFamily="66" charset="0"/>
                </a:rPr>
                <a:t> </a:t>
              </a:r>
              <a:r>
                <a:rPr lang="tr-TR" sz="1200" i="1">
                  <a:latin typeface="Comic Sans MS" pitchFamily="66" charset="0"/>
                </a:rPr>
                <a:t>thuringiensis</a:t>
              </a:r>
              <a:endParaRPr lang="tr-TR" sz="1200">
                <a:latin typeface="Arial" charset="0"/>
              </a:endParaRPr>
            </a:p>
          </p:txBody>
        </p:sp>
        <p:pic>
          <p:nvPicPr>
            <p:cNvPr id="77" name="Picture 76" descr="Bacillus thuringiensis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7911" y="3870573"/>
              <a:ext cx="2880000" cy="1982102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0727" name="Rectangle 3"/>
          <p:cNvSpPr txBox="1">
            <a:spLocks noChangeArrowheads="1"/>
          </p:cNvSpPr>
          <p:nvPr/>
        </p:nvSpPr>
        <p:spPr bwMode="auto">
          <a:xfrm>
            <a:off x="1666876" y="319089"/>
            <a:ext cx="5508625" cy="87788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</a:rPr>
              <a:t>Mikroorganizmalara Dayalı Gen Sistemleri</a:t>
            </a:r>
            <a:endParaRPr lang="en-US" altLang="tr-TR" sz="24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" name="Line 7"/>
          <p:cNvSpPr>
            <a:spLocks noChangeShapeType="1"/>
          </p:cNvSpPr>
          <p:nvPr/>
        </p:nvSpPr>
        <p:spPr bwMode="auto">
          <a:xfrm flipV="1">
            <a:off x="1774826" y="1052513"/>
            <a:ext cx="5400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eaLnBrk="1" hangingPunct="1">
              <a:defRPr/>
            </a:pPr>
            <a:endParaRPr lang="tr-TR">
              <a:ln>
                <a:solidFill>
                  <a:schemeClr val="accent6"/>
                </a:solidFill>
              </a:ln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45187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6" name="Text Box 10"/>
          <p:cNvSpPr txBox="1">
            <a:spLocks noChangeArrowheads="1"/>
          </p:cNvSpPr>
          <p:nvPr/>
        </p:nvSpPr>
        <p:spPr bwMode="auto">
          <a:xfrm>
            <a:off x="2495550" y="2276475"/>
            <a:ext cx="3168650" cy="300038"/>
          </a:xfrm>
          <a:prstGeom prst="rect">
            <a:avLst/>
          </a:prstGeom>
          <a:solidFill>
            <a:srgbClr val="FF3300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>
              <a:defRPr/>
            </a:pPr>
            <a:r>
              <a:rPr lang="tr-TR" sz="1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Doğrudan Gen Aktarma Yöntemleri</a:t>
            </a:r>
          </a:p>
        </p:txBody>
      </p:sp>
      <p:sp>
        <p:nvSpPr>
          <p:cNvPr id="70679" name="Text Box 23"/>
          <p:cNvSpPr txBox="1">
            <a:spLocks noChangeArrowheads="1"/>
          </p:cNvSpPr>
          <p:nvPr/>
        </p:nvSpPr>
        <p:spPr bwMode="auto">
          <a:xfrm>
            <a:off x="2495550" y="2768600"/>
            <a:ext cx="3168650" cy="300038"/>
          </a:xfrm>
          <a:prstGeom prst="rect">
            <a:avLst/>
          </a:prstGeom>
          <a:solidFill>
            <a:schemeClr val="bg1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300" b="1">
                <a:latin typeface="Comic Sans MS" panose="030F0702030302020204" pitchFamily="66" charset="0"/>
              </a:rPr>
              <a:t>Elektroporasyon</a:t>
            </a:r>
          </a:p>
        </p:txBody>
      </p:sp>
      <p:sp>
        <p:nvSpPr>
          <p:cNvPr id="70680" name="Text Box 24"/>
          <p:cNvSpPr txBox="1">
            <a:spLocks noChangeArrowheads="1"/>
          </p:cNvSpPr>
          <p:nvPr/>
        </p:nvSpPr>
        <p:spPr bwMode="auto">
          <a:xfrm>
            <a:off x="2495550" y="3141664"/>
            <a:ext cx="3168650" cy="300037"/>
          </a:xfrm>
          <a:prstGeom prst="rect">
            <a:avLst/>
          </a:prstGeom>
          <a:solidFill>
            <a:schemeClr val="bg1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300" b="1">
                <a:latin typeface="Comic Sans MS" panose="030F0702030302020204" pitchFamily="66" charset="0"/>
              </a:rPr>
              <a:t>Mikroenjeksiyon</a:t>
            </a:r>
          </a:p>
        </p:txBody>
      </p:sp>
      <p:sp>
        <p:nvSpPr>
          <p:cNvPr id="70681" name="Text Box 25"/>
          <p:cNvSpPr txBox="1">
            <a:spLocks noChangeArrowheads="1"/>
          </p:cNvSpPr>
          <p:nvPr/>
        </p:nvSpPr>
        <p:spPr bwMode="auto">
          <a:xfrm>
            <a:off x="2495550" y="3513139"/>
            <a:ext cx="3168650" cy="300037"/>
          </a:xfrm>
          <a:prstGeom prst="rect">
            <a:avLst/>
          </a:prstGeom>
          <a:solidFill>
            <a:schemeClr val="bg1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300" b="1">
                <a:latin typeface="Comic Sans MS" panose="030F0702030302020204" pitchFamily="66" charset="0"/>
              </a:rPr>
              <a:t>Partikül Bombardımanı</a:t>
            </a:r>
          </a:p>
        </p:txBody>
      </p:sp>
      <p:sp>
        <p:nvSpPr>
          <p:cNvPr id="70683" name="Text Box 27"/>
          <p:cNvSpPr txBox="1">
            <a:spLocks noChangeArrowheads="1"/>
          </p:cNvSpPr>
          <p:nvPr/>
        </p:nvSpPr>
        <p:spPr bwMode="auto">
          <a:xfrm>
            <a:off x="6311900" y="2276475"/>
            <a:ext cx="3168650" cy="300038"/>
          </a:xfrm>
          <a:prstGeom prst="rect">
            <a:avLst/>
          </a:prstGeom>
          <a:solidFill>
            <a:srgbClr val="FF3300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>
              <a:defRPr/>
            </a:pPr>
            <a:r>
              <a:rPr lang="tr-TR" sz="1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Aracılı Gen Aktarma Yöntemleri</a:t>
            </a:r>
          </a:p>
        </p:txBody>
      </p:sp>
      <p:sp>
        <p:nvSpPr>
          <p:cNvPr id="70684" name="Text Box 28"/>
          <p:cNvSpPr txBox="1">
            <a:spLocks noChangeArrowheads="1"/>
          </p:cNvSpPr>
          <p:nvPr/>
        </p:nvSpPr>
        <p:spPr bwMode="auto">
          <a:xfrm>
            <a:off x="6311900" y="2768600"/>
            <a:ext cx="3168650" cy="300038"/>
          </a:xfrm>
          <a:prstGeom prst="rect">
            <a:avLst/>
          </a:prstGeom>
          <a:solidFill>
            <a:schemeClr val="bg1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300" b="1" i="1">
                <a:latin typeface="Comic Sans MS" panose="030F0702030302020204" pitchFamily="66" charset="0"/>
              </a:rPr>
              <a:t>Agrobacterium tumefaciens</a:t>
            </a:r>
          </a:p>
        </p:txBody>
      </p:sp>
      <p:sp>
        <p:nvSpPr>
          <p:cNvPr id="13" name="Line 7"/>
          <p:cNvSpPr>
            <a:spLocks noChangeShapeType="1"/>
          </p:cNvSpPr>
          <p:nvPr/>
        </p:nvSpPr>
        <p:spPr bwMode="auto">
          <a:xfrm>
            <a:off x="1785939" y="788988"/>
            <a:ext cx="85693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eaLnBrk="1" hangingPunct="1">
              <a:defRPr/>
            </a:pPr>
            <a:endParaRPr lang="tr-TR">
              <a:ln>
                <a:solidFill>
                  <a:schemeClr val="accent6"/>
                </a:solidFill>
              </a:ln>
              <a:latin typeface="Arial" charset="0"/>
            </a:endParaRPr>
          </a:p>
        </p:txBody>
      </p:sp>
      <p:sp>
        <p:nvSpPr>
          <p:cNvPr id="32777" name="Rectangle 3"/>
          <p:cNvSpPr txBox="1">
            <a:spLocks noChangeArrowheads="1"/>
          </p:cNvSpPr>
          <p:nvPr/>
        </p:nvSpPr>
        <p:spPr bwMode="auto">
          <a:xfrm>
            <a:off x="1666876" y="319088"/>
            <a:ext cx="8786813" cy="500062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</a:rPr>
              <a:t>Gen Aktarım Yöntemleri</a:t>
            </a:r>
            <a:endParaRPr lang="en-US" altLang="tr-TR" sz="24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066110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0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70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70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70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70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70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6" grpId="0" animBg="1"/>
      <p:bldP spid="70679" grpId="0" animBg="1"/>
      <p:bldP spid="70680" grpId="0" animBg="1"/>
      <p:bldP spid="70681" grpId="0" animBg="1"/>
      <p:bldP spid="70683" grpId="0" animBg="1"/>
      <p:bldP spid="7068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76"/>
          <p:cNvGrpSpPr>
            <a:grpSpLocks/>
          </p:cNvGrpSpPr>
          <p:nvPr/>
        </p:nvGrpSpPr>
        <p:grpSpPr bwMode="auto">
          <a:xfrm>
            <a:off x="2208214" y="1627188"/>
            <a:ext cx="3875087" cy="3314700"/>
            <a:chOff x="485772" y="2590818"/>
            <a:chExt cx="3874790" cy="3314701"/>
          </a:xfrm>
        </p:grpSpPr>
        <p:sp>
          <p:nvSpPr>
            <p:cNvPr id="4103" name="Text Box 5"/>
            <p:cNvSpPr txBox="1">
              <a:spLocks noChangeArrowheads="1"/>
            </p:cNvSpPr>
            <p:nvPr/>
          </p:nvSpPr>
          <p:spPr bwMode="auto">
            <a:xfrm>
              <a:off x="485772" y="2590819"/>
              <a:ext cx="198120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tr-TR" altLang="tr-TR" sz="1600">
                  <a:solidFill>
                    <a:schemeClr val="tx2"/>
                  </a:solidFill>
                  <a:latin typeface="Comic Sans MS" panose="030F0702030302020204" pitchFamily="66" charset="0"/>
                </a:rPr>
                <a:t>Verici Bitki</a:t>
              </a:r>
              <a:endParaRPr lang="en-US" altLang="tr-TR" sz="1600">
                <a:solidFill>
                  <a:schemeClr val="tx2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4104" name="Text Box 6"/>
            <p:cNvSpPr txBox="1">
              <a:spLocks noChangeArrowheads="1"/>
            </p:cNvSpPr>
            <p:nvPr/>
          </p:nvSpPr>
          <p:spPr bwMode="auto">
            <a:xfrm>
              <a:off x="2343172" y="2590818"/>
              <a:ext cx="201739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tr-TR" altLang="tr-TR" sz="1600">
                  <a:solidFill>
                    <a:schemeClr val="tx2"/>
                  </a:solidFill>
                  <a:latin typeface="Comic Sans MS" panose="030F0702030302020204" pitchFamily="66" charset="0"/>
                </a:rPr>
                <a:t>Ticari Bitki Çeşidi</a:t>
              </a:r>
              <a:endParaRPr lang="en-US" altLang="tr-TR" sz="1600">
                <a:solidFill>
                  <a:schemeClr val="tx2"/>
                </a:solidFill>
                <a:latin typeface="Comic Sans MS" panose="030F0702030302020204" pitchFamily="66" charset="0"/>
              </a:endParaRPr>
            </a:p>
          </p:txBody>
        </p:sp>
        <p:grpSp>
          <p:nvGrpSpPr>
            <p:cNvPr id="4105" name="Group 9"/>
            <p:cNvGrpSpPr>
              <a:grpSpLocks/>
            </p:cNvGrpSpPr>
            <p:nvPr/>
          </p:nvGrpSpPr>
          <p:grpSpPr bwMode="auto">
            <a:xfrm>
              <a:off x="831847" y="2992457"/>
              <a:ext cx="1177925" cy="1119187"/>
              <a:chOff x="480" y="912"/>
              <a:chExt cx="960" cy="912"/>
            </a:xfrm>
          </p:grpSpPr>
          <p:sp>
            <p:nvSpPr>
              <p:cNvPr id="17451" name="Oval 10"/>
              <p:cNvSpPr>
                <a:spLocks noChangeArrowheads="1"/>
              </p:cNvSpPr>
              <p:nvPr/>
            </p:nvSpPr>
            <p:spPr bwMode="auto">
              <a:xfrm>
                <a:off x="480" y="912"/>
                <a:ext cx="960" cy="91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tr-TR">
                  <a:latin typeface="Arial" charset="0"/>
                </a:endParaRPr>
              </a:p>
            </p:txBody>
          </p:sp>
          <p:sp>
            <p:nvSpPr>
              <p:cNvPr id="4141" name="Oval 11"/>
              <p:cNvSpPr>
                <a:spLocks noChangeArrowheads="1"/>
              </p:cNvSpPr>
              <p:nvPr/>
            </p:nvSpPr>
            <p:spPr bwMode="auto">
              <a:xfrm>
                <a:off x="912" y="999"/>
                <a:ext cx="144" cy="144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4142" name="Oval 12"/>
              <p:cNvSpPr>
                <a:spLocks noChangeArrowheads="1"/>
              </p:cNvSpPr>
              <p:nvPr/>
            </p:nvSpPr>
            <p:spPr bwMode="auto">
              <a:xfrm>
                <a:off x="672" y="1152"/>
                <a:ext cx="144" cy="144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4143" name="Oval 13"/>
              <p:cNvSpPr>
                <a:spLocks noChangeArrowheads="1"/>
              </p:cNvSpPr>
              <p:nvPr/>
            </p:nvSpPr>
            <p:spPr bwMode="auto">
              <a:xfrm>
                <a:off x="720" y="1440"/>
                <a:ext cx="144" cy="144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4144" name="Oval 14"/>
              <p:cNvSpPr>
                <a:spLocks noChangeArrowheads="1"/>
              </p:cNvSpPr>
              <p:nvPr/>
            </p:nvSpPr>
            <p:spPr bwMode="auto">
              <a:xfrm>
                <a:off x="960" y="1296"/>
                <a:ext cx="144" cy="144"/>
              </a:xfrm>
              <a:prstGeom prst="ellipse">
                <a:avLst/>
              </a:prstGeom>
              <a:solidFill>
                <a:srgbClr val="00FF00"/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4145" name="Oval 15"/>
              <p:cNvSpPr>
                <a:spLocks noChangeArrowheads="1"/>
              </p:cNvSpPr>
              <p:nvPr/>
            </p:nvSpPr>
            <p:spPr bwMode="auto">
              <a:xfrm>
                <a:off x="1008" y="1584"/>
                <a:ext cx="144" cy="144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4146" name="Line 16"/>
              <p:cNvSpPr>
                <a:spLocks noChangeShapeType="1"/>
              </p:cNvSpPr>
              <p:nvPr/>
            </p:nvSpPr>
            <p:spPr bwMode="auto">
              <a:xfrm flipH="1">
                <a:off x="816" y="1104"/>
                <a:ext cx="96" cy="48"/>
              </a:xfrm>
              <a:prstGeom prst="line">
                <a:avLst/>
              </a:pr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47" name="Line 17"/>
              <p:cNvSpPr>
                <a:spLocks noChangeShapeType="1"/>
              </p:cNvSpPr>
              <p:nvPr/>
            </p:nvSpPr>
            <p:spPr bwMode="auto">
              <a:xfrm>
                <a:off x="816" y="1248"/>
                <a:ext cx="192" cy="48"/>
              </a:xfrm>
              <a:prstGeom prst="line">
                <a:avLst/>
              </a:pr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48" name="Line 18"/>
              <p:cNvSpPr>
                <a:spLocks noChangeShapeType="1"/>
              </p:cNvSpPr>
              <p:nvPr/>
            </p:nvSpPr>
            <p:spPr bwMode="auto">
              <a:xfrm flipH="1">
                <a:off x="864" y="1440"/>
                <a:ext cx="96" cy="48"/>
              </a:xfrm>
              <a:prstGeom prst="line">
                <a:avLst/>
              </a:pr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49" name="Line 19"/>
              <p:cNvSpPr>
                <a:spLocks noChangeShapeType="1"/>
              </p:cNvSpPr>
              <p:nvPr/>
            </p:nvSpPr>
            <p:spPr bwMode="auto">
              <a:xfrm>
                <a:off x="864" y="1584"/>
                <a:ext cx="144" cy="48"/>
              </a:xfrm>
              <a:prstGeom prst="line">
                <a:avLst/>
              </a:pr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4106" name="Line 20"/>
            <p:cNvSpPr>
              <a:spLocks noChangeShapeType="1"/>
            </p:cNvSpPr>
            <p:nvPr/>
          </p:nvSpPr>
          <p:spPr bwMode="auto">
            <a:xfrm>
              <a:off x="1597022" y="4170382"/>
              <a:ext cx="649288" cy="647700"/>
            </a:xfrm>
            <a:prstGeom prst="line">
              <a:avLst/>
            </a:prstGeom>
            <a:noFill/>
            <a:ln w="57150">
              <a:solidFill>
                <a:schemeClr val="tx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4107" name="Line 21"/>
            <p:cNvSpPr>
              <a:spLocks noChangeShapeType="1"/>
            </p:cNvSpPr>
            <p:nvPr/>
          </p:nvSpPr>
          <p:spPr bwMode="auto">
            <a:xfrm flipH="1">
              <a:off x="2414598" y="4154496"/>
              <a:ext cx="471487" cy="647700"/>
            </a:xfrm>
            <a:prstGeom prst="line">
              <a:avLst/>
            </a:prstGeom>
            <a:noFill/>
            <a:ln w="57150">
              <a:solidFill>
                <a:schemeClr val="tx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grpSp>
          <p:nvGrpSpPr>
            <p:cNvPr id="4108" name="Group 33"/>
            <p:cNvGrpSpPr>
              <a:grpSpLocks/>
            </p:cNvGrpSpPr>
            <p:nvPr/>
          </p:nvGrpSpPr>
          <p:grpSpPr bwMode="auto">
            <a:xfrm>
              <a:off x="2593995" y="2989412"/>
              <a:ext cx="1177925" cy="1119188"/>
              <a:chOff x="1776" y="864"/>
              <a:chExt cx="960" cy="912"/>
            </a:xfrm>
          </p:grpSpPr>
          <p:sp>
            <p:nvSpPr>
              <p:cNvPr id="17441" name="Oval 34"/>
              <p:cNvSpPr>
                <a:spLocks noChangeArrowheads="1"/>
              </p:cNvSpPr>
              <p:nvPr/>
            </p:nvSpPr>
            <p:spPr bwMode="auto">
              <a:xfrm>
                <a:off x="1776" y="864"/>
                <a:ext cx="960" cy="91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tr-TR">
                  <a:latin typeface="Arial" charset="0"/>
                </a:endParaRPr>
              </a:p>
            </p:txBody>
          </p:sp>
          <p:sp>
            <p:nvSpPr>
              <p:cNvPr id="4131" name="Oval 35"/>
              <p:cNvSpPr>
                <a:spLocks noChangeArrowheads="1"/>
              </p:cNvSpPr>
              <p:nvPr/>
            </p:nvSpPr>
            <p:spPr bwMode="auto">
              <a:xfrm>
                <a:off x="2278" y="951"/>
                <a:ext cx="96" cy="96"/>
              </a:xfrm>
              <a:prstGeom prst="ellipse">
                <a:avLst/>
              </a:prstGeom>
              <a:solidFill>
                <a:srgbClr val="66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4132" name="Oval 36"/>
              <p:cNvSpPr>
                <a:spLocks noChangeArrowheads="1"/>
              </p:cNvSpPr>
              <p:nvPr/>
            </p:nvSpPr>
            <p:spPr bwMode="auto">
              <a:xfrm>
                <a:off x="2064" y="1152"/>
                <a:ext cx="96" cy="96"/>
              </a:xfrm>
              <a:prstGeom prst="ellipse">
                <a:avLst/>
              </a:prstGeom>
              <a:solidFill>
                <a:srgbClr val="66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4133" name="Oval 37"/>
              <p:cNvSpPr>
                <a:spLocks noChangeArrowheads="1"/>
              </p:cNvSpPr>
              <p:nvPr/>
            </p:nvSpPr>
            <p:spPr bwMode="auto">
              <a:xfrm>
                <a:off x="2382" y="1274"/>
                <a:ext cx="96" cy="96"/>
              </a:xfrm>
              <a:prstGeom prst="ellipse">
                <a:avLst/>
              </a:prstGeom>
              <a:solidFill>
                <a:srgbClr val="66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4134" name="Oval 38"/>
              <p:cNvSpPr>
                <a:spLocks noChangeArrowheads="1"/>
              </p:cNvSpPr>
              <p:nvPr/>
            </p:nvSpPr>
            <p:spPr bwMode="auto">
              <a:xfrm>
                <a:off x="2343" y="1549"/>
                <a:ext cx="96" cy="96"/>
              </a:xfrm>
              <a:prstGeom prst="ellipse">
                <a:avLst/>
              </a:prstGeom>
              <a:solidFill>
                <a:srgbClr val="66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4135" name="Oval 39"/>
              <p:cNvSpPr>
                <a:spLocks noChangeArrowheads="1"/>
              </p:cNvSpPr>
              <p:nvPr/>
            </p:nvSpPr>
            <p:spPr bwMode="auto">
              <a:xfrm>
                <a:off x="2099" y="1440"/>
                <a:ext cx="96" cy="96"/>
              </a:xfrm>
              <a:prstGeom prst="ellipse">
                <a:avLst/>
              </a:prstGeom>
              <a:solidFill>
                <a:srgbClr val="66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4136" name="Freeform 40"/>
              <p:cNvSpPr>
                <a:spLocks/>
              </p:cNvSpPr>
              <p:nvPr/>
            </p:nvSpPr>
            <p:spPr bwMode="auto">
              <a:xfrm>
                <a:off x="2146" y="978"/>
                <a:ext cx="140" cy="187"/>
              </a:xfrm>
              <a:custGeom>
                <a:avLst/>
                <a:gdLst>
                  <a:gd name="T0" fmla="*/ 132 w 140"/>
                  <a:gd name="T1" fmla="*/ 33 h 187"/>
                  <a:gd name="T2" fmla="*/ 132 w 140"/>
                  <a:gd name="T3" fmla="*/ 46 h 187"/>
                  <a:gd name="T4" fmla="*/ 94 w 140"/>
                  <a:gd name="T5" fmla="*/ 59 h 187"/>
                  <a:gd name="T6" fmla="*/ 81 w 140"/>
                  <a:gd name="T7" fmla="*/ 110 h 187"/>
                  <a:gd name="T8" fmla="*/ 56 w 140"/>
                  <a:gd name="T9" fmla="*/ 148 h 187"/>
                  <a:gd name="T10" fmla="*/ 17 w 140"/>
                  <a:gd name="T11" fmla="*/ 123 h 187"/>
                  <a:gd name="T12" fmla="*/ 4 w 140"/>
                  <a:gd name="T13" fmla="*/ 187 h 18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40"/>
                  <a:gd name="T22" fmla="*/ 0 h 187"/>
                  <a:gd name="T23" fmla="*/ 140 w 140"/>
                  <a:gd name="T24" fmla="*/ 187 h 18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40" h="187">
                    <a:moveTo>
                      <a:pt x="132" y="33"/>
                    </a:moveTo>
                    <a:cubicBezTo>
                      <a:pt x="37" y="0"/>
                      <a:pt x="132" y="29"/>
                      <a:pt x="132" y="46"/>
                    </a:cubicBezTo>
                    <a:cubicBezTo>
                      <a:pt x="132" y="59"/>
                      <a:pt x="107" y="55"/>
                      <a:pt x="94" y="59"/>
                    </a:cubicBezTo>
                    <a:cubicBezTo>
                      <a:pt x="140" y="126"/>
                      <a:pt x="124" y="76"/>
                      <a:pt x="81" y="110"/>
                    </a:cubicBezTo>
                    <a:cubicBezTo>
                      <a:pt x="69" y="119"/>
                      <a:pt x="64" y="135"/>
                      <a:pt x="56" y="148"/>
                    </a:cubicBezTo>
                    <a:cubicBezTo>
                      <a:pt x="43" y="140"/>
                      <a:pt x="29" y="114"/>
                      <a:pt x="17" y="123"/>
                    </a:cubicBezTo>
                    <a:cubicBezTo>
                      <a:pt x="0" y="136"/>
                      <a:pt x="4" y="187"/>
                      <a:pt x="4" y="187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37" name="Freeform 41"/>
              <p:cNvSpPr>
                <a:spLocks/>
              </p:cNvSpPr>
              <p:nvPr/>
            </p:nvSpPr>
            <p:spPr bwMode="auto">
              <a:xfrm>
                <a:off x="2150" y="1183"/>
                <a:ext cx="220" cy="146"/>
              </a:xfrm>
              <a:custGeom>
                <a:avLst/>
                <a:gdLst>
                  <a:gd name="T0" fmla="*/ 0 w 220"/>
                  <a:gd name="T1" fmla="*/ 71 h 146"/>
                  <a:gd name="T2" fmla="*/ 52 w 220"/>
                  <a:gd name="T3" fmla="*/ 71 h 146"/>
                  <a:gd name="T4" fmla="*/ 90 w 220"/>
                  <a:gd name="T5" fmla="*/ 84 h 146"/>
                  <a:gd name="T6" fmla="*/ 128 w 220"/>
                  <a:gd name="T7" fmla="*/ 135 h 146"/>
                  <a:gd name="T8" fmla="*/ 167 w 220"/>
                  <a:gd name="T9" fmla="*/ 123 h 146"/>
                  <a:gd name="T10" fmla="*/ 192 w 220"/>
                  <a:gd name="T11" fmla="*/ 84 h 146"/>
                  <a:gd name="T12" fmla="*/ 218 w 220"/>
                  <a:gd name="T13" fmla="*/ 135 h 14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0"/>
                  <a:gd name="T22" fmla="*/ 0 h 146"/>
                  <a:gd name="T23" fmla="*/ 220 w 220"/>
                  <a:gd name="T24" fmla="*/ 146 h 14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0" h="146">
                    <a:moveTo>
                      <a:pt x="0" y="71"/>
                    </a:moveTo>
                    <a:cubicBezTo>
                      <a:pt x="45" y="5"/>
                      <a:pt x="7" y="35"/>
                      <a:pt x="52" y="71"/>
                    </a:cubicBezTo>
                    <a:cubicBezTo>
                      <a:pt x="62" y="79"/>
                      <a:pt x="77" y="80"/>
                      <a:pt x="90" y="84"/>
                    </a:cubicBezTo>
                    <a:cubicBezTo>
                      <a:pt x="147" y="0"/>
                      <a:pt x="86" y="72"/>
                      <a:pt x="128" y="135"/>
                    </a:cubicBezTo>
                    <a:cubicBezTo>
                      <a:pt x="136" y="146"/>
                      <a:pt x="154" y="127"/>
                      <a:pt x="167" y="123"/>
                    </a:cubicBezTo>
                    <a:cubicBezTo>
                      <a:pt x="175" y="110"/>
                      <a:pt x="177" y="84"/>
                      <a:pt x="192" y="84"/>
                    </a:cubicBezTo>
                    <a:cubicBezTo>
                      <a:pt x="220" y="84"/>
                      <a:pt x="218" y="118"/>
                      <a:pt x="218" y="135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38" name="Freeform 42"/>
              <p:cNvSpPr>
                <a:spLocks/>
              </p:cNvSpPr>
              <p:nvPr/>
            </p:nvSpPr>
            <p:spPr bwMode="auto">
              <a:xfrm>
                <a:off x="2138" y="1332"/>
                <a:ext cx="281" cy="103"/>
              </a:xfrm>
              <a:custGeom>
                <a:avLst/>
                <a:gdLst>
                  <a:gd name="T0" fmla="*/ 281 w 281"/>
                  <a:gd name="T1" fmla="*/ 38 h 103"/>
                  <a:gd name="T2" fmla="*/ 0 w 281"/>
                  <a:gd name="T3" fmla="*/ 102 h 103"/>
                  <a:gd name="T4" fmla="*/ 0 60000 65536"/>
                  <a:gd name="T5" fmla="*/ 0 60000 65536"/>
                  <a:gd name="T6" fmla="*/ 0 w 281"/>
                  <a:gd name="T7" fmla="*/ 0 h 103"/>
                  <a:gd name="T8" fmla="*/ 281 w 281"/>
                  <a:gd name="T9" fmla="*/ 103 h 10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81" h="103">
                    <a:moveTo>
                      <a:pt x="281" y="38"/>
                    </a:moveTo>
                    <a:cubicBezTo>
                      <a:pt x="183" y="103"/>
                      <a:pt x="47" y="0"/>
                      <a:pt x="0" y="102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39" name="Freeform 43"/>
              <p:cNvSpPr>
                <a:spLocks/>
              </p:cNvSpPr>
              <p:nvPr/>
            </p:nvSpPr>
            <p:spPr bwMode="auto">
              <a:xfrm>
                <a:off x="2059" y="1536"/>
                <a:ext cx="271" cy="110"/>
              </a:xfrm>
              <a:custGeom>
                <a:avLst/>
                <a:gdLst>
                  <a:gd name="T0" fmla="*/ 271 w 271"/>
                  <a:gd name="T1" fmla="*/ 64 h 110"/>
                  <a:gd name="T2" fmla="*/ 79 w 271"/>
                  <a:gd name="T3" fmla="*/ 13 h 110"/>
                  <a:gd name="T4" fmla="*/ 66 w 271"/>
                  <a:gd name="T5" fmla="*/ 0 h 110"/>
                  <a:gd name="T6" fmla="*/ 0 60000 65536"/>
                  <a:gd name="T7" fmla="*/ 0 60000 65536"/>
                  <a:gd name="T8" fmla="*/ 0 60000 65536"/>
                  <a:gd name="T9" fmla="*/ 0 w 271"/>
                  <a:gd name="T10" fmla="*/ 0 h 110"/>
                  <a:gd name="T11" fmla="*/ 271 w 271"/>
                  <a:gd name="T12" fmla="*/ 110 h 11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71" h="110">
                    <a:moveTo>
                      <a:pt x="271" y="64"/>
                    </a:moveTo>
                    <a:cubicBezTo>
                      <a:pt x="0" y="44"/>
                      <a:pt x="126" y="110"/>
                      <a:pt x="79" y="13"/>
                    </a:cubicBezTo>
                    <a:cubicBezTo>
                      <a:pt x="76" y="7"/>
                      <a:pt x="70" y="4"/>
                      <a:pt x="66" y="0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17420" name="Oval 44"/>
            <p:cNvSpPr>
              <a:spLocks noChangeArrowheads="1"/>
            </p:cNvSpPr>
            <p:nvPr/>
          </p:nvSpPr>
          <p:spPr bwMode="auto">
            <a:xfrm>
              <a:off x="1727102" y="4786331"/>
              <a:ext cx="1177835" cy="1119188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tr-TR">
                <a:latin typeface="Arial" charset="0"/>
              </a:endParaRPr>
            </a:p>
          </p:txBody>
        </p:sp>
        <p:grpSp>
          <p:nvGrpSpPr>
            <p:cNvPr id="4110" name="Group 45"/>
            <p:cNvGrpSpPr>
              <a:grpSpLocks/>
            </p:cNvGrpSpPr>
            <p:nvPr/>
          </p:nvGrpSpPr>
          <p:grpSpPr bwMode="auto">
            <a:xfrm>
              <a:off x="1781174" y="4930801"/>
              <a:ext cx="588963" cy="893764"/>
              <a:chOff x="1392" y="2439"/>
              <a:chExt cx="480" cy="729"/>
            </a:xfrm>
          </p:grpSpPr>
          <p:sp>
            <p:nvSpPr>
              <p:cNvPr id="4121" name="Oval 46"/>
              <p:cNvSpPr>
                <a:spLocks noChangeArrowheads="1"/>
              </p:cNvSpPr>
              <p:nvPr/>
            </p:nvSpPr>
            <p:spPr bwMode="auto">
              <a:xfrm>
                <a:off x="1632" y="2439"/>
                <a:ext cx="144" cy="144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4122" name="Oval 47"/>
              <p:cNvSpPr>
                <a:spLocks noChangeArrowheads="1"/>
              </p:cNvSpPr>
              <p:nvPr/>
            </p:nvSpPr>
            <p:spPr bwMode="auto">
              <a:xfrm>
                <a:off x="1392" y="2592"/>
                <a:ext cx="144" cy="144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4123" name="Oval 48"/>
              <p:cNvSpPr>
                <a:spLocks noChangeArrowheads="1"/>
              </p:cNvSpPr>
              <p:nvPr/>
            </p:nvSpPr>
            <p:spPr bwMode="auto">
              <a:xfrm>
                <a:off x="1440" y="2880"/>
                <a:ext cx="144" cy="144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4124" name="Oval 49"/>
              <p:cNvSpPr>
                <a:spLocks noChangeArrowheads="1"/>
              </p:cNvSpPr>
              <p:nvPr/>
            </p:nvSpPr>
            <p:spPr bwMode="auto">
              <a:xfrm>
                <a:off x="1680" y="2736"/>
                <a:ext cx="144" cy="144"/>
              </a:xfrm>
              <a:prstGeom prst="ellipse">
                <a:avLst/>
              </a:prstGeom>
              <a:solidFill>
                <a:srgbClr val="00FF00"/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4125" name="Oval 50"/>
              <p:cNvSpPr>
                <a:spLocks noChangeArrowheads="1"/>
              </p:cNvSpPr>
              <p:nvPr/>
            </p:nvSpPr>
            <p:spPr bwMode="auto">
              <a:xfrm>
                <a:off x="1728" y="3024"/>
                <a:ext cx="144" cy="144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4126" name="Line 51"/>
              <p:cNvSpPr>
                <a:spLocks noChangeShapeType="1"/>
              </p:cNvSpPr>
              <p:nvPr/>
            </p:nvSpPr>
            <p:spPr bwMode="auto">
              <a:xfrm flipH="1">
                <a:off x="1536" y="2544"/>
                <a:ext cx="96" cy="48"/>
              </a:xfrm>
              <a:prstGeom prst="line">
                <a:avLst/>
              </a:pr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27" name="Line 52"/>
              <p:cNvSpPr>
                <a:spLocks noChangeShapeType="1"/>
              </p:cNvSpPr>
              <p:nvPr/>
            </p:nvSpPr>
            <p:spPr bwMode="auto">
              <a:xfrm>
                <a:off x="1536" y="2688"/>
                <a:ext cx="192" cy="48"/>
              </a:xfrm>
              <a:prstGeom prst="line">
                <a:avLst/>
              </a:pr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28" name="Line 53"/>
              <p:cNvSpPr>
                <a:spLocks noChangeShapeType="1"/>
              </p:cNvSpPr>
              <p:nvPr/>
            </p:nvSpPr>
            <p:spPr bwMode="auto">
              <a:xfrm flipH="1">
                <a:off x="1584" y="2880"/>
                <a:ext cx="96" cy="48"/>
              </a:xfrm>
              <a:prstGeom prst="line">
                <a:avLst/>
              </a:pr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29" name="Line 54"/>
              <p:cNvSpPr>
                <a:spLocks noChangeShapeType="1"/>
              </p:cNvSpPr>
              <p:nvPr/>
            </p:nvSpPr>
            <p:spPr bwMode="auto">
              <a:xfrm>
                <a:off x="1584" y="3024"/>
                <a:ext cx="144" cy="48"/>
              </a:xfrm>
              <a:prstGeom prst="line">
                <a:avLst/>
              </a:pr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4111" name="Group 55"/>
            <p:cNvGrpSpPr>
              <a:grpSpLocks/>
            </p:cNvGrpSpPr>
            <p:nvPr/>
          </p:nvGrpSpPr>
          <p:grpSpPr bwMode="auto">
            <a:xfrm>
              <a:off x="2289174" y="4903817"/>
              <a:ext cx="512764" cy="852490"/>
              <a:chOff x="1627" y="2439"/>
              <a:chExt cx="419" cy="695"/>
            </a:xfrm>
          </p:grpSpPr>
          <p:sp>
            <p:nvSpPr>
              <p:cNvPr id="4112" name="Oval 56"/>
              <p:cNvSpPr>
                <a:spLocks noChangeArrowheads="1"/>
              </p:cNvSpPr>
              <p:nvPr/>
            </p:nvSpPr>
            <p:spPr bwMode="auto">
              <a:xfrm>
                <a:off x="1846" y="2439"/>
                <a:ext cx="96" cy="96"/>
              </a:xfrm>
              <a:prstGeom prst="ellipse">
                <a:avLst/>
              </a:prstGeom>
              <a:solidFill>
                <a:srgbClr val="66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4113" name="Oval 57"/>
              <p:cNvSpPr>
                <a:spLocks noChangeArrowheads="1"/>
              </p:cNvSpPr>
              <p:nvPr/>
            </p:nvSpPr>
            <p:spPr bwMode="auto">
              <a:xfrm>
                <a:off x="1632" y="2640"/>
                <a:ext cx="96" cy="96"/>
              </a:xfrm>
              <a:prstGeom prst="ellipse">
                <a:avLst/>
              </a:prstGeom>
              <a:solidFill>
                <a:srgbClr val="66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4114" name="Oval 58"/>
              <p:cNvSpPr>
                <a:spLocks noChangeArrowheads="1"/>
              </p:cNvSpPr>
              <p:nvPr/>
            </p:nvSpPr>
            <p:spPr bwMode="auto">
              <a:xfrm>
                <a:off x="1950" y="2762"/>
                <a:ext cx="96" cy="96"/>
              </a:xfrm>
              <a:prstGeom prst="ellipse">
                <a:avLst/>
              </a:prstGeom>
              <a:solidFill>
                <a:srgbClr val="66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4115" name="Oval 59"/>
              <p:cNvSpPr>
                <a:spLocks noChangeArrowheads="1"/>
              </p:cNvSpPr>
              <p:nvPr/>
            </p:nvSpPr>
            <p:spPr bwMode="auto">
              <a:xfrm>
                <a:off x="1911" y="3037"/>
                <a:ext cx="96" cy="96"/>
              </a:xfrm>
              <a:prstGeom prst="ellipse">
                <a:avLst/>
              </a:prstGeom>
              <a:solidFill>
                <a:srgbClr val="66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4116" name="Oval 60"/>
              <p:cNvSpPr>
                <a:spLocks noChangeArrowheads="1"/>
              </p:cNvSpPr>
              <p:nvPr/>
            </p:nvSpPr>
            <p:spPr bwMode="auto">
              <a:xfrm>
                <a:off x="1667" y="2928"/>
                <a:ext cx="96" cy="96"/>
              </a:xfrm>
              <a:prstGeom prst="ellipse">
                <a:avLst/>
              </a:prstGeom>
              <a:solidFill>
                <a:srgbClr val="66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4117" name="Freeform 61"/>
              <p:cNvSpPr>
                <a:spLocks/>
              </p:cNvSpPr>
              <p:nvPr/>
            </p:nvSpPr>
            <p:spPr bwMode="auto">
              <a:xfrm>
                <a:off x="1714" y="2466"/>
                <a:ext cx="140" cy="187"/>
              </a:xfrm>
              <a:custGeom>
                <a:avLst/>
                <a:gdLst>
                  <a:gd name="T0" fmla="*/ 132 w 140"/>
                  <a:gd name="T1" fmla="*/ 33 h 187"/>
                  <a:gd name="T2" fmla="*/ 132 w 140"/>
                  <a:gd name="T3" fmla="*/ 46 h 187"/>
                  <a:gd name="T4" fmla="*/ 94 w 140"/>
                  <a:gd name="T5" fmla="*/ 59 h 187"/>
                  <a:gd name="T6" fmla="*/ 81 w 140"/>
                  <a:gd name="T7" fmla="*/ 110 h 187"/>
                  <a:gd name="T8" fmla="*/ 56 w 140"/>
                  <a:gd name="T9" fmla="*/ 148 h 187"/>
                  <a:gd name="T10" fmla="*/ 17 w 140"/>
                  <a:gd name="T11" fmla="*/ 123 h 187"/>
                  <a:gd name="T12" fmla="*/ 4 w 140"/>
                  <a:gd name="T13" fmla="*/ 187 h 18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40"/>
                  <a:gd name="T22" fmla="*/ 0 h 187"/>
                  <a:gd name="T23" fmla="*/ 140 w 140"/>
                  <a:gd name="T24" fmla="*/ 187 h 18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40" h="187">
                    <a:moveTo>
                      <a:pt x="132" y="33"/>
                    </a:moveTo>
                    <a:cubicBezTo>
                      <a:pt x="37" y="0"/>
                      <a:pt x="132" y="29"/>
                      <a:pt x="132" y="46"/>
                    </a:cubicBezTo>
                    <a:cubicBezTo>
                      <a:pt x="132" y="59"/>
                      <a:pt x="107" y="55"/>
                      <a:pt x="94" y="59"/>
                    </a:cubicBezTo>
                    <a:cubicBezTo>
                      <a:pt x="140" y="126"/>
                      <a:pt x="124" y="76"/>
                      <a:pt x="81" y="110"/>
                    </a:cubicBezTo>
                    <a:cubicBezTo>
                      <a:pt x="69" y="119"/>
                      <a:pt x="64" y="135"/>
                      <a:pt x="56" y="148"/>
                    </a:cubicBezTo>
                    <a:cubicBezTo>
                      <a:pt x="43" y="140"/>
                      <a:pt x="29" y="114"/>
                      <a:pt x="17" y="123"/>
                    </a:cubicBezTo>
                    <a:cubicBezTo>
                      <a:pt x="0" y="136"/>
                      <a:pt x="4" y="187"/>
                      <a:pt x="4" y="187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18" name="Freeform 62"/>
              <p:cNvSpPr>
                <a:spLocks/>
              </p:cNvSpPr>
              <p:nvPr/>
            </p:nvSpPr>
            <p:spPr bwMode="auto">
              <a:xfrm>
                <a:off x="1718" y="2671"/>
                <a:ext cx="220" cy="146"/>
              </a:xfrm>
              <a:custGeom>
                <a:avLst/>
                <a:gdLst>
                  <a:gd name="T0" fmla="*/ 0 w 220"/>
                  <a:gd name="T1" fmla="*/ 71 h 146"/>
                  <a:gd name="T2" fmla="*/ 52 w 220"/>
                  <a:gd name="T3" fmla="*/ 71 h 146"/>
                  <a:gd name="T4" fmla="*/ 90 w 220"/>
                  <a:gd name="T5" fmla="*/ 84 h 146"/>
                  <a:gd name="T6" fmla="*/ 128 w 220"/>
                  <a:gd name="T7" fmla="*/ 135 h 146"/>
                  <a:gd name="T8" fmla="*/ 167 w 220"/>
                  <a:gd name="T9" fmla="*/ 123 h 146"/>
                  <a:gd name="T10" fmla="*/ 192 w 220"/>
                  <a:gd name="T11" fmla="*/ 84 h 146"/>
                  <a:gd name="T12" fmla="*/ 218 w 220"/>
                  <a:gd name="T13" fmla="*/ 135 h 14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0"/>
                  <a:gd name="T22" fmla="*/ 0 h 146"/>
                  <a:gd name="T23" fmla="*/ 220 w 220"/>
                  <a:gd name="T24" fmla="*/ 146 h 14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0" h="146">
                    <a:moveTo>
                      <a:pt x="0" y="71"/>
                    </a:moveTo>
                    <a:cubicBezTo>
                      <a:pt x="45" y="5"/>
                      <a:pt x="7" y="35"/>
                      <a:pt x="52" y="71"/>
                    </a:cubicBezTo>
                    <a:cubicBezTo>
                      <a:pt x="62" y="79"/>
                      <a:pt x="77" y="80"/>
                      <a:pt x="90" y="84"/>
                    </a:cubicBezTo>
                    <a:cubicBezTo>
                      <a:pt x="147" y="0"/>
                      <a:pt x="86" y="72"/>
                      <a:pt x="128" y="135"/>
                    </a:cubicBezTo>
                    <a:cubicBezTo>
                      <a:pt x="136" y="146"/>
                      <a:pt x="154" y="127"/>
                      <a:pt x="167" y="123"/>
                    </a:cubicBezTo>
                    <a:cubicBezTo>
                      <a:pt x="175" y="110"/>
                      <a:pt x="177" y="84"/>
                      <a:pt x="192" y="84"/>
                    </a:cubicBezTo>
                    <a:cubicBezTo>
                      <a:pt x="220" y="84"/>
                      <a:pt x="218" y="118"/>
                      <a:pt x="218" y="135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19" name="Freeform 63"/>
              <p:cNvSpPr>
                <a:spLocks/>
              </p:cNvSpPr>
              <p:nvPr/>
            </p:nvSpPr>
            <p:spPr bwMode="auto">
              <a:xfrm>
                <a:off x="1706" y="2820"/>
                <a:ext cx="281" cy="103"/>
              </a:xfrm>
              <a:custGeom>
                <a:avLst/>
                <a:gdLst>
                  <a:gd name="T0" fmla="*/ 281 w 281"/>
                  <a:gd name="T1" fmla="*/ 38 h 103"/>
                  <a:gd name="T2" fmla="*/ 0 w 281"/>
                  <a:gd name="T3" fmla="*/ 102 h 103"/>
                  <a:gd name="T4" fmla="*/ 0 60000 65536"/>
                  <a:gd name="T5" fmla="*/ 0 60000 65536"/>
                  <a:gd name="T6" fmla="*/ 0 w 281"/>
                  <a:gd name="T7" fmla="*/ 0 h 103"/>
                  <a:gd name="T8" fmla="*/ 281 w 281"/>
                  <a:gd name="T9" fmla="*/ 103 h 10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81" h="103">
                    <a:moveTo>
                      <a:pt x="281" y="38"/>
                    </a:moveTo>
                    <a:cubicBezTo>
                      <a:pt x="183" y="103"/>
                      <a:pt x="47" y="0"/>
                      <a:pt x="0" y="102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20" name="Freeform 64"/>
              <p:cNvSpPr>
                <a:spLocks/>
              </p:cNvSpPr>
              <p:nvPr/>
            </p:nvSpPr>
            <p:spPr bwMode="auto">
              <a:xfrm>
                <a:off x="1627" y="3024"/>
                <a:ext cx="271" cy="110"/>
              </a:xfrm>
              <a:custGeom>
                <a:avLst/>
                <a:gdLst>
                  <a:gd name="T0" fmla="*/ 271 w 271"/>
                  <a:gd name="T1" fmla="*/ 64 h 110"/>
                  <a:gd name="T2" fmla="*/ 79 w 271"/>
                  <a:gd name="T3" fmla="*/ 13 h 110"/>
                  <a:gd name="T4" fmla="*/ 66 w 271"/>
                  <a:gd name="T5" fmla="*/ 0 h 110"/>
                  <a:gd name="T6" fmla="*/ 0 60000 65536"/>
                  <a:gd name="T7" fmla="*/ 0 60000 65536"/>
                  <a:gd name="T8" fmla="*/ 0 60000 65536"/>
                  <a:gd name="T9" fmla="*/ 0 w 271"/>
                  <a:gd name="T10" fmla="*/ 0 h 110"/>
                  <a:gd name="T11" fmla="*/ 271 w 271"/>
                  <a:gd name="T12" fmla="*/ 110 h 11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71" h="110">
                    <a:moveTo>
                      <a:pt x="271" y="64"/>
                    </a:moveTo>
                    <a:cubicBezTo>
                      <a:pt x="0" y="44"/>
                      <a:pt x="126" y="110"/>
                      <a:pt x="79" y="13"/>
                    </a:cubicBezTo>
                    <a:cubicBezTo>
                      <a:pt x="76" y="7"/>
                      <a:pt x="70" y="4"/>
                      <a:pt x="66" y="0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96" name="Text Box 1114"/>
          <p:cNvSpPr txBox="1">
            <a:spLocks noChangeArrowheads="1"/>
          </p:cNvSpPr>
          <p:nvPr/>
        </p:nvSpPr>
        <p:spPr bwMode="auto">
          <a:xfrm>
            <a:off x="1914526" y="5000626"/>
            <a:ext cx="8539163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tr-TR" altLang="tr-TR" sz="2000">
                <a:latin typeface="Comic Sans MS" panose="030F0702030302020204" pitchFamily="66" charset="0"/>
              </a:rPr>
              <a:t>Melezleme belli türler arası mümkündür .</a:t>
            </a:r>
          </a:p>
          <a:p>
            <a:pPr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tr-TR" altLang="tr-TR" sz="2000">
                <a:latin typeface="Comic Sans MS" panose="030F0702030302020204" pitchFamily="66" charset="0"/>
                <a:cs typeface="Times New Roman" panose="02020603050405020304" pitchFamily="18" charset="0"/>
              </a:rPr>
              <a:t>İstenen genle birlikte istenmeyen genler de geçer.</a:t>
            </a:r>
            <a:endParaRPr lang="en-US" altLang="tr-TR" sz="2000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tr-TR" altLang="tr-TR" sz="2000">
                <a:latin typeface="Comic Sans MS" panose="030F0702030302020204" pitchFamily="66" charset="0"/>
                <a:cs typeface="Times New Roman" panose="02020603050405020304" pitchFamily="18" charset="0"/>
              </a:rPr>
              <a:t>İstenen sonuçları almak için uzun zamana ihtiyaç vardır.</a:t>
            </a:r>
            <a:endParaRPr lang="en-US" altLang="tr-TR" sz="200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53" name="Picture 52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4375" y="2947989"/>
            <a:ext cx="4319588" cy="98583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508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6" name="Line 7"/>
          <p:cNvSpPr>
            <a:spLocks noChangeShapeType="1"/>
          </p:cNvSpPr>
          <p:nvPr/>
        </p:nvSpPr>
        <p:spPr bwMode="auto">
          <a:xfrm>
            <a:off x="1785939" y="788988"/>
            <a:ext cx="85693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eaLnBrk="1" hangingPunct="1">
              <a:defRPr/>
            </a:pPr>
            <a:endParaRPr lang="tr-TR">
              <a:ln>
                <a:solidFill>
                  <a:schemeClr val="accent6"/>
                </a:solidFill>
              </a:ln>
              <a:latin typeface="Arial" charset="0"/>
            </a:endParaRPr>
          </a:p>
        </p:txBody>
      </p:sp>
      <p:sp>
        <p:nvSpPr>
          <p:cNvPr id="4102" name="Rectangle 3"/>
          <p:cNvSpPr txBox="1">
            <a:spLocks noChangeArrowheads="1"/>
          </p:cNvSpPr>
          <p:nvPr/>
        </p:nvSpPr>
        <p:spPr bwMode="auto">
          <a:xfrm>
            <a:off x="1666876" y="319088"/>
            <a:ext cx="8786813" cy="500062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</a:rPr>
              <a:t>Klasik Islah</a:t>
            </a:r>
            <a:endParaRPr lang="en-US" altLang="tr-TR" sz="24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15031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78"/>
          <p:cNvGrpSpPr>
            <a:grpSpLocks/>
          </p:cNvGrpSpPr>
          <p:nvPr/>
        </p:nvGrpSpPr>
        <p:grpSpPr bwMode="auto">
          <a:xfrm>
            <a:off x="2208214" y="1628775"/>
            <a:ext cx="3944937" cy="3252788"/>
            <a:chOff x="5200680" y="2598769"/>
            <a:chExt cx="3945632" cy="3252695"/>
          </a:xfrm>
        </p:grpSpPr>
        <p:grpSp>
          <p:nvGrpSpPr>
            <p:cNvPr id="5127" name="Group 9"/>
            <p:cNvGrpSpPr>
              <a:grpSpLocks/>
            </p:cNvGrpSpPr>
            <p:nvPr/>
          </p:nvGrpSpPr>
          <p:grpSpPr bwMode="auto">
            <a:xfrm>
              <a:off x="5618193" y="2985838"/>
              <a:ext cx="1177925" cy="1119187"/>
              <a:chOff x="480" y="912"/>
              <a:chExt cx="960" cy="912"/>
            </a:xfrm>
          </p:grpSpPr>
          <p:sp>
            <p:nvSpPr>
              <p:cNvPr id="18465" name="Oval 10"/>
              <p:cNvSpPr>
                <a:spLocks noChangeArrowheads="1"/>
              </p:cNvSpPr>
              <p:nvPr/>
            </p:nvSpPr>
            <p:spPr bwMode="auto">
              <a:xfrm>
                <a:off x="480" y="912"/>
                <a:ext cx="960" cy="91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tr-TR">
                  <a:latin typeface="Arial" charset="0"/>
                </a:endParaRPr>
              </a:p>
            </p:txBody>
          </p:sp>
          <p:sp>
            <p:nvSpPr>
              <p:cNvPr id="5155" name="Oval 11"/>
              <p:cNvSpPr>
                <a:spLocks noChangeArrowheads="1"/>
              </p:cNvSpPr>
              <p:nvPr/>
            </p:nvSpPr>
            <p:spPr bwMode="auto">
              <a:xfrm>
                <a:off x="912" y="999"/>
                <a:ext cx="144" cy="144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5156" name="Oval 12"/>
              <p:cNvSpPr>
                <a:spLocks noChangeArrowheads="1"/>
              </p:cNvSpPr>
              <p:nvPr/>
            </p:nvSpPr>
            <p:spPr bwMode="auto">
              <a:xfrm>
                <a:off x="672" y="1152"/>
                <a:ext cx="144" cy="144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5157" name="Oval 13"/>
              <p:cNvSpPr>
                <a:spLocks noChangeArrowheads="1"/>
              </p:cNvSpPr>
              <p:nvPr/>
            </p:nvSpPr>
            <p:spPr bwMode="auto">
              <a:xfrm>
                <a:off x="720" y="1440"/>
                <a:ext cx="144" cy="144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5158" name="Oval 14"/>
              <p:cNvSpPr>
                <a:spLocks noChangeArrowheads="1"/>
              </p:cNvSpPr>
              <p:nvPr/>
            </p:nvSpPr>
            <p:spPr bwMode="auto">
              <a:xfrm>
                <a:off x="960" y="1296"/>
                <a:ext cx="144" cy="144"/>
              </a:xfrm>
              <a:prstGeom prst="ellipse">
                <a:avLst/>
              </a:prstGeom>
              <a:solidFill>
                <a:srgbClr val="00FF00"/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5159" name="Oval 15"/>
              <p:cNvSpPr>
                <a:spLocks noChangeArrowheads="1"/>
              </p:cNvSpPr>
              <p:nvPr/>
            </p:nvSpPr>
            <p:spPr bwMode="auto">
              <a:xfrm>
                <a:off x="1008" y="1584"/>
                <a:ext cx="144" cy="144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5160" name="Line 16"/>
              <p:cNvSpPr>
                <a:spLocks noChangeShapeType="1"/>
              </p:cNvSpPr>
              <p:nvPr/>
            </p:nvSpPr>
            <p:spPr bwMode="auto">
              <a:xfrm flipH="1">
                <a:off x="816" y="1104"/>
                <a:ext cx="96" cy="48"/>
              </a:xfrm>
              <a:prstGeom prst="line">
                <a:avLst/>
              </a:pr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61" name="Line 17"/>
              <p:cNvSpPr>
                <a:spLocks noChangeShapeType="1"/>
              </p:cNvSpPr>
              <p:nvPr/>
            </p:nvSpPr>
            <p:spPr bwMode="auto">
              <a:xfrm>
                <a:off x="816" y="1248"/>
                <a:ext cx="192" cy="48"/>
              </a:xfrm>
              <a:prstGeom prst="line">
                <a:avLst/>
              </a:pr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62" name="Line 18"/>
              <p:cNvSpPr>
                <a:spLocks noChangeShapeType="1"/>
              </p:cNvSpPr>
              <p:nvPr/>
            </p:nvSpPr>
            <p:spPr bwMode="auto">
              <a:xfrm flipH="1">
                <a:off x="864" y="1440"/>
                <a:ext cx="96" cy="48"/>
              </a:xfrm>
              <a:prstGeom prst="line">
                <a:avLst/>
              </a:pr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63" name="Line 19"/>
              <p:cNvSpPr>
                <a:spLocks noChangeShapeType="1"/>
              </p:cNvSpPr>
              <p:nvPr/>
            </p:nvSpPr>
            <p:spPr bwMode="auto">
              <a:xfrm>
                <a:off x="864" y="1584"/>
                <a:ext cx="144" cy="48"/>
              </a:xfrm>
              <a:prstGeom prst="line">
                <a:avLst/>
              </a:pr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5128" name="Line 20"/>
            <p:cNvSpPr>
              <a:spLocks noChangeShapeType="1"/>
            </p:cNvSpPr>
            <p:nvPr/>
          </p:nvSpPr>
          <p:spPr bwMode="auto">
            <a:xfrm>
              <a:off x="6383368" y="4163763"/>
              <a:ext cx="649288" cy="647700"/>
            </a:xfrm>
            <a:prstGeom prst="line">
              <a:avLst/>
            </a:prstGeom>
            <a:noFill/>
            <a:ln w="57150">
              <a:solidFill>
                <a:schemeClr val="tx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5129" name="Line 21"/>
            <p:cNvSpPr>
              <a:spLocks noChangeShapeType="1"/>
            </p:cNvSpPr>
            <p:nvPr/>
          </p:nvSpPr>
          <p:spPr bwMode="auto">
            <a:xfrm flipH="1">
              <a:off x="7200944" y="4147877"/>
              <a:ext cx="471487" cy="647700"/>
            </a:xfrm>
            <a:prstGeom prst="line">
              <a:avLst/>
            </a:prstGeom>
            <a:noFill/>
            <a:ln w="57150">
              <a:solidFill>
                <a:schemeClr val="tx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grpSp>
          <p:nvGrpSpPr>
            <p:cNvPr id="5130" name="Group 33"/>
            <p:cNvGrpSpPr>
              <a:grpSpLocks/>
            </p:cNvGrpSpPr>
            <p:nvPr/>
          </p:nvGrpSpPr>
          <p:grpSpPr bwMode="auto">
            <a:xfrm>
              <a:off x="7380341" y="2982793"/>
              <a:ext cx="1177925" cy="1119188"/>
              <a:chOff x="1776" y="864"/>
              <a:chExt cx="960" cy="912"/>
            </a:xfrm>
          </p:grpSpPr>
          <p:sp>
            <p:nvSpPr>
              <p:cNvPr id="18455" name="Oval 34"/>
              <p:cNvSpPr>
                <a:spLocks noChangeArrowheads="1"/>
              </p:cNvSpPr>
              <p:nvPr/>
            </p:nvSpPr>
            <p:spPr bwMode="auto">
              <a:xfrm>
                <a:off x="1776" y="864"/>
                <a:ext cx="960" cy="91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tr-TR">
                  <a:latin typeface="Arial" charset="0"/>
                </a:endParaRPr>
              </a:p>
            </p:txBody>
          </p:sp>
          <p:sp>
            <p:nvSpPr>
              <p:cNvPr id="5145" name="Oval 35"/>
              <p:cNvSpPr>
                <a:spLocks noChangeArrowheads="1"/>
              </p:cNvSpPr>
              <p:nvPr/>
            </p:nvSpPr>
            <p:spPr bwMode="auto">
              <a:xfrm>
                <a:off x="2278" y="951"/>
                <a:ext cx="96" cy="96"/>
              </a:xfrm>
              <a:prstGeom prst="ellipse">
                <a:avLst/>
              </a:prstGeom>
              <a:solidFill>
                <a:srgbClr val="66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5146" name="Oval 36"/>
              <p:cNvSpPr>
                <a:spLocks noChangeArrowheads="1"/>
              </p:cNvSpPr>
              <p:nvPr/>
            </p:nvSpPr>
            <p:spPr bwMode="auto">
              <a:xfrm>
                <a:off x="2064" y="1152"/>
                <a:ext cx="96" cy="96"/>
              </a:xfrm>
              <a:prstGeom prst="ellipse">
                <a:avLst/>
              </a:prstGeom>
              <a:solidFill>
                <a:srgbClr val="66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5147" name="Oval 37"/>
              <p:cNvSpPr>
                <a:spLocks noChangeArrowheads="1"/>
              </p:cNvSpPr>
              <p:nvPr/>
            </p:nvSpPr>
            <p:spPr bwMode="auto">
              <a:xfrm>
                <a:off x="2382" y="1274"/>
                <a:ext cx="96" cy="96"/>
              </a:xfrm>
              <a:prstGeom prst="ellipse">
                <a:avLst/>
              </a:prstGeom>
              <a:solidFill>
                <a:srgbClr val="66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5148" name="Oval 38"/>
              <p:cNvSpPr>
                <a:spLocks noChangeArrowheads="1"/>
              </p:cNvSpPr>
              <p:nvPr/>
            </p:nvSpPr>
            <p:spPr bwMode="auto">
              <a:xfrm>
                <a:off x="2343" y="1549"/>
                <a:ext cx="96" cy="96"/>
              </a:xfrm>
              <a:prstGeom prst="ellipse">
                <a:avLst/>
              </a:prstGeom>
              <a:solidFill>
                <a:srgbClr val="66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5149" name="Oval 39"/>
              <p:cNvSpPr>
                <a:spLocks noChangeArrowheads="1"/>
              </p:cNvSpPr>
              <p:nvPr/>
            </p:nvSpPr>
            <p:spPr bwMode="auto">
              <a:xfrm>
                <a:off x="2099" y="1440"/>
                <a:ext cx="96" cy="96"/>
              </a:xfrm>
              <a:prstGeom prst="ellipse">
                <a:avLst/>
              </a:prstGeom>
              <a:solidFill>
                <a:srgbClr val="66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5150" name="Freeform 40"/>
              <p:cNvSpPr>
                <a:spLocks/>
              </p:cNvSpPr>
              <p:nvPr/>
            </p:nvSpPr>
            <p:spPr bwMode="auto">
              <a:xfrm>
                <a:off x="2146" y="978"/>
                <a:ext cx="140" cy="187"/>
              </a:xfrm>
              <a:custGeom>
                <a:avLst/>
                <a:gdLst>
                  <a:gd name="T0" fmla="*/ 132 w 140"/>
                  <a:gd name="T1" fmla="*/ 33 h 187"/>
                  <a:gd name="T2" fmla="*/ 132 w 140"/>
                  <a:gd name="T3" fmla="*/ 46 h 187"/>
                  <a:gd name="T4" fmla="*/ 94 w 140"/>
                  <a:gd name="T5" fmla="*/ 59 h 187"/>
                  <a:gd name="T6" fmla="*/ 81 w 140"/>
                  <a:gd name="T7" fmla="*/ 110 h 187"/>
                  <a:gd name="T8" fmla="*/ 56 w 140"/>
                  <a:gd name="T9" fmla="*/ 148 h 187"/>
                  <a:gd name="T10" fmla="*/ 17 w 140"/>
                  <a:gd name="T11" fmla="*/ 123 h 187"/>
                  <a:gd name="T12" fmla="*/ 4 w 140"/>
                  <a:gd name="T13" fmla="*/ 187 h 18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40"/>
                  <a:gd name="T22" fmla="*/ 0 h 187"/>
                  <a:gd name="T23" fmla="*/ 140 w 140"/>
                  <a:gd name="T24" fmla="*/ 187 h 18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40" h="187">
                    <a:moveTo>
                      <a:pt x="132" y="33"/>
                    </a:moveTo>
                    <a:cubicBezTo>
                      <a:pt x="37" y="0"/>
                      <a:pt x="132" y="29"/>
                      <a:pt x="132" y="46"/>
                    </a:cubicBezTo>
                    <a:cubicBezTo>
                      <a:pt x="132" y="59"/>
                      <a:pt x="107" y="55"/>
                      <a:pt x="94" y="59"/>
                    </a:cubicBezTo>
                    <a:cubicBezTo>
                      <a:pt x="140" y="126"/>
                      <a:pt x="124" y="76"/>
                      <a:pt x="81" y="110"/>
                    </a:cubicBezTo>
                    <a:cubicBezTo>
                      <a:pt x="69" y="119"/>
                      <a:pt x="64" y="135"/>
                      <a:pt x="56" y="148"/>
                    </a:cubicBezTo>
                    <a:cubicBezTo>
                      <a:pt x="43" y="140"/>
                      <a:pt x="29" y="114"/>
                      <a:pt x="17" y="123"/>
                    </a:cubicBezTo>
                    <a:cubicBezTo>
                      <a:pt x="0" y="136"/>
                      <a:pt x="4" y="187"/>
                      <a:pt x="4" y="187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51" name="Freeform 41"/>
              <p:cNvSpPr>
                <a:spLocks/>
              </p:cNvSpPr>
              <p:nvPr/>
            </p:nvSpPr>
            <p:spPr bwMode="auto">
              <a:xfrm>
                <a:off x="2150" y="1183"/>
                <a:ext cx="220" cy="146"/>
              </a:xfrm>
              <a:custGeom>
                <a:avLst/>
                <a:gdLst>
                  <a:gd name="T0" fmla="*/ 0 w 220"/>
                  <a:gd name="T1" fmla="*/ 71 h 146"/>
                  <a:gd name="T2" fmla="*/ 52 w 220"/>
                  <a:gd name="T3" fmla="*/ 71 h 146"/>
                  <a:gd name="T4" fmla="*/ 90 w 220"/>
                  <a:gd name="T5" fmla="*/ 84 h 146"/>
                  <a:gd name="T6" fmla="*/ 128 w 220"/>
                  <a:gd name="T7" fmla="*/ 135 h 146"/>
                  <a:gd name="T8" fmla="*/ 167 w 220"/>
                  <a:gd name="T9" fmla="*/ 123 h 146"/>
                  <a:gd name="T10" fmla="*/ 192 w 220"/>
                  <a:gd name="T11" fmla="*/ 84 h 146"/>
                  <a:gd name="T12" fmla="*/ 218 w 220"/>
                  <a:gd name="T13" fmla="*/ 135 h 14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0"/>
                  <a:gd name="T22" fmla="*/ 0 h 146"/>
                  <a:gd name="T23" fmla="*/ 220 w 220"/>
                  <a:gd name="T24" fmla="*/ 146 h 14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0" h="146">
                    <a:moveTo>
                      <a:pt x="0" y="71"/>
                    </a:moveTo>
                    <a:cubicBezTo>
                      <a:pt x="45" y="5"/>
                      <a:pt x="7" y="35"/>
                      <a:pt x="52" y="71"/>
                    </a:cubicBezTo>
                    <a:cubicBezTo>
                      <a:pt x="62" y="79"/>
                      <a:pt x="77" y="80"/>
                      <a:pt x="90" y="84"/>
                    </a:cubicBezTo>
                    <a:cubicBezTo>
                      <a:pt x="147" y="0"/>
                      <a:pt x="86" y="72"/>
                      <a:pt x="128" y="135"/>
                    </a:cubicBezTo>
                    <a:cubicBezTo>
                      <a:pt x="136" y="146"/>
                      <a:pt x="154" y="127"/>
                      <a:pt x="167" y="123"/>
                    </a:cubicBezTo>
                    <a:cubicBezTo>
                      <a:pt x="175" y="110"/>
                      <a:pt x="177" y="84"/>
                      <a:pt x="192" y="84"/>
                    </a:cubicBezTo>
                    <a:cubicBezTo>
                      <a:pt x="220" y="84"/>
                      <a:pt x="218" y="118"/>
                      <a:pt x="218" y="135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52" name="Freeform 42"/>
              <p:cNvSpPr>
                <a:spLocks/>
              </p:cNvSpPr>
              <p:nvPr/>
            </p:nvSpPr>
            <p:spPr bwMode="auto">
              <a:xfrm>
                <a:off x="2138" y="1332"/>
                <a:ext cx="281" cy="103"/>
              </a:xfrm>
              <a:custGeom>
                <a:avLst/>
                <a:gdLst>
                  <a:gd name="T0" fmla="*/ 281 w 281"/>
                  <a:gd name="T1" fmla="*/ 38 h 103"/>
                  <a:gd name="T2" fmla="*/ 0 w 281"/>
                  <a:gd name="T3" fmla="*/ 102 h 103"/>
                  <a:gd name="T4" fmla="*/ 0 60000 65536"/>
                  <a:gd name="T5" fmla="*/ 0 60000 65536"/>
                  <a:gd name="T6" fmla="*/ 0 w 281"/>
                  <a:gd name="T7" fmla="*/ 0 h 103"/>
                  <a:gd name="T8" fmla="*/ 281 w 281"/>
                  <a:gd name="T9" fmla="*/ 103 h 10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81" h="103">
                    <a:moveTo>
                      <a:pt x="281" y="38"/>
                    </a:moveTo>
                    <a:cubicBezTo>
                      <a:pt x="183" y="103"/>
                      <a:pt x="47" y="0"/>
                      <a:pt x="0" y="102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53" name="Freeform 43"/>
              <p:cNvSpPr>
                <a:spLocks/>
              </p:cNvSpPr>
              <p:nvPr/>
            </p:nvSpPr>
            <p:spPr bwMode="auto">
              <a:xfrm>
                <a:off x="2059" y="1536"/>
                <a:ext cx="271" cy="110"/>
              </a:xfrm>
              <a:custGeom>
                <a:avLst/>
                <a:gdLst>
                  <a:gd name="T0" fmla="*/ 271 w 271"/>
                  <a:gd name="T1" fmla="*/ 64 h 110"/>
                  <a:gd name="T2" fmla="*/ 79 w 271"/>
                  <a:gd name="T3" fmla="*/ 13 h 110"/>
                  <a:gd name="T4" fmla="*/ 66 w 271"/>
                  <a:gd name="T5" fmla="*/ 0 h 110"/>
                  <a:gd name="T6" fmla="*/ 0 60000 65536"/>
                  <a:gd name="T7" fmla="*/ 0 60000 65536"/>
                  <a:gd name="T8" fmla="*/ 0 60000 65536"/>
                  <a:gd name="T9" fmla="*/ 0 w 271"/>
                  <a:gd name="T10" fmla="*/ 0 h 110"/>
                  <a:gd name="T11" fmla="*/ 271 w 271"/>
                  <a:gd name="T12" fmla="*/ 110 h 11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71" h="110">
                    <a:moveTo>
                      <a:pt x="271" y="64"/>
                    </a:moveTo>
                    <a:cubicBezTo>
                      <a:pt x="0" y="44"/>
                      <a:pt x="126" y="110"/>
                      <a:pt x="79" y="13"/>
                    </a:cubicBezTo>
                    <a:cubicBezTo>
                      <a:pt x="76" y="7"/>
                      <a:pt x="70" y="4"/>
                      <a:pt x="66" y="0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5131" name="Group 65"/>
            <p:cNvGrpSpPr>
              <a:grpSpLocks/>
            </p:cNvGrpSpPr>
            <p:nvPr/>
          </p:nvGrpSpPr>
          <p:grpSpPr bwMode="auto">
            <a:xfrm>
              <a:off x="6550034" y="4767202"/>
              <a:ext cx="1139825" cy="1084262"/>
              <a:chOff x="3888" y="2304"/>
              <a:chExt cx="960" cy="912"/>
            </a:xfrm>
          </p:grpSpPr>
          <p:sp>
            <p:nvSpPr>
              <p:cNvPr id="18445" name="Oval 66"/>
              <p:cNvSpPr>
                <a:spLocks noChangeArrowheads="1"/>
              </p:cNvSpPr>
              <p:nvPr/>
            </p:nvSpPr>
            <p:spPr bwMode="auto">
              <a:xfrm>
                <a:off x="3888" y="2304"/>
                <a:ext cx="960" cy="91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tr-TR">
                  <a:latin typeface="Arial" charset="0"/>
                </a:endParaRPr>
              </a:p>
            </p:txBody>
          </p:sp>
          <p:sp>
            <p:nvSpPr>
              <p:cNvPr id="5135" name="Oval 67"/>
              <p:cNvSpPr>
                <a:spLocks noChangeArrowheads="1"/>
              </p:cNvSpPr>
              <p:nvPr/>
            </p:nvSpPr>
            <p:spPr bwMode="auto">
              <a:xfrm>
                <a:off x="4347" y="2400"/>
                <a:ext cx="96" cy="96"/>
              </a:xfrm>
              <a:prstGeom prst="ellipse">
                <a:avLst/>
              </a:prstGeom>
              <a:solidFill>
                <a:srgbClr val="66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5136" name="Oval 68"/>
              <p:cNvSpPr>
                <a:spLocks noChangeArrowheads="1"/>
              </p:cNvSpPr>
              <p:nvPr/>
            </p:nvSpPr>
            <p:spPr bwMode="auto">
              <a:xfrm>
                <a:off x="4133" y="2601"/>
                <a:ext cx="96" cy="96"/>
              </a:xfrm>
              <a:prstGeom prst="ellipse">
                <a:avLst/>
              </a:prstGeom>
              <a:solidFill>
                <a:srgbClr val="66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5137" name="Oval 69"/>
              <p:cNvSpPr>
                <a:spLocks noChangeArrowheads="1"/>
              </p:cNvSpPr>
              <p:nvPr/>
            </p:nvSpPr>
            <p:spPr bwMode="auto">
              <a:xfrm>
                <a:off x="4412" y="2998"/>
                <a:ext cx="96" cy="96"/>
              </a:xfrm>
              <a:prstGeom prst="ellipse">
                <a:avLst/>
              </a:prstGeom>
              <a:solidFill>
                <a:srgbClr val="66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5138" name="Oval 70"/>
              <p:cNvSpPr>
                <a:spLocks noChangeArrowheads="1"/>
              </p:cNvSpPr>
              <p:nvPr/>
            </p:nvSpPr>
            <p:spPr bwMode="auto">
              <a:xfrm>
                <a:off x="4168" y="2889"/>
                <a:ext cx="96" cy="96"/>
              </a:xfrm>
              <a:prstGeom prst="ellipse">
                <a:avLst/>
              </a:prstGeom>
              <a:solidFill>
                <a:srgbClr val="66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5139" name="Freeform 71"/>
              <p:cNvSpPr>
                <a:spLocks/>
              </p:cNvSpPr>
              <p:nvPr/>
            </p:nvSpPr>
            <p:spPr bwMode="auto">
              <a:xfrm>
                <a:off x="4215" y="2427"/>
                <a:ext cx="140" cy="187"/>
              </a:xfrm>
              <a:custGeom>
                <a:avLst/>
                <a:gdLst>
                  <a:gd name="T0" fmla="*/ 132 w 140"/>
                  <a:gd name="T1" fmla="*/ 33 h 187"/>
                  <a:gd name="T2" fmla="*/ 132 w 140"/>
                  <a:gd name="T3" fmla="*/ 46 h 187"/>
                  <a:gd name="T4" fmla="*/ 94 w 140"/>
                  <a:gd name="T5" fmla="*/ 59 h 187"/>
                  <a:gd name="T6" fmla="*/ 81 w 140"/>
                  <a:gd name="T7" fmla="*/ 110 h 187"/>
                  <a:gd name="T8" fmla="*/ 56 w 140"/>
                  <a:gd name="T9" fmla="*/ 148 h 187"/>
                  <a:gd name="T10" fmla="*/ 17 w 140"/>
                  <a:gd name="T11" fmla="*/ 123 h 187"/>
                  <a:gd name="T12" fmla="*/ 4 w 140"/>
                  <a:gd name="T13" fmla="*/ 187 h 18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40"/>
                  <a:gd name="T22" fmla="*/ 0 h 187"/>
                  <a:gd name="T23" fmla="*/ 140 w 140"/>
                  <a:gd name="T24" fmla="*/ 187 h 18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40" h="187">
                    <a:moveTo>
                      <a:pt x="132" y="33"/>
                    </a:moveTo>
                    <a:cubicBezTo>
                      <a:pt x="37" y="0"/>
                      <a:pt x="132" y="29"/>
                      <a:pt x="132" y="46"/>
                    </a:cubicBezTo>
                    <a:cubicBezTo>
                      <a:pt x="132" y="59"/>
                      <a:pt x="107" y="55"/>
                      <a:pt x="94" y="59"/>
                    </a:cubicBezTo>
                    <a:cubicBezTo>
                      <a:pt x="140" y="126"/>
                      <a:pt x="124" y="76"/>
                      <a:pt x="81" y="110"/>
                    </a:cubicBezTo>
                    <a:cubicBezTo>
                      <a:pt x="69" y="119"/>
                      <a:pt x="64" y="135"/>
                      <a:pt x="56" y="148"/>
                    </a:cubicBezTo>
                    <a:cubicBezTo>
                      <a:pt x="43" y="140"/>
                      <a:pt x="29" y="114"/>
                      <a:pt x="17" y="123"/>
                    </a:cubicBezTo>
                    <a:cubicBezTo>
                      <a:pt x="0" y="136"/>
                      <a:pt x="4" y="187"/>
                      <a:pt x="4" y="187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40" name="Freeform 72"/>
              <p:cNvSpPr>
                <a:spLocks/>
              </p:cNvSpPr>
              <p:nvPr/>
            </p:nvSpPr>
            <p:spPr bwMode="auto">
              <a:xfrm>
                <a:off x="4219" y="2632"/>
                <a:ext cx="220" cy="146"/>
              </a:xfrm>
              <a:custGeom>
                <a:avLst/>
                <a:gdLst>
                  <a:gd name="T0" fmla="*/ 0 w 220"/>
                  <a:gd name="T1" fmla="*/ 71 h 146"/>
                  <a:gd name="T2" fmla="*/ 52 w 220"/>
                  <a:gd name="T3" fmla="*/ 71 h 146"/>
                  <a:gd name="T4" fmla="*/ 90 w 220"/>
                  <a:gd name="T5" fmla="*/ 84 h 146"/>
                  <a:gd name="T6" fmla="*/ 128 w 220"/>
                  <a:gd name="T7" fmla="*/ 135 h 146"/>
                  <a:gd name="T8" fmla="*/ 167 w 220"/>
                  <a:gd name="T9" fmla="*/ 123 h 146"/>
                  <a:gd name="T10" fmla="*/ 192 w 220"/>
                  <a:gd name="T11" fmla="*/ 84 h 146"/>
                  <a:gd name="T12" fmla="*/ 218 w 220"/>
                  <a:gd name="T13" fmla="*/ 135 h 14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0"/>
                  <a:gd name="T22" fmla="*/ 0 h 146"/>
                  <a:gd name="T23" fmla="*/ 220 w 220"/>
                  <a:gd name="T24" fmla="*/ 146 h 14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0" h="146">
                    <a:moveTo>
                      <a:pt x="0" y="71"/>
                    </a:moveTo>
                    <a:cubicBezTo>
                      <a:pt x="45" y="5"/>
                      <a:pt x="7" y="35"/>
                      <a:pt x="52" y="71"/>
                    </a:cubicBezTo>
                    <a:cubicBezTo>
                      <a:pt x="62" y="79"/>
                      <a:pt x="77" y="80"/>
                      <a:pt x="90" y="84"/>
                    </a:cubicBezTo>
                    <a:cubicBezTo>
                      <a:pt x="147" y="0"/>
                      <a:pt x="86" y="72"/>
                      <a:pt x="128" y="135"/>
                    </a:cubicBezTo>
                    <a:cubicBezTo>
                      <a:pt x="136" y="146"/>
                      <a:pt x="154" y="127"/>
                      <a:pt x="167" y="123"/>
                    </a:cubicBezTo>
                    <a:cubicBezTo>
                      <a:pt x="175" y="110"/>
                      <a:pt x="177" y="84"/>
                      <a:pt x="192" y="84"/>
                    </a:cubicBezTo>
                    <a:cubicBezTo>
                      <a:pt x="220" y="84"/>
                      <a:pt x="218" y="118"/>
                      <a:pt x="218" y="135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41" name="Freeform 73"/>
              <p:cNvSpPr>
                <a:spLocks/>
              </p:cNvSpPr>
              <p:nvPr/>
            </p:nvSpPr>
            <p:spPr bwMode="auto">
              <a:xfrm>
                <a:off x="4207" y="2781"/>
                <a:ext cx="281" cy="103"/>
              </a:xfrm>
              <a:custGeom>
                <a:avLst/>
                <a:gdLst>
                  <a:gd name="T0" fmla="*/ 281 w 281"/>
                  <a:gd name="T1" fmla="*/ 38 h 103"/>
                  <a:gd name="T2" fmla="*/ 0 w 281"/>
                  <a:gd name="T3" fmla="*/ 102 h 103"/>
                  <a:gd name="T4" fmla="*/ 0 60000 65536"/>
                  <a:gd name="T5" fmla="*/ 0 60000 65536"/>
                  <a:gd name="T6" fmla="*/ 0 w 281"/>
                  <a:gd name="T7" fmla="*/ 0 h 103"/>
                  <a:gd name="T8" fmla="*/ 281 w 281"/>
                  <a:gd name="T9" fmla="*/ 103 h 10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81" h="103">
                    <a:moveTo>
                      <a:pt x="281" y="38"/>
                    </a:moveTo>
                    <a:cubicBezTo>
                      <a:pt x="183" y="103"/>
                      <a:pt x="47" y="0"/>
                      <a:pt x="0" y="102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42" name="Freeform 74"/>
              <p:cNvSpPr>
                <a:spLocks/>
              </p:cNvSpPr>
              <p:nvPr/>
            </p:nvSpPr>
            <p:spPr bwMode="auto">
              <a:xfrm>
                <a:off x="4128" y="2985"/>
                <a:ext cx="271" cy="110"/>
              </a:xfrm>
              <a:custGeom>
                <a:avLst/>
                <a:gdLst>
                  <a:gd name="T0" fmla="*/ 271 w 271"/>
                  <a:gd name="T1" fmla="*/ 64 h 110"/>
                  <a:gd name="T2" fmla="*/ 79 w 271"/>
                  <a:gd name="T3" fmla="*/ 13 h 110"/>
                  <a:gd name="T4" fmla="*/ 66 w 271"/>
                  <a:gd name="T5" fmla="*/ 0 h 110"/>
                  <a:gd name="T6" fmla="*/ 0 60000 65536"/>
                  <a:gd name="T7" fmla="*/ 0 60000 65536"/>
                  <a:gd name="T8" fmla="*/ 0 60000 65536"/>
                  <a:gd name="T9" fmla="*/ 0 w 271"/>
                  <a:gd name="T10" fmla="*/ 0 h 110"/>
                  <a:gd name="T11" fmla="*/ 271 w 271"/>
                  <a:gd name="T12" fmla="*/ 110 h 11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71" h="110">
                    <a:moveTo>
                      <a:pt x="271" y="64"/>
                    </a:moveTo>
                    <a:cubicBezTo>
                      <a:pt x="0" y="44"/>
                      <a:pt x="126" y="110"/>
                      <a:pt x="79" y="13"/>
                    </a:cubicBezTo>
                    <a:cubicBezTo>
                      <a:pt x="76" y="7"/>
                      <a:pt x="70" y="4"/>
                      <a:pt x="66" y="0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43" name="Oval 75"/>
              <p:cNvSpPr>
                <a:spLocks noChangeArrowheads="1"/>
              </p:cNvSpPr>
              <p:nvPr/>
            </p:nvSpPr>
            <p:spPr bwMode="auto">
              <a:xfrm>
                <a:off x="4416" y="2688"/>
                <a:ext cx="144" cy="144"/>
              </a:xfrm>
              <a:prstGeom prst="ellipse">
                <a:avLst/>
              </a:prstGeom>
              <a:solidFill>
                <a:srgbClr val="00FF00"/>
              </a:solidFill>
              <a:ln w="952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</p:grpSp>
        <p:sp>
          <p:nvSpPr>
            <p:cNvPr id="5132" name="Text Box 5"/>
            <p:cNvSpPr txBox="1">
              <a:spLocks noChangeArrowheads="1"/>
            </p:cNvSpPr>
            <p:nvPr/>
          </p:nvSpPr>
          <p:spPr bwMode="auto">
            <a:xfrm>
              <a:off x="5200680" y="2598769"/>
              <a:ext cx="198120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tr-TR" altLang="tr-TR" sz="1600">
                  <a:solidFill>
                    <a:schemeClr val="tx2"/>
                  </a:solidFill>
                  <a:latin typeface="Comic Sans MS" panose="030F0702030302020204" pitchFamily="66" charset="0"/>
                </a:rPr>
                <a:t>Verici Organizma</a:t>
              </a:r>
              <a:endParaRPr lang="en-US" altLang="tr-TR" sz="1600">
                <a:solidFill>
                  <a:schemeClr val="tx2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5133" name="Text Box 6"/>
            <p:cNvSpPr txBox="1">
              <a:spLocks noChangeArrowheads="1"/>
            </p:cNvSpPr>
            <p:nvPr/>
          </p:nvSpPr>
          <p:spPr bwMode="auto">
            <a:xfrm>
              <a:off x="7200930" y="2598769"/>
              <a:ext cx="1945382" cy="338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tr-TR" altLang="tr-TR" sz="1600">
                  <a:solidFill>
                    <a:schemeClr val="tx2"/>
                  </a:solidFill>
                  <a:latin typeface="Comic Sans MS" panose="030F0702030302020204" pitchFamily="66" charset="0"/>
                </a:rPr>
                <a:t>Ticari Bitki Çeşidi</a:t>
              </a:r>
              <a:endParaRPr lang="en-US" altLang="tr-TR" sz="1600">
                <a:solidFill>
                  <a:schemeClr val="tx2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52" name="Text Box 1114"/>
          <p:cNvSpPr txBox="1">
            <a:spLocks noChangeArrowheads="1"/>
          </p:cNvSpPr>
          <p:nvPr/>
        </p:nvSpPr>
        <p:spPr bwMode="auto">
          <a:xfrm>
            <a:off x="1914526" y="5000626"/>
            <a:ext cx="8539163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tr-TR" altLang="tr-TR" sz="2000">
                <a:latin typeface="Comic Sans MS" panose="030F0702030302020204" pitchFamily="66" charset="0"/>
                <a:cs typeface="Times New Roman" panose="02020603050405020304" pitchFamily="18" charset="0"/>
              </a:rPr>
              <a:t>Gen aktarımında türler arasında bir sınırlama yoktur.</a:t>
            </a:r>
          </a:p>
          <a:p>
            <a:pPr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tr-TR" altLang="tr-TR" sz="2000">
                <a:latin typeface="Comic Sans MS" panose="030F0702030302020204" pitchFamily="66" charset="0"/>
                <a:cs typeface="Times New Roman" panose="02020603050405020304" pitchFamily="18" charset="0"/>
              </a:rPr>
              <a:t>Yalnız istenen genler aktarılır.</a:t>
            </a:r>
            <a:endParaRPr lang="en-US" altLang="tr-TR" sz="2000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tr-TR" altLang="tr-TR" sz="2000">
                <a:latin typeface="Comic Sans MS" panose="030F0702030302020204" pitchFamily="66" charset="0"/>
                <a:cs typeface="Times New Roman" panose="02020603050405020304" pitchFamily="18" charset="0"/>
              </a:rPr>
              <a:t>Kısa sürede istenen sonuçlar alınır.</a:t>
            </a:r>
            <a:endParaRPr lang="en-US" altLang="tr-TR" sz="200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46" name="Picture 45" descr="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3264" y="3021013"/>
            <a:ext cx="4319587" cy="98425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508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7" name="Line 7"/>
          <p:cNvSpPr>
            <a:spLocks noChangeShapeType="1"/>
          </p:cNvSpPr>
          <p:nvPr/>
        </p:nvSpPr>
        <p:spPr bwMode="auto">
          <a:xfrm>
            <a:off x="1785939" y="788988"/>
            <a:ext cx="85693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eaLnBrk="1" hangingPunct="1">
              <a:defRPr/>
            </a:pPr>
            <a:endParaRPr lang="tr-TR">
              <a:ln>
                <a:solidFill>
                  <a:schemeClr val="accent6"/>
                </a:solidFill>
              </a:ln>
              <a:latin typeface="Arial" charset="0"/>
            </a:endParaRPr>
          </a:p>
        </p:txBody>
      </p:sp>
      <p:sp>
        <p:nvSpPr>
          <p:cNvPr id="5126" name="Rectangle 3"/>
          <p:cNvSpPr txBox="1">
            <a:spLocks noChangeArrowheads="1"/>
          </p:cNvSpPr>
          <p:nvPr/>
        </p:nvSpPr>
        <p:spPr bwMode="auto">
          <a:xfrm>
            <a:off x="1666876" y="319088"/>
            <a:ext cx="8786813" cy="500062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</a:rPr>
              <a:t>Biyoteknolojik (Modern) Islah</a:t>
            </a:r>
            <a:endParaRPr lang="en-US" altLang="tr-TR" sz="24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844262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AutoShape 2"/>
          <p:cNvSpPr>
            <a:spLocks noChangeArrowheads="1"/>
          </p:cNvSpPr>
          <p:nvPr/>
        </p:nvSpPr>
        <p:spPr bwMode="auto">
          <a:xfrm>
            <a:off x="7362825" y="3152775"/>
            <a:ext cx="533400" cy="7620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28" name="Rectangle 3"/>
          <p:cNvSpPr txBox="1">
            <a:spLocks noChangeArrowheads="1"/>
          </p:cNvSpPr>
          <p:nvPr/>
        </p:nvSpPr>
        <p:spPr bwMode="auto">
          <a:xfrm>
            <a:off x="8086725" y="5084763"/>
            <a:ext cx="2185988" cy="61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spcBef>
                <a:spcPct val="20000"/>
              </a:spcBef>
              <a:defRPr/>
            </a:pPr>
            <a:r>
              <a:rPr lang="tr-TR" sz="1600" kern="0" dirty="0">
                <a:latin typeface="Comic Sans MS" pitchFamily="66" charset="0"/>
              </a:rPr>
              <a:t>Yeni özelliği taşıyan transgenik bitki</a:t>
            </a:r>
            <a:endParaRPr lang="en-GB" sz="1600" kern="0" dirty="0">
              <a:latin typeface="Comic Sans MS" pitchFamily="66" charset="0"/>
            </a:endParaRPr>
          </a:p>
        </p:txBody>
      </p:sp>
      <p:pic>
        <p:nvPicPr>
          <p:cNvPr id="14366" name="Picture 30" descr="Pamuk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7663" y="1700214"/>
            <a:ext cx="2482850" cy="3309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317" name="Group 24"/>
          <p:cNvGrpSpPr>
            <a:grpSpLocks/>
          </p:cNvGrpSpPr>
          <p:nvPr/>
        </p:nvGrpSpPr>
        <p:grpSpPr bwMode="auto">
          <a:xfrm>
            <a:off x="2105025" y="2665413"/>
            <a:ext cx="2057400" cy="1905000"/>
            <a:chOff x="431" y="1661"/>
            <a:chExt cx="1296" cy="1200"/>
          </a:xfrm>
        </p:grpSpPr>
        <p:sp>
          <p:nvSpPr>
            <p:cNvPr id="13328" name="Oval 18"/>
            <p:cNvSpPr>
              <a:spLocks noChangeArrowheads="1"/>
            </p:cNvSpPr>
            <p:nvPr/>
          </p:nvSpPr>
          <p:spPr bwMode="auto">
            <a:xfrm>
              <a:off x="431" y="1661"/>
              <a:ext cx="1296" cy="1200"/>
            </a:xfrm>
            <a:prstGeom prst="ellips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tr-TR" altLang="tr-TR" sz="1800"/>
            </a:p>
          </p:txBody>
        </p:sp>
        <p:pic>
          <p:nvPicPr>
            <p:cNvPr id="13329" name="Picture 19" descr="DNAHELIXa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1" y="1872"/>
              <a:ext cx="576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6" name="Rectangle 3"/>
          <p:cNvSpPr txBox="1">
            <a:spLocks noChangeArrowheads="1"/>
          </p:cNvSpPr>
          <p:nvPr/>
        </p:nvSpPr>
        <p:spPr bwMode="auto">
          <a:xfrm>
            <a:off x="2063750" y="4672014"/>
            <a:ext cx="2185988" cy="75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spcBef>
                <a:spcPct val="20000"/>
              </a:spcBef>
              <a:defRPr/>
            </a:pPr>
            <a:r>
              <a:rPr lang="tr-TR" sz="1600" kern="0" dirty="0">
                <a:latin typeface="Comic Sans MS" pitchFamily="66" charset="0"/>
              </a:rPr>
              <a:t>Çalışmaya konu bitkinin orijinal DNA’sı</a:t>
            </a:r>
            <a:endParaRPr lang="en-GB" sz="1600" kern="0" dirty="0">
              <a:latin typeface="Comic Sans MS" pitchFamily="66" charset="0"/>
            </a:endParaRPr>
          </a:p>
        </p:txBody>
      </p:sp>
      <p:grpSp>
        <p:nvGrpSpPr>
          <p:cNvPr id="13319" name="Group 14"/>
          <p:cNvGrpSpPr>
            <a:grpSpLocks/>
          </p:cNvGrpSpPr>
          <p:nvPr/>
        </p:nvGrpSpPr>
        <p:grpSpPr bwMode="auto">
          <a:xfrm>
            <a:off x="5210175" y="2665413"/>
            <a:ext cx="2057400" cy="1905000"/>
            <a:chOff x="2400" y="1680"/>
            <a:chExt cx="1296" cy="1200"/>
          </a:xfrm>
        </p:grpSpPr>
        <p:sp>
          <p:nvSpPr>
            <p:cNvPr id="13326" name="Oval 15"/>
            <p:cNvSpPr>
              <a:spLocks noChangeArrowheads="1"/>
            </p:cNvSpPr>
            <p:nvPr/>
          </p:nvSpPr>
          <p:spPr bwMode="auto">
            <a:xfrm>
              <a:off x="2400" y="1680"/>
              <a:ext cx="1296" cy="1200"/>
            </a:xfrm>
            <a:prstGeom prst="ellips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tr-TR" altLang="tr-TR" sz="1800"/>
            </a:p>
          </p:txBody>
        </p:sp>
        <p:pic>
          <p:nvPicPr>
            <p:cNvPr id="13327" name="Picture 16" descr="DNAHELIXa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6" y="1872"/>
              <a:ext cx="576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320" name="AutoShape 20"/>
          <p:cNvSpPr>
            <a:spLocks noChangeArrowheads="1"/>
          </p:cNvSpPr>
          <p:nvPr/>
        </p:nvSpPr>
        <p:spPr bwMode="auto">
          <a:xfrm>
            <a:off x="4410075" y="3152775"/>
            <a:ext cx="533400" cy="7620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5243514" y="4672014"/>
            <a:ext cx="2185987" cy="104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spcBef>
                <a:spcPct val="20000"/>
              </a:spcBef>
              <a:defRPr/>
            </a:pPr>
            <a:r>
              <a:rPr lang="tr-TR" sz="1600" kern="0" dirty="0">
                <a:latin typeface="Comic Sans MS" pitchFamily="66" charset="0"/>
              </a:rPr>
              <a:t>Herhangi bir organizmaya ait genin DNA’ya yerleşmesi</a:t>
            </a:r>
            <a:endParaRPr lang="en-GB" sz="1600" kern="0" dirty="0">
              <a:latin typeface="Comic Sans MS" pitchFamily="66" charset="0"/>
            </a:endParaRPr>
          </a:p>
        </p:txBody>
      </p:sp>
      <p:pic>
        <p:nvPicPr>
          <p:cNvPr id="13322" name="Picture 17" descr="foreignDNAHELIX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750" y="3224213"/>
            <a:ext cx="914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6384926" y="2676525"/>
            <a:ext cx="1757363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spcBef>
                <a:spcPct val="20000"/>
              </a:spcBef>
              <a:defRPr/>
            </a:pPr>
            <a:r>
              <a:rPr lang="tr-TR" sz="1600" kern="0" dirty="0">
                <a:latin typeface="Comic Sans MS" pitchFamily="66" charset="0"/>
              </a:rPr>
              <a:t>İzole gen</a:t>
            </a:r>
            <a:endParaRPr lang="en-GB" sz="1600" kern="0" dirty="0">
              <a:latin typeface="Comic Sans MS" pitchFamily="66" charset="0"/>
            </a:endParaRPr>
          </a:p>
        </p:txBody>
      </p:sp>
      <p:sp>
        <p:nvSpPr>
          <p:cNvPr id="20" name="Line 7"/>
          <p:cNvSpPr>
            <a:spLocks noChangeShapeType="1"/>
          </p:cNvSpPr>
          <p:nvPr/>
        </p:nvSpPr>
        <p:spPr bwMode="auto">
          <a:xfrm>
            <a:off x="1785939" y="788988"/>
            <a:ext cx="85693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eaLnBrk="1" hangingPunct="1">
              <a:defRPr/>
            </a:pPr>
            <a:endParaRPr lang="tr-TR">
              <a:ln>
                <a:solidFill>
                  <a:schemeClr val="accent6"/>
                </a:solidFill>
              </a:ln>
              <a:latin typeface="Arial" charset="0"/>
            </a:endParaRPr>
          </a:p>
        </p:txBody>
      </p:sp>
      <p:sp>
        <p:nvSpPr>
          <p:cNvPr id="13325" name="Rectangle 3"/>
          <p:cNvSpPr txBox="1">
            <a:spLocks noChangeArrowheads="1"/>
          </p:cNvSpPr>
          <p:nvPr/>
        </p:nvSpPr>
        <p:spPr bwMode="auto">
          <a:xfrm>
            <a:off x="1666876" y="319088"/>
            <a:ext cx="8786813" cy="500062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</a:rPr>
              <a:t>Bitkilere Gen Aktarımı</a:t>
            </a:r>
            <a:endParaRPr lang="en-US" altLang="tr-TR" sz="24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066306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14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4" grpId="0" animBg="1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Box 24"/>
          <p:cNvSpPr txBox="1">
            <a:spLocks noChangeArrowheads="1"/>
          </p:cNvSpPr>
          <p:nvPr/>
        </p:nvSpPr>
        <p:spPr bwMode="auto">
          <a:xfrm>
            <a:off x="5423394" y="2928935"/>
            <a:ext cx="1225550" cy="284163"/>
          </a:xfrm>
          <a:prstGeom prst="rect">
            <a:avLst/>
          </a:prstGeom>
          <a:solidFill>
            <a:srgbClr val="FF0000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>
              <a:tabLst>
                <a:tab pos="1252538" algn="l"/>
              </a:tabLst>
              <a:defRPr/>
            </a:pPr>
            <a:r>
              <a:rPr lang="tr-TR" sz="12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1996</a:t>
            </a:r>
          </a:p>
        </p:txBody>
      </p:sp>
      <p:graphicFrame>
        <p:nvGraphicFramePr>
          <p:cNvPr id="45059" name="Object 3"/>
          <p:cNvGraphicFramePr>
            <a:graphicFrameLocks noChangeAspect="1"/>
          </p:cNvGraphicFramePr>
          <p:nvPr/>
        </p:nvGraphicFramePr>
        <p:xfrm>
          <a:off x="2351088" y="2143125"/>
          <a:ext cx="2755900" cy="2363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Klip" r:id="rId3" imgW="810158" imgH="769010" progId="">
                  <p:embed/>
                </p:oleObj>
              </mc:Choice>
              <mc:Fallback>
                <p:oleObj name="Klip" r:id="rId3" imgW="810158" imgH="76901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1088" y="2143125"/>
                        <a:ext cx="2755900" cy="2363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" name="AutoShape 20"/>
          <p:cNvSpPr>
            <a:spLocks noChangeArrowheads="1"/>
          </p:cNvSpPr>
          <p:nvPr/>
        </p:nvSpPr>
        <p:spPr bwMode="auto">
          <a:xfrm>
            <a:off x="6994525" y="2928938"/>
            <a:ext cx="533400" cy="7620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50" name="Text Box 24"/>
          <p:cNvSpPr txBox="1">
            <a:spLocks noChangeArrowheads="1"/>
          </p:cNvSpPr>
          <p:nvPr/>
        </p:nvSpPr>
        <p:spPr bwMode="auto">
          <a:xfrm>
            <a:off x="5422900" y="3286126"/>
            <a:ext cx="1225550" cy="284163"/>
          </a:xfrm>
          <a:prstGeom prst="rect">
            <a:avLst/>
          </a:prstGeom>
          <a:solidFill>
            <a:srgbClr val="F3FFF3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1252538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125253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12525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25253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25253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25253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25253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25253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25253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200" b="1">
                <a:latin typeface="Comic Sans MS" panose="030F0702030302020204" pitchFamily="66" charset="0"/>
              </a:rPr>
              <a:t>2.8 milyon ha</a:t>
            </a:r>
          </a:p>
        </p:txBody>
      </p:sp>
      <p:sp>
        <p:nvSpPr>
          <p:cNvPr id="51" name="Text Box 24"/>
          <p:cNvSpPr txBox="1">
            <a:spLocks noChangeArrowheads="1"/>
          </p:cNvSpPr>
          <p:nvPr/>
        </p:nvSpPr>
        <p:spPr bwMode="auto">
          <a:xfrm>
            <a:off x="7841182" y="2928935"/>
            <a:ext cx="2043857" cy="284163"/>
          </a:xfrm>
          <a:prstGeom prst="rect">
            <a:avLst/>
          </a:prstGeom>
          <a:solidFill>
            <a:srgbClr val="FF0000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>
              <a:tabLst>
                <a:tab pos="1252538" algn="l"/>
              </a:tabLst>
              <a:defRPr/>
            </a:pPr>
            <a:r>
              <a:rPr lang="tr-TR" sz="12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2017</a:t>
            </a:r>
          </a:p>
        </p:txBody>
      </p:sp>
      <p:sp>
        <p:nvSpPr>
          <p:cNvPr id="52" name="Text Box 24"/>
          <p:cNvSpPr txBox="1">
            <a:spLocks noChangeArrowheads="1"/>
          </p:cNvSpPr>
          <p:nvPr/>
        </p:nvSpPr>
        <p:spPr bwMode="auto">
          <a:xfrm>
            <a:off x="7840663" y="3289301"/>
            <a:ext cx="2044700" cy="277813"/>
          </a:xfrm>
          <a:prstGeom prst="rect">
            <a:avLst/>
          </a:prstGeom>
          <a:solidFill>
            <a:srgbClr val="F3FFF3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1252538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125253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12525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25253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25253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25253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25253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25253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25253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200" b="1">
                <a:latin typeface="Comic Sans MS" panose="030F0702030302020204" pitchFamily="66" charset="0"/>
              </a:rPr>
              <a:t>180 milyon ha’dan fazla</a:t>
            </a:r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1785939" y="788988"/>
            <a:ext cx="85693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eaLnBrk="1" hangingPunct="1">
              <a:defRPr/>
            </a:pPr>
            <a:endParaRPr lang="tr-TR">
              <a:ln>
                <a:solidFill>
                  <a:schemeClr val="accent6"/>
                </a:solidFill>
              </a:ln>
              <a:latin typeface="Arial" charset="0"/>
            </a:endParaRPr>
          </a:p>
        </p:txBody>
      </p:sp>
      <p:sp>
        <p:nvSpPr>
          <p:cNvPr id="14345" name="Rectangle 3"/>
          <p:cNvSpPr txBox="1">
            <a:spLocks noChangeArrowheads="1"/>
          </p:cNvSpPr>
          <p:nvPr/>
        </p:nvSpPr>
        <p:spPr bwMode="auto">
          <a:xfrm>
            <a:off x="1666876" y="319088"/>
            <a:ext cx="8786813" cy="500062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</a:rPr>
              <a:t>Transgenik Bitkilerin Ekilişi</a:t>
            </a:r>
            <a:endParaRPr lang="en-US" altLang="tr-TR" sz="24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161086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4" presetClass="entr" presetSubtype="3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5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4"/>
          <p:cNvSpPr txBox="1">
            <a:spLocks noChangeArrowheads="1"/>
          </p:cNvSpPr>
          <p:nvPr/>
        </p:nvSpPr>
        <p:spPr bwMode="auto">
          <a:xfrm>
            <a:off x="1847851" y="1341438"/>
            <a:ext cx="8569325" cy="266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defRPr/>
            </a:pPr>
            <a:r>
              <a:rPr lang="tr-TR" sz="1900" kern="0" dirty="0">
                <a:latin typeface="Comic Sans MS" pitchFamily="66" charset="0"/>
              </a:rPr>
              <a:t>“Expression Cassette”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tr-TR" sz="1900" kern="0" dirty="0">
                <a:latin typeface="Comic Sans MS" pitchFamily="66" charset="0"/>
              </a:rPr>
              <a:t>Raportör genler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tr-TR" sz="1900" kern="0" dirty="0">
                <a:latin typeface="Comic Sans MS" pitchFamily="66" charset="0"/>
              </a:rPr>
              <a:t>Agronomik genler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tr-TR" sz="1900" kern="0" dirty="0">
                <a:latin typeface="Comic Sans MS" pitchFamily="66" charset="0"/>
              </a:rPr>
              <a:t>Seçici markör genler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defRPr/>
            </a:pPr>
            <a:r>
              <a:rPr lang="tr-TR" sz="1900" kern="0" dirty="0">
                <a:latin typeface="Comic Sans MS" pitchFamily="66" charset="0"/>
              </a:rPr>
              <a:t>	Her biri için gerekli olan;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defRPr/>
            </a:pPr>
            <a:r>
              <a:rPr lang="tr-TR" sz="1900" kern="0" dirty="0">
                <a:latin typeface="Comic Sans MS" pitchFamily="66" charset="0"/>
              </a:rPr>
              <a:t>         Promotor genler - </a:t>
            </a:r>
            <a:r>
              <a:rPr lang="tr-TR" sz="1900" dirty="0">
                <a:latin typeface="Comic Sans MS" pitchFamily="66" charset="0"/>
              </a:rPr>
              <a:t>CaMV35S  (virüs)</a:t>
            </a:r>
            <a:endParaRPr lang="tr-TR" sz="1900" kern="0" dirty="0"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defRPr/>
            </a:pPr>
            <a:r>
              <a:rPr lang="tr-TR" sz="1900" kern="0" dirty="0">
                <a:latin typeface="Comic Sans MS" pitchFamily="66" charset="0"/>
              </a:rPr>
              <a:t>         Sonlandırma genleri - </a:t>
            </a:r>
            <a:r>
              <a:rPr lang="tr-TR" sz="1900" i="1" dirty="0">
                <a:latin typeface="Comic Sans MS" pitchFamily="66" charset="0"/>
              </a:rPr>
              <a:t>Erwinia herbicola</a:t>
            </a:r>
            <a:r>
              <a:rPr lang="tr-TR" sz="1900" dirty="0">
                <a:latin typeface="Comic Sans MS" pitchFamily="66" charset="0"/>
              </a:rPr>
              <a:t>, </a:t>
            </a:r>
            <a:r>
              <a:rPr lang="tr-TR" sz="1900" i="1" dirty="0">
                <a:latin typeface="Comic Sans MS" pitchFamily="66" charset="0"/>
              </a:rPr>
              <a:t>A. tumefaciens</a:t>
            </a:r>
            <a:r>
              <a:rPr lang="tr-TR" sz="1900" dirty="0">
                <a:latin typeface="Comic Sans MS" pitchFamily="66" charset="0"/>
              </a:rPr>
              <a:t> (“nos” dizini)</a:t>
            </a:r>
            <a:endParaRPr lang="tr-TR" sz="1900" kern="0" dirty="0">
              <a:latin typeface="Comic Sans MS" pitchFamily="66" charset="0"/>
            </a:endParaRPr>
          </a:p>
        </p:txBody>
      </p:sp>
      <p:pic>
        <p:nvPicPr>
          <p:cNvPr id="37" name="Picture 36" descr="Expression Casett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1814" y="4437063"/>
            <a:ext cx="5400675" cy="152241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Line 7"/>
          <p:cNvSpPr>
            <a:spLocks noChangeShapeType="1"/>
          </p:cNvSpPr>
          <p:nvPr/>
        </p:nvSpPr>
        <p:spPr bwMode="auto">
          <a:xfrm>
            <a:off x="1785939" y="788988"/>
            <a:ext cx="85693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eaLnBrk="1" hangingPunct="1">
              <a:defRPr/>
            </a:pPr>
            <a:endParaRPr lang="tr-TR">
              <a:ln>
                <a:solidFill>
                  <a:schemeClr val="accent6"/>
                </a:solidFill>
              </a:ln>
              <a:latin typeface="Arial" charset="0"/>
            </a:endParaRPr>
          </a:p>
        </p:txBody>
      </p:sp>
      <p:sp>
        <p:nvSpPr>
          <p:cNvPr id="15365" name="Rectangle 3"/>
          <p:cNvSpPr txBox="1">
            <a:spLocks noChangeArrowheads="1"/>
          </p:cNvSpPr>
          <p:nvPr/>
        </p:nvSpPr>
        <p:spPr bwMode="auto">
          <a:xfrm>
            <a:off x="1666876" y="319088"/>
            <a:ext cx="8786813" cy="500062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</a:rPr>
              <a:t>Mikroorganizmalara Dayalı Gen Sistemleri</a:t>
            </a:r>
            <a:endParaRPr lang="en-US" altLang="tr-TR" sz="24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499443"/>
      </p:ext>
    </p:extLst>
  </p:cSld>
  <p:clrMapOvr>
    <a:masterClrMapping/>
  </p:clrMapOvr>
  <p:transition advClick="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208214" y="1628776"/>
            <a:ext cx="3095625" cy="314325"/>
          </a:xfrm>
          <a:prstGeom prst="rect">
            <a:avLst/>
          </a:prstGeom>
          <a:solidFill>
            <a:srgbClr val="FF3300"/>
          </a:solidFill>
          <a:ln w="952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GEN ADI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376863" y="1628776"/>
            <a:ext cx="2305050" cy="314325"/>
          </a:xfrm>
          <a:prstGeom prst="rect">
            <a:avLst/>
          </a:prstGeom>
          <a:solidFill>
            <a:srgbClr val="FF3300"/>
          </a:solidFill>
          <a:ln w="952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KAYNAĞI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7751763" y="1628776"/>
            <a:ext cx="2305050" cy="314325"/>
          </a:xfrm>
          <a:prstGeom prst="rect">
            <a:avLst/>
          </a:prstGeom>
          <a:solidFill>
            <a:srgbClr val="FF3300"/>
          </a:solidFill>
          <a:ln w="952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SONUÇ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208214" y="2035176"/>
            <a:ext cx="3095625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GUS (</a:t>
            </a:r>
            <a:r>
              <a:rPr lang="el-GR" altLang="tr-TR" sz="1400" b="1">
                <a:solidFill>
                  <a:schemeClr val="tx2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β</a:t>
            </a: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-Glucuronidase)</a:t>
            </a:r>
            <a:endParaRPr lang="el-GR" altLang="tr-TR" sz="1400" b="1">
              <a:solidFill>
                <a:schemeClr val="tx2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5376863" y="2035176"/>
            <a:ext cx="2305050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 i="1">
                <a:solidFill>
                  <a:schemeClr val="tx2"/>
                </a:solidFill>
                <a:latin typeface="Comic Sans MS" panose="030F0702030302020204" pitchFamily="66" charset="0"/>
              </a:rPr>
              <a:t>E.coli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7751763" y="2035176"/>
            <a:ext cx="2305050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Mavi Bölgeler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2208214" y="2420939"/>
            <a:ext cx="3095625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LUC (Luciferase)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5376863" y="2420939"/>
            <a:ext cx="2305050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Ateş Böceği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7751763" y="2420939"/>
            <a:ext cx="2305050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Işık Salınımı</a:t>
            </a: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2208214" y="2808289"/>
            <a:ext cx="3095625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GFP (Green Flourescent Protein)</a:t>
            </a: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5376863" y="2808289"/>
            <a:ext cx="2305050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Denizanası</a:t>
            </a: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7751763" y="2808289"/>
            <a:ext cx="2305050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Işık Salınımı</a:t>
            </a:r>
          </a:p>
        </p:txBody>
      </p:sp>
      <p:pic>
        <p:nvPicPr>
          <p:cNvPr id="16" name="Picture 16" descr="LU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800" y="3267075"/>
            <a:ext cx="2116138" cy="2808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8100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7" descr="GF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3263900"/>
            <a:ext cx="2116138" cy="2808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8100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8" descr="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8764" y="3267076"/>
            <a:ext cx="2116137" cy="2805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8100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 descr="Expression Casette - 1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8526" y="549276"/>
            <a:ext cx="2879725" cy="81121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Line 7"/>
          <p:cNvSpPr>
            <a:spLocks noChangeShapeType="1"/>
          </p:cNvSpPr>
          <p:nvPr/>
        </p:nvSpPr>
        <p:spPr bwMode="auto">
          <a:xfrm flipV="1">
            <a:off x="1774826" y="1052513"/>
            <a:ext cx="5400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eaLnBrk="1" hangingPunct="1">
              <a:defRPr/>
            </a:pPr>
            <a:endParaRPr lang="tr-TR">
              <a:ln>
                <a:solidFill>
                  <a:schemeClr val="accent6"/>
                </a:solidFill>
              </a:ln>
              <a:latin typeface="Arial" charset="0"/>
            </a:endParaRPr>
          </a:p>
        </p:txBody>
      </p:sp>
      <p:sp>
        <p:nvSpPr>
          <p:cNvPr id="17427" name="Rectangle 3"/>
          <p:cNvSpPr txBox="1">
            <a:spLocks noChangeArrowheads="1"/>
          </p:cNvSpPr>
          <p:nvPr/>
        </p:nvSpPr>
        <p:spPr bwMode="auto">
          <a:xfrm>
            <a:off x="1666876" y="319089"/>
            <a:ext cx="5508625" cy="87788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</a:rPr>
              <a:t>Mikroorganizmalara Dayalı Gen Sistemleri</a:t>
            </a:r>
            <a:endParaRPr lang="en-US" altLang="tr-TR" sz="24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942841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8" grpId="1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 Box 3"/>
          <p:cNvSpPr txBox="1">
            <a:spLocks noChangeArrowheads="1"/>
          </p:cNvSpPr>
          <p:nvPr/>
        </p:nvSpPr>
        <p:spPr bwMode="auto">
          <a:xfrm>
            <a:off x="5221288" y="1835151"/>
            <a:ext cx="1909762" cy="314325"/>
          </a:xfrm>
          <a:prstGeom prst="rect">
            <a:avLst/>
          </a:prstGeom>
          <a:solidFill>
            <a:srgbClr val="FF3300"/>
          </a:solidFill>
          <a:ln w="952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AKTARILAN GEN</a:t>
            </a:r>
          </a:p>
        </p:txBody>
      </p:sp>
      <p:sp>
        <p:nvSpPr>
          <p:cNvPr id="42" name="Text Box 4"/>
          <p:cNvSpPr txBox="1">
            <a:spLocks noChangeArrowheads="1"/>
          </p:cNvSpPr>
          <p:nvPr/>
        </p:nvSpPr>
        <p:spPr bwMode="auto">
          <a:xfrm>
            <a:off x="7186613" y="1835151"/>
            <a:ext cx="3109912" cy="314325"/>
          </a:xfrm>
          <a:prstGeom prst="rect">
            <a:avLst/>
          </a:prstGeom>
          <a:solidFill>
            <a:srgbClr val="FF3300"/>
          </a:solidFill>
          <a:ln w="952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KAYNAĞI</a:t>
            </a:r>
          </a:p>
        </p:txBody>
      </p:sp>
      <p:sp>
        <p:nvSpPr>
          <p:cNvPr id="44" name="Text Box 6"/>
          <p:cNvSpPr txBox="1">
            <a:spLocks noChangeArrowheads="1"/>
          </p:cNvSpPr>
          <p:nvPr/>
        </p:nvSpPr>
        <p:spPr bwMode="auto">
          <a:xfrm>
            <a:off x="5221288" y="2241551"/>
            <a:ext cx="1909762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EPSPS</a:t>
            </a:r>
          </a:p>
        </p:txBody>
      </p:sp>
      <p:sp>
        <p:nvSpPr>
          <p:cNvPr id="45" name="Text Box 7"/>
          <p:cNvSpPr txBox="1">
            <a:spLocks noChangeArrowheads="1"/>
          </p:cNvSpPr>
          <p:nvPr/>
        </p:nvSpPr>
        <p:spPr bwMode="auto">
          <a:xfrm>
            <a:off x="7186613" y="2241551"/>
            <a:ext cx="3109912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 i="1">
                <a:solidFill>
                  <a:schemeClr val="tx2"/>
                </a:solidFill>
                <a:latin typeface="Comic Sans MS" panose="030F0702030302020204" pitchFamily="66" charset="0"/>
              </a:rPr>
              <a:t>Agrobacterium tumefaciens</a:t>
            </a:r>
          </a:p>
        </p:txBody>
      </p:sp>
      <p:sp>
        <p:nvSpPr>
          <p:cNvPr id="52" name="Text Box 3"/>
          <p:cNvSpPr txBox="1">
            <a:spLocks noChangeArrowheads="1"/>
          </p:cNvSpPr>
          <p:nvPr/>
        </p:nvSpPr>
        <p:spPr bwMode="auto">
          <a:xfrm>
            <a:off x="1847851" y="1835151"/>
            <a:ext cx="1439863" cy="314325"/>
          </a:xfrm>
          <a:prstGeom prst="rect">
            <a:avLst/>
          </a:prstGeom>
          <a:solidFill>
            <a:srgbClr val="FF3300"/>
          </a:solidFill>
          <a:ln w="952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BİTKİ</a:t>
            </a:r>
          </a:p>
        </p:txBody>
      </p:sp>
      <p:sp>
        <p:nvSpPr>
          <p:cNvPr id="53" name="Text Box 4"/>
          <p:cNvSpPr txBox="1">
            <a:spLocks noChangeArrowheads="1"/>
          </p:cNvSpPr>
          <p:nvPr/>
        </p:nvSpPr>
        <p:spPr bwMode="auto">
          <a:xfrm>
            <a:off x="3349625" y="1838326"/>
            <a:ext cx="1809750" cy="307975"/>
          </a:xfrm>
          <a:prstGeom prst="rect">
            <a:avLst/>
          </a:prstGeom>
          <a:solidFill>
            <a:srgbClr val="FF3300"/>
          </a:solidFill>
          <a:ln w="952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ÖZELLİK</a:t>
            </a:r>
          </a:p>
        </p:txBody>
      </p:sp>
      <p:sp>
        <p:nvSpPr>
          <p:cNvPr id="54" name="Text Box 6"/>
          <p:cNvSpPr txBox="1">
            <a:spLocks noChangeArrowheads="1"/>
          </p:cNvSpPr>
          <p:nvPr/>
        </p:nvSpPr>
        <p:spPr bwMode="auto">
          <a:xfrm>
            <a:off x="1847851" y="2244726"/>
            <a:ext cx="1439863" cy="30797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Şeker Pancarı</a:t>
            </a:r>
          </a:p>
        </p:txBody>
      </p:sp>
      <p:sp>
        <p:nvSpPr>
          <p:cNvPr id="55" name="Text Box 7"/>
          <p:cNvSpPr txBox="1">
            <a:spLocks noChangeArrowheads="1"/>
          </p:cNvSpPr>
          <p:nvPr/>
        </p:nvSpPr>
        <p:spPr bwMode="auto">
          <a:xfrm>
            <a:off x="3349625" y="2241551"/>
            <a:ext cx="1809750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Herbisite tolerans</a:t>
            </a:r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5221288" y="2627314"/>
            <a:ext cx="1909762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EPSPS</a:t>
            </a:r>
          </a:p>
        </p:txBody>
      </p:sp>
      <p:sp>
        <p:nvSpPr>
          <p:cNvPr id="20" name="Text Box 7"/>
          <p:cNvSpPr txBox="1">
            <a:spLocks noChangeArrowheads="1"/>
          </p:cNvSpPr>
          <p:nvPr/>
        </p:nvSpPr>
        <p:spPr bwMode="auto">
          <a:xfrm>
            <a:off x="7186613" y="2627314"/>
            <a:ext cx="3109912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 i="1">
                <a:solidFill>
                  <a:schemeClr val="tx2"/>
                </a:solidFill>
                <a:latin typeface="Comic Sans MS" panose="030F0702030302020204" pitchFamily="66" charset="0"/>
              </a:rPr>
              <a:t>Agrobacterium tumefaciens</a:t>
            </a:r>
          </a:p>
        </p:txBody>
      </p:sp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1847851" y="2627314"/>
            <a:ext cx="1439863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Kolza</a:t>
            </a:r>
          </a:p>
        </p:txBody>
      </p: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3349625" y="2627314"/>
            <a:ext cx="1809750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Herbisite tolerans</a:t>
            </a:r>
          </a:p>
        </p:txBody>
      </p:sp>
      <p:sp>
        <p:nvSpPr>
          <p:cNvPr id="35" name="Text Box 6"/>
          <p:cNvSpPr txBox="1">
            <a:spLocks noChangeArrowheads="1"/>
          </p:cNvSpPr>
          <p:nvPr/>
        </p:nvSpPr>
        <p:spPr bwMode="auto">
          <a:xfrm>
            <a:off x="5221288" y="3022601"/>
            <a:ext cx="1909762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PAT</a:t>
            </a:r>
          </a:p>
        </p:txBody>
      </p:sp>
      <p:sp>
        <p:nvSpPr>
          <p:cNvPr id="36" name="Text Box 7"/>
          <p:cNvSpPr txBox="1">
            <a:spLocks noChangeArrowheads="1"/>
          </p:cNvSpPr>
          <p:nvPr/>
        </p:nvSpPr>
        <p:spPr bwMode="auto">
          <a:xfrm>
            <a:off x="7186613" y="3025776"/>
            <a:ext cx="3109912" cy="30797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 i="1">
                <a:solidFill>
                  <a:schemeClr val="tx2"/>
                </a:solidFill>
                <a:latin typeface="Comic Sans MS" panose="030F0702030302020204" pitchFamily="66" charset="0"/>
              </a:rPr>
              <a:t>Streptomyces viridochromogenes</a:t>
            </a:r>
          </a:p>
        </p:txBody>
      </p:sp>
      <p:sp>
        <p:nvSpPr>
          <p:cNvPr id="37" name="Text Box 6"/>
          <p:cNvSpPr txBox="1">
            <a:spLocks noChangeArrowheads="1"/>
          </p:cNvSpPr>
          <p:nvPr/>
        </p:nvSpPr>
        <p:spPr bwMode="auto">
          <a:xfrm>
            <a:off x="1847851" y="3022601"/>
            <a:ext cx="1439863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Soya</a:t>
            </a:r>
          </a:p>
        </p:txBody>
      </p:sp>
      <p:sp>
        <p:nvSpPr>
          <p:cNvPr id="38" name="Text Box 7"/>
          <p:cNvSpPr txBox="1">
            <a:spLocks noChangeArrowheads="1"/>
          </p:cNvSpPr>
          <p:nvPr/>
        </p:nvSpPr>
        <p:spPr bwMode="auto">
          <a:xfrm>
            <a:off x="3349625" y="3022601"/>
            <a:ext cx="1809750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Herbisite tolerans</a:t>
            </a:r>
          </a:p>
        </p:txBody>
      </p:sp>
      <p:sp>
        <p:nvSpPr>
          <p:cNvPr id="39" name="Text Box 6"/>
          <p:cNvSpPr txBox="1">
            <a:spLocks noChangeArrowheads="1"/>
          </p:cNvSpPr>
          <p:nvPr/>
        </p:nvSpPr>
        <p:spPr bwMode="auto">
          <a:xfrm>
            <a:off x="5221288" y="3419476"/>
            <a:ext cx="1909762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PAT</a:t>
            </a:r>
          </a:p>
        </p:txBody>
      </p:sp>
      <p:sp>
        <p:nvSpPr>
          <p:cNvPr id="40" name="Text Box 7"/>
          <p:cNvSpPr txBox="1">
            <a:spLocks noChangeArrowheads="1"/>
          </p:cNvSpPr>
          <p:nvPr/>
        </p:nvSpPr>
        <p:spPr bwMode="auto">
          <a:xfrm>
            <a:off x="7186613" y="3419476"/>
            <a:ext cx="3109912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 i="1">
                <a:solidFill>
                  <a:schemeClr val="tx2"/>
                </a:solidFill>
                <a:latin typeface="Comic Sans MS" panose="030F0702030302020204" pitchFamily="66" charset="0"/>
              </a:rPr>
              <a:t>Strepromyces hygroscopicus</a:t>
            </a:r>
          </a:p>
        </p:txBody>
      </p:sp>
      <p:sp>
        <p:nvSpPr>
          <p:cNvPr id="43" name="Text Box 6"/>
          <p:cNvSpPr txBox="1">
            <a:spLocks noChangeArrowheads="1"/>
          </p:cNvSpPr>
          <p:nvPr/>
        </p:nvSpPr>
        <p:spPr bwMode="auto">
          <a:xfrm>
            <a:off x="1847851" y="3419476"/>
            <a:ext cx="1439863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Çeltik</a:t>
            </a:r>
          </a:p>
        </p:txBody>
      </p:sp>
      <p:sp>
        <p:nvSpPr>
          <p:cNvPr id="46" name="Text Box 7"/>
          <p:cNvSpPr txBox="1">
            <a:spLocks noChangeArrowheads="1"/>
          </p:cNvSpPr>
          <p:nvPr/>
        </p:nvSpPr>
        <p:spPr bwMode="auto">
          <a:xfrm>
            <a:off x="3349625" y="3419476"/>
            <a:ext cx="1809750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Herbisite tolerans</a:t>
            </a:r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5221288" y="3814764"/>
            <a:ext cx="1909762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PAT</a:t>
            </a:r>
          </a:p>
        </p:txBody>
      </p:sp>
      <p:sp>
        <p:nvSpPr>
          <p:cNvPr id="24" name="Text Box 7"/>
          <p:cNvSpPr txBox="1">
            <a:spLocks noChangeArrowheads="1"/>
          </p:cNvSpPr>
          <p:nvPr/>
        </p:nvSpPr>
        <p:spPr bwMode="auto">
          <a:xfrm>
            <a:off x="7186613" y="3814764"/>
            <a:ext cx="3109912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 i="1">
                <a:solidFill>
                  <a:schemeClr val="tx2"/>
                </a:solidFill>
                <a:latin typeface="Comic Sans MS" panose="030F0702030302020204" pitchFamily="66" charset="0"/>
              </a:rPr>
              <a:t>Strepromyces hygroscopicus</a:t>
            </a:r>
          </a:p>
        </p:txBody>
      </p:sp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1847851" y="3814764"/>
            <a:ext cx="1439863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Mısır</a:t>
            </a:r>
          </a:p>
        </p:txBody>
      </p:sp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3349625" y="3814764"/>
            <a:ext cx="1809750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Herbisite tolerans</a:t>
            </a:r>
          </a:p>
        </p:txBody>
      </p:sp>
      <p:sp>
        <p:nvSpPr>
          <p:cNvPr id="27" name="Text Box 6"/>
          <p:cNvSpPr txBox="1">
            <a:spLocks noChangeArrowheads="1"/>
          </p:cNvSpPr>
          <p:nvPr/>
        </p:nvSpPr>
        <p:spPr bwMode="auto">
          <a:xfrm>
            <a:off x="5221288" y="4205289"/>
            <a:ext cx="1909762" cy="314325"/>
          </a:xfrm>
          <a:prstGeom prst="rect">
            <a:avLst/>
          </a:prstGeom>
          <a:solidFill>
            <a:srgbClr val="66FFFF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 i="1">
                <a:solidFill>
                  <a:schemeClr val="tx2"/>
                </a:solidFill>
                <a:latin typeface="Comic Sans MS" panose="030F0702030302020204" pitchFamily="66" charset="0"/>
              </a:rPr>
              <a:t>Cry1Ac</a:t>
            </a:r>
          </a:p>
        </p:txBody>
      </p:sp>
      <p:sp>
        <p:nvSpPr>
          <p:cNvPr id="28" name="Text Box 7"/>
          <p:cNvSpPr txBox="1">
            <a:spLocks noChangeArrowheads="1"/>
          </p:cNvSpPr>
          <p:nvPr/>
        </p:nvSpPr>
        <p:spPr bwMode="auto">
          <a:xfrm>
            <a:off x="7186613" y="4205289"/>
            <a:ext cx="3109912" cy="314325"/>
          </a:xfrm>
          <a:prstGeom prst="rect">
            <a:avLst/>
          </a:prstGeom>
          <a:solidFill>
            <a:srgbClr val="66FFFF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 i="1">
                <a:solidFill>
                  <a:schemeClr val="tx2"/>
                </a:solidFill>
                <a:latin typeface="Comic Sans MS" panose="030F0702030302020204" pitchFamily="66" charset="0"/>
              </a:rPr>
              <a:t>Bacillus thuringiensis</a:t>
            </a:r>
          </a:p>
        </p:txBody>
      </p:sp>
      <p:sp>
        <p:nvSpPr>
          <p:cNvPr id="29" name="Text Box 6"/>
          <p:cNvSpPr txBox="1">
            <a:spLocks noChangeArrowheads="1"/>
          </p:cNvSpPr>
          <p:nvPr/>
        </p:nvSpPr>
        <p:spPr bwMode="auto">
          <a:xfrm>
            <a:off x="1847851" y="4208464"/>
            <a:ext cx="1439863" cy="307975"/>
          </a:xfrm>
          <a:prstGeom prst="rect">
            <a:avLst/>
          </a:prstGeom>
          <a:solidFill>
            <a:srgbClr val="66FFFF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Pamuk</a:t>
            </a:r>
          </a:p>
        </p:txBody>
      </p:sp>
      <p:sp>
        <p:nvSpPr>
          <p:cNvPr id="30" name="Text Box 7"/>
          <p:cNvSpPr txBox="1">
            <a:spLocks noChangeArrowheads="1"/>
          </p:cNvSpPr>
          <p:nvPr/>
        </p:nvSpPr>
        <p:spPr bwMode="auto">
          <a:xfrm>
            <a:off x="3349625" y="4205289"/>
            <a:ext cx="1809750" cy="314325"/>
          </a:xfrm>
          <a:prstGeom prst="rect">
            <a:avLst/>
          </a:prstGeom>
          <a:solidFill>
            <a:srgbClr val="66FFFF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Zararlı dayanımı</a:t>
            </a:r>
          </a:p>
        </p:txBody>
      </p:sp>
      <p:sp>
        <p:nvSpPr>
          <p:cNvPr id="31" name="Text Box 6"/>
          <p:cNvSpPr txBox="1">
            <a:spLocks noChangeArrowheads="1"/>
          </p:cNvSpPr>
          <p:nvPr/>
        </p:nvSpPr>
        <p:spPr bwMode="auto">
          <a:xfrm>
            <a:off x="5221288" y="4586289"/>
            <a:ext cx="1909762" cy="314325"/>
          </a:xfrm>
          <a:prstGeom prst="rect">
            <a:avLst/>
          </a:prstGeom>
          <a:solidFill>
            <a:srgbClr val="66FFFF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 i="1">
                <a:solidFill>
                  <a:schemeClr val="tx2"/>
                </a:solidFill>
                <a:latin typeface="Comic Sans MS" panose="030F0702030302020204" pitchFamily="66" charset="0"/>
              </a:rPr>
              <a:t>Cry1Ac</a:t>
            </a:r>
          </a:p>
        </p:txBody>
      </p:sp>
      <p:sp>
        <p:nvSpPr>
          <p:cNvPr id="32" name="Text Box 7"/>
          <p:cNvSpPr txBox="1">
            <a:spLocks noChangeArrowheads="1"/>
          </p:cNvSpPr>
          <p:nvPr/>
        </p:nvSpPr>
        <p:spPr bwMode="auto">
          <a:xfrm>
            <a:off x="7186613" y="4586289"/>
            <a:ext cx="3109912" cy="314325"/>
          </a:xfrm>
          <a:prstGeom prst="rect">
            <a:avLst/>
          </a:prstGeom>
          <a:solidFill>
            <a:srgbClr val="66FFFF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 i="1">
                <a:solidFill>
                  <a:schemeClr val="tx2"/>
                </a:solidFill>
                <a:latin typeface="Comic Sans MS" panose="030F0702030302020204" pitchFamily="66" charset="0"/>
              </a:rPr>
              <a:t>Bacillus thuringiensis</a:t>
            </a:r>
          </a:p>
        </p:txBody>
      </p:sp>
      <p:sp>
        <p:nvSpPr>
          <p:cNvPr id="33" name="Text Box 6"/>
          <p:cNvSpPr txBox="1">
            <a:spLocks noChangeArrowheads="1"/>
          </p:cNvSpPr>
          <p:nvPr/>
        </p:nvSpPr>
        <p:spPr bwMode="auto">
          <a:xfrm>
            <a:off x="1847851" y="4589464"/>
            <a:ext cx="1439863" cy="307975"/>
          </a:xfrm>
          <a:prstGeom prst="rect">
            <a:avLst/>
          </a:prstGeom>
          <a:solidFill>
            <a:srgbClr val="66FFFF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Domates</a:t>
            </a:r>
          </a:p>
        </p:txBody>
      </p:sp>
      <p:sp>
        <p:nvSpPr>
          <p:cNvPr id="34" name="Text Box 7"/>
          <p:cNvSpPr txBox="1">
            <a:spLocks noChangeArrowheads="1"/>
          </p:cNvSpPr>
          <p:nvPr/>
        </p:nvSpPr>
        <p:spPr bwMode="auto">
          <a:xfrm>
            <a:off x="3349625" y="4586289"/>
            <a:ext cx="1809750" cy="314325"/>
          </a:xfrm>
          <a:prstGeom prst="rect">
            <a:avLst/>
          </a:prstGeom>
          <a:solidFill>
            <a:srgbClr val="66FFFF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Zararlı dayanımı</a:t>
            </a:r>
          </a:p>
        </p:txBody>
      </p:sp>
      <p:sp>
        <p:nvSpPr>
          <p:cNvPr id="47" name="Text Box 6"/>
          <p:cNvSpPr txBox="1">
            <a:spLocks noChangeArrowheads="1"/>
          </p:cNvSpPr>
          <p:nvPr/>
        </p:nvSpPr>
        <p:spPr bwMode="auto">
          <a:xfrm>
            <a:off x="5221288" y="4967289"/>
            <a:ext cx="1909762" cy="314325"/>
          </a:xfrm>
          <a:prstGeom prst="rect">
            <a:avLst/>
          </a:prstGeom>
          <a:solidFill>
            <a:srgbClr val="66FFFF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 i="1">
                <a:solidFill>
                  <a:schemeClr val="tx2"/>
                </a:solidFill>
                <a:latin typeface="Comic Sans MS" panose="030F0702030302020204" pitchFamily="66" charset="0"/>
              </a:rPr>
              <a:t>Cry3A</a:t>
            </a:r>
          </a:p>
        </p:txBody>
      </p:sp>
      <p:sp>
        <p:nvSpPr>
          <p:cNvPr id="48" name="Text Box 7"/>
          <p:cNvSpPr txBox="1">
            <a:spLocks noChangeArrowheads="1"/>
          </p:cNvSpPr>
          <p:nvPr/>
        </p:nvSpPr>
        <p:spPr bwMode="auto">
          <a:xfrm>
            <a:off x="7186613" y="4967289"/>
            <a:ext cx="3109912" cy="314325"/>
          </a:xfrm>
          <a:prstGeom prst="rect">
            <a:avLst/>
          </a:prstGeom>
          <a:solidFill>
            <a:srgbClr val="66FFFF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 i="1">
                <a:solidFill>
                  <a:schemeClr val="tx2"/>
                </a:solidFill>
                <a:latin typeface="Comic Sans MS" panose="030F0702030302020204" pitchFamily="66" charset="0"/>
              </a:rPr>
              <a:t>Bacillus thuringiensis</a:t>
            </a:r>
          </a:p>
        </p:txBody>
      </p:sp>
      <p:sp>
        <p:nvSpPr>
          <p:cNvPr id="49" name="Text Box 6"/>
          <p:cNvSpPr txBox="1">
            <a:spLocks noChangeArrowheads="1"/>
          </p:cNvSpPr>
          <p:nvPr/>
        </p:nvSpPr>
        <p:spPr bwMode="auto">
          <a:xfrm>
            <a:off x="1847851" y="4970464"/>
            <a:ext cx="1439863" cy="306387"/>
          </a:xfrm>
          <a:prstGeom prst="rect">
            <a:avLst/>
          </a:prstGeom>
          <a:solidFill>
            <a:srgbClr val="66FFFF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Patates</a:t>
            </a:r>
          </a:p>
        </p:txBody>
      </p:sp>
      <p:sp>
        <p:nvSpPr>
          <p:cNvPr id="50" name="Text Box 7"/>
          <p:cNvSpPr txBox="1">
            <a:spLocks noChangeArrowheads="1"/>
          </p:cNvSpPr>
          <p:nvPr/>
        </p:nvSpPr>
        <p:spPr bwMode="auto">
          <a:xfrm>
            <a:off x="3349625" y="4967289"/>
            <a:ext cx="1809750" cy="314325"/>
          </a:xfrm>
          <a:prstGeom prst="rect">
            <a:avLst/>
          </a:prstGeom>
          <a:solidFill>
            <a:srgbClr val="66FFFF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Zararlı dayanımı</a:t>
            </a:r>
          </a:p>
        </p:txBody>
      </p:sp>
      <p:sp>
        <p:nvSpPr>
          <p:cNvPr id="51" name="Text Box 6"/>
          <p:cNvSpPr txBox="1">
            <a:spLocks noChangeArrowheads="1"/>
          </p:cNvSpPr>
          <p:nvPr/>
        </p:nvSpPr>
        <p:spPr bwMode="auto">
          <a:xfrm>
            <a:off x="5221288" y="5346701"/>
            <a:ext cx="1909762" cy="314325"/>
          </a:xfrm>
          <a:prstGeom prst="rect">
            <a:avLst/>
          </a:prstGeom>
          <a:solidFill>
            <a:srgbClr val="66FFFF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 i="1">
                <a:solidFill>
                  <a:schemeClr val="tx2"/>
                </a:solidFill>
                <a:latin typeface="Comic Sans MS" panose="030F0702030302020204" pitchFamily="66" charset="0"/>
              </a:rPr>
              <a:t>Cry1Ab</a:t>
            </a:r>
          </a:p>
        </p:txBody>
      </p:sp>
      <p:sp>
        <p:nvSpPr>
          <p:cNvPr id="56" name="Text Box 7"/>
          <p:cNvSpPr txBox="1">
            <a:spLocks noChangeArrowheads="1"/>
          </p:cNvSpPr>
          <p:nvPr/>
        </p:nvSpPr>
        <p:spPr bwMode="auto">
          <a:xfrm>
            <a:off x="7186613" y="5346701"/>
            <a:ext cx="3109912" cy="314325"/>
          </a:xfrm>
          <a:prstGeom prst="rect">
            <a:avLst/>
          </a:prstGeom>
          <a:solidFill>
            <a:srgbClr val="66FFFF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 i="1">
                <a:solidFill>
                  <a:schemeClr val="tx2"/>
                </a:solidFill>
                <a:latin typeface="Comic Sans MS" panose="030F0702030302020204" pitchFamily="66" charset="0"/>
              </a:rPr>
              <a:t>Bacillus thuringiensis</a:t>
            </a:r>
          </a:p>
        </p:txBody>
      </p:sp>
      <p:sp>
        <p:nvSpPr>
          <p:cNvPr id="57" name="Text Box 6"/>
          <p:cNvSpPr txBox="1">
            <a:spLocks noChangeArrowheads="1"/>
          </p:cNvSpPr>
          <p:nvPr/>
        </p:nvSpPr>
        <p:spPr bwMode="auto">
          <a:xfrm>
            <a:off x="1847851" y="5349876"/>
            <a:ext cx="1439863" cy="307975"/>
          </a:xfrm>
          <a:prstGeom prst="rect">
            <a:avLst/>
          </a:prstGeom>
          <a:solidFill>
            <a:srgbClr val="66FFFF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Mısır</a:t>
            </a:r>
          </a:p>
        </p:txBody>
      </p:sp>
      <p:sp>
        <p:nvSpPr>
          <p:cNvPr id="58" name="Text Box 7"/>
          <p:cNvSpPr txBox="1">
            <a:spLocks noChangeArrowheads="1"/>
          </p:cNvSpPr>
          <p:nvPr/>
        </p:nvSpPr>
        <p:spPr bwMode="auto">
          <a:xfrm>
            <a:off x="3349625" y="5346701"/>
            <a:ext cx="1809750" cy="314325"/>
          </a:xfrm>
          <a:prstGeom prst="rect">
            <a:avLst/>
          </a:prstGeom>
          <a:solidFill>
            <a:srgbClr val="66FFFF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Zararlı dayanımı</a:t>
            </a:r>
          </a:p>
        </p:txBody>
      </p:sp>
      <p:pic>
        <p:nvPicPr>
          <p:cNvPr id="62" name="Picture 61" descr="Expression Casette - 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8526" y="549276"/>
            <a:ext cx="2879725" cy="81121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1" name="Line 7"/>
          <p:cNvSpPr>
            <a:spLocks noChangeShapeType="1"/>
          </p:cNvSpPr>
          <p:nvPr/>
        </p:nvSpPr>
        <p:spPr bwMode="auto">
          <a:xfrm flipV="1">
            <a:off x="1774826" y="1052513"/>
            <a:ext cx="5400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eaLnBrk="1" hangingPunct="1">
              <a:defRPr/>
            </a:pPr>
            <a:endParaRPr lang="tr-TR">
              <a:ln>
                <a:solidFill>
                  <a:schemeClr val="accent6"/>
                </a:solidFill>
              </a:ln>
              <a:latin typeface="Arial" charset="0"/>
            </a:endParaRPr>
          </a:p>
        </p:txBody>
      </p:sp>
      <p:sp>
        <p:nvSpPr>
          <p:cNvPr id="19500" name="Rectangle 3"/>
          <p:cNvSpPr txBox="1">
            <a:spLocks noChangeArrowheads="1"/>
          </p:cNvSpPr>
          <p:nvPr/>
        </p:nvSpPr>
        <p:spPr bwMode="auto">
          <a:xfrm>
            <a:off x="1666876" y="319089"/>
            <a:ext cx="5508625" cy="87788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</a:rPr>
              <a:t>Mikroorganizmalara Dayalı Gen Sistemleri</a:t>
            </a:r>
            <a:endParaRPr lang="en-US" altLang="tr-TR" sz="24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663626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4" grpId="0" animBg="1"/>
      <p:bldP spid="45" grpId="0" animBg="1"/>
      <p:bldP spid="52" grpId="0" animBg="1"/>
      <p:bldP spid="53" grpId="0" animBg="1"/>
      <p:bldP spid="54" grpId="0" animBg="1"/>
      <p:bldP spid="55" grpId="0" animBg="1"/>
      <p:bldP spid="19" grpId="0" animBg="1"/>
      <p:bldP spid="20" grpId="0" animBg="1"/>
      <p:bldP spid="21" grpId="0" animBg="1"/>
      <p:bldP spid="22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3" grpId="0" animBg="1"/>
      <p:bldP spid="46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6" grpId="0" animBg="1"/>
      <p:bldP spid="57" grpId="0" animBg="1"/>
      <p:bldP spid="5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2133600" y="1838326"/>
            <a:ext cx="3887788" cy="314325"/>
          </a:xfrm>
          <a:prstGeom prst="rect">
            <a:avLst/>
          </a:prstGeom>
          <a:solidFill>
            <a:srgbClr val="FF3300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GEN ADI</a:t>
            </a:r>
          </a:p>
        </p:txBody>
      </p:sp>
      <p:sp>
        <p:nvSpPr>
          <p:cNvPr id="20" name="Text Box 3"/>
          <p:cNvSpPr txBox="1">
            <a:spLocks noChangeArrowheads="1"/>
          </p:cNvSpPr>
          <p:nvPr/>
        </p:nvSpPr>
        <p:spPr bwMode="auto">
          <a:xfrm>
            <a:off x="6094414" y="1838326"/>
            <a:ext cx="2016125" cy="314325"/>
          </a:xfrm>
          <a:prstGeom prst="rect">
            <a:avLst/>
          </a:prstGeom>
          <a:solidFill>
            <a:srgbClr val="FF3300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DAYANIKLILIĞI</a:t>
            </a:r>
          </a:p>
        </p:txBody>
      </p: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8183563" y="1838326"/>
            <a:ext cx="1873250" cy="314325"/>
          </a:xfrm>
          <a:prstGeom prst="rect">
            <a:avLst/>
          </a:prstGeom>
          <a:solidFill>
            <a:srgbClr val="FF3300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TÜRÜ</a:t>
            </a:r>
          </a:p>
        </p:txBody>
      </p: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2133600" y="2244726"/>
            <a:ext cx="3887788" cy="314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chemeClr val="tx2"/>
                </a:solidFill>
                <a:latin typeface="Comic Sans MS" pitchFamily="66" charset="0"/>
              </a:rPr>
              <a:t>NPT II (Neomycin phosphotransferase II)</a:t>
            </a:r>
            <a:endParaRPr lang="el-GR" sz="1400" b="1" dirty="0">
              <a:solidFill>
                <a:schemeClr val="tx2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6094414" y="2244726"/>
            <a:ext cx="2016125" cy="314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chemeClr val="tx2"/>
                </a:solidFill>
                <a:latin typeface="Comic Sans MS" pitchFamily="66" charset="0"/>
              </a:rPr>
              <a:t>Kanamycin</a:t>
            </a:r>
          </a:p>
        </p:txBody>
      </p:sp>
      <p:sp>
        <p:nvSpPr>
          <p:cNvPr id="24" name="Text Box 7"/>
          <p:cNvSpPr txBox="1">
            <a:spLocks noChangeArrowheads="1"/>
          </p:cNvSpPr>
          <p:nvPr/>
        </p:nvSpPr>
        <p:spPr bwMode="auto">
          <a:xfrm>
            <a:off x="8183563" y="2244726"/>
            <a:ext cx="1873250" cy="314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chemeClr val="tx2"/>
                </a:solidFill>
                <a:latin typeface="Comic Sans MS" pitchFamily="66" charset="0"/>
              </a:rPr>
              <a:t>Antibiyotik</a:t>
            </a:r>
          </a:p>
        </p:txBody>
      </p:sp>
      <p:sp>
        <p:nvSpPr>
          <p:cNvPr id="25" name="Text Box 8"/>
          <p:cNvSpPr txBox="1">
            <a:spLocks noChangeArrowheads="1"/>
          </p:cNvSpPr>
          <p:nvPr/>
        </p:nvSpPr>
        <p:spPr bwMode="auto">
          <a:xfrm>
            <a:off x="2133600" y="2630489"/>
            <a:ext cx="3887788" cy="314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chemeClr val="tx2"/>
                </a:solidFill>
                <a:latin typeface="Comic Sans MS" pitchFamily="66" charset="0"/>
              </a:rPr>
              <a:t>Gentamicin 3-N-acetytransferase</a:t>
            </a:r>
          </a:p>
        </p:txBody>
      </p:sp>
      <p:sp>
        <p:nvSpPr>
          <p:cNvPr id="26" name="Text Box 9"/>
          <p:cNvSpPr txBox="1">
            <a:spLocks noChangeArrowheads="1"/>
          </p:cNvSpPr>
          <p:nvPr/>
        </p:nvSpPr>
        <p:spPr bwMode="auto">
          <a:xfrm>
            <a:off x="6094414" y="2630489"/>
            <a:ext cx="2016125" cy="314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chemeClr val="tx2"/>
                </a:solidFill>
                <a:latin typeface="Comic Sans MS" pitchFamily="66" charset="0"/>
              </a:rPr>
              <a:t>Gentamicin</a:t>
            </a:r>
          </a:p>
        </p:txBody>
      </p:sp>
      <p:sp>
        <p:nvSpPr>
          <p:cNvPr id="27" name="Text Box 10"/>
          <p:cNvSpPr txBox="1">
            <a:spLocks noChangeArrowheads="1"/>
          </p:cNvSpPr>
          <p:nvPr/>
        </p:nvSpPr>
        <p:spPr bwMode="auto">
          <a:xfrm>
            <a:off x="8183563" y="2630489"/>
            <a:ext cx="1873250" cy="314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chemeClr val="tx2"/>
                </a:solidFill>
                <a:latin typeface="Comic Sans MS" pitchFamily="66" charset="0"/>
              </a:rPr>
              <a:t>Antibiyotik</a:t>
            </a:r>
          </a:p>
        </p:txBody>
      </p:sp>
      <p:sp>
        <p:nvSpPr>
          <p:cNvPr id="28" name="Text Box 11"/>
          <p:cNvSpPr txBox="1">
            <a:spLocks noChangeArrowheads="1"/>
          </p:cNvSpPr>
          <p:nvPr/>
        </p:nvSpPr>
        <p:spPr bwMode="auto">
          <a:xfrm>
            <a:off x="2133600" y="3017839"/>
            <a:ext cx="3887788" cy="314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chemeClr val="tx2"/>
                </a:solidFill>
                <a:latin typeface="Comic Sans MS" pitchFamily="66" charset="0"/>
              </a:rPr>
              <a:t>Aminoglycoside-3-adenyltransferase</a:t>
            </a:r>
          </a:p>
        </p:txBody>
      </p:sp>
      <p:sp>
        <p:nvSpPr>
          <p:cNvPr id="29" name="Text Box 12"/>
          <p:cNvSpPr txBox="1">
            <a:spLocks noChangeArrowheads="1"/>
          </p:cNvSpPr>
          <p:nvPr/>
        </p:nvSpPr>
        <p:spPr bwMode="auto">
          <a:xfrm>
            <a:off x="6094414" y="3017839"/>
            <a:ext cx="2016125" cy="314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chemeClr val="tx2"/>
                </a:solidFill>
                <a:latin typeface="Comic Sans MS" pitchFamily="66" charset="0"/>
              </a:rPr>
              <a:t>Streptomycin</a:t>
            </a:r>
          </a:p>
        </p:txBody>
      </p:sp>
      <p:sp>
        <p:nvSpPr>
          <p:cNvPr id="30" name="Text Box 13"/>
          <p:cNvSpPr txBox="1">
            <a:spLocks noChangeArrowheads="1"/>
          </p:cNvSpPr>
          <p:nvPr/>
        </p:nvSpPr>
        <p:spPr bwMode="auto">
          <a:xfrm>
            <a:off x="8183563" y="3017839"/>
            <a:ext cx="1873250" cy="314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chemeClr val="tx2"/>
                </a:solidFill>
                <a:latin typeface="Comic Sans MS" pitchFamily="66" charset="0"/>
              </a:rPr>
              <a:t>Antibiyotik</a:t>
            </a:r>
          </a:p>
        </p:txBody>
      </p:sp>
      <p:sp>
        <p:nvSpPr>
          <p:cNvPr id="31" name="Text Box 19"/>
          <p:cNvSpPr txBox="1">
            <a:spLocks noChangeArrowheads="1"/>
          </p:cNvSpPr>
          <p:nvPr/>
        </p:nvSpPr>
        <p:spPr bwMode="auto">
          <a:xfrm>
            <a:off x="2133600" y="3402014"/>
            <a:ext cx="3887788" cy="314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rgbClr val="FF3300"/>
                </a:solidFill>
                <a:latin typeface="Comic Sans MS" pitchFamily="66" charset="0"/>
              </a:rPr>
              <a:t>Phospfinothricin acetytransferase </a:t>
            </a:r>
          </a:p>
        </p:txBody>
      </p:sp>
      <p:sp>
        <p:nvSpPr>
          <p:cNvPr id="32" name="Text Box 20"/>
          <p:cNvSpPr txBox="1">
            <a:spLocks noChangeArrowheads="1"/>
          </p:cNvSpPr>
          <p:nvPr/>
        </p:nvSpPr>
        <p:spPr bwMode="auto">
          <a:xfrm>
            <a:off x="6094414" y="3402014"/>
            <a:ext cx="2016125" cy="314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rgbClr val="FF3300"/>
                </a:solidFill>
                <a:latin typeface="Comic Sans MS" pitchFamily="66" charset="0"/>
              </a:rPr>
              <a:t>Phospfinothricin</a:t>
            </a:r>
          </a:p>
        </p:txBody>
      </p:sp>
      <p:sp>
        <p:nvSpPr>
          <p:cNvPr id="33" name="Text Box 21"/>
          <p:cNvSpPr txBox="1">
            <a:spLocks noChangeArrowheads="1"/>
          </p:cNvSpPr>
          <p:nvPr/>
        </p:nvSpPr>
        <p:spPr bwMode="auto">
          <a:xfrm>
            <a:off x="8183563" y="3402014"/>
            <a:ext cx="1873250" cy="314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rgbClr val="FF3300"/>
                </a:solidFill>
                <a:latin typeface="Comic Sans MS" pitchFamily="66" charset="0"/>
              </a:rPr>
              <a:t>Herbisit</a:t>
            </a:r>
          </a:p>
        </p:txBody>
      </p:sp>
      <p:sp>
        <p:nvSpPr>
          <p:cNvPr id="34" name="Text Box 23"/>
          <p:cNvSpPr txBox="1">
            <a:spLocks noChangeArrowheads="1"/>
          </p:cNvSpPr>
          <p:nvPr/>
        </p:nvSpPr>
        <p:spPr bwMode="auto">
          <a:xfrm>
            <a:off x="2133600" y="3800476"/>
            <a:ext cx="3887788" cy="314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rgbClr val="FF3300"/>
                </a:solidFill>
                <a:latin typeface="Comic Sans MS" pitchFamily="66" charset="0"/>
              </a:rPr>
              <a:t>EPSP Synthase</a:t>
            </a:r>
          </a:p>
        </p:txBody>
      </p:sp>
      <p:sp>
        <p:nvSpPr>
          <p:cNvPr id="35" name="Text Box 24"/>
          <p:cNvSpPr txBox="1">
            <a:spLocks noChangeArrowheads="1"/>
          </p:cNvSpPr>
          <p:nvPr/>
        </p:nvSpPr>
        <p:spPr bwMode="auto">
          <a:xfrm>
            <a:off x="6094414" y="3800476"/>
            <a:ext cx="2016125" cy="314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rgbClr val="FF3300"/>
                </a:solidFill>
                <a:latin typeface="Comic Sans MS" pitchFamily="66" charset="0"/>
              </a:rPr>
              <a:t>Glyphosate</a:t>
            </a:r>
          </a:p>
        </p:txBody>
      </p:sp>
      <p:sp>
        <p:nvSpPr>
          <p:cNvPr id="36" name="Text Box 25"/>
          <p:cNvSpPr txBox="1">
            <a:spLocks noChangeArrowheads="1"/>
          </p:cNvSpPr>
          <p:nvPr/>
        </p:nvSpPr>
        <p:spPr bwMode="auto">
          <a:xfrm>
            <a:off x="8183563" y="3800476"/>
            <a:ext cx="1873250" cy="314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rgbClr val="FF3300"/>
                </a:solidFill>
                <a:latin typeface="Comic Sans MS" pitchFamily="66" charset="0"/>
              </a:rPr>
              <a:t>Herbisit</a:t>
            </a:r>
          </a:p>
        </p:txBody>
      </p:sp>
      <p:sp>
        <p:nvSpPr>
          <p:cNvPr id="37" name="Text Box 26"/>
          <p:cNvSpPr txBox="1">
            <a:spLocks noChangeArrowheads="1"/>
          </p:cNvSpPr>
          <p:nvPr/>
        </p:nvSpPr>
        <p:spPr bwMode="auto">
          <a:xfrm>
            <a:off x="2133600" y="4194176"/>
            <a:ext cx="3887788" cy="314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rgbClr val="FF3300"/>
                </a:solidFill>
                <a:latin typeface="Comic Sans MS" pitchFamily="66" charset="0"/>
              </a:rPr>
              <a:t>Acetplactate Synthase (ALS)</a:t>
            </a:r>
          </a:p>
        </p:txBody>
      </p:sp>
      <p:sp>
        <p:nvSpPr>
          <p:cNvPr id="38" name="Text Box 27"/>
          <p:cNvSpPr txBox="1">
            <a:spLocks noChangeArrowheads="1"/>
          </p:cNvSpPr>
          <p:nvPr/>
        </p:nvSpPr>
        <p:spPr bwMode="auto">
          <a:xfrm>
            <a:off x="6094414" y="4194176"/>
            <a:ext cx="2016125" cy="314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rgbClr val="FF3300"/>
                </a:solidFill>
                <a:latin typeface="Comic Sans MS" pitchFamily="66" charset="0"/>
              </a:rPr>
              <a:t>Sulphonylureas</a:t>
            </a:r>
          </a:p>
        </p:txBody>
      </p:sp>
      <p:sp>
        <p:nvSpPr>
          <p:cNvPr id="39" name="Text Box 28"/>
          <p:cNvSpPr txBox="1">
            <a:spLocks noChangeArrowheads="1"/>
          </p:cNvSpPr>
          <p:nvPr/>
        </p:nvSpPr>
        <p:spPr bwMode="auto">
          <a:xfrm>
            <a:off x="8183563" y="4194176"/>
            <a:ext cx="1873250" cy="314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rgbClr val="FF3300"/>
                </a:solidFill>
                <a:latin typeface="Comic Sans MS" pitchFamily="66" charset="0"/>
              </a:rPr>
              <a:t>Herbisit</a:t>
            </a:r>
          </a:p>
        </p:txBody>
      </p:sp>
      <p:pic>
        <p:nvPicPr>
          <p:cNvPr id="43" name="Picture 42" descr="Expression Casette - 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8526" y="549276"/>
            <a:ext cx="2879725" cy="81121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2" name="Line 7"/>
          <p:cNvSpPr>
            <a:spLocks noChangeShapeType="1"/>
          </p:cNvSpPr>
          <p:nvPr/>
        </p:nvSpPr>
        <p:spPr bwMode="auto">
          <a:xfrm flipV="1">
            <a:off x="1774826" y="1052513"/>
            <a:ext cx="5400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eaLnBrk="1" hangingPunct="1">
              <a:defRPr/>
            </a:pPr>
            <a:endParaRPr lang="tr-TR">
              <a:ln>
                <a:solidFill>
                  <a:schemeClr val="accent6"/>
                </a:solidFill>
              </a:ln>
              <a:latin typeface="Arial" charset="0"/>
            </a:endParaRPr>
          </a:p>
        </p:txBody>
      </p:sp>
      <p:sp>
        <p:nvSpPr>
          <p:cNvPr id="21529" name="Rectangle 3"/>
          <p:cNvSpPr txBox="1">
            <a:spLocks noChangeArrowheads="1"/>
          </p:cNvSpPr>
          <p:nvPr/>
        </p:nvSpPr>
        <p:spPr bwMode="auto">
          <a:xfrm>
            <a:off x="1666876" y="319089"/>
            <a:ext cx="5508625" cy="87788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</a:rPr>
              <a:t>Mikroorganizmalara Dayalı Gen Sistemleri</a:t>
            </a:r>
            <a:endParaRPr lang="en-US" altLang="tr-TR" sz="24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095206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3" grpId="1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İyon Toplantı Odası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İyon Toplantı Odası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 Toplantı Odası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0</TotalTime>
  <Words>555</Words>
  <Application>Microsoft Office PowerPoint</Application>
  <PresentationFormat>Geniş ekran</PresentationFormat>
  <Paragraphs>230</Paragraphs>
  <Slides>15</Slides>
  <Notes>10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4" baseType="lpstr">
      <vt:lpstr>Arial</vt:lpstr>
      <vt:lpstr>Calibri</vt:lpstr>
      <vt:lpstr>Century Gothic</vt:lpstr>
      <vt:lpstr>Comic Sans MS</vt:lpstr>
      <vt:lpstr>Times New Roman</vt:lpstr>
      <vt:lpstr>Wingdings</vt:lpstr>
      <vt:lpstr>Wingdings 3</vt:lpstr>
      <vt:lpstr>İyon Toplantı Odası</vt:lpstr>
      <vt:lpstr>Klip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Burak</dc:creator>
  <cp:lastModifiedBy>Burak</cp:lastModifiedBy>
  <cp:revision>2</cp:revision>
  <dcterms:created xsi:type="dcterms:W3CDTF">2018-03-22T08:44:15Z</dcterms:created>
  <dcterms:modified xsi:type="dcterms:W3CDTF">2018-03-22T12:26:59Z</dcterms:modified>
</cp:coreProperties>
</file>