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92D2F-2EBB-4B95-9398-0BC897AE3E3E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430B4-8631-4443-9947-F15BCD2ACF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69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Comic Sans MS" panose="030F0702030302020204" pitchFamily="66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4795B3-081B-4FE8-88EE-E46D02841DB6}" type="slidenum">
              <a:rPr lang="tr-TR" altLang="tr-TR" smtClean="0"/>
              <a:pPr>
                <a:spcBef>
                  <a:spcPct val="0"/>
                </a:spcBef>
              </a:pPr>
              <a:t>3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490242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BC98F6-E939-4270-BB7C-48790DEF3662}" type="slidenum">
              <a:rPr lang="en-US" altLang="tr-TR" smtClean="0"/>
              <a:pPr>
                <a:spcBef>
                  <a:spcPct val="0"/>
                </a:spcBef>
              </a:pPr>
              <a:t>15</a:t>
            </a:fld>
            <a:endParaRPr lang="en-US" altLang="tr-T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 smtClean="0">
                <a:latin typeface="Arial" panose="020B0604020202020204" pitchFamily="34" charset="0"/>
              </a:rPr>
              <a:t>Three methods are commonly used to transform plants. These are electroporation, infection with </a:t>
            </a:r>
            <a:r>
              <a:rPr lang="en-US" altLang="tr-TR" i="1" smtClean="0">
                <a:latin typeface="Arial" panose="020B0604020202020204" pitchFamily="34" charset="0"/>
              </a:rPr>
              <a:t>Agrobacterium</a:t>
            </a:r>
            <a:r>
              <a:rPr lang="en-US" altLang="tr-TR" smtClean="0">
                <a:latin typeface="Arial" panose="020B0604020202020204" pitchFamily="34" charset="0"/>
              </a:rPr>
              <a:t>, and biolistics, also called the gene gun. Once the plant is transformed, we can detect the presence of a transgene in a plant by looking for the protein that is made by that transgene and by looking for the DNA sequence of the transgene.</a:t>
            </a:r>
          </a:p>
        </p:txBody>
      </p:sp>
    </p:spTree>
    <p:extLst>
      <p:ext uri="{BB962C8B-B14F-4D97-AF65-F5344CB8AC3E}">
        <p14:creationId xmlns:p14="http://schemas.microsoft.com/office/powerpoint/2010/main" val="361990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351895-354D-4215-85CA-6F01919BB216}" type="slidenum">
              <a:rPr lang="tr-TR" altLang="tr-TR" smtClean="0"/>
              <a:pPr>
                <a:spcBef>
                  <a:spcPct val="0"/>
                </a:spcBef>
              </a:pPr>
              <a:t>6</a:t>
            </a:fld>
            <a:endParaRPr lang="tr-TR" altLang="tr-T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0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8634EE-CA2F-4400-AC26-6E446823C1B4}" type="slidenum">
              <a:rPr lang="en-US" altLang="tr-TR" smtClean="0"/>
              <a:pPr>
                <a:spcBef>
                  <a:spcPct val="0"/>
                </a:spcBef>
              </a:pPr>
              <a:t>7</a:t>
            </a:fld>
            <a:endParaRPr lang="en-US" altLang="tr-T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0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E61BA3-3E78-4C4F-AB7B-A55E1825F40C}" type="slidenum">
              <a:rPr lang="en-US" altLang="tr-TR" smtClean="0"/>
              <a:pPr>
                <a:spcBef>
                  <a:spcPct val="0"/>
                </a:spcBef>
              </a:pPr>
              <a:t>8</a:t>
            </a:fld>
            <a:endParaRPr lang="en-US" altLang="tr-T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7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C70376-F9DD-4734-B68E-D5F3C7A85D1E}" type="slidenum">
              <a:rPr lang="en-US" altLang="tr-TR" smtClean="0"/>
              <a:pPr>
                <a:spcBef>
                  <a:spcPct val="0"/>
                </a:spcBef>
              </a:pPr>
              <a:t>9</a:t>
            </a:fld>
            <a:endParaRPr lang="en-US" altLang="tr-T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3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D1055E-E16C-4BFC-8618-8A99D5F36BC9}" type="slidenum">
              <a:rPr lang="en-US" altLang="tr-TR" smtClean="0"/>
              <a:pPr>
                <a:spcBef>
                  <a:spcPct val="0"/>
                </a:spcBef>
              </a:pPr>
              <a:t>11</a:t>
            </a:fld>
            <a:endParaRPr lang="en-US" altLang="tr-T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7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256874-9F7C-4FE5-942C-24E5DCE65E56}" type="slidenum">
              <a:rPr lang="en-US" altLang="tr-TR" smtClean="0"/>
              <a:pPr>
                <a:spcBef>
                  <a:spcPct val="0"/>
                </a:spcBef>
              </a:pPr>
              <a:t>12</a:t>
            </a:fld>
            <a:endParaRPr lang="en-US" altLang="tr-T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4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0561E-1789-4078-B87F-547E41C397D9}" type="slidenum">
              <a:rPr lang="en-US" altLang="tr-TR" smtClean="0"/>
              <a:pPr>
                <a:spcBef>
                  <a:spcPct val="0"/>
                </a:spcBef>
              </a:pPr>
              <a:t>13</a:t>
            </a:fld>
            <a:endParaRPr lang="en-US" altLang="tr-T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28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D26865-CE26-400C-AB47-AD8991A89401}" type="slidenum">
              <a:rPr lang="en-US" altLang="tr-TR" smtClean="0"/>
              <a:pPr>
                <a:spcBef>
                  <a:spcPct val="0"/>
                </a:spcBef>
              </a:pPr>
              <a:t>14</a:t>
            </a:fld>
            <a:endParaRPr lang="en-US" altLang="tr-T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4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17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62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9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9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14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56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14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62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15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3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89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43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42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67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59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15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74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F4830F2-17E1-4E44-9ED7-B050455C713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2C61D3E-1F13-45A6-B3C3-994ED342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0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4826" y="1643050"/>
            <a:ext cx="85693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tr-TR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TARLA BİTKİLERİNDE BİYOTEKNOLOJİ</a:t>
            </a:r>
          </a:p>
          <a:p>
            <a:pPr algn="ctr">
              <a:defRPr/>
            </a:pPr>
            <a:endParaRPr lang="tr-TR" sz="3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tr-TR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- BİTKİLERE GEN AKTARIMI -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742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Km İçeren Seleksiyon Ortamında Eksplant Gelişimi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284539"/>
            <a:ext cx="4113212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 descr="Km İçeren Seleksiyon Ortamında Eksplant Gelişimi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12875"/>
            <a:ext cx="40386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FF0000"/>
                </a:solidFill>
                <a:latin typeface="Comic Sans MS" panose="030F0702030302020204" pitchFamily="66" charset="0"/>
              </a:rPr>
              <a:t>Seçici Antibiyotiklerin Bulunduğu Ortamda Sürgün Gelişimi</a:t>
            </a:r>
            <a:endParaRPr lang="en-US" altLang="tr-TR" sz="2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667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847851" y="1835150"/>
            <a:ext cx="8448675" cy="2293938"/>
            <a:chOff x="323850" y="1835150"/>
            <a:chExt cx="8448675" cy="2293938"/>
          </a:xfrm>
        </p:grpSpPr>
        <p:sp>
          <p:nvSpPr>
            <p:cNvPr id="41" name="Text Box 3"/>
            <p:cNvSpPr txBox="1">
              <a:spLocks noChangeArrowheads="1"/>
            </p:cNvSpPr>
            <p:nvPr/>
          </p:nvSpPr>
          <p:spPr bwMode="auto">
            <a:xfrm>
              <a:off x="3697288" y="1835150"/>
              <a:ext cx="1909762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AKTARILAN GEN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5662613" y="1835150"/>
              <a:ext cx="3109912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KAYNAĞI</a:t>
              </a:r>
            </a:p>
          </p:txBody>
        </p:sp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3697288" y="2241550"/>
              <a:ext cx="190976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EPSPS</a:t>
              </a:r>
            </a:p>
          </p:txBody>
        </p:sp>
        <p:sp>
          <p:nvSpPr>
            <p:cNvPr id="24585" name="Text Box 7"/>
            <p:cNvSpPr txBox="1">
              <a:spLocks noChangeArrowheads="1"/>
            </p:cNvSpPr>
            <p:nvPr/>
          </p:nvSpPr>
          <p:spPr bwMode="auto">
            <a:xfrm>
              <a:off x="5662613" y="2241550"/>
              <a:ext cx="310991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Agrobacterium tumefaciens</a:t>
              </a:r>
            </a:p>
          </p:txBody>
        </p:sp>
        <p:sp>
          <p:nvSpPr>
            <p:cNvPr id="52" name="Text Box 3"/>
            <p:cNvSpPr txBox="1">
              <a:spLocks noChangeArrowheads="1"/>
            </p:cNvSpPr>
            <p:nvPr/>
          </p:nvSpPr>
          <p:spPr bwMode="auto">
            <a:xfrm>
              <a:off x="323850" y="1835150"/>
              <a:ext cx="1439863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BİTKİ</a:t>
              </a: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1825625" y="1838325"/>
              <a:ext cx="1809750" cy="30797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ÖZELLİK</a:t>
              </a:r>
            </a:p>
          </p:txBody>
        </p:sp>
        <p:sp>
          <p:nvSpPr>
            <p:cNvPr id="24588" name="Text Box 6"/>
            <p:cNvSpPr txBox="1">
              <a:spLocks noChangeArrowheads="1"/>
            </p:cNvSpPr>
            <p:nvPr/>
          </p:nvSpPr>
          <p:spPr bwMode="auto">
            <a:xfrm>
              <a:off x="323850" y="2244725"/>
              <a:ext cx="1439863" cy="30797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Şeker Pancarı</a:t>
              </a:r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1825625" y="2241550"/>
              <a:ext cx="1809750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Herbisite tolerans</a:t>
              </a:r>
            </a:p>
          </p:txBody>
        </p:sp>
        <p:sp>
          <p:nvSpPr>
            <p:cNvPr id="24590" name="Text Box 6"/>
            <p:cNvSpPr txBox="1">
              <a:spLocks noChangeArrowheads="1"/>
            </p:cNvSpPr>
            <p:nvPr/>
          </p:nvSpPr>
          <p:spPr bwMode="auto">
            <a:xfrm>
              <a:off x="3697288" y="2627313"/>
              <a:ext cx="190976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EPSPS</a:t>
              </a:r>
            </a:p>
          </p:txBody>
        </p:sp>
        <p:sp>
          <p:nvSpPr>
            <p:cNvPr id="24591" name="Text Box 7"/>
            <p:cNvSpPr txBox="1">
              <a:spLocks noChangeArrowheads="1"/>
            </p:cNvSpPr>
            <p:nvPr/>
          </p:nvSpPr>
          <p:spPr bwMode="auto">
            <a:xfrm>
              <a:off x="5662613" y="2627313"/>
              <a:ext cx="310991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Agrobacterium tumefaciens</a:t>
              </a:r>
            </a:p>
          </p:txBody>
        </p:sp>
        <p:sp>
          <p:nvSpPr>
            <p:cNvPr id="24592" name="Text Box 6"/>
            <p:cNvSpPr txBox="1">
              <a:spLocks noChangeArrowheads="1"/>
            </p:cNvSpPr>
            <p:nvPr/>
          </p:nvSpPr>
          <p:spPr bwMode="auto">
            <a:xfrm>
              <a:off x="323850" y="2627313"/>
              <a:ext cx="1439863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Kolza</a:t>
              </a:r>
            </a:p>
          </p:txBody>
        </p:sp>
        <p:sp>
          <p:nvSpPr>
            <p:cNvPr id="24593" name="Text Box 7"/>
            <p:cNvSpPr txBox="1">
              <a:spLocks noChangeArrowheads="1"/>
            </p:cNvSpPr>
            <p:nvPr/>
          </p:nvSpPr>
          <p:spPr bwMode="auto">
            <a:xfrm>
              <a:off x="1825625" y="2627313"/>
              <a:ext cx="1809750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Herbisite tolerans</a:t>
              </a:r>
            </a:p>
          </p:txBody>
        </p:sp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3697288" y="3022600"/>
              <a:ext cx="190976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PAT</a:t>
              </a:r>
            </a:p>
          </p:txBody>
        </p:sp>
        <p:sp>
          <p:nvSpPr>
            <p:cNvPr id="24595" name="Text Box 7"/>
            <p:cNvSpPr txBox="1">
              <a:spLocks noChangeArrowheads="1"/>
            </p:cNvSpPr>
            <p:nvPr/>
          </p:nvSpPr>
          <p:spPr bwMode="auto">
            <a:xfrm>
              <a:off x="5662613" y="3025775"/>
              <a:ext cx="3109912" cy="30797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Streptomyces viridochromogenes</a:t>
              </a:r>
            </a:p>
          </p:txBody>
        </p:sp>
        <p:sp>
          <p:nvSpPr>
            <p:cNvPr id="24596" name="Text Box 6"/>
            <p:cNvSpPr txBox="1">
              <a:spLocks noChangeArrowheads="1"/>
            </p:cNvSpPr>
            <p:nvPr/>
          </p:nvSpPr>
          <p:spPr bwMode="auto">
            <a:xfrm>
              <a:off x="323850" y="3022600"/>
              <a:ext cx="1439863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Soya</a:t>
              </a:r>
            </a:p>
          </p:txBody>
        </p:sp>
        <p:sp>
          <p:nvSpPr>
            <p:cNvPr id="24597" name="Text Box 7"/>
            <p:cNvSpPr txBox="1">
              <a:spLocks noChangeArrowheads="1"/>
            </p:cNvSpPr>
            <p:nvPr/>
          </p:nvSpPr>
          <p:spPr bwMode="auto">
            <a:xfrm>
              <a:off x="1825625" y="3022600"/>
              <a:ext cx="1809750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Herbisite tolerans</a:t>
              </a:r>
            </a:p>
          </p:txBody>
        </p:sp>
        <p:sp>
          <p:nvSpPr>
            <p:cNvPr id="24598" name="Text Box 6"/>
            <p:cNvSpPr txBox="1">
              <a:spLocks noChangeArrowheads="1"/>
            </p:cNvSpPr>
            <p:nvPr/>
          </p:nvSpPr>
          <p:spPr bwMode="auto">
            <a:xfrm>
              <a:off x="3697288" y="3419475"/>
              <a:ext cx="190976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PAT</a:t>
              </a:r>
            </a:p>
          </p:txBody>
        </p:sp>
        <p:sp>
          <p:nvSpPr>
            <p:cNvPr id="24599" name="Text Box 7"/>
            <p:cNvSpPr txBox="1">
              <a:spLocks noChangeArrowheads="1"/>
            </p:cNvSpPr>
            <p:nvPr/>
          </p:nvSpPr>
          <p:spPr bwMode="auto">
            <a:xfrm>
              <a:off x="5662613" y="3419475"/>
              <a:ext cx="310991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Strepromyces hygroscopicus</a:t>
              </a:r>
            </a:p>
          </p:txBody>
        </p:sp>
        <p:sp>
          <p:nvSpPr>
            <p:cNvPr id="24600" name="Text Box 6"/>
            <p:cNvSpPr txBox="1">
              <a:spLocks noChangeArrowheads="1"/>
            </p:cNvSpPr>
            <p:nvPr/>
          </p:nvSpPr>
          <p:spPr bwMode="auto">
            <a:xfrm>
              <a:off x="323850" y="3419475"/>
              <a:ext cx="1439863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Çeltik</a:t>
              </a:r>
            </a:p>
          </p:txBody>
        </p:sp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825625" y="3419475"/>
              <a:ext cx="1809750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Herbisite tolerans</a:t>
              </a:r>
            </a:p>
          </p:txBody>
        </p:sp>
        <p:sp>
          <p:nvSpPr>
            <p:cNvPr id="24602" name="Text Box 6"/>
            <p:cNvSpPr txBox="1">
              <a:spLocks noChangeArrowheads="1"/>
            </p:cNvSpPr>
            <p:nvPr/>
          </p:nvSpPr>
          <p:spPr bwMode="auto">
            <a:xfrm>
              <a:off x="3697288" y="3814763"/>
              <a:ext cx="190976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PAT</a:t>
              </a:r>
            </a:p>
          </p:txBody>
        </p:sp>
        <p:sp>
          <p:nvSpPr>
            <p:cNvPr id="24603" name="Text Box 7"/>
            <p:cNvSpPr txBox="1">
              <a:spLocks noChangeArrowheads="1"/>
            </p:cNvSpPr>
            <p:nvPr/>
          </p:nvSpPr>
          <p:spPr bwMode="auto">
            <a:xfrm>
              <a:off x="5662613" y="3814763"/>
              <a:ext cx="3109912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Strepromyces hygroscopicus</a:t>
              </a:r>
            </a:p>
          </p:txBody>
        </p:sp>
        <p:sp>
          <p:nvSpPr>
            <p:cNvPr id="24604" name="Text Box 6"/>
            <p:cNvSpPr txBox="1">
              <a:spLocks noChangeArrowheads="1"/>
            </p:cNvSpPr>
            <p:nvPr/>
          </p:nvSpPr>
          <p:spPr bwMode="auto">
            <a:xfrm>
              <a:off x="323850" y="3814763"/>
              <a:ext cx="1439863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Mısır</a:t>
              </a:r>
            </a:p>
          </p:txBody>
        </p:sp>
        <p:sp>
          <p:nvSpPr>
            <p:cNvPr id="24605" name="Text Box 7"/>
            <p:cNvSpPr txBox="1">
              <a:spLocks noChangeArrowheads="1"/>
            </p:cNvSpPr>
            <p:nvPr/>
          </p:nvSpPr>
          <p:spPr bwMode="auto">
            <a:xfrm>
              <a:off x="1825625" y="3814763"/>
              <a:ext cx="1809750" cy="3143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Herbisite tolerans</a:t>
              </a:r>
            </a:p>
          </p:txBody>
        </p:sp>
      </p:grpSp>
      <p:pic>
        <p:nvPicPr>
          <p:cNvPr id="30" name="Picture 29" descr="Expression Casette -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6" y="549276"/>
            <a:ext cx="2879725" cy="811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1666876" y="319089"/>
            <a:ext cx="5508625" cy="877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Mikroorganizmalara Dayalı Gen Sistemleri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1774826" y="1052513"/>
            <a:ext cx="540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801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847851" y="1835151"/>
            <a:ext cx="8448675" cy="1846263"/>
            <a:chOff x="323850" y="1835150"/>
            <a:chExt cx="8448675" cy="1846263"/>
          </a:xfrm>
        </p:grpSpPr>
        <p:sp>
          <p:nvSpPr>
            <p:cNvPr id="41" name="Text Box 3"/>
            <p:cNvSpPr txBox="1">
              <a:spLocks noChangeArrowheads="1"/>
            </p:cNvSpPr>
            <p:nvPr/>
          </p:nvSpPr>
          <p:spPr bwMode="auto">
            <a:xfrm>
              <a:off x="3697288" y="1835150"/>
              <a:ext cx="1909762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AKTARILAN GEN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5662613" y="1835150"/>
              <a:ext cx="3109912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KAYNAĞI</a:t>
              </a:r>
            </a:p>
          </p:txBody>
        </p:sp>
        <p:sp>
          <p:nvSpPr>
            <p:cNvPr id="52" name="Text Box 3"/>
            <p:cNvSpPr txBox="1">
              <a:spLocks noChangeArrowheads="1"/>
            </p:cNvSpPr>
            <p:nvPr/>
          </p:nvSpPr>
          <p:spPr bwMode="auto">
            <a:xfrm>
              <a:off x="323850" y="1835150"/>
              <a:ext cx="1439863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BİTKİ</a:t>
              </a: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1825625" y="1838325"/>
              <a:ext cx="1809750" cy="30797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ÖZELLİK</a:t>
              </a:r>
            </a:p>
          </p:txBody>
        </p:sp>
        <p:sp>
          <p:nvSpPr>
            <p:cNvPr id="26636" name="Text Box 6"/>
            <p:cNvSpPr txBox="1">
              <a:spLocks noChangeArrowheads="1"/>
            </p:cNvSpPr>
            <p:nvPr/>
          </p:nvSpPr>
          <p:spPr bwMode="auto">
            <a:xfrm>
              <a:off x="3697288" y="2225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Cry1Ac</a:t>
              </a:r>
            </a:p>
          </p:txBody>
        </p:sp>
        <p:sp>
          <p:nvSpPr>
            <p:cNvPr id="26637" name="Text Box 7"/>
            <p:cNvSpPr txBox="1">
              <a:spLocks noChangeArrowheads="1"/>
            </p:cNvSpPr>
            <p:nvPr/>
          </p:nvSpPr>
          <p:spPr bwMode="auto">
            <a:xfrm>
              <a:off x="5662613" y="2225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26638" name="Text Box 6"/>
            <p:cNvSpPr txBox="1">
              <a:spLocks noChangeArrowheads="1"/>
            </p:cNvSpPr>
            <p:nvPr/>
          </p:nvSpPr>
          <p:spPr bwMode="auto">
            <a:xfrm>
              <a:off x="323850" y="2228850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Pamuk</a:t>
              </a:r>
            </a:p>
          </p:txBody>
        </p:sp>
        <p:sp>
          <p:nvSpPr>
            <p:cNvPr id="26639" name="Text Box 7"/>
            <p:cNvSpPr txBox="1">
              <a:spLocks noChangeArrowheads="1"/>
            </p:cNvSpPr>
            <p:nvPr/>
          </p:nvSpPr>
          <p:spPr bwMode="auto">
            <a:xfrm>
              <a:off x="1825625" y="2225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26640" name="Text Box 6"/>
            <p:cNvSpPr txBox="1">
              <a:spLocks noChangeArrowheads="1"/>
            </p:cNvSpPr>
            <p:nvPr/>
          </p:nvSpPr>
          <p:spPr bwMode="auto">
            <a:xfrm>
              <a:off x="3697288" y="2606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Cry1Ac</a:t>
              </a:r>
            </a:p>
          </p:txBody>
        </p:sp>
        <p:sp>
          <p:nvSpPr>
            <p:cNvPr id="26641" name="Text Box 7"/>
            <p:cNvSpPr txBox="1">
              <a:spLocks noChangeArrowheads="1"/>
            </p:cNvSpPr>
            <p:nvPr/>
          </p:nvSpPr>
          <p:spPr bwMode="auto">
            <a:xfrm>
              <a:off x="5662613" y="2606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26642" name="Text Box 6"/>
            <p:cNvSpPr txBox="1">
              <a:spLocks noChangeArrowheads="1"/>
            </p:cNvSpPr>
            <p:nvPr/>
          </p:nvSpPr>
          <p:spPr bwMode="auto">
            <a:xfrm>
              <a:off x="323850" y="2609850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Domates</a:t>
              </a:r>
            </a:p>
          </p:txBody>
        </p:sp>
        <p:sp>
          <p:nvSpPr>
            <p:cNvPr id="26643" name="Text Box 7"/>
            <p:cNvSpPr txBox="1">
              <a:spLocks noChangeArrowheads="1"/>
            </p:cNvSpPr>
            <p:nvPr/>
          </p:nvSpPr>
          <p:spPr bwMode="auto">
            <a:xfrm>
              <a:off x="1825625" y="2606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26644" name="Text Box 6"/>
            <p:cNvSpPr txBox="1">
              <a:spLocks noChangeArrowheads="1"/>
            </p:cNvSpPr>
            <p:nvPr/>
          </p:nvSpPr>
          <p:spPr bwMode="auto">
            <a:xfrm>
              <a:off x="3697288" y="2987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Cry3A</a:t>
              </a:r>
            </a:p>
          </p:txBody>
        </p:sp>
        <p:sp>
          <p:nvSpPr>
            <p:cNvPr id="26645" name="Text Box 7"/>
            <p:cNvSpPr txBox="1">
              <a:spLocks noChangeArrowheads="1"/>
            </p:cNvSpPr>
            <p:nvPr/>
          </p:nvSpPr>
          <p:spPr bwMode="auto">
            <a:xfrm>
              <a:off x="5662613" y="2987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26646" name="Text Box 6"/>
            <p:cNvSpPr txBox="1">
              <a:spLocks noChangeArrowheads="1"/>
            </p:cNvSpPr>
            <p:nvPr/>
          </p:nvSpPr>
          <p:spPr bwMode="auto">
            <a:xfrm>
              <a:off x="323850" y="2990850"/>
              <a:ext cx="1439863" cy="30638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Patates</a:t>
              </a:r>
            </a:p>
          </p:txBody>
        </p:sp>
        <p:sp>
          <p:nvSpPr>
            <p:cNvPr id="26647" name="Text Box 7"/>
            <p:cNvSpPr txBox="1">
              <a:spLocks noChangeArrowheads="1"/>
            </p:cNvSpPr>
            <p:nvPr/>
          </p:nvSpPr>
          <p:spPr bwMode="auto">
            <a:xfrm>
              <a:off x="1825625" y="2987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26648" name="Text Box 6"/>
            <p:cNvSpPr txBox="1">
              <a:spLocks noChangeArrowheads="1"/>
            </p:cNvSpPr>
            <p:nvPr/>
          </p:nvSpPr>
          <p:spPr bwMode="auto">
            <a:xfrm>
              <a:off x="3697288" y="3367088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Cry1Ab</a:t>
              </a:r>
            </a:p>
          </p:txBody>
        </p:sp>
        <p:sp>
          <p:nvSpPr>
            <p:cNvPr id="26649" name="Text Box 7"/>
            <p:cNvSpPr txBox="1">
              <a:spLocks noChangeArrowheads="1"/>
            </p:cNvSpPr>
            <p:nvPr/>
          </p:nvSpPr>
          <p:spPr bwMode="auto">
            <a:xfrm>
              <a:off x="5662613" y="3367088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26650" name="Text Box 6"/>
            <p:cNvSpPr txBox="1">
              <a:spLocks noChangeArrowheads="1"/>
            </p:cNvSpPr>
            <p:nvPr/>
          </p:nvSpPr>
          <p:spPr bwMode="auto">
            <a:xfrm>
              <a:off x="323850" y="3370263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Mısır</a:t>
              </a:r>
            </a:p>
          </p:txBody>
        </p:sp>
        <p:sp>
          <p:nvSpPr>
            <p:cNvPr id="26651" name="Text Box 7"/>
            <p:cNvSpPr txBox="1">
              <a:spLocks noChangeArrowheads="1"/>
            </p:cNvSpPr>
            <p:nvPr/>
          </p:nvSpPr>
          <p:spPr bwMode="auto">
            <a:xfrm>
              <a:off x="1825625" y="3367088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</p:grpSp>
      <p:sp>
        <p:nvSpPr>
          <p:cNvPr id="33816" name="Rectangle 62"/>
          <p:cNvSpPr>
            <a:spLocks noChangeArrowheads="1"/>
          </p:cNvSpPr>
          <p:nvPr/>
        </p:nvSpPr>
        <p:spPr bwMode="auto">
          <a:xfrm>
            <a:off x="4833938" y="3781425"/>
            <a:ext cx="54721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tr-TR" altLang="tr-TR" sz="1800" i="1">
                <a:latin typeface="Comic Sans MS" panose="030F0702030302020204" pitchFamily="66" charset="0"/>
              </a:rPr>
              <a:t>Bacillus</a:t>
            </a:r>
            <a:r>
              <a:rPr lang="tr-TR" altLang="tr-TR" sz="1800">
                <a:latin typeface="Comic Sans MS" panose="030F0702030302020204" pitchFamily="66" charset="0"/>
              </a:rPr>
              <a:t> </a:t>
            </a:r>
            <a:r>
              <a:rPr lang="tr-TR" altLang="tr-TR" sz="1800" i="1">
                <a:latin typeface="Comic Sans MS" panose="030F0702030302020204" pitchFamily="66" charset="0"/>
              </a:rPr>
              <a:t>thuringiensis</a:t>
            </a:r>
            <a:r>
              <a:rPr lang="tr-TR" altLang="tr-TR" sz="1800">
                <a:latin typeface="Comic Sans MS" panose="030F0702030302020204" pitchFamily="66" charset="0"/>
              </a:rPr>
              <a:t>, spor formunda, gram-pozitif bir toprak bakterisi olup, ürettiği           endotoksinler nedeniyle bitkilerin böcek zararından korunmasını sağlar.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Bu bakterinin içerdiği endotoksin genlerinin ürünü olan "crystalline" proteinleri; cry1, cry2, cry3, cry4 ve cry5 olarak snıflandırılır.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871664" y="3870326"/>
            <a:ext cx="2879725" cy="2295525"/>
            <a:chOff x="347911" y="3870573"/>
            <a:chExt cx="2880000" cy="2294731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819" name="Rectangle 63"/>
            <p:cNvSpPr>
              <a:spLocks noChangeArrowheads="1"/>
            </p:cNvSpPr>
            <p:nvPr/>
          </p:nvSpPr>
          <p:spPr bwMode="auto">
            <a:xfrm>
              <a:off x="878260" y="5888305"/>
              <a:ext cx="16898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tr-TR" sz="1200" i="1">
                  <a:latin typeface="Comic Sans MS" pitchFamily="66" charset="0"/>
                </a:rPr>
                <a:t>Bacillus</a:t>
              </a:r>
              <a:r>
                <a:rPr lang="tr-TR" sz="1200">
                  <a:latin typeface="Comic Sans MS" pitchFamily="66" charset="0"/>
                </a:rPr>
                <a:t> </a:t>
              </a:r>
              <a:r>
                <a:rPr lang="tr-TR" sz="1200" i="1">
                  <a:latin typeface="Comic Sans MS" pitchFamily="66" charset="0"/>
                </a:rPr>
                <a:t>thuringiensis</a:t>
              </a:r>
              <a:endParaRPr lang="tr-TR" sz="1200">
                <a:latin typeface="Arial" charset="0"/>
              </a:endParaRPr>
            </a:p>
          </p:txBody>
        </p:sp>
        <p:pic>
          <p:nvPicPr>
            <p:cNvPr id="66" name="Picture 65" descr="Bacillus thuringiensi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911" y="3870573"/>
              <a:ext cx="2880000" cy="198210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5" name="Picture 34" descr="Expression Casette -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26" y="549276"/>
            <a:ext cx="2879725" cy="811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630" name="Rectangle 3"/>
          <p:cNvSpPr txBox="1">
            <a:spLocks noChangeArrowheads="1"/>
          </p:cNvSpPr>
          <p:nvPr/>
        </p:nvSpPr>
        <p:spPr bwMode="auto">
          <a:xfrm>
            <a:off x="1666876" y="319089"/>
            <a:ext cx="5508625" cy="877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Mikroorganizmalara Dayalı Gen Sistemleri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V="1">
            <a:off x="1774826" y="1052513"/>
            <a:ext cx="540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79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Rectangle 62"/>
          <p:cNvSpPr>
            <a:spLocks noChangeArrowheads="1"/>
          </p:cNvSpPr>
          <p:nvPr/>
        </p:nvSpPr>
        <p:spPr bwMode="auto">
          <a:xfrm>
            <a:off x="4833938" y="3781426"/>
            <a:ext cx="54721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Bu proteinlerden;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cry1 	– </a:t>
            </a:r>
            <a:r>
              <a:rPr lang="tr-TR" altLang="tr-TR" sz="1800" i="1">
                <a:latin typeface="Comic Sans MS" panose="030F0702030302020204" pitchFamily="66" charset="0"/>
              </a:rPr>
              <a:t>Lepidoptera,</a:t>
            </a:r>
            <a:r>
              <a:rPr lang="tr-TR" altLang="tr-TR" sz="1800">
                <a:latin typeface="Comic Sans MS" panose="030F0702030302020204" pitchFamily="66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cry2	- </a:t>
            </a:r>
            <a:r>
              <a:rPr lang="tr-TR" altLang="tr-TR" sz="1800" i="1">
                <a:latin typeface="Comic Sans MS" panose="030F0702030302020204" pitchFamily="66" charset="0"/>
              </a:rPr>
              <a:t>Lepidoptera</a:t>
            </a:r>
            <a:r>
              <a:rPr lang="tr-TR" altLang="tr-TR" sz="1800">
                <a:latin typeface="Comic Sans MS" panose="030F0702030302020204" pitchFamily="66" charset="0"/>
              </a:rPr>
              <a:t> ve </a:t>
            </a:r>
            <a:r>
              <a:rPr lang="tr-TR" altLang="tr-TR" sz="1800" i="1">
                <a:latin typeface="Comic Sans MS" panose="030F0702030302020204" pitchFamily="66" charset="0"/>
              </a:rPr>
              <a:t>Diptera,</a:t>
            </a:r>
            <a:endParaRPr lang="tr-TR" altLang="tr-TR" sz="1800"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cry3	- </a:t>
            </a:r>
            <a:r>
              <a:rPr lang="tr-TR" altLang="tr-TR" sz="1800" i="1">
                <a:latin typeface="Comic Sans MS" panose="030F0702030302020204" pitchFamily="66" charset="0"/>
              </a:rPr>
              <a:t>Coleoptera,</a:t>
            </a:r>
            <a:endParaRPr lang="tr-TR" altLang="tr-TR" sz="1800"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cry4	- </a:t>
            </a:r>
            <a:r>
              <a:rPr lang="tr-TR" altLang="tr-TR" sz="1800" i="1">
                <a:latin typeface="Comic Sans MS" panose="030F0702030302020204" pitchFamily="66" charset="0"/>
              </a:rPr>
              <a:t>Diptera,</a:t>
            </a:r>
            <a:endParaRPr lang="tr-TR" altLang="tr-TR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cry5	- </a:t>
            </a:r>
            <a:r>
              <a:rPr lang="tr-TR" altLang="tr-TR" sz="1800" i="1">
                <a:latin typeface="Comic Sans MS" panose="030F0702030302020204" pitchFamily="66" charset="0"/>
              </a:rPr>
              <a:t>Lepidoptera</a:t>
            </a:r>
            <a:r>
              <a:rPr lang="tr-TR" altLang="tr-TR" sz="1800">
                <a:latin typeface="Comic Sans MS" panose="030F0702030302020204" pitchFamily="66" charset="0"/>
              </a:rPr>
              <a:t> ve </a:t>
            </a:r>
            <a:r>
              <a:rPr lang="tr-TR" altLang="tr-TR" sz="1800" i="1">
                <a:latin typeface="Comic Sans MS" panose="030F0702030302020204" pitchFamily="66" charset="0"/>
              </a:rPr>
              <a:t>Coleoptera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familyasından böceklerin sindirim sistemlerine zarar vererek ölümlerine neden olur. </a:t>
            </a:r>
          </a:p>
        </p:txBody>
      </p:sp>
      <p:pic>
        <p:nvPicPr>
          <p:cNvPr id="35" name="Picture 34" descr="Expression Casette -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6" y="549276"/>
            <a:ext cx="2879725" cy="811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676" name="Group 35"/>
          <p:cNvGrpSpPr>
            <a:grpSpLocks/>
          </p:cNvGrpSpPr>
          <p:nvPr/>
        </p:nvGrpSpPr>
        <p:grpSpPr bwMode="auto">
          <a:xfrm>
            <a:off x="1847851" y="1835151"/>
            <a:ext cx="8448675" cy="1846263"/>
            <a:chOff x="323850" y="1835150"/>
            <a:chExt cx="8448675" cy="1846263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3697288" y="1835150"/>
              <a:ext cx="1909762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AKTARILAN GEN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5662613" y="1835150"/>
              <a:ext cx="3109912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KAYNAĞI</a:t>
              </a:r>
            </a:p>
          </p:txBody>
        </p:sp>
        <p:sp>
          <p:nvSpPr>
            <p:cNvPr id="43" name="Text Box 3"/>
            <p:cNvSpPr txBox="1">
              <a:spLocks noChangeArrowheads="1"/>
            </p:cNvSpPr>
            <p:nvPr/>
          </p:nvSpPr>
          <p:spPr bwMode="auto">
            <a:xfrm>
              <a:off x="323850" y="1835150"/>
              <a:ext cx="1439863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BİTKİ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1825625" y="1838325"/>
              <a:ext cx="1809750" cy="30797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ÖZELLİK</a:t>
              </a:r>
            </a:p>
          </p:txBody>
        </p:sp>
        <p:sp>
          <p:nvSpPr>
            <p:cNvPr id="28684" name="Text Box 6"/>
            <p:cNvSpPr txBox="1">
              <a:spLocks noChangeArrowheads="1"/>
            </p:cNvSpPr>
            <p:nvPr/>
          </p:nvSpPr>
          <p:spPr bwMode="auto">
            <a:xfrm>
              <a:off x="3697288" y="2225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Cry1Ac</a:t>
              </a:r>
            </a:p>
          </p:txBody>
        </p:sp>
        <p:sp>
          <p:nvSpPr>
            <p:cNvPr id="28685" name="Text Box 7"/>
            <p:cNvSpPr txBox="1">
              <a:spLocks noChangeArrowheads="1"/>
            </p:cNvSpPr>
            <p:nvPr/>
          </p:nvSpPr>
          <p:spPr bwMode="auto">
            <a:xfrm>
              <a:off x="5662613" y="2225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28686" name="Text Box 6"/>
            <p:cNvSpPr txBox="1">
              <a:spLocks noChangeArrowheads="1"/>
            </p:cNvSpPr>
            <p:nvPr/>
          </p:nvSpPr>
          <p:spPr bwMode="auto">
            <a:xfrm>
              <a:off x="323850" y="2228850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Pamuk</a:t>
              </a:r>
            </a:p>
          </p:txBody>
        </p:sp>
        <p:sp>
          <p:nvSpPr>
            <p:cNvPr id="28687" name="Text Box 7"/>
            <p:cNvSpPr txBox="1">
              <a:spLocks noChangeArrowheads="1"/>
            </p:cNvSpPr>
            <p:nvPr/>
          </p:nvSpPr>
          <p:spPr bwMode="auto">
            <a:xfrm>
              <a:off x="1825625" y="2225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28688" name="Text Box 6"/>
            <p:cNvSpPr txBox="1">
              <a:spLocks noChangeArrowheads="1"/>
            </p:cNvSpPr>
            <p:nvPr/>
          </p:nvSpPr>
          <p:spPr bwMode="auto">
            <a:xfrm>
              <a:off x="3697288" y="2606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Cry1Ac</a:t>
              </a:r>
            </a:p>
          </p:txBody>
        </p:sp>
        <p:sp>
          <p:nvSpPr>
            <p:cNvPr id="28689" name="Text Box 7"/>
            <p:cNvSpPr txBox="1">
              <a:spLocks noChangeArrowheads="1"/>
            </p:cNvSpPr>
            <p:nvPr/>
          </p:nvSpPr>
          <p:spPr bwMode="auto">
            <a:xfrm>
              <a:off x="5662613" y="2606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28690" name="Text Box 6"/>
            <p:cNvSpPr txBox="1">
              <a:spLocks noChangeArrowheads="1"/>
            </p:cNvSpPr>
            <p:nvPr/>
          </p:nvSpPr>
          <p:spPr bwMode="auto">
            <a:xfrm>
              <a:off x="323850" y="2609850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Domates</a:t>
              </a:r>
            </a:p>
          </p:txBody>
        </p:sp>
        <p:sp>
          <p:nvSpPr>
            <p:cNvPr id="28691" name="Text Box 7"/>
            <p:cNvSpPr txBox="1">
              <a:spLocks noChangeArrowheads="1"/>
            </p:cNvSpPr>
            <p:nvPr/>
          </p:nvSpPr>
          <p:spPr bwMode="auto">
            <a:xfrm>
              <a:off x="1825625" y="2606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3697288" y="2987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Cry3A</a:t>
              </a:r>
            </a:p>
          </p:txBody>
        </p:sp>
        <p:sp>
          <p:nvSpPr>
            <p:cNvPr id="28693" name="Text Box 7"/>
            <p:cNvSpPr txBox="1">
              <a:spLocks noChangeArrowheads="1"/>
            </p:cNvSpPr>
            <p:nvPr/>
          </p:nvSpPr>
          <p:spPr bwMode="auto">
            <a:xfrm>
              <a:off x="5662613" y="2987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28694" name="Text Box 6"/>
            <p:cNvSpPr txBox="1">
              <a:spLocks noChangeArrowheads="1"/>
            </p:cNvSpPr>
            <p:nvPr/>
          </p:nvSpPr>
          <p:spPr bwMode="auto">
            <a:xfrm>
              <a:off x="323850" y="2990850"/>
              <a:ext cx="1439863" cy="30638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Patates</a:t>
              </a:r>
            </a:p>
          </p:txBody>
        </p:sp>
        <p:sp>
          <p:nvSpPr>
            <p:cNvPr id="28695" name="Text Box 7"/>
            <p:cNvSpPr txBox="1">
              <a:spLocks noChangeArrowheads="1"/>
            </p:cNvSpPr>
            <p:nvPr/>
          </p:nvSpPr>
          <p:spPr bwMode="auto">
            <a:xfrm>
              <a:off x="1825625" y="2987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28696" name="Text Box 6"/>
            <p:cNvSpPr txBox="1">
              <a:spLocks noChangeArrowheads="1"/>
            </p:cNvSpPr>
            <p:nvPr/>
          </p:nvSpPr>
          <p:spPr bwMode="auto">
            <a:xfrm>
              <a:off x="3697288" y="3367088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Cry1Ab</a:t>
              </a:r>
            </a:p>
          </p:txBody>
        </p:sp>
        <p:sp>
          <p:nvSpPr>
            <p:cNvPr id="28697" name="Text Box 7"/>
            <p:cNvSpPr txBox="1">
              <a:spLocks noChangeArrowheads="1"/>
            </p:cNvSpPr>
            <p:nvPr/>
          </p:nvSpPr>
          <p:spPr bwMode="auto">
            <a:xfrm>
              <a:off x="5662613" y="3367088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28698" name="Text Box 6"/>
            <p:cNvSpPr txBox="1">
              <a:spLocks noChangeArrowheads="1"/>
            </p:cNvSpPr>
            <p:nvPr/>
          </p:nvSpPr>
          <p:spPr bwMode="auto">
            <a:xfrm>
              <a:off x="323850" y="3370263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Mısır</a:t>
              </a:r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825625" y="3367088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871664" y="3870326"/>
            <a:ext cx="2879725" cy="2295525"/>
            <a:chOff x="347911" y="3870573"/>
            <a:chExt cx="2880000" cy="2294731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Rectangle 63"/>
            <p:cNvSpPr>
              <a:spLocks noChangeArrowheads="1"/>
            </p:cNvSpPr>
            <p:nvPr/>
          </p:nvSpPr>
          <p:spPr bwMode="auto">
            <a:xfrm>
              <a:off x="878260" y="5888305"/>
              <a:ext cx="16898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tr-TR" sz="1200" i="1">
                  <a:latin typeface="Comic Sans MS" pitchFamily="66" charset="0"/>
                </a:rPr>
                <a:t>Bacillus</a:t>
              </a:r>
              <a:r>
                <a:rPr lang="tr-TR" sz="1200">
                  <a:latin typeface="Comic Sans MS" pitchFamily="66" charset="0"/>
                </a:rPr>
                <a:t> </a:t>
              </a:r>
              <a:r>
                <a:rPr lang="tr-TR" sz="1200" i="1">
                  <a:latin typeface="Comic Sans MS" pitchFamily="66" charset="0"/>
                </a:rPr>
                <a:t>thuringiensis</a:t>
              </a:r>
              <a:endParaRPr lang="tr-TR" sz="1200">
                <a:latin typeface="Arial" charset="0"/>
              </a:endParaRPr>
            </a:p>
          </p:txBody>
        </p:sp>
        <p:pic>
          <p:nvPicPr>
            <p:cNvPr id="75" name="Picture 74" descr="Bacillus thuringiensi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11" y="3870573"/>
              <a:ext cx="2880000" cy="198210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678" name="Rectangle 3"/>
          <p:cNvSpPr txBox="1">
            <a:spLocks noChangeArrowheads="1"/>
          </p:cNvSpPr>
          <p:nvPr/>
        </p:nvSpPr>
        <p:spPr bwMode="auto">
          <a:xfrm>
            <a:off x="1666876" y="319089"/>
            <a:ext cx="5508625" cy="877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Mikroorganizmalara Dayalı Gen Sistemleri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1774826" y="1052513"/>
            <a:ext cx="540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769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02175" y="3860800"/>
            <a:ext cx="2520950" cy="2478088"/>
            <a:chOff x="3178325" y="3861288"/>
            <a:chExt cx="2520280" cy="2477649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 descr="Yerfıstığı - Non-transgeni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173" y="3861288"/>
              <a:ext cx="1980673" cy="197926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873" name="Rectangle 37"/>
            <p:cNvSpPr>
              <a:spLocks noChangeArrowheads="1"/>
            </p:cNvSpPr>
            <p:nvPr/>
          </p:nvSpPr>
          <p:spPr bwMode="auto">
            <a:xfrm>
              <a:off x="3178325" y="5877272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tr-TR" sz="1200">
                  <a:latin typeface="Comic Sans MS" pitchFamily="66" charset="0"/>
                </a:rPr>
                <a:t>Klasik Yerfıstığı Yaprağında Böcek Zararı</a:t>
              </a:r>
              <a:endParaRPr lang="tr-TR" sz="1200">
                <a:latin typeface="Arial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104064" y="3860800"/>
            <a:ext cx="2395537" cy="2478088"/>
            <a:chOff x="5580112" y="3861048"/>
            <a:chExt cx="2395314" cy="2477889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9" name="Picture 38" descr="Yerfıstığı - Transgeni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561" y="3861048"/>
              <a:ext cx="1979429" cy="197945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871" name="Rectangle 39"/>
            <p:cNvSpPr>
              <a:spLocks noChangeArrowheads="1"/>
            </p:cNvSpPr>
            <p:nvPr/>
          </p:nvSpPr>
          <p:spPr bwMode="auto">
            <a:xfrm>
              <a:off x="5580112" y="5877272"/>
              <a:ext cx="23953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tr-TR" sz="1200">
                  <a:latin typeface="Comic Sans MS" pitchFamily="66" charset="0"/>
                </a:rPr>
                <a:t>Transgenik Yerfıstığı Yaprağında Böcek Zararı</a:t>
              </a:r>
              <a:endParaRPr lang="tr-TR" sz="1200">
                <a:latin typeface="Arial" charset="0"/>
              </a:endParaRPr>
            </a:p>
          </p:txBody>
        </p:sp>
      </p:grpSp>
      <p:pic>
        <p:nvPicPr>
          <p:cNvPr id="35" name="Picture 34" descr="Expression Casette -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26" y="549276"/>
            <a:ext cx="2879725" cy="811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725" name="Group 35"/>
          <p:cNvGrpSpPr>
            <a:grpSpLocks/>
          </p:cNvGrpSpPr>
          <p:nvPr/>
        </p:nvGrpSpPr>
        <p:grpSpPr bwMode="auto">
          <a:xfrm>
            <a:off x="1847851" y="1835151"/>
            <a:ext cx="8448675" cy="1846263"/>
            <a:chOff x="323850" y="1835150"/>
            <a:chExt cx="8448675" cy="1846263"/>
          </a:xfrm>
        </p:grpSpPr>
        <p:sp>
          <p:nvSpPr>
            <p:cNvPr id="38" name="Text Box 3"/>
            <p:cNvSpPr txBox="1">
              <a:spLocks noChangeArrowheads="1"/>
            </p:cNvSpPr>
            <p:nvPr/>
          </p:nvSpPr>
          <p:spPr bwMode="auto">
            <a:xfrm>
              <a:off x="3697288" y="1835150"/>
              <a:ext cx="1909762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AKTARILAN GEN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662613" y="1835150"/>
              <a:ext cx="3109912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KAYNAĞI</a:t>
              </a:r>
            </a:p>
          </p:txBody>
        </p:sp>
        <p:sp>
          <p:nvSpPr>
            <p:cNvPr id="43" name="Text Box 3"/>
            <p:cNvSpPr txBox="1">
              <a:spLocks noChangeArrowheads="1"/>
            </p:cNvSpPr>
            <p:nvPr/>
          </p:nvSpPr>
          <p:spPr bwMode="auto">
            <a:xfrm>
              <a:off x="323850" y="1835150"/>
              <a:ext cx="1439863" cy="3143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BİTKİ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1825625" y="1838325"/>
              <a:ext cx="1809750" cy="30797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ÖZELLİK</a:t>
              </a:r>
            </a:p>
          </p:txBody>
        </p:sp>
        <p:sp>
          <p:nvSpPr>
            <p:cNvPr id="30733" name="Text Box 6"/>
            <p:cNvSpPr txBox="1">
              <a:spLocks noChangeArrowheads="1"/>
            </p:cNvSpPr>
            <p:nvPr/>
          </p:nvSpPr>
          <p:spPr bwMode="auto">
            <a:xfrm>
              <a:off x="3697288" y="2225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Cry1Ac</a:t>
              </a:r>
            </a:p>
          </p:txBody>
        </p:sp>
        <p:sp>
          <p:nvSpPr>
            <p:cNvPr id="30734" name="Text Box 7"/>
            <p:cNvSpPr txBox="1">
              <a:spLocks noChangeArrowheads="1"/>
            </p:cNvSpPr>
            <p:nvPr/>
          </p:nvSpPr>
          <p:spPr bwMode="auto">
            <a:xfrm>
              <a:off x="5662613" y="2225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30735" name="Text Box 6"/>
            <p:cNvSpPr txBox="1">
              <a:spLocks noChangeArrowheads="1"/>
            </p:cNvSpPr>
            <p:nvPr/>
          </p:nvSpPr>
          <p:spPr bwMode="auto">
            <a:xfrm>
              <a:off x="323850" y="2228850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Pamuk</a:t>
              </a:r>
            </a:p>
          </p:txBody>
        </p:sp>
        <p:sp>
          <p:nvSpPr>
            <p:cNvPr id="30736" name="Text Box 7"/>
            <p:cNvSpPr txBox="1">
              <a:spLocks noChangeArrowheads="1"/>
            </p:cNvSpPr>
            <p:nvPr/>
          </p:nvSpPr>
          <p:spPr bwMode="auto">
            <a:xfrm>
              <a:off x="1825625" y="2225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30737" name="Text Box 6"/>
            <p:cNvSpPr txBox="1">
              <a:spLocks noChangeArrowheads="1"/>
            </p:cNvSpPr>
            <p:nvPr/>
          </p:nvSpPr>
          <p:spPr bwMode="auto">
            <a:xfrm>
              <a:off x="3697288" y="2606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Cry1Ac</a:t>
              </a:r>
            </a:p>
          </p:txBody>
        </p:sp>
        <p:sp>
          <p:nvSpPr>
            <p:cNvPr id="30738" name="Text Box 7"/>
            <p:cNvSpPr txBox="1">
              <a:spLocks noChangeArrowheads="1"/>
            </p:cNvSpPr>
            <p:nvPr/>
          </p:nvSpPr>
          <p:spPr bwMode="auto">
            <a:xfrm>
              <a:off x="5662613" y="2606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30739" name="Text Box 6"/>
            <p:cNvSpPr txBox="1">
              <a:spLocks noChangeArrowheads="1"/>
            </p:cNvSpPr>
            <p:nvPr/>
          </p:nvSpPr>
          <p:spPr bwMode="auto">
            <a:xfrm>
              <a:off x="323850" y="2609850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Domates</a:t>
              </a:r>
            </a:p>
          </p:txBody>
        </p:sp>
        <p:sp>
          <p:nvSpPr>
            <p:cNvPr id="30740" name="Text Box 7"/>
            <p:cNvSpPr txBox="1">
              <a:spLocks noChangeArrowheads="1"/>
            </p:cNvSpPr>
            <p:nvPr/>
          </p:nvSpPr>
          <p:spPr bwMode="auto">
            <a:xfrm>
              <a:off x="1825625" y="2606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30741" name="Text Box 6"/>
            <p:cNvSpPr txBox="1">
              <a:spLocks noChangeArrowheads="1"/>
            </p:cNvSpPr>
            <p:nvPr/>
          </p:nvSpPr>
          <p:spPr bwMode="auto">
            <a:xfrm>
              <a:off x="3697288" y="2987675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Cry3A</a:t>
              </a:r>
            </a:p>
          </p:txBody>
        </p:sp>
        <p:sp>
          <p:nvSpPr>
            <p:cNvPr id="30742" name="Text Box 7"/>
            <p:cNvSpPr txBox="1">
              <a:spLocks noChangeArrowheads="1"/>
            </p:cNvSpPr>
            <p:nvPr/>
          </p:nvSpPr>
          <p:spPr bwMode="auto">
            <a:xfrm>
              <a:off x="5662613" y="2987675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30743" name="Text Box 6"/>
            <p:cNvSpPr txBox="1">
              <a:spLocks noChangeArrowheads="1"/>
            </p:cNvSpPr>
            <p:nvPr/>
          </p:nvSpPr>
          <p:spPr bwMode="auto">
            <a:xfrm>
              <a:off x="323850" y="2990850"/>
              <a:ext cx="1439863" cy="30638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Patates</a:t>
              </a:r>
            </a:p>
          </p:txBody>
        </p:sp>
        <p:sp>
          <p:nvSpPr>
            <p:cNvPr id="30744" name="Text Box 7"/>
            <p:cNvSpPr txBox="1">
              <a:spLocks noChangeArrowheads="1"/>
            </p:cNvSpPr>
            <p:nvPr/>
          </p:nvSpPr>
          <p:spPr bwMode="auto">
            <a:xfrm>
              <a:off x="1825625" y="2987675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  <p:sp>
          <p:nvSpPr>
            <p:cNvPr id="30745" name="Text Box 6"/>
            <p:cNvSpPr txBox="1">
              <a:spLocks noChangeArrowheads="1"/>
            </p:cNvSpPr>
            <p:nvPr/>
          </p:nvSpPr>
          <p:spPr bwMode="auto">
            <a:xfrm>
              <a:off x="3697288" y="3367088"/>
              <a:ext cx="190976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Cry1Ab</a:t>
              </a:r>
            </a:p>
          </p:txBody>
        </p:sp>
        <p:sp>
          <p:nvSpPr>
            <p:cNvPr id="30746" name="Text Box 7"/>
            <p:cNvSpPr txBox="1">
              <a:spLocks noChangeArrowheads="1"/>
            </p:cNvSpPr>
            <p:nvPr/>
          </p:nvSpPr>
          <p:spPr bwMode="auto">
            <a:xfrm>
              <a:off x="5662613" y="3367088"/>
              <a:ext cx="3109912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 i="1">
                  <a:solidFill>
                    <a:schemeClr val="tx2"/>
                  </a:solidFill>
                  <a:latin typeface="Comic Sans MS" panose="030F0702030302020204" pitchFamily="66" charset="0"/>
                </a:rPr>
                <a:t>Bacillus thuringiensis</a:t>
              </a:r>
            </a:p>
          </p:txBody>
        </p:sp>
        <p:sp>
          <p:nvSpPr>
            <p:cNvPr id="30747" name="Text Box 6"/>
            <p:cNvSpPr txBox="1">
              <a:spLocks noChangeArrowheads="1"/>
            </p:cNvSpPr>
            <p:nvPr/>
          </p:nvSpPr>
          <p:spPr bwMode="auto">
            <a:xfrm>
              <a:off x="323850" y="3370263"/>
              <a:ext cx="1439863" cy="30797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Mısır</a:t>
              </a:r>
            </a:p>
          </p:txBody>
        </p:sp>
        <p:sp>
          <p:nvSpPr>
            <p:cNvPr id="30748" name="Text Box 7"/>
            <p:cNvSpPr txBox="1">
              <a:spLocks noChangeArrowheads="1"/>
            </p:cNvSpPr>
            <p:nvPr/>
          </p:nvSpPr>
          <p:spPr bwMode="auto">
            <a:xfrm>
              <a:off x="1825625" y="3367088"/>
              <a:ext cx="1809750" cy="3143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Zararlı dayanımı</a:t>
              </a: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871664" y="3870326"/>
            <a:ext cx="2879725" cy="2295525"/>
            <a:chOff x="347911" y="3870573"/>
            <a:chExt cx="2880000" cy="2294731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Rectangle 63"/>
            <p:cNvSpPr>
              <a:spLocks noChangeArrowheads="1"/>
            </p:cNvSpPr>
            <p:nvPr/>
          </p:nvSpPr>
          <p:spPr bwMode="auto">
            <a:xfrm>
              <a:off x="878260" y="5888305"/>
              <a:ext cx="16898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tr-TR" sz="1200" i="1">
                  <a:latin typeface="Comic Sans MS" pitchFamily="66" charset="0"/>
                </a:rPr>
                <a:t>Bacillus</a:t>
              </a:r>
              <a:r>
                <a:rPr lang="tr-TR" sz="1200">
                  <a:latin typeface="Comic Sans MS" pitchFamily="66" charset="0"/>
                </a:rPr>
                <a:t> </a:t>
              </a:r>
              <a:r>
                <a:rPr lang="tr-TR" sz="1200" i="1">
                  <a:latin typeface="Comic Sans MS" pitchFamily="66" charset="0"/>
                </a:rPr>
                <a:t>thuringiensis</a:t>
              </a:r>
              <a:endParaRPr lang="tr-TR" sz="1200">
                <a:latin typeface="Arial" charset="0"/>
              </a:endParaRPr>
            </a:p>
          </p:txBody>
        </p:sp>
        <p:pic>
          <p:nvPicPr>
            <p:cNvPr id="77" name="Picture 76" descr="Bacillus thuringiensi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911" y="3870573"/>
              <a:ext cx="2880000" cy="198210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727" name="Rectangle 3"/>
          <p:cNvSpPr txBox="1">
            <a:spLocks noChangeArrowheads="1"/>
          </p:cNvSpPr>
          <p:nvPr/>
        </p:nvSpPr>
        <p:spPr bwMode="auto">
          <a:xfrm>
            <a:off x="1666876" y="319089"/>
            <a:ext cx="5508625" cy="877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Mikroorganizmalara Dayalı Gen Sistemleri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V="1">
            <a:off x="1774826" y="1052513"/>
            <a:ext cx="540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518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495550" y="2276475"/>
            <a:ext cx="3168650" cy="300038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tr-T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Doğrudan Gen Aktarma Yöntemleri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495550" y="2768600"/>
            <a:ext cx="3168650" cy="30003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Comic Sans MS" panose="030F0702030302020204" pitchFamily="66" charset="0"/>
              </a:rPr>
              <a:t>Elektroporasyon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2495550" y="3141664"/>
            <a:ext cx="3168650" cy="300037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Comic Sans MS" panose="030F0702030302020204" pitchFamily="66" charset="0"/>
              </a:rPr>
              <a:t>Mikroenjeksiyon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2495550" y="3513139"/>
            <a:ext cx="3168650" cy="300037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Comic Sans MS" panose="030F0702030302020204" pitchFamily="66" charset="0"/>
              </a:rPr>
              <a:t>Partikül Bombardımanı</a:t>
            </a: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6311900" y="2276475"/>
            <a:ext cx="3168650" cy="300038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tr-T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Aracılı Gen Aktarma Yöntemleri</a:t>
            </a: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6311900" y="2768600"/>
            <a:ext cx="3168650" cy="30003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300" b="1" i="1">
                <a:latin typeface="Comic Sans MS" panose="030F0702030302020204" pitchFamily="66" charset="0"/>
              </a:rPr>
              <a:t>Agrobacterium tumefaciens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32777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Gen Aktarım Yöntemleri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661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  <p:bldP spid="70679" grpId="0" animBg="1"/>
      <p:bldP spid="70680" grpId="0" animBg="1"/>
      <p:bldP spid="70681" grpId="0" animBg="1"/>
      <p:bldP spid="70683" grpId="0" animBg="1"/>
      <p:bldP spid="70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6"/>
          <p:cNvGrpSpPr>
            <a:grpSpLocks/>
          </p:cNvGrpSpPr>
          <p:nvPr/>
        </p:nvGrpSpPr>
        <p:grpSpPr bwMode="auto">
          <a:xfrm>
            <a:off x="2208214" y="1627188"/>
            <a:ext cx="3875087" cy="3314700"/>
            <a:chOff x="485772" y="2590818"/>
            <a:chExt cx="3874790" cy="3314701"/>
          </a:xfrm>
        </p:grpSpPr>
        <p:sp>
          <p:nvSpPr>
            <p:cNvPr id="4103" name="Text Box 5"/>
            <p:cNvSpPr txBox="1">
              <a:spLocks noChangeArrowheads="1"/>
            </p:cNvSpPr>
            <p:nvPr/>
          </p:nvSpPr>
          <p:spPr bwMode="auto">
            <a:xfrm>
              <a:off x="485772" y="2590819"/>
              <a:ext cx="1981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Verici Bitki</a:t>
              </a:r>
              <a:endParaRPr lang="en-US" altLang="tr-TR" sz="16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2343172" y="2590818"/>
              <a:ext cx="20173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Ticari Bitki Çeşidi</a:t>
              </a:r>
              <a:endParaRPr lang="en-US" altLang="tr-TR" sz="16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831847" y="2992457"/>
              <a:ext cx="1177925" cy="1119187"/>
              <a:chOff x="480" y="912"/>
              <a:chExt cx="960" cy="912"/>
            </a:xfrm>
          </p:grpSpPr>
          <p:sp>
            <p:nvSpPr>
              <p:cNvPr id="17451" name="Oval 10"/>
              <p:cNvSpPr>
                <a:spLocks noChangeArrowheads="1"/>
              </p:cNvSpPr>
              <p:nvPr/>
            </p:nvSpPr>
            <p:spPr bwMode="auto">
              <a:xfrm>
                <a:off x="480" y="912"/>
                <a:ext cx="960" cy="91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141" name="Oval 11"/>
              <p:cNvSpPr>
                <a:spLocks noChangeArrowheads="1"/>
              </p:cNvSpPr>
              <p:nvPr/>
            </p:nvSpPr>
            <p:spPr bwMode="auto">
              <a:xfrm>
                <a:off x="912" y="999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42" name="Oval 12"/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43" name="Oval 13"/>
              <p:cNvSpPr>
                <a:spLocks noChangeArrowheads="1"/>
              </p:cNvSpPr>
              <p:nvPr/>
            </p:nvSpPr>
            <p:spPr bwMode="auto">
              <a:xfrm>
                <a:off x="720" y="144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44" name="Oval 14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45" name="Oval 15"/>
              <p:cNvSpPr>
                <a:spLocks noChangeArrowheads="1"/>
              </p:cNvSpPr>
              <p:nvPr/>
            </p:nvSpPr>
            <p:spPr bwMode="auto">
              <a:xfrm>
                <a:off x="1008" y="158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46" name="Line 16"/>
              <p:cNvSpPr>
                <a:spLocks noChangeShapeType="1"/>
              </p:cNvSpPr>
              <p:nvPr/>
            </p:nvSpPr>
            <p:spPr bwMode="auto">
              <a:xfrm flipH="1">
                <a:off x="816" y="110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47" name="Line 17"/>
              <p:cNvSpPr>
                <a:spLocks noChangeShapeType="1"/>
              </p:cNvSpPr>
              <p:nvPr/>
            </p:nvSpPr>
            <p:spPr bwMode="auto">
              <a:xfrm>
                <a:off x="816" y="124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48" name="Line 18"/>
              <p:cNvSpPr>
                <a:spLocks noChangeShapeType="1"/>
              </p:cNvSpPr>
              <p:nvPr/>
            </p:nvSpPr>
            <p:spPr bwMode="auto">
              <a:xfrm flipH="1">
                <a:off x="864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49" name="Line 19"/>
              <p:cNvSpPr>
                <a:spLocks noChangeShapeType="1"/>
              </p:cNvSpPr>
              <p:nvPr/>
            </p:nvSpPr>
            <p:spPr bwMode="auto">
              <a:xfrm>
                <a:off x="864" y="1584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106" name="Line 20"/>
            <p:cNvSpPr>
              <a:spLocks noChangeShapeType="1"/>
            </p:cNvSpPr>
            <p:nvPr/>
          </p:nvSpPr>
          <p:spPr bwMode="auto">
            <a:xfrm>
              <a:off x="1597022" y="4170382"/>
              <a:ext cx="649288" cy="6477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7" name="Line 21"/>
            <p:cNvSpPr>
              <a:spLocks noChangeShapeType="1"/>
            </p:cNvSpPr>
            <p:nvPr/>
          </p:nvSpPr>
          <p:spPr bwMode="auto">
            <a:xfrm flipH="1">
              <a:off x="2414598" y="4154496"/>
              <a:ext cx="471487" cy="6477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4108" name="Group 33"/>
            <p:cNvGrpSpPr>
              <a:grpSpLocks/>
            </p:cNvGrpSpPr>
            <p:nvPr/>
          </p:nvGrpSpPr>
          <p:grpSpPr bwMode="auto">
            <a:xfrm>
              <a:off x="2593995" y="2989412"/>
              <a:ext cx="1177925" cy="1119188"/>
              <a:chOff x="1776" y="864"/>
              <a:chExt cx="960" cy="912"/>
            </a:xfrm>
          </p:grpSpPr>
          <p:sp>
            <p:nvSpPr>
              <p:cNvPr id="17441" name="Oval 34"/>
              <p:cNvSpPr>
                <a:spLocks noChangeArrowheads="1"/>
              </p:cNvSpPr>
              <p:nvPr/>
            </p:nvSpPr>
            <p:spPr bwMode="auto">
              <a:xfrm>
                <a:off x="1776" y="864"/>
                <a:ext cx="960" cy="91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131" name="Oval 35"/>
              <p:cNvSpPr>
                <a:spLocks noChangeArrowheads="1"/>
              </p:cNvSpPr>
              <p:nvPr/>
            </p:nvSpPr>
            <p:spPr bwMode="auto">
              <a:xfrm>
                <a:off x="2278" y="951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32" name="Oval 36"/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33" name="Oval 37"/>
              <p:cNvSpPr>
                <a:spLocks noChangeArrowheads="1"/>
              </p:cNvSpPr>
              <p:nvPr/>
            </p:nvSpPr>
            <p:spPr bwMode="auto">
              <a:xfrm>
                <a:off x="2382" y="1274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34" name="Oval 38"/>
              <p:cNvSpPr>
                <a:spLocks noChangeArrowheads="1"/>
              </p:cNvSpPr>
              <p:nvPr/>
            </p:nvSpPr>
            <p:spPr bwMode="auto">
              <a:xfrm>
                <a:off x="2343" y="1549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35" name="Oval 39"/>
              <p:cNvSpPr>
                <a:spLocks noChangeArrowheads="1"/>
              </p:cNvSpPr>
              <p:nvPr/>
            </p:nvSpPr>
            <p:spPr bwMode="auto">
              <a:xfrm>
                <a:off x="2099" y="1440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auto">
              <a:xfrm>
                <a:off x="2146" y="978"/>
                <a:ext cx="140" cy="187"/>
              </a:xfrm>
              <a:custGeom>
                <a:avLst/>
                <a:gdLst>
                  <a:gd name="T0" fmla="*/ 132 w 140"/>
                  <a:gd name="T1" fmla="*/ 33 h 187"/>
                  <a:gd name="T2" fmla="*/ 132 w 140"/>
                  <a:gd name="T3" fmla="*/ 46 h 187"/>
                  <a:gd name="T4" fmla="*/ 94 w 140"/>
                  <a:gd name="T5" fmla="*/ 59 h 187"/>
                  <a:gd name="T6" fmla="*/ 81 w 140"/>
                  <a:gd name="T7" fmla="*/ 110 h 187"/>
                  <a:gd name="T8" fmla="*/ 56 w 140"/>
                  <a:gd name="T9" fmla="*/ 148 h 187"/>
                  <a:gd name="T10" fmla="*/ 17 w 140"/>
                  <a:gd name="T11" fmla="*/ 123 h 187"/>
                  <a:gd name="T12" fmla="*/ 4 w 140"/>
                  <a:gd name="T13" fmla="*/ 187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87"/>
                  <a:gd name="T23" fmla="*/ 140 w 140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87">
                    <a:moveTo>
                      <a:pt x="132" y="33"/>
                    </a:moveTo>
                    <a:cubicBezTo>
                      <a:pt x="37" y="0"/>
                      <a:pt x="132" y="29"/>
                      <a:pt x="132" y="46"/>
                    </a:cubicBezTo>
                    <a:cubicBezTo>
                      <a:pt x="132" y="59"/>
                      <a:pt x="107" y="55"/>
                      <a:pt x="94" y="59"/>
                    </a:cubicBezTo>
                    <a:cubicBezTo>
                      <a:pt x="140" y="126"/>
                      <a:pt x="124" y="76"/>
                      <a:pt x="81" y="110"/>
                    </a:cubicBezTo>
                    <a:cubicBezTo>
                      <a:pt x="69" y="119"/>
                      <a:pt x="64" y="135"/>
                      <a:pt x="56" y="148"/>
                    </a:cubicBezTo>
                    <a:cubicBezTo>
                      <a:pt x="43" y="140"/>
                      <a:pt x="29" y="114"/>
                      <a:pt x="17" y="123"/>
                    </a:cubicBezTo>
                    <a:cubicBezTo>
                      <a:pt x="0" y="136"/>
                      <a:pt x="4" y="187"/>
                      <a:pt x="4" y="187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auto">
              <a:xfrm>
                <a:off x="2150" y="1183"/>
                <a:ext cx="220" cy="146"/>
              </a:xfrm>
              <a:custGeom>
                <a:avLst/>
                <a:gdLst>
                  <a:gd name="T0" fmla="*/ 0 w 220"/>
                  <a:gd name="T1" fmla="*/ 71 h 146"/>
                  <a:gd name="T2" fmla="*/ 52 w 220"/>
                  <a:gd name="T3" fmla="*/ 71 h 146"/>
                  <a:gd name="T4" fmla="*/ 90 w 220"/>
                  <a:gd name="T5" fmla="*/ 84 h 146"/>
                  <a:gd name="T6" fmla="*/ 128 w 220"/>
                  <a:gd name="T7" fmla="*/ 135 h 146"/>
                  <a:gd name="T8" fmla="*/ 167 w 220"/>
                  <a:gd name="T9" fmla="*/ 123 h 146"/>
                  <a:gd name="T10" fmla="*/ 192 w 220"/>
                  <a:gd name="T11" fmla="*/ 84 h 146"/>
                  <a:gd name="T12" fmla="*/ 218 w 220"/>
                  <a:gd name="T13" fmla="*/ 135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146"/>
                  <a:gd name="T23" fmla="*/ 220 w 22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146">
                    <a:moveTo>
                      <a:pt x="0" y="71"/>
                    </a:moveTo>
                    <a:cubicBezTo>
                      <a:pt x="45" y="5"/>
                      <a:pt x="7" y="35"/>
                      <a:pt x="52" y="71"/>
                    </a:cubicBezTo>
                    <a:cubicBezTo>
                      <a:pt x="62" y="79"/>
                      <a:pt x="77" y="80"/>
                      <a:pt x="90" y="84"/>
                    </a:cubicBezTo>
                    <a:cubicBezTo>
                      <a:pt x="147" y="0"/>
                      <a:pt x="86" y="72"/>
                      <a:pt x="128" y="135"/>
                    </a:cubicBezTo>
                    <a:cubicBezTo>
                      <a:pt x="136" y="146"/>
                      <a:pt x="154" y="127"/>
                      <a:pt x="167" y="123"/>
                    </a:cubicBezTo>
                    <a:cubicBezTo>
                      <a:pt x="175" y="110"/>
                      <a:pt x="177" y="84"/>
                      <a:pt x="192" y="84"/>
                    </a:cubicBezTo>
                    <a:cubicBezTo>
                      <a:pt x="220" y="84"/>
                      <a:pt x="218" y="118"/>
                      <a:pt x="218" y="135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auto">
              <a:xfrm>
                <a:off x="2138" y="1332"/>
                <a:ext cx="281" cy="103"/>
              </a:xfrm>
              <a:custGeom>
                <a:avLst/>
                <a:gdLst>
                  <a:gd name="T0" fmla="*/ 281 w 281"/>
                  <a:gd name="T1" fmla="*/ 38 h 103"/>
                  <a:gd name="T2" fmla="*/ 0 w 281"/>
                  <a:gd name="T3" fmla="*/ 102 h 103"/>
                  <a:gd name="T4" fmla="*/ 0 60000 65536"/>
                  <a:gd name="T5" fmla="*/ 0 60000 65536"/>
                  <a:gd name="T6" fmla="*/ 0 w 281"/>
                  <a:gd name="T7" fmla="*/ 0 h 103"/>
                  <a:gd name="T8" fmla="*/ 281 w 281"/>
                  <a:gd name="T9" fmla="*/ 103 h 10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1" h="103">
                    <a:moveTo>
                      <a:pt x="281" y="38"/>
                    </a:moveTo>
                    <a:cubicBezTo>
                      <a:pt x="183" y="103"/>
                      <a:pt x="47" y="0"/>
                      <a:pt x="0" y="10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auto">
              <a:xfrm>
                <a:off x="2059" y="1536"/>
                <a:ext cx="271" cy="110"/>
              </a:xfrm>
              <a:custGeom>
                <a:avLst/>
                <a:gdLst>
                  <a:gd name="T0" fmla="*/ 271 w 271"/>
                  <a:gd name="T1" fmla="*/ 64 h 110"/>
                  <a:gd name="T2" fmla="*/ 79 w 271"/>
                  <a:gd name="T3" fmla="*/ 13 h 110"/>
                  <a:gd name="T4" fmla="*/ 66 w 271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110"/>
                  <a:gd name="T11" fmla="*/ 271 w 271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110">
                    <a:moveTo>
                      <a:pt x="271" y="64"/>
                    </a:moveTo>
                    <a:cubicBezTo>
                      <a:pt x="0" y="44"/>
                      <a:pt x="126" y="110"/>
                      <a:pt x="79" y="13"/>
                    </a:cubicBezTo>
                    <a:cubicBezTo>
                      <a:pt x="76" y="7"/>
                      <a:pt x="70" y="4"/>
                      <a:pt x="66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7420" name="Oval 44"/>
            <p:cNvSpPr>
              <a:spLocks noChangeArrowheads="1"/>
            </p:cNvSpPr>
            <p:nvPr/>
          </p:nvSpPr>
          <p:spPr bwMode="auto">
            <a:xfrm>
              <a:off x="1727102" y="4786331"/>
              <a:ext cx="1177835" cy="11191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grpSp>
          <p:nvGrpSpPr>
            <p:cNvPr id="4110" name="Group 45"/>
            <p:cNvGrpSpPr>
              <a:grpSpLocks/>
            </p:cNvGrpSpPr>
            <p:nvPr/>
          </p:nvGrpSpPr>
          <p:grpSpPr bwMode="auto">
            <a:xfrm>
              <a:off x="1781174" y="4930801"/>
              <a:ext cx="588963" cy="893764"/>
              <a:chOff x="1392" y="2439"/>
              <a:chExt cx="480" cy="729"/>
            </a:xfrm>
          </p:grpSpPr>
          <p:sp>
            <p:nvSpPr>
              <p:cNvPr id="4121" name="Oval 46"/>
              <p:cNvSpPr>
                <a:spLocks noChangeArrowheads="1"/>
              </p:cNvSpPr>
              <p:nvPr/>
            </p:nvSpPr>
            <p:spPr bwMode="auto">
              <a:xfrm>
                <a:off x="1632" y="2439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22" name="Oval 47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23" name="Oval 48"/>
              <p:cNvSpPr>
                <a:spLocks noChangeArrowheads="1"/>
              </p:cNvSpPr>
              <p:nvPr/>
            </p:nvSpPr>
            <p:spPr bwMode="auto">
              <a:xfrm>
                <a:off x="1440" y="288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24" name="Oval 49"/>
              <p:cNvSpPr>
                <a:spLocks noChangeArrowheads="1"/>
              </p:cNvSpPr>
              <p:nvPr/>
            </p:nvSpPr>
            <p:spPr bwMode="auto">
              <a:xfrm>
                <a:off x="1680" y="2736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25" name="Oval 50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26" name="Line 51"/>
              <p:cNvSpPr>
                <a:spLocks noChangeShapeType="1"/>
              </p:cNvSpPr>
              <p:nvPr/>
            </p:nvSpPr>
            <p:spPr bwMode="auto">
              <a:xfrm flipH="1">
                <a:off x="1536" y="254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7" name="Line 52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8" name="Line 53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9" name="Line 54"/>
              <p:cNvSpPr>
                <a:spLocks noChangeShapeType="1"/>
              </p:cNvSpPr>
              <p:nvPr/>
            </p:nvSpPr>
            <p:spPr bwMode="auto">
              <a:xfrm>
                <a:off x="1584" y="3024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111" name="Group 55"/>
            <p:cNvGrpSpPr>
              <a:grpSpLocks/>
            </p:cNvGrpSpPr>
            <p:nvPr/>
          </p:nvGrpSpPr>
          <p:grpSpPr bwMode="auto">
            <a:xfrm>
              <a:off x="2289174" y="4903817"/>
              <a:ext cx="512764" cy="852490"/>
              <a:chOff x="1627" y="2439"/>
              <a:chExt cx="419" cy="695"/>
            </a:xfrm>
          </p:grpSpPr>
          <p:sp>
            <p:nvSpPr>
              <p:cNvPr id="4112" name="Oval 56"/>
              <p:cNvSpPr>
                <a:spLocks noChangeArrowheads="1"/>
              </p:cNvSpPr>
              <p:nvPr/>
            </p:nvSpPr>
            <p:spPr bwMode="auto">
              <a:xfrm>
                <a:off x="1846" y="2439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13" name="Oval 57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14" name="Oval 58"/>
              <p:cNvSpPr>
                <a:spLocks noChangeArrowheads="1"/>
              </p:cNvSpPr>
              <p:nvPr/>
            </p:nvSpPr>
            <p:spPr bwMode="auto">
              <a:xfrm>
                <a:off x="1950" y="2762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15" name="Oval 59"/>
              <p:cNvSpPr>
                <a:spLocks noChangeArrowheads="1"/>
              </p:cNvSpPr>
              <p:nvPr/>
            </p:nvSpPr>
            <p:spPr bwMode="auto">
              <a:xfrm>
                <a:off x="1911" y="3037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16" name="Oval 60"/>
              <p:cNvSpPr>
                <a:spLocks noChangeArrowheads="1"/>
              </p:cNvSpPr>
              <p:nvPr/>
            </p:nvSpPr>
            <p:spPr bwMode="auto">
              <a:xfrm>
                <a:off x="1667" y="2928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117" name="Freeform 61"/>
              <p:cNvSpPr>
                <a:spLocks/>
              </p:cNvSpPr>
              <p:nvPr/>
            </p:nvSpPr>
            <p:spPr bwMode="auto">
              <a:xfrm>
                <a:off x="1714" y="2466"/>
                <a:ext cx="140" cy="187"/>
              </a:xfrm>
              <a:custGeom>
                <a:avLst/>
                <a:gdLst>
                  <a:gd name="T0" fmla="*/ 132 w 140"/>
                  <a:gd name="T1" fmla="*/ 33 h 187"/>
                  <a:gd name="T2" fmla="*/ 132 w 140"/>
                  <a:gd name="T3" fmla="*/ 46 h 187"/>
                  <a:gd name="T4" fmla="*/ 94 w 140"/>
                  <a:gd name="T5" fmla="*/ 59 h 187"/>
                  <a:gd name="T6" fmla="*/ 81 w 140"/>
                  <a:gd name="T7" fmla="*/ 110 h 187"/>
                  <a:gd name="T8" fmla="*/ 56 w 140"/>
                  <a:gd name="T9" fmla="*/ 148 h 187"/>
                  <a:gd name="T10" fmla="*/ 17 w 140"/>
                  <a:gd name="T11" fmla="*/ 123 h 187"/>
                  <a:gd name="T12" fmla="*/ 4 w 140"/>
                  <a:gd name="T13" fmla="*/ 187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87"/>
                  <a:gd name="T23" fmla="*/ 140 w 140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87">
                    <a:moveTo>
                      <a:pt x="132" y="33"/>
                    </a:moveTo>
                    <a:cubicBezTo>
                      <a:pt x="37" y="0"/>
                      <a:pt x="132" y="29"/>
                      <a:pt x="132" y="46"/>
                    </a:cubicBezTo>
                    <a:cubicBezTo>
                      <a:pt x="132" y="59"/>
                      <a:pt x="107" y="55"/>
                      <a:pt x="94" y="59"/>
                    </a:cubicBezTo>
                    <a:cubicBezTo>
                      <a:pt x="140" y="126"/>
                      <a:pt x="124" y="76"/>
                      <a:pt x="81" y="110"/>
                    </a:cubicBezTo>
                    <a:cubicBezTo>
                      <a:pt x="69" y="119"/>
                      <a:pt x="64" y="135"/>
                      <a:pt x="56" y="148"/>
                    </a:cubicBezTo>
                    <a:cubicBezTo>
                      <a:pt x="43" y="140"/>
                      <a:pt x="29" y="114"/>
                      <a:pt x="17" y="123"/>
                    </a:cubicBezTo>
                    <a:cubicBezTo>
                      <a:pt x="0" y="136"/>
                      <a:pt x="4" y="187"/>
                      <a:pt x="4" y="187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18" name="Freeform 62"/>
              <p:cNvSpPr>
                <a:spLocks/>
              </p:cNvSpPr>
              <p:nvPr/>
            </p:nvSpPr>
            <p:spPr bwMode="auto">
              <a:xfrm>
                <a:off x="1718" y="2671"/>
                <a:ext cx="220" cy="146"/>
              </a:xfrm>
              <a:custGeom>
                <a:avLst/>
                <a:gdLst>
                  <a:gd name="T0" fmla="*/ 0 w 220"/>
                  <a:gd name="T1" fmla="*/ 71 h 146"/>
                  <a:gd name="T2" fmla="*/ 52 w 220"/>
                  <a:gd name="T3" fmla="*/ 71 h 146"/>
                  <a:gd name="T4" fmla="*/ 90 w 220"/>
                  <a:gd name="T5" fmla="*/ 84 h 146"/>
                  <a:gd name="T6" fmla="*/ 128 w 220"/>
                  <a:gd name="T7" fmla="*/ 135 h 146"/>
                  <a:gd name="T8" fmla="*/ 167 w 220"/>
                  <a:gd name="T9" fmla="*/ 123 h 146"/>
                  <a:gd name="T10" fmla="*/ 192 w 220"/>
                  <a:gd name="T11" fmla="*/ 84 h 146"/>
                  <a:gd name="T12" fmla="*/ 218 w 220"/>
                  <a:gd name="T13" fmla="*/ 135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146"/>
                  <a:gd name="T23" fmla="*/ 220 w 22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146">
                    <a:moveTo>
                      <a:pt x="0" y="71"/>
                    </a:moveTo>
                    <a:cubicBezTo>
                      <a:pt x="45" y="5"/>
                      <a:pt x="7" y="35"/>
                      <a:pt x="52" y="71"/>
                    </a:cubicBezTo>
                    <a:cubicBezTo>
                      <a:pt x="62" y="79"/>
                      <a:pt x="77" y="80"/>
                      <a:pt x="90" y="84"/>
                    </a:cubicBezTo>
                    <a:cubicBezTo>
                      <a:pt x="147" y="0"/>
                      <a:pt x="86" y="72"/>
                      <a:pt x="128" y="135"/>
                    </a:cubicBezTo>
                    <a:cubicBezTo>
                      <a:pt x="136" y="146"/>
                      <a:pt x="154" y="127"/>
                      <a:pt x="167" y="123"/>
                    </a:cubicBezTo>
                    <a:cubicBezTo>
                      <a:pt x="175" y="110"/>
                      <a:pt x="177" y="84"/>
                      <a:pt x="192" y="84"/>
                    </a:cubicBezTo>
                    <a:cubicBezTo>
                      <a:pt x="220" y="84"/>
                      <a:pt x="218" y="118"/>
                      <a:pt x="218" y="135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19" name="Freeform 63"/>
              <p:cNvSpPr>
                <a:spLocks/>
              </p:cNvSpPr>
              <p:nvPr/>
            </p:nvSpPr>
            <p:spPr bwMode="auto">
              <a:xfrm>
                <a:off x="1706" y="2820"/>
                <a:ext cx="281" cy="103"/>
              </a:xfrm>
              <a:custGeom>
                <a:avLst/>
                <a:gdLst>
                  <a:gd name="T0" fmla="*/ 281 w 281"/>
                  <a:gd name="T1" fmla="*/ 38 h 103"/>
                  <a:gd name="T2" fmla="*/ 0 w 281"/>
                  <a:gd name="T3" fmla="*/ 102 h 103"/>
                  <a:gd name="T4" fmla="*/ 0 60000 65536"/>
                  <a:gd name="T5" fmla="*/ 0 60000 65536"/>
                  <a:gd name="T6" fmla="*/ 0 w 281"/>
                  <a:gd name="T7" fmla="*/ 0 h 103"/>
                  <a:gd name="T8" fmla="*/ 281 w 281"/>
                  <a:gd name="T9" fmla="*/ 103 h 10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1" h="103">
                    <a:moveTo>
                      <a:pt x="281" y="38"/>
                    </a:moveTo>
                    <a:cubicBezTo>
                      <a:pt x="183" y="103"/>
                      <a:pt x="47" y="0"/>
                      <a:pt x="0" y="10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0" name="Freeform 64"/>
              <p:cNvSpPr>
                <a:spLocks/>
              </p:cNvSpPr>
              <p:nvPr/>
            </p:nvSpPr>
            <p:spPr bwMode="auto">
              <a:xfrm>
                <a:off x="1627" y="3024"/>
                <a:ext cx="271" cy="110"/>
              </a:xfrm>
              <a:custGeom>
                <a:avLst/>
                <a:gdLst>
                  <a:gd name="T0" fmla="*/ 271 w 271"/>
                  <a:gd name="T1" fmla="*/ 64 h 110"/>
                  <a:gd name="T2" fmla="*/ 79 w 271"/>
                  <a:gd name="T3" fmla="*/ 13 h 110"/>
                  <a:gd name="T4" fmla="*/ 66 w 271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110"/>
                  <a:gd name="T11" fmla="*/ 271 w 271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110">
                    <a:moveTo>
                      <a:pt x="271" y="64"/>
                    </a:moveTo>
                    <a:cubicBezTo>
                      <a:pt x="0" y="44"/>
                      <a:pt x="126" y="110"/>
                      <a:pt x="79" y="13"/>
                    </a:cubicBezTo>
                    <a:cubicBezTo>
                      <a:pt x="76" y="7"/>
                      <a:pt x="70" y="4"/>
                      <a:pt x="66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96" name="Text Box 1114"/>
          <p:cNvSpPr txBox="1">
            <a:spLocks noChangeArrowheads="1"/>
          </p:cNvSpPr>
          <p:nvPr/>
        </p:nvSpPr>
        <p:spPr bwMode="auto">
          <a:xfrm>
            <a:off x="1914526" y="5000626"/>
            <a:ext cx="85391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000">
                <a:latin typeface="Comic Sans MS" panose="030F0702030302020204" pitchFamily="66" charset="0"/>
              </a:rPr>
              <a:t>Melezleme belli türler arası mümkündür 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000">
                <a:latin typeface="Comic Sans MS" panose="030F0702030302020204" pitchFamily="66" charset="0"/>
                <a:cs typeface="Times New Roman" panose="02020603050405020304" pitchFamily="18" charset="0"/>
              </a:rPr>
              <a:t>İstenen genle birlikte istenmeyen genler de geçer.</a:t>
            </a:r>
            <a:endParaRPr lang="en-US" altLang="tr-TR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000">
                <a:latin typeface="Comic Sans MS" panose="030F0702030302020204" pitchFamily="66" charset="0"/>
                <a:cs typeface="Times New Roman" panose="02020603050405020304" pitchFamily="18" charset="0"/>
              </a:rPr>
              <a:t>İstenen sonuçları almak için uzun zamana ihtiyaç vardır.</a:t>
            </a:r>
            <a:endParaRPr lang="en-US" altLang="tr-TR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5" y="2947989"/>
            <a:ext cx="4319588" cy="9858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4102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Klasik Islah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503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8"/>
          <p:cNvGrpSpPr>
            <a:grpSpLocks/>
          </p:cNvGrpSpPr>
          <p:nvPr/>
        </p:nvGrpSpPr>
        <p:grpSpPr bwMode="auto">
          <a:xfrm>
            <a:off x="2208214" y="1628775"/>
            <a:ext cx="3944937" cy="3252788"/>
            <a:chOff x="5200680" y="2598769"/>
            <a:chExt cx="3945632" cy="3252695"/>
          </a:xfrm>
        </p:grpSpPr>
        <p:grpSp>
          <p:nvGrpSpPr>
            <p:cNvPr id="5127" name="Group 9"/>
            <p:cNvGrpSpPr>
              <a:grpSpLocks/>
            </p:cNvGrpSpPr>
            <p:nvPr/>
          </p:nvGrpSpPr>
          <p:grpSpPr bwMode="auto">
            <a:xfrm>
              <a:off x="5618193" y="2985838"/>
              <a:ext cx="1177925" cy="1119187"/>
              <a:chOff x="480" y="912"/>
              <a:chExt cx="960" cy="912"/>
            </a:xfrm>
          </p:grpSpPr>
          <p:sp>
            <p:nvSpPr>
              <p:cNvPr id="18465" name="Oval 10"/>
              <p:cNvSpPr>
                <a:spLocks noChangeArrowheads="1"/>
              </p:cNvSpPr>
              <p:nvPr/>
            </p:nvSpPr>
            <p:spPr bwMode="auto">
              <a:xfrm>
                <a:off x="480" y="912"/>
                <a:ext cx="960" cy="91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155" name="Oval 11"/>
              <p:cNvSpPr>
                <a:spLocks noChangeArrowheads="1"/>
              </p:cNvSpPr>
              <p:nvPr/>
            </p:nvSpPr>
            <p:spPr bwMode="auto">
              <a:xfrm>
                <a:off x="912" y="999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56" name="Oval 12"/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57" name="Oval 13"/>
              <p:cNvSpPr>
                <a:spLocks noChangeArrowheads="1"/>
              </p:cNvSpPr>
              <p:nvPr/>
            </p:nvSpPr>
            <p:spPr bwMode="auto">
              <a:xfrm>
                <a:off x="720" y="144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58" name="Oval 14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59" name="Oval 15"/>
              <p:cNvSpPr>
                <a:spLocks noChangeArrowheads="1"/>
              </p:cNvSpPr>
              <p:nvPr/>
            </p:nvSpPr>
            <p:spPr bwMode="auto">
              <a:xfrm>
                <a:off x="1008" y="158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60" name="Line 16"/>
              <p:cNvSpPr>
                <a:spLocks noChangeShapeType="1"/>
              </p:cNvSpPr>
              <p:nvPr/>
            </p:nvSpPr>
            <p:spPr bwMode="auto">
              <a:xfrm flipH="1">
                <a:off x="816" y="110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61" name="Line 17"/>
              <p:cNvSpPr>
                <a:spLocks noChangeShapeType="1"/>
              </p:cNvSpPr>
              <p:nvPr/>
            </p:nvSpPr>
            <p:spPr bwMode="auto">
              <a:xfrm>
                <a:off x="816" y="124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62" name="Line 18"/>
              <p:cNvSpPr>
                <a:spLocks noChangeShapeType="1"/>
              </p:cNvSpPr>
              <p:nvPr/>
            </p:nvSpPr>
            <p:spPr bwMode="auto">
              <a:xfrm flipH="1">
                <a:off x="864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63" name="Line 19"/>
              <p:cNvSpPr>
                <a:spLocks noChangeShapeType="1"/>
              </p:cNvSpPr>
              <p:nvPr/>
            </p:nvSpPr>
            <p:spPr bwMode="auto">
              <a:xfrm>
                <a:off x="864" y="1584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128" name="Line 20"/>
            <p:cNvSpPr>
              <a:spLocks noChangeShapeType="1"/>
            </p:cNvSpPr>
            <p:nvPr/>
          </p:nvSpPr>
          <p:spPr bwMode="auto">
            <a:xfrm>
              <a:off x="6383368" y="4163763"/>
              <a:ext cx="649288" cy="6477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9" name="Line 21"/>
            <p:cNvSpPr>
              <a:spLocks noChangeShapeType="1"/>
            </p:cNvSpPr>
            <p:nvPr/>
          </p:nvSpPr>
          <p:spPr bwMode="auto">
            <a:xfrm flipH="1">
              <a:off x="7200944" y="4147877"/>
              <a:ext cx="471487" cy="6477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5130" name="Group 33"/>
            <p:cNvGrpSpPr>
              <a:grpSpLocks/>
            </p:cNvGrpSpPr>
            <p:nvPr/>
          </p:nvGrpSpPr>
          <p:grpSpPr bwMode="auto">
            <a:xfrm>
              <a:off x="7380341" y="2982793"/>
              <a:ext cx="1177925" cy="1119188"/>
              <a:chOff x="1776" y="864"/>
              <a:chExt cx="960" cy="912"/>
            </a:xfrm>
          </p:grpSpPr>
          <p:sp>
            <p:nvSpPr>
              <p:cNvPr id="18455" name="Oval 34"/>
              <p:cNvSpPr>
                <a:spLocks noChangeArrowheads="1"/>
              </p:cNvSpPr>
              <p:nvPr/>
            </p:nvSpPr>
            <p:spPr bwMode="auto">
              <a:xfrm>
                <a:off x="1776" y="864"/>
                <a:ext cx="960" cy="91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145" name="Oval 35"/>
              <p:cNvSpPr>
                <a:spLocks noChangeArrowheads="1"/>
              </p:cNvSpPr>
              <p:nvPr/>
            </p:nvSpPr>
            <p:spPr bwMode="auto">
              <a:xfrm>
                <a:off x="2278" y="951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46" name="Oval 36"/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47" name="Oval 37"/>
              <p:cNvSpPr>
                <a:spLocks noChangeArrowheads="1"/>
              </p:cNvSpPr>
              <p:nvPr/>
            </p:nvSpPr>
            <p:spPr bwMode="auto">
              <a:xfrm>
                <a:off x="2382" y="1274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48" name="Oval 38"/>
              <p:cNvSpPr>
                <a:spLocks noChangeArrowheads="1"/>
              </p:cNvSpPr>
              <p:nvPr/>
            </p:nvSpPr>
            <p:spPr bwMode="auto">
              <a:xfrm>
                <a:off x="2343" y="1549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49" name="Oval 39"/>
              <p:cNvSpPr>
                <a:spLocks noChangeArrowheads="1"/>
              </p:cNvSpPr>
              <p:nvPr/>
            </p:nvSpPr>
            <p:spPr bwMode="auto">
              <a:xfrm>
                <a:off x="2099" y="1440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50" name="Freeform 40"/>
              <p:cNvSpPr>
                <a:spLocks/>
              </p:cNvSpPr>
              <p:nvPr/>
            </p:nvSpPr>
            <p:spPr bwMode="auto">
              <a:xfrm>
                <a:off x="2146" y="978"/>
                <a:ext cx="140" cy="187"/>
              </a:xfrm>
              <a:custGeom>
                <a:avLst/>
                <a:gdLst>
                  <a:gd name="T0" fmla="*/ 132 w 140"/>
                  <a:gd name="T1" fmla="*/ 33 h 187"/>
                  <a:gd name="T2" fmla="*/ 132 w 140"/>
                  <a:gd name="T3" fmla="*/ 46 h 187"/>
                  <a:gd name="T4" fmla="*/ 94 w 140"/>
                  <a:gd name="T5" fmla="*/ 59 h 187"/>
                  <a:gd name="T6" fmla="*/ 81 w 140"/>
                  <a:gd name="T7" fmla="*/ 110 h 187"/>
                  <a:gd name="T8" fmla="*/ 56 w 140"/>
                  <a:gd name="T9" fmla="*/ 148 h 187"/>
                  <a:gd name="T10" fmla="*/ 17 w 140"/>
                  <a:gd name="T11" fmla="*/ 123 h 187"/>
                  <a:gd name="T12" fmla="*/ 4 w 140"/>
                  <a:gd name="T13" fmla="*/ 187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87"/>
                  <a:gd name="T23" fmla="*/ 140 w 140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87">
                    <a:moveTo>
                      <a:pt x="132" y="33"/>
                    </a:moveTo>
                    <a:cubicBezTo>
                      <a:pt x="37" y="0"/>
                      <a:pt x="132" y="29"/>
                      <a:pt x="132" y="46"/>
                    </a:cubicBezTo>
                    <a:cubicBezTo>
                      <a:pt x="132" y="59"/>
                      <a:pt x="107" y="55"/>
                      <a:pt x="94" y="59"/>
                    </a:cubicBezTo>
                    <a:cubicBezTo>
                      <a:pt x="140" y="126"/>
                      <a:pt x="124" y="76"/>
                      <a:pt x="81" y="110"/>
                    </a:cubicBezTo>
                    <a:cubicBezTo>
                      <a:pt x="69" y="119"/>
                      <a:pt x="64" y="135"/>
                      <a:pt x="56" y="148"/>
                    </a:cubicBezTo>
                    <a:cubicBezTo>
                      <a:pt x="43" y="140"/>
                      <a:pt x="29" y="114"/>
                      <a:pt x="17" y="123"/>
                    </a:cubicBezTo>
                    <a:cubicBezTo>
                      <a:pt x="0" y="136"/>
                      <a:pt x="4" y="187"/>
                      <a:pt x="4" y="187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51" name="Freeform 41"/>
              <p:cNvSpPr>
                <a:spLocks/>
              </p:cNvSpPr>
              <p:nvPr/>
            </p:nvSpPr>
            <p:spPr bwMode="auto">
              <a:xfrm>
                <a:off x="2150" y="1183"/>
                <a:ext cx="220" cy="146"/>
              </a:xfrm>
              <a:custGeom>
                <a:avLst/>
                <a:gdLst>
                  <a:gd name="T0" fmla="*/ 0 w 220"/>
                  <a:gd name="T1" fmla="*/ 71 h 146"/>
                  <a:gd name="T2" fmla="*/ 52 w 220"/>
                  <a:gd name="T3" fmla="*/ 71 h 146"/>
                  <a:gd name="T4" fmla="*/ 90 w 220"/>
                  <a:gd name="T5" fmla="*/ 84 h 146"/>
                  <a:gd name="T6" fmla="*/ 128 w 220"/>
                  <a:gd name="T7" fmla="*/ 135 h 146"/>
                  <a:gd name="T8" fmla="*/ 167 w 220"/>
                  <a:gd name="T9" fmla="*/ 123 h 146"/>
                  <a:gd name="T10" fmla="*/ 192 w 220"/>
                  <a:gd name="T11" fmla="*/ 84 h 146"/>
                  <a:gd name="T12" fmla="*/ 218 w 220"/>
                  <a:gd name="T13" fmla="*/ 135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146"/>
                  <a:gd name="T23" fmla="*/ 220 w 22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146">
                    <a:moveTo>
                      <a:pt x="0" y="71"/>
                    </a:moveTo>
                    <a:cubicBezTo>
                      <a:pt x="45" y="5"/>
                      <a:pt x="7" y="35"/>
                      <a:pt x="52" y="71"/>
                    </a:cubicBezTo>
                    <a:cubicBezTo>
                      <a:pt x="62" y="79"/>
                      <a:pt x="77" y="80"/>
                      <a:pt x="90" y="84"/>
                    </a:cubicBezTo>
                    <a:cubicBezTo>
                      <a:pt x="147" y="0"/>
                      <a:pt x="86" y="72"/>
                      <a:pt x="128" y="135"/>
                    </a:cubicBezTo>
                    <a:cubicBezTo>
                      <a:pt x="136" y="146"/>
                      <a:pt x="154" y="127"/>
                      <a:pt x="167" y="123"/>
                    </a:cubicBezTo>
                    <a:cubicBezTo>
                      <a:pt x="175" y="110"/>
                      <a:pt x="177" y="84"/>
                      <a:pt x="192" y="84"/>
                    </a:cubicBezTo>
                    <a:cubicBezTo>
                      <a:pt x="220" y="84"/>
                      <a:pt x="218" y="118"/>
                      <a:pt x="218" y="135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52" name="Freeform 42"/>
              <p:cNvSpPr>
                <a:spLocks/>
              </p:cNvSpPr>
              <p:nvPr/>
            </p:nvSpPr>
            <p:spPr bwMode="auto">
              <a:xfrm>
                <a:off x="2138" y="1332"/>
                <a:ext cx="281" cy="103"/>
              </a:xfrm>
              <a:custGeom>
                <a:avLst/>
                <a:gdLst>
                  <a:gd name="T0" fmla="*/ 281 w 281"/>
                  <a:gd name="T1" fmla="*/ 38 h 103"/>
                  <a:gd name="T2" fmla="*/ 0 w 281"/>
                  <a:gd name="T3" fmla="*/ 102 h 103"/>
                  <a:gd name="T4" fmla="*/ 0 60000 65536"/>
                  <a:gd name="T5" fmla="*/ 0 60000 65536"/>
                  <a:gd name="T6" fmla="*/ 0 w 281"/>
                  <a:gd name="T7" fmla="*/ 0 h 103"/>
                  <a:gd name="T8" fmla="*/ 281 w 281"/>
                  <a:gd name="T9" fmla="*/ 103 h 10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1" h="103">
                    <a:moveTo>
                      <a:pt x="281" y="38"/>
                    </a:moveTo>
                    <a:cubicBezTo>
                      <a:pt x="183" y="103"/>
                      <a:pt x="47" y="0"/>
                      <a:pt x="0" y="10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53" name="Freeform 43"/>
              <p:cNvSpPr>
                <a:spLocks/>
              </p:cNvSpPr>
              <p:nvPr/>
            </p:nvSpPr>
            <p:spPr bwMode="auto">
              <a:xfrm>
                <a:off x="2059" y="1536"/>
                <a:ext cx="271" cy="110"/>
              </a:xfrm>
              <a:custGeom>
                <a:avLst/>
                <a:gdLst>
                  <a:gd name="T0" fmla="*/ 271 w 271"/>
                  <a:gd name="T1" fmla="*/ 64 h 110"/>
                  <a:gd name="T2" fmla="*/ 79 w 271"/>
                  <a:gd name="T3" fmla="*/ 13 h 110"/>
                  <a:gd name="T4" fmla="*/ 66 w 271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110"/>
                  <a:gd name="T11" fmla="*/ 271 w 271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110">
                    <a:moveTo>
                      <a:pt x="271" y="64"/>
                    </a:moveTo>
                    <a:cubicBezTo>
                      <a:pt x="0" y="44"/>
                      <a:pt x="126" y="110"/>
                      <a:pt x="79" y="13"/>
                    </a:cubicBezTo>
                    <a:cubicBezTo>
                      <a:pt x="76" y="7"/>
                      <a:pt x="70" y="4"/>
                      <a:pt x="66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131" name="Group 65"/>
            <p:cNvGrpSpPr>
              <a:grpSpLocks/>
            </p:cNvGrpSpPr>
            <p:nvPr/>
          </p:nvGrpSpPr>
          <p:grpSpPr bwMode="auto">
            <a:xfrm>
              <a:off x="6550034" y="4767202"/>
              <a:ext cx="1139825" cy="1084262"/>
              <a:chOff x="3888" y="2304"/>
              <a:chExt cx="960" cy="912"/>
            </a:xfrm>
          </p:grpSpPr>
          <p:sp>
            <p:nvSpPr>
              <p:cNvPr id="18445" name="Oval 66"/>
              <p:cNvSpPr>
                <a:spLocks noChangeArrowheads="1"/>
              </p:cNvSpPr>
              <p:nvPr/>
            </p:nvSpPr>
            <p:spPr bwMode="auto">
              <a:xfrm>
                <a:off x="3888" y="2304"/>
                <a:ext cx="960" cy="91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135" name="Oval 67"/>
              <p:cNvSpPr>
                <a:spLocks noChangeArrowheads="1"/>
              </p:cNvSpPr>
              <p:nvPr/>
            </p:nvSpPr>
            <p:spPr bwMode="auto">
              <a:xfrm>
                <a:off x="4347" y="2400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36" name="Oval 68"/>
              <p:cNvSpPr>
                <a:spLocks noChangeArrowheads="1"/>
              </p:cNvSpPr>
              <p:nvPr/>
            </p:nvSpPr>
            <p:spPr bwMode="auto">
              <a:xfrm>
                <a:off x="4133" y="2601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37" name="Oval 69"/>
              <p:cNvSpPr>
                <a:spLocks noChangeArrowheads="1"/>
              </p:cNvSpPr>
              <p:nvPr/>
            </p:nvSpPr>
            <p:spPr bwMode="auto">
              <a:xfrm>
                <a:off x="4412" y="2998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38" name="Oval 70"/>
              <p:cNvSpPr>
                <a:spLocks noChangeArrowheads="1"/>
              </p:cNvSpPr>
              <p:nvPr/>
            </p:nvSpPr>
            <p:spPr bwMode="auto">
              <a:xfrm>
                <a:off x="4168" y="2889"/>
                <a:ext cx="96" cy="96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139" name="Freeform 71"/>
              <p:cNvSpPr>
                <a:spLocks/>
              </p:cNvSpPr>
              <p:nvPr/>
            </p:nvSpPr>
            <p:spPr bwMode="auto">
              <a:xfrm>
                <a:off x="4215" y="2427"/>
                <a:ext cx="140" cy="187"/>
              </a:xfrm>
              <a:custGeom>
                <a:avLst/>
                <a:gdLst>
                  <a:gd name="T0" fmla="*/ 132 w 140"/>
                  <a:gd name="T1" fmla="*/ 33 h 187"/>
                  <a:gd name="T2" fmla="*/ 132 w 140"/>
                  <a:gd name="T3" fmla="*/ 46 h 187"/>
                  <a:gd name="T4" fmla="*/ 94 w 140"/>
                  <a:gd name="T5" fmla="*/ 59 h 187"/>
                  <a:gd name="T6" fmla="*/ 81 w 140"/>
                  <a:gd name="T7" fmla="*/ 110 h 187"/>
                  <a:gd name="T8" fmla="*/ 56 w 140"/>
                  <a:gd name="T9" fmla="*/ 148 h 187"/>
                  <a:gd name="T10" fmla="*/ 17 w 140"/>
                  <a:gd name="T11" fmla="*/ 123 h 187"/>
                  <a:gd name="T12" fmla="*/ 4 w 140"/>
                  <a:gd name="T13" fmla="*/ 187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87"/>
                  <a:gd name="T23" fmla="*/ 140 w 140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87">
                    <a:moveTo>
                      <a:pt x="132" y="33"/>
                    </a:moveTo>
                    <a:cubicBezTo>
                      <a:pt x="37" y="0"/>
                      <a:pt x="132" y="29"/>
                      <a:pt x="132" y="46"/>
                    </a:cubicBezTo>
                    <a:cubicBezTo>
                      <a:pt x="132" y="59"/>
                      <a:pt x="107" y="55"/>
                      <a:pt x="94" y="59"/>
                    </a:cubicBezTo>
                    <a:cubicBezTo>
                      <a:pt x="140" y="126"/>
                      <a:pt x="124" y="76"/>
                      <a:pt x="81" y="110"/>
                    </a:cubicBezTo>
                    <a:cubicBezTo>
                      <a:pt x="69" y="119"/>
                      <a:pt x="64" y="135"/>
                      <a:pt x="56" y="148"/>
                    </a:cubicBezTo>
                    <a:cubicBezTo>
                      <a:pt x="43" y="140"/>
                      <a:pt x="29" y="114"/>
                      <a:pt x="17" y="123"/>
                    </a:cubicBezTo>
                    <a:cubicBezTo>
                      <a:pt x="0" y="136"/>
                      <a:pt x="4" y="187"/>
                      <a:pt x="4" y="187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0" name="Freeform 72"/>
              <p:cNvSpPr>
                <a:spLocks/>
              </p:cNvSpPr>
              <p:nvPr/>
            </p:nvSpPr>
            <p:spPr bwMode="auto">
              <a:xfrm>
                <a:off x="4219" y="2632"/>
                <a:ext cx="220" cy="146"/>
              </a:xfrm>
              <a:custGeom>
                <a:avLst/>
                <a:gdLst>
                  <a:gd name="T0" fmla="*/ 0 w 220"/>
                  <a:gd name="T1" fmla="*/ 71 h 146"/>
                  <a:gd name="T2" fmla="*/ 52 w 220"/>
                  <a:gd name="T3" fmla="*/ 71 h 146"/>
                  <a:gd name="T4" fmla="*/ 90 w 220"/>
                  <a:gd name="T5" fmla="*/ 84 h 146"/>
                  <a:gd name="T6" fmla="*/ 128 w 220"/>
                  <a:gd name="T7" fmla="*/ 135 h 146"/>
                  <a:gd name="T8" fmla="*/ 167 w 220"/>
                  <a:gd name="T9" fmla="*/ 123 h 146"/>
                  <a:gd name="T10" fmla="*/ 192 w 220"/>
                  <a:gd name="T11" fmla="*/ 84 h 146"/>
                  <a:gd name="T12" fmla="*/ 218 w 220"/>
                  <a:gd name="T13" fmla="*/ 135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146"/>
                  <a:gd name="T23" fmla="*/ 220 w 22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146">
                    <a:moveTo>
                      <a:pt x="0" y="71"/>
                    </a:moveTo>
                    <a:cubicBezTo>
                      <a:pt x="45" y="5"/>
                      <a:pt x="7" y="35"/>
                      <a:pt x="52" y="71"/>
                    </a:cubicBezTo>
                    <a:cubicBezTo>
                      <a:pt x="62" y="79"/>
                      <a:pt x="77" y="80"/>
                      <a:pt x="90" y="84"/>
                    </a:cubicBezTo>
                    <a:cubicBezTo>
                      <a:pt x="147" y="0"/>
                      <a:pt x="86" y="72"/>
                      <a:pt x="128" y="135"/>
                    </a:cubicBezTo>
                    <a:cubicBezTo>
                      <a:pt x="136" y="146"/>
                      <a:pt x="154" y="127"/>
                      <a:pt x="167" y="123"/>
                    </a:cubicBezTo>
                    <a:cubicBezTo>
                      <a:pt x="175" y="110"/>
                      <a:pt x="177" y="84"/>
                      <a:pt x="192" y="84"/>
                    </a:cubicBezTo>
                    <a:cubicBezTo>
                      <a:pt x="220" y="84"/>
                      <a:pt x="218" y="118"/>
                      <a:pt x="218" y="135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1" name="Freeform 73"/>
              <p:cNvSpPr>
                <a:spLocks/>
              </p:cNvSpPr>
              <p:nvPr/>
            </p:nvSpPr>
            <p:spPr bwMode="auto">
              <a:xfrm>
                <a:off x="4207" y="2781"/>
                <a:ext cx="281" cy="103"/>
              </a:xfrm>
              <a:custGeom>
                <a:avLst/>
                <a:gdLst>
                  <a:gd name="T0" fmla="*/ 281 w 281"/>
                  <a:gd name="T1" fmla="*/ 38 h 103"/>
                  <a:gd name="T2" fmla="*/ 0 w 281"/>
                  <a:gd name="T3" fmla="*/ 102 h 103"/>
                  <a:gd name="T4" fmla="*/ 0 60000 65536"/>
                  <a:gd name="T5" fmla="*/ 0 60000 65536"/>
                  <a:gd name="T6" fmla="*/ 0 w 281"/>
                  <a:gd name="T7" fmla="*/ 0 h 103"/>
                  <a:gd name="T8" fmla="*/ 281 w 281"/>
                  <a:gd name="T9" fmla="*/ 103 h 10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1" h="103">
                    <a:moveTo>
                      <a:pt x="281" y="38"/>
                    </a:moveTo>
                    <a:cubicBezTo>
                      <a:pt x="183" y="103"/>
                      <a:pt x="47" y="0"/>
                      <a:pt x="0" y="10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2" name="Freeform 74"/>
              <p:cNvSpPr>
                <a:spLocks/>
              </p:cNvSpPr>
              <p:nvPr/>
            </p:nvSpPr>
            <p:spPr bwMode="auto">
              <a:xfrm>
                <a:off x="4128" y="2985"/>
                <a:ext cx="271" cy="110"/>
              </a:xfrm>
              <a:custGeom>
                <a:avLst/>
                <a:gdLst>
                  <a:gd name="T0" fmla="*/ 271 w 271"/>
                  <a:gd name="T1" fmla="*/ 64 h 110"/>
                  <a:gd name="T2" fmla="*/ 79 w 271"/>
                  <a:gd name="T3" fmla="*/ 13 h 110"/>
                  <a:gd name="T4" fmla="*/ 66 w 271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110"/>
                  <a:gd name="T11" fmla="*/ 271 w 271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110">
                    <a:moveTo>
                      <a:pt x="271" y="64"/>
                    </a:moveTo>
                    <a:cubicBezTo>
                      <a:pt x="0" y="44"/>
                      <a:pt x="126" y="110"/>
                      <a:pt x="79" y="13"/>
                    </a:cubicBezTo>
                    <a:cubicBezTo>
                      <a:pt x="76" y="7"/>
                      <a:pt x="70" y="4"/>
                      <a:pt x="66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3" name="Oval 75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sp>
          <p:nvSpPr>
            <p:cNvPr id="5132" name="Text Box 5"/>
            <p:cNvSpPr txBox="1">
              <a:spLocks noChangeArrowheads="1"/>
            </p:cNvSpPr>
            <p:nvPr/>
          </p:nvSpPr>
          <p:spPr bwMode="auto">
            <a:xfrm>
              <a:off x="5200680" y="2598769"/>
              <a:ext cx="1981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Verici Organizma</a:t>
              </a:r>
              <a:endParaRPr lang="en-US" altLang="tr-TR" sz="16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33" name="Text Box 6"/>
            <p:cNvSpPr txBox="1">
              <a:spLocks noChangeArrowheads="1"/>
            </p:cNvSpPr>
            <p:nvPr/>
          </p:nvSpPr>
          <p:spPr bwMode="auto">
            <a:xfrm>
              <a:off x="7200930" y="2598769"/>
              <a:ext cx="1945382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Ticari Bitki Çeşidi</a:t>
              </a:r>
              <a:endParaRPr lang="en-US" altLang="tr-TR" sz="16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Text Box 1114"/>
          <p:cNvSpPr txBox="1">
            <a:spLocks noChangeArrowheads="1"/>
          </p:cNvSpPr>
          <p:nvPr/>
        </p:nvSpPr>
        <p:spPr bwMode="auto">
          <a:xfrm>
            <a:off x="1914526" y="5000626"/>
            <a:ext cx="85391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000">
                <a:latin typeface="Comic Sans MS" panose="030F0702030302020204" pitchFamily="66" charset="0"/>
                <a:cs typeface="Times New Roman" panose="02020603050405020304" pitchFamily="18" charset="0"/>
              </a:rPr>
              <a:t>Gen aktarımında türler arasında bir sınırlama yoktur.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000">
                <a:latin typeface="Comic Sans MS" panose="030F0702030302020204" pitchFamily="66" charset="0"/>
                <a:cs typeface="Times New Roman" panose="02020603050405020304" pitchFamily="18" charset="0"/>
              </a:rPr>
              <a:t>Yalnız istenen genler aktarılır.</a:t>
            </a:r>
            <a:endParaRPr lang="en-US" altLang="tr-TR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000">
                <a:latin typeface="Comic Sans MS" panose="030F0702030302020204" pitchFamily="66" charset="0"/>
                <a:cs typeface="Times New Roman" panose="02020603050405020304" pitchFamily="18" charset="0"/>
              </a:rPr>
              <a:t>Kısa sürede istenen sonuçlar alınır.</a:t>
            </a:r>
            <a:endParaRPr lang="en-US" altLang="tr-TR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264" y="3021013"/>
            <a:ext cx="4319587" cy="984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Biyoteknolojik (Modern) Islah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442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2"/>
          <p:cNvSpPr>
            <a:spLocks noChangeArrowheads="1"/>
          </p:cNvSpPr>
          <p:nvPr/>
        </p:nvSpPr>
        <p:spPr bwMode="auto">
          <a:xfrm>
            <a:off x="7362825" y="3152775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086725" y="5084763"/>
            <a:ext cx="21859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tr-TR" sz="1600" kern="0" dirty="0">
                <a:latin typeface="Comic Sans MS" pitchFamily="66" charset="0"/>
              </a:rPr>
              <a:t>Yeni özelliği taşıyan transgenik bitki</a:t>
            </a:r>
            <a:endParaRPr lang="en-GB" sz="1600" kern="0" dirty="0">
              <a:latin typeface="Comic Sans MS" pitchFamily="66" charset="0"/>
            </a:endParaRPr>
          </a:p>
        </p:txBody>
      </p:sp>
      <p:pic>
        <p:nvPicPr>
          <p:cNvPr id="14366" name="Picture 30" descr="Pamu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00214"/>
            <a:ext cx="2482850" cy="330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7" name="Group 24"/>
          <p:cNvGrpSpPr>
            <a:grpSpLocks/>
          </p:cNvGrpSpPr>
          <p:nvPr/>
        </p:nvGrpSpPr>
        <p:grpSpPr bwMode="auto">
          <a:xfrm>
            <a:off x="2105025" y="2665413"/>
            <a:ext cx="2057400" cy="1905000"/>
            <a:chOff x="431" y="1661"/>
            <a:chExt cx="1296" cy="1200"/>
          </a:xfrm>
        </p:grpSpPr>
        <p:sp>
          <p:nvSpPr>
            <p:cNvPr id="13328" name="Oval 18"/>
            <p:cNvSpPr>
              <a:spLocks noChangeArrowheads="1"/>
            </p:cNvSpPr>
            <p:nvPr/>
          </p:nvSpPr>
          <p:spPr bwMode="auto">
            <a:xfrm>
              <a:off x="431" y="1661"/>
              <a:ext cx="1296" cy="12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pic>
          <p:nvPicPr>
            <p:cNvPr id="13329" name="Picture 19" descr="DNAHELIX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1872"/>
              <a:ext cx="57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63750" y="4672014"/>
            <a:ext cx="21859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tr-TR" sz="1600" kern="0" dirty="0">
                <a:latin typeface="Comic Sans MS" pitchFamily="66" charset="0"/>
              </a:rPr>
              <a:t>Çalışmaya konu bitkinin orijinal DNA’sı</a:t>
            </a:r>
            <a:endParaRPr lang="en-GB" sz="1600" kern="0" dirty="0">
              <a:latin typeface="Comic Sans MS" pitchFamily="66" charset="0"/>
            </a:endParaRPr>
          </a:p>
        </p:txBody>
      </p:sp>
      <p:grpSp>
        <p:nvGrpSpPr>
          <p:cNvPr id="13319" name="Group 14"/>
          <p:cNvGrpSpPr>
            <a:grpSpLocks/>
          </p:cNvGrpSpPr>
          <p:nvPr/>
        </p:nvGrpSpPr>
        <p:grpSpPr bwMode="auto">
          <a:xfrm>
            <a:off x="5210175" y="2665413"/>
            <a:ext cx="2057400" cy="1905000"/>
            <a:chOff x="2400" y="1680"/>
            <a:chExt cx="1296" cy="1200"/>
          </a:xfrm>
        </p:grpSpPr>
        <p:sp>
          <p:nvSpPr>
            <p:cNvPr id="13326" name="Oval 15"/>
            <p:cNvSpPr>
              <a:spLocks noChangeArrowheads="1"/>
            </p:cNvSpPr>
            <p:nvPr/>
          </p:nvSpPr>
          <p:spPr bwMode="auto">
            <a:xfrm>
              <a:off x="2400" y="1680"/>
              <a:ext cx="1296" cy="12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pic>
          <p:nvPicPr>
            <p:cNvPr id="13327" name="Picture 16" descr="DNAHELIX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72"/>
              <a:ext cx="57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0" name="AutoShape 20"/>
          <p:cNvSpPr>
            <a:spLocks noChangeArrowheads="1"/>
          </p:cNvSpPr>
          <p:nvPr/>
        </p:nvSpPr>
        <p:spPr bwMode="auto">
          <a:xfrm>
            <a:off x="4410075" y="3152775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43514" y="4672014"/>
            <a:ext cx="2185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tr-TR" sz="1600" kern="0" dirty="0">
                <a:latin typeface="Comic Sans MS" pitchFamily="66" charset="0"/>
              </a:rPr>
              <a:t>Herhangi bir organizmaya ait genin DNA’ya yerleşmesi</a:t>
            </a:r>
            <a:endParaRPr lang="en-GB" sz="1600" kern="0" dirty="0">
              <a:latin typeface="Comic Sans MS" pitchFamily="66" charset="0"/>
            </a:endParaRPr>
          </a:p>
        </p:txBody>
      </p:sp>
      <p:pic>
        <p:nvPicPr>
          <p:cNvPr id="13322" name="Picture 17" descr="foreignDNAHELIX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224213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384926" y="2676525"/>
            <a:ext cx="1757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tr-TR" sz="1600" kern="0" dirty="0">
                <a:latin typeface="Comic Sans MS" pitchFamily="66" charset="0"/>
              </a:rPr>
              <a:t>İzole gen</a:t>
            </a:r>
            <a:endParaRPr lang="en-GB" sz="1600" kern="0" dirty="0">
              <a:latin typeface="Comic Sans MS" pitchFamily="66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13325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Bitkilere Gen Aktarımı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663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423394" y="2928935"/>
            <a:ext cx="1225550" cy="284163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252538" algn="l"/>
              </a:tabLst>
              <a:defRPr/>
            </a:pPr>
            <a:r>
              <a:rPr lang="tr-TR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1996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351088" y="2143125"/>
          <a:ext cx="275590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Klip" r:id="rId3" imgW="810158" imgH="769010" progId="">
                  <p:embed/>
                </p:oleObj>
              </mc:Choice>
              <mc:Fallback>
                <p:oleObj name="Klip" r:id="rId3" imgW="810158" imgH="7690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143125"/>
                        <a:ext cx="2755900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utoShape 20"/>
          <p:cNvSpPr>
            <a:spLocks noChangeArrowheads="1"/>
          </p:cNvSpPr>
          <p:nvPr/>
        </p:nvSpPr>
        <p:spPr bwMode="auto">
          <a:xfrm>
            <a:off x="6994525" y="2928938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5422900" y="3286126"/>
            <a:ext cx="1225550" cy="284163"/>
          </a:xfrm>
          <a:prstGeom prst="rect">
            <a:avLst/>
          </a:prstGeom>
          <a:solidFill>
            <a:srgbClr val="F3FFF3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252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52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52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200" b="1">
                <a:latin typeface="Comic Sans MS" panose="030F0702030302020204" pitchFamily="66" charset="0"/>
              </a:rPr>
              <a:t>2.8 milyon ha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7841182" y="2928935"/>
            <a:ext cx="2043857" cy="284163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252538" algn="l"/>
              </a:tabLst>
              <a:defRPr/>
            </a:pPr>
            <a:r>
              <a:rPr lang="tr-TR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2017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840663" y="3289301"/>
            <a:ext cx="2044700" cy="277813"/>
          </a:xfrm>
          <a:prstGeom prst="rect">
            <a:avLst/>
          </a:prstGeom>
          <a:solidFill>
            <a:srgbClr val="F3FFF3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252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52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52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200" b="1">
                <a:latin typeface="Comic Sans MS" panose="030F0702030302020204" pitchFamily="66" charset="0"/>
              </a:rPr>
              <a:t>180 milyon ha’dan fazla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14345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Transgenik Bitkilerin Ekilişi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610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1847851" y="1341438"/>
            <a:ext cx="85693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1900" kern="0" dirty="0">
                <a:latin typeface="Comic Sans MS" pitchFamily="66" charset="0"/>
              </a:rPr>
              <a:t>“Expression Cassette”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tr-TR" sz="1900" kern="0" dirty="0">
                <a:latin typeface="Comic Sans MS" pitchFamily="66" charset="0"/>
              </a:rPr>
              <a:t>Raportör genler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tr-TR" sz="1900" kern="0" dirty="0">
                <a:latin typeface="Comic Sans MS" pitchFamily="66" charset="0"/>
              </a:rPr>
              <a:t>Agronomik genler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tr-TR" sz="1900" kern="0" dirty="0">
                <a:latin typeface="Comic Sans MS" pitchFamily="66" charset="0"/>
              </a:rPr>
              <a:t>Seçici markör genler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1900" kern="0" dirty="0">
                <a:latin typeface="Comic Sans MS" pitchFamily="66" charset="0"/>
              </a:rPr>
              <a:t>	Her biri için gerekli olan;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1900" kern="0" dirty="0">
                <a:latin typeface="Comic Sans MS" pitchFamily="66" charset="0"/>
              </a:rPr>
              <a:t>         Promotor genler - </a:t>
            </a:r>
            <a:r>
              <a:rPr lang="tr-TR" sz="1900" dirty="0">
                <a:latin typeface="Comic Sans MS" pitchFamily="66" charset="0"/>
              </a:rPr>
              <a:t>CaMV35S  (virüs)</a:t>
            </a:r>
            <a:endParaRPr lang="tr-TR" sz="1900" kern="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1900" kern="0" dirty="0">
                <a:latin typeface="Comic Sans MS" pitchFamily="66" charset="0"/>
              </a:rPr>
              <a:t>         Sonlandırma genleri - </a:t>
            </a:r>
            <a:r>
              <a:rPr lang="tr-TR" sz="1900" i="1" dirty="0">
                <a:latin typeface="Comic Sans MS" pitchFamily="66" charset="0"/>
              </a:rPr>
              <a:t>Erwinia herbicola</a:t>
            </a:r>
            <a:r>
              <a:rPr lang="tr-TR" sz="1900" dirty="0">
                <a:latin typeface="Comic Sans MS" pitchFamily="66" charset="0"/>
              </a:rPr>
              <a:t>, </a:t>
            </a:r>
            <a:r>
              <a:rPr lang="tr-TR" sz="1900" i="1" dirty="0">
                <a:latin typeface="Comic Sans MS" pitchFamily="66" charset="0"/>
              </a:rPr>
              <a:t>A. tumefaciens</a:t>
            </a:r>
            <a:r>
              <a:rPr lang="tr-TR" sz="1900" dirty="0">
                <a:latin typeface="Comic Sans MS" pitchFamily="66" charset="0"/>
              </a:rPr>
              <a:t> (“nos” dizini)</a:t>
            </a:r>
            <a:endParaRPr lang="tr-TR" sz="1900" kern="0" dirty="0">
              <a:latin typeface="Comic Sans MS" pitchFamily="66" charset="0"/>
            </a:endParaRPr>
          </a:p>
        </p:txBody>
      </p:sp>
      <p:pic>
        <p:nvPicPr>
          <p:cNvPr id="37" name="Picture 36" descr="Expression Case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4" y="4437063"/>
            <a:ext cx="5400675" cy="15224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Mikroorganizmalara Dayalı Gen Sistemleri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944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08214" y="1628776"/>
            <a:ext cx="3095625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 ADI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76863" y="1628776"/>
            <a:ext cx="2305050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KAYNAĞI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51763" y="1628776"/>
            <a:ext cx="2305050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SONUÇ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8214" y="2035176"/>
            <a:ext cx="3095625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GUS (</a:t>
            </a:r>
            <a:r>
              <a:rPr lang="el-GR" altLang="tr-TR" sz="14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β</a:t>
            </a: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-Glucuronidase)</a:t>
            </a:r>
            <a:endParaRPr lang="el-GR" altLang="tr-TR" sz="1400" b="1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76863" y="2035176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E.coli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751763" y="2035176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Mavi Bölgeler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08214" y="2420939"/>
            <a:ext cx="3095625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LUC (Luciferase)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76863" y="2420939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Ateş Böceği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51763" y="2420939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Işık Salınımı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208214" y="2808289"/>
            <a:ext cx="3095625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GFP (Green Flourescent Protein)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76863" y="2808289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Denizanası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751763" y="2808289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Işık Salınımı</a:t>
            </a:r>
          </a:p>
        </p:txBody>
      </p:sp>
      <p:pic>
        <p:nvPicPr>
          <p:cNvPr id="16" name="Picture 16" descr="L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267075"/>
            <a:ext cx="2116138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GF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263900"/>
            <a:ext cx="2116138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4" y="3267076"/>
            <a:ext cx="2116137" cy="280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xpression Casette -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526" y="549276"/>
            <a:ext cx="2879725" cy="811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1774826" y="1052513"/>
            <a:ext cx="540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17427" name="Rectangle 3"/>
          <p:cNvSpPr txBox="1">
            <a:spLocks noChangeArrowheads="1"/>
          </p:cNvSpPr>
          <p:nvPr/>
        </p:nvSpPr>
        <p:spPr bwMode="auto">
          <a:xfrm>
            <a:off x="1666876" y="319089"/>
            <a:ext cx="5508625" cy="877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Mikroorganizmalara Dayalı Gen Sistemleri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428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221288" y="1835151"/>
            <a:ext cx="1909762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AKTARILAN GEN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186613" y="1835151"/>
            <a:ext cx="3109912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KAYNAĞI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221288" y="2241551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EPSPS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7186613" y="2241551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Agrobacterium tumefaciens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847851" y="1835151"/>
            <a:ext cx="1439863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BİTKİ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349625" y="1838326"/>
            <a:ext cx="1809750" cy="30797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ÖZELLİK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847851" y="2244726"/>
            <a:ext cx="1439863" cy="307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Şeker Pancarı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349625" y="2241551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221288" y="2627314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EPSPS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186613" y="2627314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Agrobacterium tumefaciens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47851" y="2627314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Kolza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349625" y="2627314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221288" y="3022601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186613" y="3025776"/>
            <a:ext cx="3109912" cy="307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Streptomyces viridochromogenes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847851" y="3022601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Soya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349625" y="3022601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221288" y="3419476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186613" y="3419476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Strepromyces hygroscopicus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847851" y="3419476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Çeltik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349625" y="3419476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221288" y="3814764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186613" y="3814764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Strepromyces hygroscopicus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847851" y="3814764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Mısır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349625" y="3814764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221288" y="4205289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Cry1Ac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186613" y="4205289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Bacillus thuringiensis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847851" y="4208464"/>
            <a:ext cx="1439863" cy="30797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Pamuk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349625" y="4205289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Zararlı dayanımı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221288" y="4586289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Cry1Ac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7186613" y="4586289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Bacillus thuringiensis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847851" y="4589464"/>
            <a:ext cx="1439863" cy="30797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Domates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349625" y="4586289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Zararlı dayanımı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221288" y="4967289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Cry3A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86613" y="4967289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Bacillus thuringiensis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847851" y="4970464"/>
            <a:ext cx="1439863" cy="306387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Patates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349625" y="4967289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Zararlı dayanımı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5221288" y="5346701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Cry1Ab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7186613" y="5346701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Bacillus thuringiensis</a:t>
            </a: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847851" y="5349876"/>
            <a:ext cx="1439863" cy="30797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Mısır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349625" y="5346701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Zararlı dayanımı</a:t>
            </a:r>
          </a:p>
        </p:txBody>
      </p:sp>
      <p:pic>
        <p:nvPicPr>
          <p:cNvPr id="62" name="Picture 61" descr="Expression Casette -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6" y="549276"/>
            <a:ext cx="2879725" cy="811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Line 7"/>
          <p:cNvSpPr>
            <a:spLocks noChangeShapeType="1"/>
          </p:cNvSpPr>
          <p:nvPr/>
        </p:nvSpPr>
        <p:spPr bwMode="auto">
          <a:xfrm flipV="1">
            <a:off x="1774826" y="1052513"/>
            <a:ext cx="540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19500" name="Rectangle 3"/>
          <p:cNvSpPr txBox="1">
            <a:spLocks noChangeArrowheads="1"/>
          </p:cNvSpPr>
          <p:nvPr/>
        </p:nvSpPr>
        <p:spPr bwMode="auto">
          <a:xfrm>
            <a:off x="1666876" y="319089"/>
            <a:ext cx="5508625" cy="877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Mikroorganizmalara Dayalı Gen Sistemleri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636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33600" y="1838326"/>
            <a:ext cx="3887788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 ADI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094414" y="1838326"/>
            <a:ext cx="2016125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DAYANIKLILIĞI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183563" y="1838326"/>
            <a:ext cx="1873250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TÜRÜ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133600" y="2244726"/>
            <a:ext cx="3887788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NPT II (Neomycin phosphotransferase II)</a:t>
            </a:r>
            <a:endParaRPr lang="el-GR" sz="1400" b="1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094414" y="2244726"/>
            <a:ext cx="2016125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Kanamycin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183563" y="2244726"/>
            <a:ext cx="1873250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Antibiyotik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133600" y="2630489"/>
            <a:ext cx="3887788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Gentamicin 3-N-acetytransferase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094414" y="2630489"/>
            <a:ext cx="2016125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Gentamicin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83563" y="2630489"/>
            <a:ext cx="1873250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Antibiyotik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133600" y="3017839"/>
            <a:ext cx="3887788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Aminoglycoside-3-adenyltransferase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6094414" y="3017839"/>
            <a:ext cx="2016125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Streptomycin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8183563" y="3017839"/>
            <a:ext cx="1873250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Antibiyotik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133600" y="3402014"/>
            <a:ext cx="388778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Phospfinothricin acetytransferase 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094414" y="3402014"/>
            <a:ext cx="2016125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Phospfinothricin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8183563" y="3402014"/>
            <a:ext cx="187325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Herbisit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133600" y="3800476"/>
            <a:ext cx="388778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EPSP Synthase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6094414" y="3800476"/>
            <a:ext cx="2016125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Glyphosate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183563" y="3800476"/>
            <a:ext cx="187325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Herbisit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133600" y="4194176"/>
            <a:ext cx="388778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Acetplactate Synthase (ALS)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6094414" y="4194176"/>
            <a:ext cx="2016125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Sulphonylureas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8183563" y="4194176"/>
            <a:ext cx="187325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Herbisit</a:t>
            </a:r>
          </a:p>
        </p:txBody>
      </p:sp>
      <p:pic>
        <p:nvPicPr>
          <p:cNvPr id="43" name="Picture 42" descr="Expression Casette -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6" y="549276"/>
            <a:ext cx="2879725" cy="811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Line 7"/>
          <p:cNvSpPr>
            <a:spLocks noChangeShapeType="1"/>
          </p:cNvSpPr>
          <p:nvPr/>
        </p:nvSpPr>
        <p:spPr bwMode="auto">
          <a:xfrm flipV="1">
            <a:off x="1774826" y="1052513"/>
            <a:ext cx="540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21529" name="Rectangle 3"/>
          <p:cNvSpPr txBox="1">
            <a:spLocks noChangeArrowheads="1"/>
          </p:cNvSpPr>
          <p:nvPr/>
        </p:nvSpPr>
        <p:spPr bwMode="auto">
          <a:xfrm>
            <a:off x="1666876" y="319089"/>
            <a:ext cx="5508625" cy="877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Mikroorganizmalara Dayalı Gen Sistemleri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952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555</Words>
  <Application>Microsoft Office PowerPoint</Application>
  <PresentationFormat>Geniş ekran</PresentationFormat>
  <Paragraphs>230</Paragraphs>
  <Slides>15</Slides>
  <Notes>10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İyon Toplantı Odası</vt:lpstr>
      <vt:lpstr>Klip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2</cp:revision>
  <dcterms:created xsi:type="dcterms:W3CDTF">2018-03-22T08:44:15Z</dcterms:created>
  <dcterms:modified xsi:type="dcterms:W3CDTF">2018-03-22T12:26:59Z</dcterms:modified>
</cp:coreProperties>
</file>