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316" r:id="rId2"/>
    <p:sldId id="305" r:id="rId3"/>
    <p:sldId id="317" r:id="rId4"/>
    <p:sldId id="257" r:id="rId5"/>
    <p:sldId id="258" r:id="rId6"/>
    <p:sldId id="259" r:id="rId7"/>
    <p:sldId id="260" r:id="rId8"/>
    <p:sldId id="261" r:id="rId9"/>
    <p:sldId id="307" r:id="rId10"/>
    <p:sldId id="318" r:id="rId11"/>
    <p:sldId id="264" r:id="rId12"/>
    <p:sldId id="265" r:id="rId13"/>
    <p:sldId id="266" r:id="rId14"/>
    <p:sldId id="267" r:id="rId15"/>
    <p:sldId id="308" r:id="rId16"/>
    <p:sldId id="320" r:id="rId17"/>
    <p:sldId id="268" r:id="rId18"/>
    <p:sldId id="269" r:id="rId19"/>
    <p:sldId id="335"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93" autoAdjust="0"/>
    <p:restoredTop sz="94660"/>
  </p:normalViewPr>
  <p:slideViewPr>
    <p:cSldViewPr snapToGrid="0">
      <p:cViewPr>
        <p:scale>
          <a:sx n="78" d="100"/>
          <a:sy n="78" d="100"/>
        </p:scale>
        <p:origin x="-88" y="-2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0FA419-982C-4878-ACC8-0C0D5965BF15}" type="datetimeFigureOut">
              <a:rPr lang="tr-TR" smtClean="0"/>
              <a:pPr/>
              <a:t>07/11/17</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EDB474-BFDC-4F8A-97F2-A841414A7C77}" type="slidenum">
              <a:rPr lang="tr-TR" smtClean="0"/>
              <a:pPr/>
              <a:t>‹#›</a:t>
            </a:fld>
            <a:endParaRPr lang="tr-TR"/>
          </a:p>
        </p:txBody>
      </p:sp>
    </p:spTree>
    <p:extLst>
      <p:ext uri="{BB962C8B-B14F-4D97-AF65-F5344CB8AC3E}">
        <p14:creationId xmlns:p14="http://schemas.microsoft.com/office/powerpoint/2010/main" val="918807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4EDB474-BFDC-4F8A-97F2-A841414A7C77}" type="slidenum">
              <a:rPr lang="tr-TR" smtClean="0"/>
              <a:pPr/>
              <a:t>1</a:t>
            </a:fld>
            <a:endParaRPr lang="tr-TR"/>
          </a:p>
        </p:txBody>
      </p:sp>
    </p:spTree>
    <p:extLst>
      <p:ext uri="{BB962C8B-B14F-4D97-AF65-F5344CB8AC3E}">
        <p14:creationId xmlns:p14="http://schemas.microsoft.com/office/powerpoint/2010/main" val="3350864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4EDB474-BFDC-4F8A-97F2-A841414A7C77}" type="slidenum">
              <a:rPr lang="tr-TR" smtClean="0"/>
              <a:pPr/>
              <a:t>3</a:t>
            </a:fld>
            <a:endParaRPr lang="tr-TR"/>
          </a:p>
        </p:txBody>
      </p:sp>
    </p:spTree>
    <p:extLst>
      <p:ext uri="{BB962C8B-B14F-4D97-AF65-F5344CB8AC3E}">
        <p14:creationId xmlns:p14="http://schemas.microsoft.com/office/powerpoint/2010/main" val="543297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4EDB474-BFDC-4F8A-97F2-A841414A7C77}" type="slidenum">
              <a:rPr lang="tr-TR" smtClean="0"/>
              <a:pPr/>
              <a:t>14</a:t>
            </a:fld>
            <a:endParaRPr lang="tr-TR"/>
          </a:p>
        </p:txBody>
      </p:sp>
    </p:spTree>
    <p:extLst>
      <p:ext uri="{BB962C8B-B14F-4D97-AF65-F5344CB8AC3E}">
        <p14:creationId xmlns:p14="http://schemas.microsoft.com/office/powerpoint/2010/main" val="3991648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C1A8CDFB-CF4B-4182-A993-8312E5CFFC85}" type="datetimeFigureOut">
              <a:rPr lang="tr-TR" smtClean="0"/>
              <a:pPr/>
              <a:t>07/11/17</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79818CE8-698E-403E-9C42-A1704CDF0884}"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C1A8CDFB-CF4B-4182-A993-8312E5CFFC85}" type="datetimeFigureOut">
              <a:rPr lang="tr-TR" smtClean="0"/>
              <a:pPr/>
              <a:t>07/11/17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9818CE8-698E-403E-9C42-A1704CDF0884}"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C1A8CDFB-CF4B-4182-A993-8312E5CFFC85}" type="datetimeFigureOut">
              <a:rPr lang="tr-TR" smtClean="0"/>
              <a:pPr/>
              <a:t>07/11/17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9818CE8-698E-403E-9C42-A1704CDF0884}"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C1A8CDFB-CF4B-4182-A993-8312E5CFFC85}" type="datetimeFigureOut">
              <a:rPr lang="tr-TR" smtClean="0"/>
              <a:pPr/>
              <a:t>07/11/17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9818CE8-698E-403E-9C42-A1704CDF0884}"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C1A8CDFB-CF4B-4182-A993-8312E5CFFC85}" type="datetimeFigureOut">
              <a:rPr lang="tr-TR" smtClean="0"/>
              <a:pPr/>
              <a:t>07/11/17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9818CE8-698E-403E-9C42-A1704CDF0884}"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C1A8CDFB-CF4B-4182-A993-8312E5CFFC85}" type="datetimeFigureOut">
              <a:rPr lang="tr-TR" smtClean="0"/>
              <a:pPr/>
              <a:t>07/11/17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9818CE8-698E-403E-9C42-A1704CDF0884}"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C1A8CDFB-CF4B-4182-A993-8312E5CFFC85}" type="datetimeFigureOut">
              <a:rPr lang="tr-TR" smtClean="0"/>
              <a:pPr/>
              <a:t>07/11/17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9818CE8-698E-403E-9C42-A1704CDF0884}"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C1A8CDFB-CF4B-4182-A993-8312E5CFFC85}" type="datetimeFigureOut">
              <a:rPr lang="tr-TR" smtClean="0"/>
              <a:pPr/>
              <a:t>07/11/17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9818CE8-698E-403E-9C42-A1704CDF0884}"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A8CDFB-CF4B-4182-A993-8312E5CFFC85}" type="datetimeFigureOut">
              <a:rPr lang="tr-TR" smtClean="0"/>
              <a:pPr/>
              <a:t>07/11/17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9818CE8-698E-403E-9C42-A1704CDF0884}"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C1A8CDFB-CF4B-4182-A993-8312E5CFFC85}" type="datetimeFigureOut">
              <a:rPr lang="tr-TR" smtClean="0"/>
              <a:pPr/>
              <a:t>07/11/17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9818CE8-698E-403E-9C42-A1704CDF0884}"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C1A8CDFB-CF4B-4182-A993-8312E5CFFC85}" type="datetimeFigureOut">
              <a:rPr lang="tr-TR" smtClean="0"/>
              <a:pPr/>
              <a:t>07/11/17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79818CE8-698E-403E-9C42-A1704CDF0884}"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1A8CDFB-CF4B-4182-A993-8312E5CFFC85}" type="datetimeFigureOut">
              <a:rPr lang="tr-TR" smtClean="0"/>
              <a:pPr/>
              <a:t>07/11/17</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9818CE8-698E-403E-9C42-A1704CDF0884}"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96981" y="2816525"/>
            <a:ext cx="2146742" cy="830997"/>
          </a:xfrm>
          <a:prstGeom prst="rect">
            <a:avLst/>
          </a:prstGeom>
        </p:spPr>
        <p:txBody>
          <a:bodyPr wrap="none">
            <a:spAutoFit/>
          </a:bodyPr>
          <a:lstStyle/>
          <a:p>
            <a:pPr lvl="0"/>
            <a:r>
              <a:rPr lang="tr-TR" sz="4800" b="1" dirty="0" smtClean="0">
                <a:solidFill>
                  <a:prstClr val="black"/>
                </a:solidFill>
              </a:rPr>
              <a:t>(6 </a:t>
            </a:r>
            <a:r>
              <a:rPr lang="tr-TR" sz="4800" b="1" dirty="0">
                <a:solidFill>
                  <a:prstClr val="black"/>
                </a:solidFill>
              </a:rPr>
              <a:t>gün </a:t>
            </a:r>
          </a:p>
        </p:txBody>
      </p:sp>
      <p:sp>
        <p:nvSpPr>
          <p:cNvPr id="5" name="Metin kutusu 4"/>
          <p:cNvSpPr txBox="1"/>
          <p:nvPr/>
        </p:nvSpPr>
        <p:spPr>
          <a:xfrm>
            <a:off x="4561388" y="2763752"/>
            <a:ext cx="2108141" cy="830997"/>
          </a:xfrm>
          <a:prstGeom prst="rect">
            <a:avLst/>
          </a:prstGeom>
          <a:noFill/>
        </p:spPr>
        <p:txBody>
          <a:bodyPr wrap="none" rtlCol="0">
            <a:spAutoFit/>
          </a:bodyPr>
          <a:lstStyle/>
          <a:p>
            <a:r>
              <a:rPr lang="tr-TR" sz="4800" b="1" dirty="0" smtClean="0"/>
              <a:t>5 gece)</a:t>
            </a:r>
            <a:endParaRPr lang="tr-TR" sz="4800" b="1" dirty="0"/>
          </a:p>
        </p:txBody>
      </p:sp>
      <p:sp>
        <p:nvSpPr>
          <p:cNvPr id="6" name="Dikdörtgen 5"/>
          <p:cNvSpPr/>
          <p:nvPr/>
        </p:nvSpPr>
        <p:spPr>
          <a:xfrm>
            <a:off x="384507" y="1236071"/>
            <a:ext cx="8353762" cy="923330"/>
          </a:xfrm>
          <a:prstGeom prst="rect">
            <a:avLst/>
          </a:prstGeom>
          <a:noFill/>
        </p:spPr>
        <p:txBody>
          <a:bodyPr wrap="none" lIns="91440" tIns="45720" rIns="91440" bIns="45720">
            <a:spAutoFit/>
          </a:bodyPr>
          <a:lstStyle/>
          <a:p>
            <a:pPr algn="ctr"/>
            <a:r>
              <a:rPr lang="tr-T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anose="02020603050405020304" pitchFamily="18" charset="0"/>
                <a:cs typeface="Times New Roman" panose="02020603050405020304" pitchFamily="18" charset="0"/>
              </a:rPr>
              <a:t>BATI KARADENİZ TURU</a:t>
            </a:r>
            <a:endParaRPr lang="tr-T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35479327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569843" y="675861"/>
            <a:ext cx="7646504" cy="3170099"/>
          </a:xfrm>
          <a:prstGeom prst="rect">
            <a:avLst/>
          </a:prstGeom>
          <a:noFill/>
        </p:spPr>
        <p:txBody>
          <a:bodyPr wrap="square" rtlCol="0">
            <a:spAutoFit/>
          </a:bodyPr>
          <a:lstStyle/>
          <a:p>
            <a:pPr marL="342900" indent="-342900">
              <a:buFont typeface="Wingdings" panose="05000000000000000000" pitchFamily="2" charset="2"/>
              <a:buChar char="Ø"/>
            </a:pPr>
            <a:r>
              <a:rPr lang="tr-TR" sz="2000" b="1" dirty="0" smtClean="0">
                <a:solidFill>
                  <a:srgbClr val="FF0000"/>
                </a:solidFill>
                <a:latin typeface="Times New Roman" panose="02020603050405020304" pitchFamily="18" charset="0"/>
                <a:cs typeface="Times New Roman" panose="02020603050405020304" pitchFamily="18" charset="0"/>
              </a:rPr>
              <a:t>Sabah 08:00 ‘da </a:t>
            </a:r>
            <a:r>
              <a:rPr lang="tr-TR" sz="2000" b="1" dirty="0" smtClean="0">
                <a:latin typeface="Times New Roman" panose="02020603050405020304" pitchFamily="18" charset="0"/>
                <a:cs typeface="Times New Roman" panose="02020603050405020304" pitchFamily="18" charset="0"/>
              </a:rPr>
              <a:t>Zonguldak’a doğru hareket ediyoruz. </a:t>
            </a:r>
            <a:r>
              <a:rPr lang="tr-TR" sz="2000" b="1" dirty="0" smtClean="0">
                <a:solidFill>
                  <a:srgbClr val="FF0000"/>
                </a:solidFill>
                <a:latin typeface="Times New Roman" panose="02020603050405020304" pitchFamily="18" charset="0"/>
                <a:cs typeface="Times New Roman" panose="02020603050405020304" pitchFamily="18" charset="0"/>
              </a:rPr>
              <a:t>Saat 09:30’ da Ereğli Kalesindeyiz</a:t>
            </a:r>
            <a:r>
              <a:rPr lang="tr-TR" sz="2000" b="1" dirty="0" smtClean="0">
                <a:latin typeface="Times New Roman" panose="02020603050405020304" pitchFamily="18" charset="0"/>
                <a:cs typeface="Times New Roman" panose="02020603050405020304" pitchFamily="18" charset="0"/>
              </a:rPr>
              <a:t>. Anlatım ve fotoğraf molasının ardından </a:t>
            </a:r>
            <a:r>
              <a:rPr lang="tr-TR" sz="2000" b="1" dirty="0" smtClean="0">
                <a:solidFill>
                  <a:srgbClr val="FF0000"/>
                </a:solidFill>
                <a:latin typeface="Times New Roman" panose="02020603050405020304" pitchFamily="18" charset="0"/>
                <a:cs typeface="Times New Roman" panose="02020603050405020304" pitchFamily="18" charset="0"/>
              </a:rPr>
              <a:t>saat 10:15 ‘de </a:t>
            </a:r>
            <a:r>
              <a:rPr lang="tr-TR" sz="2000" b="1" dirty="0" err="1" smtClean="0">
                <a:solidFill>
                  <a:srgbClr val="FF0000"/>
                </a:solidFill>
                <a:latin typeface="Times New Roman" panose="02020603050405020304" pitchFamily="18" charset="0"/>
                <a:cs typeface="Times New Roman" panose="02020603050405020304" pitchFamily="18" charset="0"/>
              </a:rPr>
              <a:t>Cehennemağzı</a:t>
            </a:r>
            <a:r>
              <a:rPr lang="tr-TR" sz="2000" b="1" dirty="0" smtClean="0">
                <a:solidFill>
                  <a:srgbClr val="FF0000"/>
                </a:solidFill>
                <a:latin typeface="Times New Roman" panose="02020603050405020304" pitchFamily="18" charset="0"/>
                <a:cs typeface="Times New Roman" panose="02020603050405020304" pitchFamily="18" charset="0"/>
              </a:rPr>
              <a:t> Mağarasına </a:t>
            </a:r>
            <a:r>
              <a:rPr lang="tr-TR" sz="2000" b="1" dirty="0" smtClean="0">
                <a:latin typeface="Times New Roman" panose="02020603050405020304" pitchFamily="18" charset="0"/>
                <a:cs typeface="Times New Roman" panose="02020603050405020304" pitchFamily="18" charset="0"/>
              </a:rPr>
              <a:t>gitmek üzere hareket ediyoruz. Mağarayı ziyaret ettikten sonra </a:t>
            </a:r>
            <a:r>
              <a:rPr lang="tr-TR" sz="2000" b="1" dirty="0" smtClean="0">
                <a:solidFill>
                  <a:srgbClr val="FF0000"/>
                </a:solidFill>
                <a:latin typeface="Times New Roman" panose="02020603050405020304" pitchFamily="18" charset="0"/>
                <a:cs typeface="Times New Roman" panose="02020603050405020304" pitchFamily="18" charset="0"/>
              </a:rPr>
              <a:t>saat 11:00’ de Bartın’a</a:t>
            </a:r>
            <a:r>
              <a:rPr lang="tr-TR" sz="2000" b="1" dirty="0" smtClean="0">
                <a:latin typeface="Times New Roman" panose="02020603050405020304" pitchFamily="18" charset="0"/>
                <a:cs typeface="Times New Roman" panose="02020603050405020304" pitchFamily="18" charset="0"/>
              </a:rPr>
              <a:t> hareket ediyoruz. </a:t>
            </a:r>
            <a:r>
              <a:rPr lang="tr-TR" sz="2000" b="1" dirty="0" smtClean="0">
                <a:solidFill>
                  <a:srgbClr val="FF0000"/>
                </a:solidFill>
                <a:latin typeface="Times New Roman" panose="02020603050405020304" pitchFamily="18" charset="0"/>
                <a:cs typeface="Times New Roman" panose="02020603050405020304" pitchFamily="18" charset="0"/>
              </a:rPr>
              <a:t>Saat 12:30 ‘da </a:t>
            </a:r>
            <a:r>
              <a:rPr lang="tr-TR" sz="2000" b="1" dirty="0" err="1" smtClean="0">
                <a:solidFill>
                  <a:srgbClr val="FF0000"/>
                </a:solidFill>
                <a:latin typeface="Times New Roman" panose="02020603050405020304" pitchFamily="18" charset="0"/>
                <a:cs typeface="Times New Roman" panose="02020603050405020304" pitchFamily="18" charset="0"/>
              </a:rPr>
              <a:t>Güzelcehisar</a:t>
            </a:r>
            <a:r>
              <a:rPr lang="tr-TR" sz="2000" b="1" dirty="0" smtClean="0">
                <a:solidFill>
                  <a:srgbClr val="FF0000"/>
                </a:solidFill>
                <a:latin typeface="Times New Roman" panose="02020603050405020304" pitchFamily="18" charset="0"/>
                <a:cs typeface="Times New Roman" panose="02020603050405020304" pitchFamily="18" charset="0"/>
              </a:rPr>
              <a:t> Lav Kayalarını</a:t>
            </a:r>
            <a:r>
              <a:rPr lang="tr-TR" sz="2000" b="1" dirty="0" smtClean="0">
                <a:latin typeface="Times New Roman" panose="02020603050405020304" pitchFamily="18" charset="0"/>
                <a:cs typeface="Times New Roman" panose="02020603050405020304" pitchFamily="18" charset="0"/>
              </a:rPr>
              <a:t> geziyoruz. </a:t>
            </a:r>
            <a:r>
              <a:rPr lang="tr-TR" sz="2000" b="1" dirty="0" smtClean="0">
                <a:solidFill>
                  <a:srgbClr val="FF0000"/>
                </a:solidFill>
                <a:latin typeface="Times New Roman" panose="02020603050405020304" pitchFamily="18" charset="0"/>
                <a:cs typeface="Times New Roman" panose="02020603050405020304" pitchFamily="18" charset="0"/>
              </a:rPr>
              <a:t>Saat 13:15 de Amasra’da </a:t>
            </a:r>
            <a:r>
              <a:rPr lang="tr-TR" sz="2000" b="1" dirty="0" smtClean="0">
                <a:latin typeface="Times New Roman" panose="02020603050405020304" pitchFamily="18" charset="0"/>
                <a:cs typeface="Times New Roman" panose="02020603050405020304" pitchFamily="18" charset="0"/>
              </a:rPr>
              <a:t>öğle yemeğimizi yiyoruz. </a:t>
            </a:r>
            <a:r>
              <a:rPr lang="tr-TR" sz="2000" b="1" dirty="0" smtClean="0">
                <a:solidFill>
                  <a:srgbClr val="FF0000"/>
                </a:solidFill>
                <a:latin typeface="Times New Roman" panose="02020603050405020304" pitchFamily="18" charset="0"/>
                <a:cs typeface="Times New Roman" panose="02020603050405020304" pitchFamily="18" charset="0"/>
              </a:rPr>
              <a:t>Saat 14:30 da Ulus’a </a:t>
            </a:r>
            <a:r>
              <a:rPr lang="tr-TR" sz="2000" b="1" dirty="0" smtClean="0">
                <a:latin typeface="Times New Roman" panose="02020603050405020304" pitchFamily="18" charset="0"/>
                <a:cs typeface="Times New Roman" panose="02020603050405020304" pitchFamily="18" charset="0"/>
              </a:rPr>
              <a:t>hareket ediyoruz. </a:t>
            </a:r>
            <a:r>
              <a:rPr lang="tr-TR" sz="2000" b="1" dirty="0" smtClean="0">
                <a:solidFill>
                  <a:srgbClr val="FF0000"/>
                </a:solidFill>
                <a:latin typeface="Times New Roman" panose="02020603050405020304" pitchFamily="18" charset="0"/>
                <a:cs typeface="Times New Roman" panose="02020603050405020304" pitchFamily="18" charset="0"/>
              </a:rPr>
              <a:t>15:30 da Ulukaya Şelalesinde</a:t>
            </a:r>
            <a:r>
              <a:rPr lang="tr-TR" sz="2000" b="1" dirty="0" smtClean="0">
                <a:latin typeface="Times New Roman" panose="02020603050405020304" pitchFamily="18" charset="0"/>
                <a:cs typeface="Times New Roman" panose="02020603050405020304" pitchFamily="18" charset="0"/>
              </a:rPr>
              <a:t> 1 buçuk saatlik serbest zaman veriyoruz ve ardından </a:t>
            </a:r>
            <a:r>
              <a:rPr lang="tr-TR" sz="2000" b="1" dirty="0" smtClean="0">
                <a:solidFill>
                  <a:srgbClr val="FF0000"/>
                </a:solidFill>
                <a:latin typeface="Times New Roman" panose="02020603050405020304" pitchFamily="18" charset="0"/>
                <a:cs typeface="Times New Roman" panose="02020603050405020304" pitchFamily="18" charset="0"/>
              </a:rPr>
              <a:t>17:00 de Karabük, Safranbolu’ya </a:t>
            </a:r>
            <a:r>
              <a:rPr lang="tr-TR" sz="2000" b="1" dirty="0" smtClean="0">
                <a:latin typeface="Times New Roman" panose="02020603050405020304" pitchFamily="18" charset="0"/>
                <a:cs typeface="Times New Roman" panose="02020603050405020304" pitchFamily="18" charset="0"/>
              </a:rPr>
              <a:t>hareket ediyoruz.</a:t>
            </a:r>
            <a:r>
              <a:rPr lang="tr-TR" sz="2000" b="1" dirty="0" smtClean="0">
                <a:solidFill>
                  <a:srgbClr val="FF0000"/>
                </a:solidFill>
                <a:latin typeface="Times New Roman" panose="02020603050405020304" pitchFamily="18" charset="0"/>
                <a:cs typeface="Times New Roman" panose="02020603050405020304" pitchFamily="18" charset="0"/>
              </a:rPr>
              <a:t>18:00 de </a:t>
            </a:r>
            <a:r>
              <a:rPr lang="tr-TR" sz="2000" b="1" dirty="0" smtClean="0">
                <a:latin typeface="Times New Roman" panose="02020603050405020304" pitchFamily="18" charset="0"/>
                <a:cs typeface="Times New Roman" panose="02020603050405020304" pitchFamily="18" charset="0"/>
              </a:rPr>
              <a:t>konaklayacağımız otele varıyoruz.</a:t>
            </a:r>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18038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4800" y="0"/>
            <a:ext cx="6941859" cy="924475"/>
          </a:xfrm>
        </p:spPr>
        <p:txBody>
          <a:bodyPr/>
          <a:lstStyle/>
          <a:p>
            <a:r>
              <a:rPr lang="tr-TR" sz="2400" dirty="0" smtClean="0">
                <a:solidFill>
                  <a:schemeClr val="accent4">
                    <a:lumMod val="50000"/>
                  </a:schemeClr>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EREĞLİ KALESİ</a:t>
            </a:r>
            <a:endParaRPr lang="tr-TR" sz="2400" dirty="0">
              <a:solidFill>
                <a:schemeClr val="accent4">
                  <a:lumMod val="50000"/>
                </a:schemeClr>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endParaRPr>
          </a:p>
        </p:txBody>
      </p:sp>
      <p:sp>
        <p:nvSpPr>
          <p:cNvPr id="4" name="Metin kutusu 3"/>
          <p:cNvSpPr txBox="1"/>
          <p:nvPr/>
        </p:nvSpPr>
        <p:spPr>
          <a:xfrm>
            <a:off x="304800" y="1096617"/>
            <a:ext cx="3657600" cy="5324535"/>
          </a:xfrm>
          <a:prstGeom prst="rect">
            <a:avLst/>
          </a:prstGeom>
          <a:noFill/>
        </p:spPr>
        <p:txBody>
          <a:bodyPr wrap="square" rtlCol="0">
            <a:spAutoFit/>
          </a:bodyPr>
          <a:lstStyle/>
          <a:p>
            <a:r>
              <a:rPr lang="tr-TR" sz="2000" b="1" dirty="0">
                <a:latin typeface="Times New Roman" panose="02020603050405020304" pitchFamily="18" charset="0"/>
                <a:cs typeface="Times New Roman" panose="02020603050405020304" pitchFamily="18" charset="0"/>
              </a:rPr>
              <a:t>Ereğli'nin kent surlarının çevrelediği tepede bulunmaktadır. Bizans Dönemi'nde XIII. Yüzyıl başlarında yapıldığı sanılan kalede iç ve dış avlu, kule, mühimmat ve erzak deposu, sarnıç ve odalar bulunmaktadır. Kale ve çevre duvarları oldukça harap bir durumdadır. Kale kapısındaki ve iç avludaki derin çatlakların bir depremin sonucu oluştuğu sanılmaktadır. Duvarlarda, kuleler de tuğla ve harç dolayısıyla birlikte gri taşı kullanılmıştır.</a:t>
            </a:r>
          </a:p>
        </p:txBody>
      </p:sp>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r="35599" b="22561"/>
          <a:stretch/>
        </p:blipFill>
        <p:spPr>
          <a:xfrm>
            <a:off x="3962400" y="780288"/>
            <a:ext cx="5080600" cy="5425440"/>
          </a:xfrm>
          <a:prstGeom prst="rect">
            <a:avLst/>
          </a:prstGeom>
        </p:spPr>
        <p:style>
          <a:lnRef idx="2">
            <a:schemeClr val="dk1">
              <a:shade val="50000"/>
            </a:schemeClr>
          </a:lnRef>
          <a:fillRef idx="1">
            <a:schemeClr val="dk1"/>
          </a:fillRef>
          <a:effectRef idx="0">
            <a:schemeClr val="dk1"/>
          </a:effectRef>
          <a:fontRef idx="minor">
            <a:schemeClr val="lt1"/>
          </a:fontRef>
        </p:style>
      </p:pic>
    </p:spTree>
    <p:extLst>
      <p:ext uri="{BB962C8B-B14F-4D97-AF65-F5344CB8AC3E}">
        <p14:creationId xmlns:p14="http://schemas.microsoft.com/office/powerpoint/2010/main" val="22179899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4069" y="172141"/>
            <a:ext cx="5603392" cy="595955"/>
          </a:xfrm>
        </p:spPr>
        <p:txBody>
          <a:bodyPr/>
          <a:lstStyle/>
          <a:p>
            <a:r>
              <a:rPr lang="tr-TR" sz="2400" dirty="0" smtClean="0">
                <a:solidFill>
                  <a:schemeClr val="accent4">
                    <a:lumMod val="50000"/>
                  </a:schemeClr>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CEHENNEM AĞZI MAĞARALARI</a:t>
            </a:r>
            <a:endParaRPr lang="tr-TR" sz="2400" dirty="0">
              <a:solidFill>
                <a:schemeClr val="accent4">
                  <a:lumMod val="50000"/>
                </a:schemeClr>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endParaRPr>
          </a:p>
        </p:txBody>
      </p:sp>
      <p:sp>
        <p:nvSpPr>
          <p:cNvPr id="4" name="Metin kutusu 3"/>
          <p:cNvSpPr txBox="1"/>
          <p:nvPr/>
        </p:nvSpPr>
        <p:spPr>
          <a:xfrm>
            <a:off x="0" y="940904"/>
            <a:ext cx="4399721" cy="5940088"/>
          </a:xfrm>
          <a:prstGeom prst="rect">
            <a:avLst/>
          </a:prstGeom>
          <a:noFill/>
        </p:spPr>
        <p:txBody>
          <a:bodyPr wrap="square" rtlCol="0">
            <a:spAutoFit/>
          </a:bodyPr>
          <a:lstStyle/>
          <a:p>
            <a:pPr marL="285750" indent="-285750">
              <a:buFont typeface="Wingdings" panose="05000000000000000000" pitchFamily="2" charset="2"/>
              <a:buChar char="Ø"/>
            </a:pPr>
            <a:r>
              <a:rPr lang="tr-TR" sz="2000" b="1" dirty="0">
                <a:latin typeface="Times New Roman" panose="02020603050405020304" pitchFamily="18" charset="0"/>
                <a:cs typeface="Times New Roman" panose="02020603050405020304" pitchFamily="18" charset="0"/>
              </a:rPr>
              <a:t>Bu mağaralara girmek profesyonel mağaracılık bilgisi gerektiriyor. Antik Çağa ait arkeolojik kaynaklarda “</a:t>
            </a:r>
            <a:r>
              <a:rPr lang="tr-TR" sz="2000" b="1" dirty="0" err="1">
                <a:latin typeface="Times New Roman" panose="02020603050405020304" pitchFamily="18" charset="0"/>
                <a:cs typeface="Times New Roman" panose="02020603050405020304" pitchFamily="18" charset="0"/>
              </a:rPr>
              <a:t>Acheron-Akheron</a:t>
            </a:r>
            <a:r>
              <a:rPr lang="tr-TR" sz="2000" b="1" dirty="0">
                <a:latin typeface="Times New Roman" panose="02020603050405020304" pitchFamily="18" charset="0"/>
                <a:cs typeface="Times New Roman" panose="02020603050405020304" pitchFamily="18" charset="0"/>
              </a:rPr>
              <a:t> Vadisindeki Mağaralar” adıyla geçen </a:t>
            </a:r>
            <a:r>
              <a:rPr lang="tr-TR" sz="2000" b="1" dirty="0" err="1">
                <a:latin typeface="Times New Roman" panose="02020603050405020304" pitchFamily="18" charset="0"/>
                <a:cs typeface="Times New Roman" panose="02020603050405020304" pitchFamily="18" charset="0"/>
              </a:rPr>
              <a:t>Cehennemağzı</a:t>
            </a:r>
            <a:r>
              <a:rPr lang="tr-TR" sz="2000" b="1" dirty="0">
                <a:latin typeface="Times New Roman" panose="02020603050405020304" pitchFamily="18" charset="0"/>
                <a:cs typeface="Times New Roman" panose="02020603050405020304" pitchFamily="18" charset="0"/>
              </a:rPr>
              <a:t> Mağaraları (Kehanet Mağaraları), Karadeniz Ereğlisi’nin geçmişte Ayazma olarak adlandırılan İnönü Mahallesi’ndeki dört mağaranın ortak adı. </a:t>
            </a:r>
            <a:r>
              <a:rPr lang="tr-TR" sz="2000" b="1" dirty="0" smtClean="0">
                <a:latin typeface="Times New Roman" panose="02020603050405020304" pitchFamily="18" charset="0"/>
                <a:cs typeface="Times New Roman" panose="02020603050405020304" pitchFamily="18" charset="0"/>
              </a:rPr>
              <a:t/>
            </a:r>
            <a:br>
              <a:rPr lang="tr-TR" sz="2000" b="1" dirty="0" smtClean="0">
                <a:latin typeface="Times New Roman" panose="02020603050405020304" pitchFamily="18" charset="0"/>
                <a:cs typeface="Times New Roman" panose="02020603050405020304" pitchFamily="18" charset="0"/>
              </a:rPr>
            </a:br>
            <a:r>
              <a:rPr lang="tr-TR" sz="2000" b="1" dirty="0">
                <a:latin typeface="Times New Roman" panose="02020603050405020304" pitchFamily="18" charset="0"/>
                <a:cs typeface="Times New Roman" panose="02020603050405020304" pitchFamily="18" charset="0"/>
              </a:rPr>
              <a:t>Yunan Mitolojisine konu olan </a:t>
            </a:r>
            <a:r>
              <a:rPr lang="tr-TR" sz="2000" b="1" dirty="0" err="1">
                <a:latin typeface="Times New Roman" panose="02020603050405020304" pitchFamily="18" charset="0"/>
                <a:cs typeface="Times New Roman" panose="02020603050405020304" pitchFamily="18" charset="0"/>
              </a:rPr>
              <a:t>Cehennemağzı</a:t>
            </a:r>
            <a:r>
              <a:rPr lang="tr-TR" sz="2000" b="1" dirty="0">
                <a:latin typeface="Times New Roman" panose="02020603050405020304" pitchFamily="18" charset="0"/>
                <a:cs typeface="Times New Roman" panose="02020603050405020304" pitchFamily="18" charset="0"/>
              </a:rPr>
              <a:t> Mağaraları, Hristiyanlığın yasak olduğu dönemlerde gizli gizli yapılan tapınmalar için kullanıldığı sanılan ilk ibadet merkezlerinden biri.</a:t>
            </a:r>
            <a:r>
              <a:rPr lang="tr-TR" sz="2000" b="1" dirty="0" smtClean="0">
                <a:latin typeface="Times New Roman" panose="02020603050405020304" pitchFamily="18" charset="0"/>
                <a:cs typeface="Times New Roman" panose="02020603050405020304" pitchFamily="18" charset="0"/>
              </a:rPr>
              <a:t/>
            </a:r>
            <a:br>
              <a:rPr lang="tr-TR" sz="2000" b="1" dirty="0" smtClean="0">
                <a:latin typeface="Times New Roman" panose="02020603050405020304" pitchFamily="18" charset="0"/>
                <a:cs typeface="Times New Roman" panose="02020603050405020304" pitchFamily="18" charset="0"/>
              </a:rPr>
            </a:br>
            <a:r>
              <a:rPr lang="tr-TR" sz="2000" b="1" dirty="0" smtClean="0">
                <a:latin typeface="Times New Roman" panose="02020603050405020304" pitchFamily="18" charset="0"/>
                <a:cs typeface="Times New Roman" panose="02020603050405020304" pitchFamily="18" charset="0"/>
              </a:rPr>
              <a:t/>
            </a:r>
            <a:br>
              <a:rPr lang="tr-TR" sz="2000" b="1" dirty="0" smtClean="0">
                <a:latin typeface="Times New Roman" panose="02020603050405020304" pitchFamily="18" charset="0"/>
                <a:cs typeface="Times New Roman" panose="02020603050405020304" pitchFamily="18" charset="0"/>
              </a:rPr>
            </a:br>
            <a:endParaRPr lang="tr-TR" sz="2000" b="1"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9721" y="1094098"/>
            <a:ext cx="4652846" cy="5184782"/>
          </a:xfrm>
          <a:prstGeom prst="rect">
            <a:avLst/>
          </a:prstGeom>
        </p:spPr>
        <p:style>
          <a:lnRef idx="2">
            <a:schemeClr val="dk1">
              <a:shade val="50000"/>
            </a:schemeClr>
          </a:lnRef>
          <a:fillRef idx="1">
            <a:schemeClr val="dk1"/>
          </a:fillRef>
          <a:effectRef idx="0">
            <a:schemeClr val="dk1"/>
          </a:effectRef>
          <a:fontRef idx="minor">
            <a:schemeClr val="lt1"/>
          </a:fontRef>
        </p:style>
      </p:pic>
    </p:spTree>
    <p:extLst>
      <p:ext uri="{BB962C8B-B14F-4D97-AF65-F5344CB8AC3E}">
        <p14:creationId xmlns:p14="http://schemas.microsoft.com/office/powerpoint/2010/main" val="3392047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3040" y="0"/>
            <a:ext cx="6922073" cy="924475"/>
          </a:xfrm>
        </p:spPr>
        <p:txBody>
          <a:bodyPr/>
          <a:lstStyle/>
          <a:p>
            <a:r>
              <a:rPr lang="tr-TR" sz="2400" dirty="0" smtClean="0">
                <a:solidFill>
                  <a:schemeClr val="accent4">
                    <a:lumMod val="50000"/>
                  </a:schemeClr>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GÜZELCEHİSAR LAV KAYALARI</a:t>
            </a:r>
            <a:endParaRPr lang="tr-TR" sz="2400" dirty="0">
              <a:solidFill>
                <a:schemeClr val="accent4">
                  <a:lumMod val="50000"/>
                </a:schemeClr>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endParaRPr>
          </a:p>
        </p:txBody>
      </p:sp>
      <p:sp>
        <p:nvSpPr>
          <p:cNvPr id="5" name="Metin kutusu 4"/>
          <p:cNvSpPr txBox="1"/>
          <p:nvPr/>
        </p:nvSpPr>
        <p:spPr>
          <a:xfrm>
            <a:off x="291547" y="924475"/>
            <a:ext cx="8521148" cy="649356"/>
          </a:xfrm>
          <a:prstGeom prst="rect">
            <a:avLst/>
          </a:prstGeom>
          <a:noFill/>
        </p:spPr>
        <p:txBody>
          <a:bodyPr wrap="square" rtlCol="0">
            <a:spAutoFit/>
          </a:bodyPr>
          <a:lstStyle/>
          <a:p>
            <a:endParaRPr lang="tr-TR" dirty="0"/>
          </a:p>
        </p:txBody>
      </p:sp>
      <p:sp>
        <p:nvSpPr>
          <p:cNvPr id="7" name="Metin kutusu 6"/>
          <p:cNvSpPr txBox="1"/>
          <p:nvPr/>
        </p:nvSpPr>
        <p:spPr>
          <a:xfrm>
            <a:off x="203040" y="924475"/>
            <a:ext cx="2888975" cy="5324535"/>
          </a:xfrm>
          <a:prstGeom prst="rect">
            <a:avLst/>
          </a:prstGeom>
          <a:noFill/>
        </p:spPr>
        <p:txBody>
          <a:bodyPr wrap="square" rtlCol="0">
            <a:spAutoFit/>
          </a:bodyPr>
          <a:lstStyle/>
          <a:p>
            <a:r>
              <a:rPr lang="tr-TR" sz="2000" b="1" dirty="0">
                <a:latin typeface="Times New Roman" panose="02020603050405020304" pitchFamily="18" charset="0"/>
                <a:cs typeface="Times New Roman" panose="02020603050405020304" pitchFamily="18" charset="0"/>
              </a:rPr>
              <a:t>Tarih ve doğanın iç içe geçtiği Bartın </a:t>
            </a:r>
            <a:r>
              <a:rPr lang="tr-TR" sz="2000" b="1" dirty="0" err="1">
                <a:latin typeface="Times New Roman" panose="02020603050405020304" pitchFamily="18" charset="0"/>
                <a:cs typeface="Times New Roman" panose="02020603050405020304" pitchFamily="18" charset="0"/>
              </a:rPr>
              <a:t>Güzelcehisar</a:t>
            </a:r>
            <a:r>
              <a:rPr lang="tr-TR" sz="2000" b="1" dirty="0">
                <a:latin typeface="Times New Roman" panose="02020603050405020304" pitchFamily="18" charset="0"/>
                <a:cs typeface="Times New Roman" panose="02020603050405020304" pitchFamily="18" charset="0"/>
              </a:rPr>
              <a:t> 'ı 80 milyon yıllık lav kayaları daha da değerli hale getiriyor...</a:t>
            </a:r>
            <a:r>
              <a:rPr lang="tr-TR" sz="2000" b="1" dirty="0" smtClean="0">
                <a:latin typeface="Times New Roman" panose="02020603050405020304" pitchFamily="18" charset="0"/>
                <a:cs typeface="Times New Roman" panose="02020603050405020304" pitchFamily="18" charset="0"/>
              </a:rPr>
              <a:t/>
            </a:r>
            <a:br>
              <a:rPr lang="tr-TR" sz="2000" b="1" dirty="0" smtClean="0">
                <a:latin typeface="Times New Roman" panose="02020603050405020304" pitchFamily="18" charset="0"/>
                <a:cs typeface="Times New Roman" panose="02020603050405020304" pitchFamily="18" charset="0"/>
              </a:rPr>
            </a:br>
            <a:r>
              <a:rPr lang="tr-TR" sz="2000" b="1" dirty="0" err="1">
                <a:latin typeface="Times New Roman" panose="02020603050405020304" pitchFamily="18" charset="0"/>
                <a:cs typeface="Times New Roman" panose="02020603050405020304" pitchFamily="18" charset="0"/>
              </a:rPr>
              <a:t>Güzelcehisar</a:t>
            </a:r>
            <a:r>
              <a:rPr lang="tr-TR" sz="2000" b="1" dirty="0">
                <a:latin typeface="Times New Roman" panose="02020603050405020304" pitchFamily="18" charset="0"/>
                <a:cs typeface="Times New Roman" panose="02020603050405020304" pitchFamily="18" charset="0"/>
              </a:rPr>
              <a:t> lav kayaları, </a:t>
            </a:r>
            <a:r>
              <a:rPr lang="tr-TR" sz="2000" b="1" dirty="0" err="1">
                <a:latin typeface="Times New Roman" panose="02020603050405020304" pitchFamily="18" charset="0"/>
                <a:cs typeface="Times New Roman" panose="02020603050405020304" pitchFamily="18" charset="0"/>
              </a:rPr>
              <a:t>karadeniz</a:t>
            </a:r>
            <a:r>
              <a:rPr lang="tr-TR" sz="2000" b="1" dirty="0">
                <a:latin typeface="Times New Roman" panose="02020603050405020304" pitchFamily="18" charset="0"/>
                <a:cs typeface="Times New Roman" panose="02020603050405020304" pitchFamily="18" charset="0"/>
              </a:rPr>
              <a:t> bölgesinde çeşitli tektonik olaylar sonucunda oluşmuştur</a:t>
            </a:r>
            <a:r>
              <a:rPr lang="tr-TR" sz="2000" b="1" dirty="0" smtClean="0">
                <a:latin typeface="Times New Roman" panose="02020603050405020304" pitchFamily="18" charset="0"/>
                <a:cs typeface="Times New Roman" panose="02020603050405020304" pitchFamily="18" charset="0"/>
              </a:rPr>
              <a:t>. İskoçya </a:t>
            </a:r>
            <a:r>
              <a:rPr lang="tr-TR" sz="2000" b="1" dirty="0">
                <a:latin typeface="Times New Roman" panose="02020603050405020304" pitchFamily="18" charset="0"/>
                <a:cs typeface="Times New Roman" panose="02020603050405020304" pitchFamily="18" charset="0"/>
              </a:rPr>
              <a:t>ve </a:t>
            </a:r>
            <a:r>
              <a:rPr lang="tr-TR" sz="2000" b="1" dirty="0" err="1">
                <a:latin typeface="Times New Roman" panose="02020603050405020304" pitchFamily="18" charset="0"/>
                <a:cs typeface="Times New Roman" panose="02020603050405020304" pitchFamily="18" charset="0"/>
              </a:rPr>
              <a:t>Kalifornia'da</a:t>
            </a:r>
            <a:r>
              <a:rPr lang="tr-TR" sz="2000" b="1" dirty="0">
                <a:latin typeface="Times New Roman" panose="02020603050405020304" pitchFamily="18" charset="0"/>
                <a:cs typeface="Times New Roman" panose="02020603050405020304" pitchFamily="18" charset="0"/>
              </a:rPr>
              <a:t> da benzerleri bulunan lav kayaları koruma altına alınarak doğal miras kabul edilmişlerdir...</a:t>
            </a:r>
          </a:p>
        </p:txBody>
      </p:sp>
      <p:pic>
        <p:nvPicPr>
          <p:cNvPr id="8194" name="Picture 2" descr="C:\Users\Öznur\Desktop\TUR\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5824" y="1131398"/>
            <a:ext cx="4768728" cy="5117612"/>
          </a:xfrm>
          <a:prstGeom prst="rect">
            <a:avLst/>
          </a:prstGeom>
        </p:spPr>
        <p:style>
          <a:lnRef idx="2">
            <a:schemeClr val="dk1">
              <a:shade val="50000"/>
            </a:schemeClr>
          </a:lnRef>
          <a:fillRef idx="1">
            <a:schemeClr val="dk1"/>
          </a:fillRef>
          <a:effectRef idx="0">
            <a:schemeClr val="dk1"/>
          </a:effectRef>
          <a:fontRef idx="minor">
            <a:schemeClr val="lt1"/>
          </a:fontRef>
        </p:style>
      </p:pic>
    </p:spTree>
    <p:extLst>
      <p:ext uri="{BB962C8B-B14F-4D97-AF65-F5344CB8AC3E}">
        <p14:creationId xmlns:p14="http://schemas.microsoft.com/office/powerpoint/2010/main" val="28058754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9269" y="1"/>
            <a:ext cx="7125113" cy="818320"/>
          </a:xfrm>
        </p:spPr>
        <p:txBody>
          <a:bodyPr/>
          <a:lstStyle/>
          <a:p>
            <a:r>
              <a:rPr lang="tr-TR" sz="2400" b="1" dirty="0" smtClean="0">
                <a:solidFill>
                  <a:schemeClr val="accent4">
                    <a:lumMod val="50000"/>
                  </a:schemeClr>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ULUKAYA ŞELALESİ</a:t>
            </a:r>
            <a:endParaRPr lang="tr-TR" sz="2400" b="1" dirty="0">
              <a:solidFill>
                <a:schemeClr val="accent4">
                  <a:lumMod val="50000"/>
                </a:schemeClr>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endParaRPr>
          </a:p>
        </p:txBody>
      </p:sp>
      <p:sp>
        <p:nvSpPr>
          <p:cNvPr id="4" name="Metin kutusu 3"/>
          <p:cNvSpPr txBox="1"/>
          <p:nvPr/>
        </p:nvSpPr>
        <p:spPr>
          <a:xfrm>
            <a:off x="109728" y="917912"/>
            <a:ext cx="4329750" cy="5016758"/>
          </a:xfrm>
          <a:prstGeom prst="rect">
            <a:avLst/>
          </a:prstGeom>
          <a:noFill/>
        </p:spPr>
        <p:txBody>
          <a:bodyPr wrap="square" rtlCol="0">
            <a:spAutoFit/>
          </a:bodyPr>
          <a:lstStyle/>
          <a:p>
            <a:r>
              <a:rPr lang="tr-TR" sz="2000" b="1" dirty="0">
                <a:latin typeface="Times New Roman" panose="02020603050405020304" pitchFamily="18" charset="0"/>
                <a:cs typeface="Times New Roman" panose="02020603050405020304" pitchFamily="18" charset="0"/>
              </a:rPr>
              <a:t>ULUS İçesine 17 km. uzaklıkta ve Ulukaya </a:t>
            </a:r>
            <a:r>
              <a:rPr lang="tr-TR" sz="2000" b="1" dirty="0" err="1">
                <a:latin typeface="Times New Roman" panose="02020603050405020304" pitchFamily="18" charset="0"/>
                <a:cs typeface="Times New Roman" panose="02020603050405020304" pitchFamily="18" charset="0"/>
              </a:rPr>
              <a:t>köyü'nün</a:t>
            </a:r>
            <a:r>
              <a:rPr lang="tr-TR" sz="2000" b="1" dirty="0">
                <a:latin typeface="Times New Roman" panose="02020603050405020304" pitchFamily="18" charset="0"/>
                <a:cs typeface="Times New Roman" panose="02020603050405020304" pitchFamily="18" charset="0"/>
              </a:rPr>
              <a:t> doğu yönünde olan şelale Ulus Çayı üzerindedir. Şelale 10 M. genişliğinde bir kaya oyuğu içinden çıkan suyun, 20 M. yükseklikten düşmesiyle </a:t>
            </a:r>
            <a:r>
              <a:rPr lang="tr-TR" sz="2000" b="1" dirty="0" smtClean="0">
                <a:latin typeface="Times New Roman" panose="02020603050405020304" pitchFamily="18" charset="0"/>
                <a:cs typeface="Times New Roman" panose="02020603050405020304" pitchFamily="18" charset="0"/>
              </a:rPr>
              <a:t>oluşmaktadır. </a:t>
            </a:r>
            <a:r>
              <a:rPr lang="tr-TR" sz="2000" b="1" dirty="0">
                <a:latin typeface="Times New Roman" panose="02020603050405020304" pitchFamily="18" charset="0"/>
                <a:cs typeface="Times New Roman" panose="02020603050405020304" pitchFamily="18" charset="0"/>
              </a:rPr>
              <a:t>Kanyonun uzunluğu yaklaşık 1 Km, yüksekliği 35 </a:t>
            </a:r>
            <a:r>
              <a:rPr lang="tr-TR" sz="2000" b="1" dirty="0" err="1">
                <a:latin typeface="Times New Roman" panose="02020603050405020304" pitchFamily="18" charset="0"/>
                <a:cs typeface="Times New Roman" panose="02020603050405020304" pitchFamily="18" charset="0"/>
              </a:rPr>
              <a:t>M.’dir</a:t>
            </a:r>
            <a:r>
              <a:rPr lang="tr-TR" sz="2000" b="1" dirty="0">
                <a:latin typeface="Times New Roman" panose="02020603050405020304" pitchFamily="18" charset="0"/>
                <a:cs typeface="Times New Roman" panose="02020603050405020304" pitchFamily="18" charset="0"/>
              </a:rPr>
              <a:t>. Şelalenin suyu yaz aylarında ne kadar </a:t>
            </a:r>
            <a:r>
              <a:rPr lang="tr-TR" sz="2000" b="1" dirty="0" err="1">
                <a:latin typeface="Times New Roman" panose="02020603050405020304" pitchFamily="18" charset="0"/>
                <a:cs typeface="Times New Roman" panose="02020603050405020304" pitchFamily="18" charset="0"/>
              </a:rPr>
              <a:t>azalsada</a:t>
            </a:r>
            <a:r>
              <a:rPr lang="tr-TR" sz="2000" b="1" dirty="0">
                <a:latin typeface="Times New Roman" panose="02020603050405020304" pitchFamily="18" charset="0"/>
                <a:cs typeface="Times New Roman" panose="02020603050405020304" pitchFamily="18" charset="0"/>
              </a:rPr>
              <a:t> hiç kuruduğu görülmemiştir. Şelalenin kış aylarında suyu </a:t>
            </a:r>
            <a:r>
              <a:rPr lang="tr-TR" sz="2000" b="1" dirty="0" err="1">
                <a:latin typeface="Times New Roman" panose="02020603050405020304" pitchFamily="18" charset="0"/>
                <a:cs typeface="Times New Roman" panose="02020603050405020304" pitchFamily="18" charset="0"/>
              </a:rPr>
              <a:t>armakta</a:t>
            </a:r>
            <a:r>
              <a:rPr lang="tr-TR" sz="2000" b="1" dirty="0">
                <a:latin typeface="Times New Roman" panose="02020603050405020304" pitchFamily="18" charset="0"/>
                <a:cs typeface="Times New Roman" panose="02020603050405020304" pitchFamily="18" charset="0"/>
              </a:rPr>
              <a:t> olup </a:t>
            </a:r>
            <a:r>
              <a:rPr lang="tr-TR" sz="2000" b="1" dirty="0" err="1">
                <a:latin typeface="Times New Roman" panose="02020603050405020304" pitchFamily="18" charset="0"/>
                <a:cs typeface="Times New Roman" panose="02020603050405020304" pitchFamily="18" charset="0"/>
              </a:rPr>
              <a:t>debiside</a:t>
            </a:r>
            <a:r>
              <a:rPr lang="tr-TR" sz="2000" b="1" dirty="0">
                <a:latin typeface="Times New Roman" panose="02020603050405020304" pitchFamily="18" charset="0"/>
                <a:cs typeface="Times New Roman" panose="02020603050405020304" pitchFamily="18" charset="0"/>
              </a:rPr>
              <a:t> buna paralel yükselmektedir. </a:t>
            </a:r>
            <a:r>
              <a:rPr lang="tr-TR" sz="2000" b="1" dirty="0" smtClean="0">
                <a:latin typeface="Times New Roman" panose="02020603050405020304" pitchFamily="18" charset="0"/>
                <a:cs typeface="Times New Roman" panose="02020603050405020304" pitchFamily="18" charset="0"/>
              </a:rPr>
              <a:t/>
            </a:r>
            <a:br>
              <a:rPr lang="tr-TR" sz="2000" b="1" dirty="0" smtClean="0">
                <a:latin typeface="Times New Roman" panose="02020603050405020304" pitchFamily="18" charset="0"/>
                <a:cs typeface="Times New Roman" panose="02020603050405020304" pitchFamily="18" charset="0"/>
              </a:rPr>
            </a:br>
            <a:r>
              <a:rPr lang="tr-TR" sz="2000" b="1" dirty="0" smtClean="0">
                <a:latin typeface="Times New Roman" panose="02020603050405020304" pitchFamily="18" charset="0"/>
                <a:cs typeface="Times New Roman" panose="02020603050405020304" pitchFamily="18" charset="0"/>
              </a:rPr>
              <a:t>Şelale </a:t>
            </a:r>
            <a:r>
              <a:rPr lang="tr-TR" sz="2000" b="1" dirty="0">
                <a:latin typeface="Times New Roman" panose="02020603050405020304" pitchFamily="18" charset="0"/>
                <a:cs typeface="Times New Roman" panose="02020603050405020304" pitchFamily="18" charset="0"/>
              </a:rPr>
              <a:t>bir </a:t>
            </a:r>
            <a:r>
              <a:rPr lang="tr-TR" sz="2000" b="1" dirty="0" smtClean="0">
                <a:latin typeface="Times New Roman" panose="02020603050405020304" pitchFamily="18" charset="0"/>
                <a:cs typeface="Times New Roman" panose="02020603050405020304" pitchFamily="18" charset="0"/>
              </a:rPr>
              <a:t>kanyonun </a:t>
            </a:r>
            <a:r>
              <a:rPr lang="tr-TR" sz="2000" b="1" dirty="0">
                <a:latin typeface="Times New Roman" panose="02020603050405020304" pitchFamily="18" charset="0"/>
                <a:cs typeface="Times New Roman" panose="02020603050405020304" pitchFamily="18" charset="0"/>
              </a:rPr>
              <a:t>içinden çıkmakta olup bu kanyon yaklaşık olarak 1 km uzunluğundadır.   </a:t>
            </a:r>
          </a:p>
        </p:txBody>
      </p:sp>
      <p:pic>
        <p:nvPicPr>
          <p:cNvPr id="6" name="Resim 5"/>
          <p:cNvPicPr>
            <a:picLocks noChangeAspect="1"/>
          </p:cNvPicPr>
          <p:nvPr/>
        </p:nvPicPr>
        <p:blipFill rotWithShape="1">
          <a:blip r:embed="rId3">
            <a:extLst>
              <a:ext uri="{28A0092B-C50C-407E-A947-70E740481C1C}">
                <a14:useLocalDpi xmlns:a14="http://schemas.microsoft.com/office/drawing/2010/main" val="0"/>
              </a:ext>
            </a:extLst>
          </a:blip>
          <a:srcRect r="3430" b="7609"/>
          <a:stretch/>
        </p:blipFill>
        <p:spPr>
          <a:xfrm>
            <a:off x="4585252" y="924475"/>
            <a:ext cx="4558748" cy="5158273"/>
          </a:xfrm>
          <a:prstGeom prst="rect">
            <a:avLst/>
          </a:prstGeom>
        </p:spPr>
        <p:style>
          <a:lnRef idx="2">
            <a:schemeClr val="dk1">
              <a:shade val="50000"/>
            </a:schemeClr>
          </a:lnRef>
          <a:fillRef idx="1">
            <a:schemeClr val="dk1"/>
          </a:fillRef>
          <a:effectRef idx="0">
            <a:schemeClr val="dk1"/>
          </a:effectRef>
          <a:fontRef idx="minor">
            <a:schemeClr val="lt1"/>
          </a:fontRef>
        </p:style>
      </p:pic>
    </p:spTree>
    <p:extLst>
      <p:ext uri="{BB962C8B-B14F-4D97-AF65-F5344CB8AC3E}">
        <p14:creationId xmlns:p14="http://schemas.microsoft.com/office/powerpoint/2010/main" val="1873648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8538" y="172141"/>
            <a:ext cx="7125113" cy="669107"/>
          </a:xfrm>
        </p:spPr>
        <p:txBody>
          <a:bodyPr/>
          <a:lstStyle/>
          <a:p>
            <a:r>
              <a:rPr lang="tr-TR" sz="2800" b="1" dirty="0" smtClean="0">
                <a:solidFill>
                  <a:schemeClr val="accent4">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3. Gün  Safranbolu (Karabük)</a:t>
            </a:r>
            <a:endParaRPr lang="tr-TR" sz="2800" b="1" dirty="0">
              <a:solidFill>
                <a:schemeClr val="accent4">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endParaRPr>
          </a:p>
        </p:txBody>
      </p:sp>
      <p:sp>
        <p:nvSpPr>
          <p:cNvPr id="4" name="Metin kutusu 3"/>
          <p:cNvSpPr txBox="1"/>
          <p:nvPr/>
        </p:nvSpPr>
        <p:spPr>
          <a:xfrm>
            <a:off x="238538" y="1119806"/>
            <a:ext cx="6056244" cy="1631216"/>
          </a:xfrm>
          <a:prstGeom prst="rect">
            <a:avLst/>
          </a:prstGeom>
          <a:noFill/>
        </p:spPr>
        <p:txBody>
          <a:bodyPr wrap="square" rtlCol="0">
            <a:spAutoFit/>
          </a:bodyPr>
          <a:lstStyle/>
          <a:p>
            <a:r>
              <a:rPr lang="tr-TR" sz="2000" b="1" dirty="0" smtClean="0">
                <a:solidFill>
                  <a:schemeClr val="accent4">
                    <a:lumMod val="50000"/>
                  </a:schemeClr>
                </a:solidFill>
                <a:effectLst/>
                <a:latin typeface="Times New Roman" panose="02020603050405020304" pitchFamily="18" charset="0"/>
                <a:cs typeface="Times New Roman" panose="02020603050405020304" pitchFamily="18" charset="0"/>
                <a:sym typeface="Wingdings" panose="05000000000000000000" pitchFamily="2" charset="2"/>
              </a:rPr>
              <a:t>Safranbolu </a:t>
            </a:r>
            <a:r>
              <a:rPr lang="tr-TR" sz="2000" b="1" dirty="0" smtClean="0">
                <a:effectLst/>
                <a:latin typeface="Times New Roman" panose="02020603050405020304" pitchFamily="18" charset="0"/>
                <a:cs typeface="Times New Roman" panose="02020603050405020304" pitchFamily="18" charset="0"/>
                <a:sym typeface="Wingdings" panose="05000000000000000000" pitchFamily="2" charset="2"/>
              </a:rPr>
              <a:t>  </a:t>
            </a:r>
            <a:r>
              <a:rPr lang="tr-TR" sz="2000" b="1" dirty="0" smtClean="0">
                <a:latin typeface="Times New Roman" panose="02020603050405020304" pitchFamily="18" charset="0"/>
                <a:cs typeface="Times New Roman" panose="02020603050405020304" pitchFamily="18" charset="0"/>
              </a:rPr>
              <a:t>Safranbolu Evleri , Pazar </a:t>
            </a:r>
            <a:r>
              <a:rPr lang="tr-TR" sz="2000" b="1" dirty="0">
                <a:latin typeface="Times New Roman" panose="02020603050405020304" pitchFamily="18" charset="0"/>
                <a:cs typeface="Times New Roman" panose="02020603050405020304" pitchFamily="18" charset="0"/>
              </a:rPr>
              <a:t>Y</a:t>
            </a:r>
            <a:r>
              <a:rPr lang="tr-TR" sz="2000" b="1" dirty="0" smtClean="0">
                <a:latin typeface="Times New Roman" panose="02020603050405020304" pitchFamily="18" charset="0"/>
                <a:cs typeface="Times New Roman" panose="02020603050405020304" pitchFamily="18" charset="0"/>
              </a:rPr>
              <a:t>eri </a:t>
            </a:r>
          </a:p>
          <a:p>
            <a:r>
              <a:rPr lang="tr-TR" sz="2000" b="1" dirty="0" smtClean="0">
                <a:latin typeface="Times New Roman" panose="02020603050405020304" pitchFamily="18" charset="0"/>
                <a:cs typeface="Times New Roman" panose="02020603050405020304" pitchFamily="18" charset="0"/>
              </a:rPr>
              <a:t>                          Köprülü Cami </a:t>
            </a:r>
          </a:p>
          <a:p>
            <a:r>
              <a:rPr lang="tr-TR" sz="2000" b="1" dirty="0">
                <a:latin typeface="Times New Roman" panose="02020603050405020304" pitchFamily="18" charset="0"/>
                <a:cs typeface="Times New Roman" panose="02020603050405020304" pitchFamily="18" charset="0"/>
              </a:rPr>
              <a:t> </a:t>
            </a:r>
            <a:r>
              <a:rPr lang="tr-TR" sz="2000" b="1" dirty="0" smtClean="0">
                <a:latin typeface="Times New Roman" panose="02020603050405020304" pitchFamily="18" charset="0"/>
                <a:cs typeface="Times New Roman" panose="02020603050405020304" pitchFamily="18" charset="0"/>
              </a:rPr>
              <a:t>                         Güneş Saati</a:t>
            </a:r>
          </a:p>
          <a:p>
            <a:r>
              <a:rPr lang="tr-TR" sz="2000" b="1" dirty="0">
                <a:latin typeface="Times New Roman" panose="02020603050405020304" pitchFamily="18" charset="0"/>
                <a:cs typeface="Times New Roman" panose="02020603050405020304" pitchFamily="18" charset="0"/>
              </a:rPr>
              <a:t> </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Hıdırlık</a:t>
            </a:r>
            <a:r>
              <a:rPr lang="tr-TR" sz="2000" b="1" dirty="0" smtClean="0">
                <a:latin typeface="Times New Roman" panose="02020603050405020304" pitchFamily="18" charset="0"/>
                <a:cs typeface="Times New Roman" panose="02020603050405020304" pitchFamily="18" charset="0"/>
              </a:rPr>
              <a:t> Tepesi </a:t>
            </a:r>
          </a:p>
          <a:p>
            <a:r>
              <a:rPr lang="tr-TR" sz="2000" b="1" dirty="0">
                <a:latin typeface="Times New Roman" panose="02020603050405020304" pitchFamily="18" charset="0"/>
                <a:cs typeface="Times New Roman" panose="02020603050405020304" pitchFamily="18" charset="0"/>
              </a:rPr>
              <a:t> </a:t>
            </a:r>
            <a:r>
              <a:rPr lang="tr-TR" sz="2000" b="1" dirty="0" smtClean="0">
                <a:latin typeface="Times New Roman" panose="02020603050405020304" pitchFamily="18" charset="0"/>
                <a:cs typeface="Times New Roman" panose="02020603050405020304" pitchFamily="18" charset="0"/>
              </a:rPr>
              <a:t>                         Safranbolu Kalesi</a:t>
            </a:r>
          </a:p>
        </p:txBody>
      </p:sp>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l="25320" t="29605" r="35600" b="23133"/>
          <a:stretch/>
        </p:blipFill>
        <p:spPr>
          <a:xfrm>
            <a:off x="4450080" y="2170176"/>
            <a:ext cx="4596385" cy="4171435"/>
          </a:xfrm>
          <a:prstGeom prst="rect">
            <a:avLst/>
          </a:prstGeom>
        </p:spPr>
        <p:style>
          <a:lnRef idx="2">
            <a:schemeClr val="dk1">
              <a:shade val="50000"/>
            </a:schemeClr>
          </a:lnRef>
          <a:fillRef idx="1">
            <a:schemeClr val="dk1"/>
          </a:fillRef>
          <a:effectRef idx="0">
            <a:schemeClr val="dk1"/>
          </a:effectRef>
          <a:fontRef idx="minor">
            <a:schemeClr val="lt1"/>
          </a:fontRef>
        </p:style>
      </p:pic>
    </p:spTree>
    <p:extLst>
      <p:ext uri="{BB962C8B-B14F-4D97-AF65-F5344CB8AC3E}">
        <p14:creationId xmlns:p14="http://schemas.microsoft.com/office/powerpoint/2010/main" val="41330935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77079" y="1272209"/>
            <a:ext cx="8216347" cy="3477875"/>
          </a:xfrm>
          <a:prstGeom prst="rect">
            <a:avLst/>
          </a:prstGeom>
          <a:noFill/>
        </p:spPr>
        <p:txBody>
          <a:bodyPr wrap="square" rtlCol="0">
            <a:spAutoFit/>
          </a:bodyPr>
          <a:lstStyle/>
          <a:p>
            <a:pPr marL="342900" indent="-342900">
              <a:buFont typeface="Wingdings" panose="05000000000000000000" pitchFamily="2" charset="2"/>
              <a:buChar char="Ø"/>
            </a:pPr>
            <a:r>
              <a:rPr lang="tr-TR" sz="2000" b="1" dirty="0" smtClean="0">
                <a:solidFill>
                  <a:srgbClr val="FF0000"/>
                </a:solidFill>
                <a:latin typeface="Times New Roman" panose="02020603050405020304" pitchFamily="18" charset="0"/>
                <a:cs typeface="Times New Roman" panose="02020603050405020304" pitchFamily="18" charset="0"/>
              </a:rPr>
              <a:t>Sabah 08:00 da </a:t>
            </a:r>
            <a:r>
              <a:rPr lang="tr-TR" sz="2000" b="1" dirty="0" smtClean="0">
                <a:latin typeface="Times New Roman" panose="02020603050405020304" pitchFamily="18" charset="0"/>
                <a:cs typeface="Times New Roman" panose="02020603050405020304" pitchFamily="18" charset="0"/>
              </a:rPr>
              <a:t>güzel bir kahvaltı ardından </a:t>
            </a:r>
            <a:r>
              <a:rPr lang="tr-TR" sz="2000" b="1" dirty="0" smtClean="0">
                <a:solidFill>
                  <a:srgbClr val="FF0000"/>
                </a:solidFill>
                <a:latin typeface="Times New Roman" panose="02020603050405020304" pitchFamily="18" charset="0"/>
                <a:cs typeface="Times New Roman" panose="02020603050405020304" pitchFamily="18" charset="0"/>
              </a:rPr>
              <a:t>saat 09:00 da </a:t>
            </a:r>
            <a:r>
              <a:rPr lang="tr-TR" sz="2000" b="1" dirty="0" smtClean="0">
                <a:latin typeface="Times New Roman" panose="02020603050405020304" pitchFamily="18" charset="0"/>
                <a:cs typeface="Times New Roman" panose="02020603050405020304" pitchFamily="18" charset="0"/>
              </a:rPr>
              <a:t>otelden çıkıp </a:t>
            </a:r>
            <a:r>
              <a:rPr lang="tr-TR" sz="2000" b="1" dirty="0" smtClean="0">
                <a:solidFill>
                  <a:srgbClr val="FF0000"/>
                </a:solidFill>
                <a:latin typeface="Times New Roman" panose="02020603050405020304" pitchFamily="18" charset="0"/>
                <a:cs typeface="Times New Roman" panose="02020603050405020304" pitchFamily="18" charset="0"/>
              </a:rPr>
              <a:t>Safranbolu </a:t>
            </a:r>
            <a:r>
              <a:rPr lang="tr-TR" sz="2000" b="1" dirty="0" smtClean="0">
                <a:latin typeface="Times New Roman" panose="02020603050405020304" pitchFamily="18" charset="0"/>
                <a:cs typeface="Times New Roman" panose="02020603050405020304" pitchFamily="18" charset="0"/>
              </a:rPr>
              <a:t>sokaklarında gezinirken şehirle ilgili bilgi verip, pazar yerine ilerliyoruz. </a:t>
            </a:r>
            <a:r>
              <a:rPr lang="tr-TR" sz="2000" b="1" dirty="0" smtClean="0">
                <a:solidFill>
                  <a:srgbClr val="FF0000"/>
                </a:solidFill>
                <a:latin typeface="Times New Roman" panose="02020603050405020304" pitchFamily="18" charset="0"/>
                <a:cs typeface="Times New Roman" panose="02020603050405020304" pitchFamily="18" charset="0"/>
              </a:rPr>
              <a:t>Pazar yerinde 1 saat serbest zaman </a:t>
            </a:r>
            <a:r>
              <a:rPr lang="tr-TR" sz="2000" b="1" dirty="0" smtClean="0">
                <a:latin typeface="Times New Roman" panose="02020603050405020304" pitchFamily="18" charset="0"/>
                <a:cs typeface="Times New Roman" panose="02020603050405020304" pitchFamily="18" charset="0"/>
              </a:rPr>
              <a:t>tanıyoruz. Ardından </a:t>
            </a:r>
            <a:r>
              <a:rPr lang="tr-TR" sz="2000" b="1" dirty="0" smtClean="0">
                <a:solidFill>
                  <a:srgbClr val="FF0000"/>
                </a:solidFill>
                <a:latin typeface="Times New Roman" panose="02020603050405020304" pitchFamily="18" charset="0"/>
                <a:cs typeface="Times New Roman" panose="02020603050405020304" pitchFamily="18" charset="0"/>
              </a:rPr>
              <a:t>saat 11:00 de Köprülü Cami'yi </a:t>
            </a:r>
            <a:r>
              <a:rPr lang="tr-TR" sz="2000" b="1" dirty="0" smtClean="0">
                <a:latin typeface="Times New Roman" panose="02020603050405020304" pitchFamily="18" charset="0"/>
                <a:cs typeface="Times New Roman" panose="02020603050405020304" pitchFamily="18" charset="0"/>
              </a:rPr>
              <a:t>ziyaret edip </a:t>
            </a:r>
            <a:r>
              <a:rPr lang="tr-TR" sz="2000" b="1" dirty="0" smtClean="0">
                <a:solidFill>
                  <a:srgbClr val="FF0000"/>
                </a:solidFill>
                <a:latin typeface="Times New Roman" panose="02020603050405020304" pitchFamily="18" charset="0"/>
                <a:cs typeface="Times New Roman" panose="02020603050405020304" pitchFamily="18" charset="0"/>
              </a:rPr>
              <a:t>Güneş </a:t>
            </a:r>
            <a:r>
              <a:rPr lang="tr-TR" sz="2000" b="1" dirty="0" err="1" smtClean="0">
                <a:solidFill>
                  <a:srgbClr val="FF0000"/>
                </a:solidFill>
                <a:latin typeface="Times New Roman" panose="02020603050405020304" pitchFamily="18" charset="0"/>
                <a:cs typeface="Times New Roman" panose="02020603050405020304" pitchFamily="18" charset="0"/>
              </a:rPr>
              <a:t>Saati’ne</a:t>
            </a:r>
            <a:r>
              <a:rPr lang="tr-TR" sz="2000" b="1" dirty="0" smtClean="0">
                <a:solidFill>
                  <a:srgbClr val="FF0000"/>
                </a:solidFill>
                <a:latin typeface="Times New Roman" panose="02020603050405020304" pitchFamily="18" charset="0"/>
                <a:cs typeface="Times New Roman" panose="02020603050405020304" pitchFamily="18" charset="0"/>
              </a:rPr>
              <a:t> </a:t>
            </a:r>
            <a:r>
              <a:rPr lang="tr-TR" sz="2000" b="1" dirty="0" smtClean="0">
                <a:latin typeface="Times New Roman" panose="02020603050405020304" pitchFamily="18" charset="0"/>
                <a:cs typeface="Times New Roman" panose="02020603050405020304" pitchFamily="18" charset="0"/>
              </a:rPr>
              <a:t>göz atıp kısa bir bilgilendirme ardından </a:t>
            </a:r>
            <a:r>
              <a:rPr lang="tr-TR" sz="2000" b="1" dirty="0" smtClean="0">
                <a:solidFill>
                  <a:srgbClr val="FF0000"/>
                </a:solidFill>
                <a:latin typeface="Times New Roman" panose="02020603050405020304" pitchFamily="18" charset="0"/>
                <a:cs typeface="Times New Roman" panose="02020603050405020304" pitchFamily="18" charset="0"/>
              </a:rPr>
              <a:t>saat 12:00 de </a:t>
            </a:r>
            <a:r>
              <a:rPr lang="tr-TR" sz="2000" b="1" dirty="0" smtClean="0">
                <a:latin typeface="Times New Roman" panose="02020603050405020304" pitchFamily="18" charset="0"/>
                <a:cs typeface="Times New Roman" panose="02020603050405020304" pitchFamily="18" charset="0"/>
              </a:rPr>
              <a:t>öğle yemeğimizi yiyoruz. </a:t>
            </a:r>
            <a:r>
              <a:rPr lang="tr-TR" sz="2000" b="1" dirty="0" smtClean="0">
                <a:solidFill>
                  <a:srgbClr val="FF0000"/>
                </a:solidFill>
                <a:latin typeface="Times New Roman" panose="02020603050405020304" pitchFamily="18" charset="0"/>
                <a:cs typeface="Times New Roman" panose="02020603050405020304" pitchFamily="18" charset="0"/>
              </a:rPr>
              <a:t>13:00 de </a:t>
            </a:r>
            <a:r>
              <a:rPr lang="tr-TR" sz="2000" b="1" dirty="0" err="1" smtClean="0">
                <a:solidFill>
                  <a:srgbClr val="FF0000"/>
                </a:solidFill>
                <a:latin typeface="Times New Roman" panose="02020603050405020304" pitchFamily="18" charset="0"/>
                <a:cs typeface="Times New Roman" panose="02020603050405020304" pitchFamily="18" charset="0"/>
              </a:rPr>
              <a:t>Hıdırlık</a:t>
            </a:r>
            <a:r>
              <a:rPr lang="tr-TR" sz="2000" b="1" dirty="0" smtClean="0">
                <a:solidFill>
                  <a:srgbClr val="FF0000"/>
                </a:solidFill>
                <a:latin typeface="Times New Roman" panose="02020603050405020304" pitchFamily="18" charset="0"/>
                <a:cs typeface="Times New Roman" panose="02020603050405020304" pitchFamily="18" charset="0"/>
              </a:rPr>
              <a:t> Tepesine </a:t>
            </a:r>
            <a:r>
              <a:rPr lang="tr-TR" sz="2000" b="1" dirty="0" smtClean="0">
                <a:latin typeface="Times New Roman" panose="02020603050405020304" pitchFamily="18" charset="0"/>
                <a:cs typeface="Times New Roman" panose="02020603050405020304" pitchFamily="18" charset="0"/>
              </a:rPr>
              <a:t>gidiyoruz. Tepede bilgilendirme konuşmasından sonra fotoğraf çekimi yapıyoruz. Ardından </a:t>
            </a:r>
            <a:r>
              <a:rPr lang="tr-TR" sz="2000" b="1" dirty="0" smtClean="0">
                <a:solidFill>
                  <a:srgbClr val="FF0000"/>
                </a:solidFill>
                <a:latin typeface="Times New Roman" panose="02020603050405020304" pitchFamily="18" charset="0"/>
                <a:cs typeface="Times New Roman" panose="02020603050405020304" pitchFamily="18" charset="0"/>
              </a:rPr>
              <a:t>14:30 da Safranbolu Kalesine </a:t>
            </a:r>
            <a:r>
              <a:rPr lang="tr-TR" sz="2000" b="1" dirty="0" smtClean="0">
                <a:latin typeface="Times New Roman" panose="02020603050405020304" pitchFamily="18" charset="0"/>
                <a:cs typeface="Times New Roman" panose="02020603050405020304" pitchFamily="18" charset="0"/>
              </a:rPr>
              <a:t>gidiyoruz. Kısa bilgilendirme konuşmasından sonra fotoğraf çekme molası veriyoruz. </a:t>
            </a:r>
            <a:r>
              <a:rPr lang="tr-TR" sz="2000" b="1" dirty="0" smtClean="0">
                <a:solidFill>
                  <a:srgbClr val="FF0000"/>
                </a:solidFill>
                <a:latin typeface="Times New Roman" panose="02020603050405020304" pitchFamily="18" charset="0"/>
                <a:cs typeface="Times New Roman" panose="02020603050405020304" pitchFamily="18" charset="0"/>
              </a:rPr>
              <a:t>Saat 16:00 da </a:t>
            </a:r>
            <a:r>
              <a:rPr lang="tr-TR" sz="2000" b="1" dirty="0" smtClean="0">
                <a:latin typeface="Times New Roman" panose="02020603050405020304" pitchFamily="18" charset="0"/>
                <a:cs typeface="Times New Roman" panose="02020603050405020304" pitchFamily="18" charset="0"/>
              </a:rPr>
              <a:t>misafirlerimizi merkeze serbest zaman için bırakıyoruz. Safranbolu’da aynı otelde tekrar konaklama yapıyoruz.</a:t>
            </a:r>
          </a:p>
        </p:txBody>
      </p:sp>
    </p:spTree>
    <p:extLst>
      <p:ext uri="{BB962C8B-B14F-4D97-AF65-F5344CB8AC3E}">
        <p14:creationId xmlns:p14="http://schemas.microsoft.com/office/powerpoint/2010/main" val="20377731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051" y="-106154"/>
            <a:ext cx="7125113" cy="924475"/>
          </a:xfrm>
        </p:spPr>
        <p:txBody>
          <a:bodyPr/>
          <a:lstStyle/>
          <a:p>
            <a:r>
              <a:rPr lang="tr-TR" sz="2400" dirty="0" smtClean="0">
                <a:effectLst>
                  <a:glow rad="228600">
                    <a:schemeClr val="accent4">
                      <a:satMod val="175000"/>
                      <a:alpha val="40000"/>
                    </a:schemeClr>
                  </a:glow>
                </a:effectLst>
                <a:latin typeface="Times New Roman" panose="02020603050405020304" pitchFamily="18" charset="0"/>
                <a:cs typeface="Times New Roman" panose="02020603050405020304" pitchFamily="18" charset="0"/>
              </a:rPr>
              <a:t>SAFRANBOLU</a:t>
            </a:r>
            <a:endParaRPr lang="tr-TR" sz="2400" dirty="0">
              <a:effectLst>
                <a:glow rad="228600">
                  <a:schemeClr val="accent4">
                    <a:satMod val="175000"/>
                    <a:alpha val="40000"/>
                  </a:schemeClr>
                </a:glow>
              </a:effectLst>
              <a:latin typeface="Times New Roman" panose="02020603050405020304" pitchFamily="18" charset="0"/>
              <a:cs typeface="Times New Roman" panose="02020603050405020304" pitchFamily="18" charset="0"/>
            </a:endParaRPr>
          </a:p>
        </p:txBody>
      </p:sp>
      <p:sp>
        <p:nvSpPr>
          <p:cNvPr id="6" name="Metin kutusu 5"/>
          <p:cNvSpPr txBox="1"/>
          <p:nvPr/>
        </p:nvSpPr>
        <p:spPr>
          <a:xfrm>
            <a:off x="148051" y="993675"/>
            <a:ext cx="3412766" cy="5324535"/>
          </a:xfrm>
          <a:prstGeom prst="rect">
            <a:avLst/>
          </a:prstGeom>
          <a:noFill/>
        </p:spPr>
        <p:txBody>
          <a:bodyPr wrap="square" rtlCol="0">
            <a:spAutoFit/>
          </a:bodyPr>
          <a:lstStyle/>
          <a:p>
            <a:r>
              <a:rPr lang="tr-TR" sz="2000" b="1" dirty="0">
                <a:latin typeface="Times New Roman" panose="02020603050405020304" pitchFamily="18" charset="0"/>
                <a:cs typeface="Times New Roman" panose="02020603050405020304" pitchFamily="18" charset="0"/>
              </a:rPr>
              <a:t>Safranbolu is a </a:t>
            </a:r>
            <a:r>
              <a:rPr lang="tr-TR" sz="2000" b="1" dirty="0" err="1">
                <a:latin typeface="Times New Roman" panose="02020603050405020304" pitchFamily="18" charset="0"/>
                <a:cs typeface="Times New Roman" panose="02020603050405020304" pitchFamily="18" charset="0"/>
              </a:rPr>
              <a:t>typical</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Ottoman</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city</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that</a:t>
            </a:r>
            <a:r>
              <a:rPr lang="tr-TR" sz="2000" b="1" dirty="0">
                <a:latin typeface="Times New Roman" panose="02020603050405020304" pitchFamily="18" charset="0"/>
                <a:cs typeface="Times New Roman" panose="02020603050405020304" pitchFamily="18" charset="0"/>
              </a:rPr>
              <a:t> has </a:t>
            </a:r>
            <a:r>
              <a:rPr lang="tr-TR" sz="2000" b="1" dirty="0" err="1">
                <a:latin typeface="Times New Roman" panose="02020603050405020304" pitchFamily="18" charset="0"/>
                <a:cs typeface="Times New Roman" panose="02020603050405020304" pitchFamily="18" charset="0"/>
              </a:rPr>
              <a:t>survived</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to</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the</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present</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day</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It</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also</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displays</a:t>
            </a:r>
            <a:r>
              <a:rPr lang="tr-TR" sz="2000" b="1" dirty="0">
                <a:latin typeface="Times New Roman" panose="02020603050405020304" pitchFamily="18" charset="0"/>
                <a:cs typeface="Times New Roman" panose="02020603050405020304" pitchFamily="18" charset="0"/>
              </a:rPr>
              <a:t> an </a:t>
            </a:r>
            <a:r>
              <a:rPr lang="tr-TR" sz="2000" b="1" dirty="0" err="1">
                <a:latin typeface="Times New Roman" panose="02020603050405020304" pitchFamily="18" charset="0"/>
                <a:cs typeface="Times New Roman" panose="02020603050405020304" pitchFamily="18" charset="0"/>
              </a:rPr>
              <a:t>interesting</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interaction</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between</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the</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topography</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and</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the</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historic</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settlement</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By</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virtue</a:t>
            </a:r>
            <a:r>
              <a:rPr lang="tr-TR" sz="2000" b="1" dirty="0">
                <a:latin typeface="Times New Roman" panose="02020603050405020304" pitchFamily="18" charset="0"/>
                <a:cs typeface="Times New Roman" panose="02020603050405020304" pitchFamily="18" charset="0"/>
              </a:rPr>
              <a:t> of </a:t>
            </a:r>
            <a:r>
              <a:rPr lang="tr-TR" sz="2000" b="1" dirty="0" err="1">
                <a:latin typeface="Times New Roman" panose="02020603050405020304" pitchFamily="18" charset="0"/>
                <a:cs typeface="Times New Roman" panose="02020603050405020304" pitchFamily="18" charset="0"/>
              </a:rPr>
              <a:t>its</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key</a:t>
            </a:r>
            <a:r>
              <a:rPr lang="tr-TR" sz="2000" b="1" dirty="0">
                <a:latin typeface="Times New Roman" panose="02020603050405020304" pitchFamily="18" charset="0"/>
                <a:cs typeface="Times New Roman" panose="02020603050405020304" pitchFamily="18" charset="0"/>
              </a:rPr>
              <a:t> role in </a:t>
            </a:r>
            <a:r>
              <a:rPr lang="tr-TR" sz="2000" b="1" dirty="0" err="1">
                <a:latin typeface="Times New Roman" panose="02020603050405020304" pitchFamily="18" charset="0"/>
                <a:cs typeface="Times New Roman" panose="02020603050405020304" pitchFamily="18" charset="0"/>
              </a:rPr>
              <a:t>the</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caravan</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trade</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over</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many</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centuries</a:t>
            </a:r>
            <a:r>
              <a:rPr lang="tr-TR" sz="2000" b="1" dirty="0">
                <a:latin typeface="Times New Roman" panose="02020603050405020304" pitchFamily="18" charset="0"/>
                <a:cs typeface="Times New Roman" panose="02020603050405020304" pitchFamily="18" charset="0"/>
              </a:rPr>
              <a:t>, Safranbolu </a:t>
            </a:r>
            <a:r>
              <a:rPr lang="tr-TR" sz="2000" b="1" dirty="0" err="1">
                <a:latin typeface="Times New Roman" panose="02020603050405020304" pitchFamily="18" charset="0"/>
                <a:cs typeface="Times New Roman" panose="02020603050405020304" pitchFamily="18" charset="0"/>
              </a:rPr>
              <a:t>enjoyed</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great</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prosperity</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and</a:t>
            </a:r>
            <a:r>
              <a:rPr lang="tr-TR" sz="2000" b="1" dirty="0">
                <a:latin typeface="Times New Roman" panose="02020603050405020304" pitchFamily="18" charset="0"/>
                <a:cs typeface="Times New Roman" panose="02020603050405020304" pitchFamily="18" charset="0"/>
              </a:rPr>
              <a:t> as a </a:t>
            </a:r>
            <a:r>
              <a:rPr lang="tr-TR" sz="2000" b="1" dirty="0" err="1">
                <a:latin typeface="Times New Roman" panose="02020603050405020304" pitchFamily="18" charset="0"/>
                <a:cs typeface="Times New Roman" panose="02020603050405020304" pitchFamily="18" charset="0"/>
              </a:rPr>
              <a:t>result</a:t>
            </a:r>
            <a:r>
              <a:rPr lang="tr-TR" sz="2000" b="1" dirty="0">
                <a:latin typeface="Times New Roman" panose="02020603050405020304" pitchFamily="18" charset="0"/>
                <a:cs typeface="Times New Roman" panose="02020603050405020304" pitchFamily="18" charset="0"/>
              </a:rPr>
              <a:t> it set a </a:t>
            </a:r>
            <a:r>
              <a:rPr lang="tr-TR" sz="2000" b="1" dirty="0" err="1">
                <a:latin typeface="Times New Roman" panose="02020603050405020304" pitchFamily="18" charset="0"/>
                <a:cs typeface="Times New Roman" panose="02020603050405020304" pitchFamily="18" charset="0"/>
              </a:rPr>
              <a:t>standard</a:t>
            </a:r>
            <a:r>
              <a:rPr lang="tr-TR" sz="2000" b="1" dirty="0">
                <a:latin typeface="Times New Roman" panose="02020603050405020304" pitchFamily="18" charset="0"/>
                <a:cs typeface="Times New Roman" panose="02020603050405020304" pitchFamily="18" charset="0"/>
              </a:rPr>
              <a:t> in </a:t>
            </a:r>
            <a:r>
              <a:rPr lang="tr-TR" sz="2000" b="1" dirty="0" err="1">
                <a:latin typeface="Times New Roman" panose="02020603050405020304" pitchFamily="18" charset="0"/>
                <a:cs typeface="Times New Roman" panose="02020603050405020304" pitchFamily="18" charset="0"/>
              </a:rPr>
              <a:t>public</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and</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domestic</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architecture</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that</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exercised</a:t>
            </a:r>
            <a:r>
              <a:rPr lang="tr-TR" sz="2000" b="1" dirty="0">
                <a:latin typeface="Times New Roman" panose="02020603050405020304" pitchFamily="18" charset="0"/>
                <a:cs typeface="Times New Roman" panose="02020603050405020304" pitchFamily="18" charset="0"/>
              </a:rPr>
              <a:t> a </a:t>
            </a:r>
            <a:r>
              <a:rPr lang="tr-TR" sz="2000" b="1" dirty="0" err="1">
                <a:latin typeface="Times New Roman" panose="02020603050405020304" pitchFamily="18" charset="0"/>
                <a:cs typeface="Times New Roman" panose="02020603050405020304" pitchFamily="18" charset="0"/>
              </a:rPr>
              <a:t>great</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influence</a:t>
            </a:r>
            <a:r>
              <a:rPr lang="tr-TR" sz="2000" b="1" dirty="0">
                <a:latin typeface="Times New Roman" panose="02020603050405020304" pitchFamily="18" charset="0"/>
                <a:cs typeface="Times New Roman" panose="02020603050405020304" pitchFamily="18" charset="0"/>
              </a:rPr>
              <a:t> on urban </a:t>
            </a:r>
            <a:r>
              <a:rPr lang="tr-TR" sz="2000" b="1" dirty="0" err="1">
                <a:latin typeface="Times New Roman" panose="02020603050405020304" pitchFamily="18" charset="0"/>
                <a:cs typeface="Times New Roman" panose="02020603050405020304" pitchFamily="18" charset="0"/>
              </a:rPr>
              <a:t>development</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over</a:t>
            </a:r>
            <a:r>
              <a:rPr lang="tr-TR" sz="2000" b="1" dirty="0">
                <a:latin typeface="Times New Roman" panose="02020603050405020304" pitchFamily="18" charset="0"/>
                <a:cs typeface="Times New Roman" panose="02020603050405020304" pitchFamily="18" charset="0"/>
              </a:rPr>
              <a:t> a </a:t>
            </a:r>
            <a:r>
              <a:rPr lang="tr-TR" sz="2000" b="1" dirty="0" err="1">
                <a:latin typeface="Times New Roman" panose="02020603050405020304" pitchFamily="18" charset="0"/>
                <a:cs typeface="Times New Roman" panose="02020603050405020304" pitchFamily="18" charset="0"/>
              </a:rPr>
              <a:t>large</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area</a:t>
            </a:r>
            <a:r>
              <a:rPr lang="tr-TR" sz="2000" b="1" dirty="0">
                <a:latin typeface="Times New Roman" panose="02020603050405020304" pitchFamily="18" charset="0"/>
                <a:cs typeface="Times New Roman" panose="02020603050405020304" pitchFamily="18" charset="0"/>
              </a:rPr>
              <a:t> of </a:t>
            </a:r>
            <a:r>
              <a:rPr lang="tr-TR" sz="2000" b="1" dirty="0" err="1">
                <a:latin typeface="Times New Roman" panose="02020603050405020304" pitchFamily="18" charset="0"/>
                <a:cs typeface="Times New Roman" panose="02020603050405020304" pitchFamily="18" charset="0"/>
              </a:rPr>
              <a:t>the</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Ottoman</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Empire</a:t>
            </a:r>
            <a:r>
              <a:rPr lang="tr-TR" sz="2000" b="1" dirty="0">
                <a:latin typeface="Times New Roman" panose="02020603050405020304" pitchFamily="18" charset="0"/>
                <a:cs typeface="Times New Roman" panose="02020603050405020304" pitchFamily="18" charset="0"/>
              </a:rPr>
              <a:t>. </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4424" y="651979"/>
            <a:ext cx="5297656" cy="6007926"/>
          </a:xfrm>
          <a:prstGeom prst="rect">
            <a:avLst/>
          </a:prstGeom>
          <a:ln/>
        </p:spPr>
        <p:style>
          <a:lnRef idx="2">
            <a:schemeClr val="dk1">
              <a:shade val="50000"/>
            </a:schemeClr>
          </a:lnRef>
          <a:fillRef idx="1">
            <a:schemeClr val="dk1"/>
          </a:fillRef>
          <a:effectRef idx="0">
            <a:schemeClr val="dk1"/>
          </a:effectRef>
          <a:fontRef idx="minor">
            <a:schemeClr val="lt1"/>
          </a:fontRef>
        </p:style>
      </p:pic>
    </p:spTree>
    <p:extLst>
      <p:ext uri="{BB962C8B-B14F-4D97-AF65-F5344CB8AC3E}">
        <p14:creationId xmlns:p14="http://schemas.microsoft.com/office/powerpoint/2010/main" val="2946777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25287" y="318052"/>
            <a:ext cx="3604591" cy="6247864"/>
          </a:xfrm>
          <a:prstGeom prst="rect">
            <a:avLst/>
          </a:prstGeom>
          <a:noFill/>
        </p:spPr>
        <p:txBody>
          <a:bodyPr wrap="square" rtlCol="0">
            <a:spAutoFit/>
          </a:bodyPr>
          <a:lstStyle/>
          <a:p>
            <a:r>
              <a:rPr lang="tr-TR" sz="2000" b="1" dirty="0" err="1" smtClean="0">
                <a:latin typeface="Times New Roman" panose="02020603050405020304" pitchFamily="18" charset="0"/>
                <a:cs typeface="Times New Roman" panose="02020603050405020304" pitchFamily="18" charset="0"/>
              </a:rPr>
              <a:t>The</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architectural</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forms</a:t>
            </a:r>
            <a:r>
              <a:rPr lang="tr-TR" sz="2000" b="1" dirty="0" smtClean="0">
                <a:latin typeface="Times New Roman" panose="02020603050405020304" pitchFamily="18" charset="0"/>
                <a:cs typeface="Times New Roman" panose="02020603050405020304" pitchFamily="18" charset="0"/>
              </a:rPr>
              <a:t> of </a:t>
            </a:r>
            <a:r>
              <a:rPr lang="tr-TR" sz="2000" b="1" dirty="0" err="1" smtClean="0">
                <a:latin typeface="Times New Roman" panose="02020603050405020304" pitchFamily="18" charset="0"/>
                <a:cs typeface="Times New Roman" panose="02020603050405020304" pitchFamily="18" charset="0"/>
              </a:rPr>
              <a:t>the</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buildings</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and</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the</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streets</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are</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illustrative</a:t>
            </a:r>
            <a:r>
              <a:rPr lang="tr-TR" sz="2000" b="1" dirty="0" smtClean="0">
                <a:latin typeface="Times New Roman" panose="02020603050405020304" pitchFamily="18" charset="0"/>
                <a:cs typeface="Times New Roman" panose="02020603050405020304" pitchFamily="18" charset="0"/>
              </a:rPr>
              <a:t> of </a:t>
            </a:r>
            <a:r>
              <a:rPr lang="tr-TR" sz="2000" b="1" dirty="0" err="1" smtClean="0">
                <a:latin typeface="Times New Roman" panose="02020603050405020304" pitchFamily="18" charset="0"/>
                <a:cs typeface="Times New Roman" panose="02020603050405020304" pitchFamily="18" charset="0"/>
              </a:rPr>
              <a:t>their</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period</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The</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caravan</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trade</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was</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for</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centuries</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the</a:t>
            </a:r>
            <a:r>
              <a:rPr lang="tr-TR" sz="2000" b="1" dirty="0" smtClean="0">
                <a:latin typeface="Times New Roman" panose="02020603050405020304" pitchFamily="18" charset="0"/>
                <a:cs typeface="Times New Roman" panose="02020603050405020304" pitchFamily="18" charset="0"/>
              </a:rPr>
              <a:t> main </a:t>
            </a:r>
            <a:r>
              <a:rPr lang="tr-TR" sz="2000" b="1" dirty="0" err="1" smtClean="0">
                <a:latin typeface="Times New Roman" panose="02020603050405020304" pitchFamily="18" charset="0"/>
                <a:cs typeface="Times New Roman" panose="02020603050405020304" pitchFamily="18" charset="0"/>
              </a:rPr>
              <a:t>commercial</a:t>
            </a:r>
            <a:r>
              <a:rPr lang="tr-TR" sz="2000" b="1" dirty="0" smtClean="0">
                <a:latin typeface="Times New Roman" panose="02020603050405020304" pitchFamily="18" charset="0"/>
                <a:cs typeface="Times New Roman" panose="02020603050405020304" pitchFamily="18" charset="0"/>
              </a:rPr>
              <a:t> link </a:t>
            </a:r>
            <a:r>
              <a:rPr lang="tr-TR" sz="2000" b="1" dirty="0" err="1" smtClean="0">
                <a:latin typeface="Times New Roman" panose="02020603050405020304" pitchFamily="18" charset="0"/>
                <a:cs typeface="Times New Roman" panose="02020603050405020304" pitchFamily="18" charset="0"/>
              </a:rPr>
              <a:t>between</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the</a:t>
            </a:r>
            <a:r>
              <a:rPr lang="tr-TR" sz="2000" b="1" dirty="0" smtClean="0">
                <a:latin typeface="Times New Roman" panose="02020603050405020304" pitchFamily="18" charset="0"/>
                <a:cs typeface="Times New Roman" panose="02020603050405020304" pitchFamily="18" charset="0"/>
              </a:rPr>
              <a:t> Orient </a:t>
            </a:r>
            <a:r>
              <a:rPr lang="tr-TR" sz="2000" b="1" dirty="0" err="1" smtClean="0">
                <a:latin typeface="Times New Roman" panose="02020603050405020304" pitchFamily="18" charset="0"/>
                <a:cs typeface="Times New Roman" panose="02020603050405020304" pitchFamily="18" charset="0"/>
              </a:rPr>
              <a:t>and</a:t>
            </a:r>
            <a:r>
              <a:rPr lang="tr-TR" sz="2000" b="1" dirty="0" smtClean="0">
                <a:latin typeface="Times New Roman" panose="02020603050405020304" pitchFamily="18" charset="0"/>
                <a:cs typeface="Times New Roman" panose="02020603050405020304" pitchFamily="18" charset="0"/>
              </a:rPr>
              <a:t> Europe. As a </a:t>
            </a:r>
            <a:r>
              <a:rPr lang="tr-TR" sz="2000" b="1" dirty="0" err="1" smtClean="0">
                <a:latin typeface="Times New Roman" panose="02020603050405020304" pitchFamily="18" charset="0"/>
                <a:cs typeface="Times New Roman" panose="02020603050405020304" pitchFamily="18" charset="0"/>
              </a:rPr>
              <a:t>result</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towns</a:t>
            </a:r>
            <a:r>
              <a:rPr lang="tr-TR" sz="2000" b="1" dirty="0" smtClean="0">
                <a:latin typeface="Times New Roman" panose="02020603050405020304" pitchFamily="18" charset="0"/>
                <a:cs typeface="Times New Roman" panose="02020603050405020304" pitchFamily="18" charset="0"/>
              </a:rPr>
              <a:t> of a </a:t>
            </a:r>
            <a:r>
              <a:rPr lang="tr-TR" sz="2000" b="1" dirty="0" err="1" smtClean="0">
                <a:latin typeface="Times New Roman" panose="02020603050405020304" pitchFamily="18" charset="0"/>
                <a:cs typeface="Times New Roman" panose="02020603050405020304" pitchFamily="18" charset="0"/>
              </a:rPr>
              <a:t>characteristic</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type</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grew</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up</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along</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its</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route</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With</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the</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coming</a:t>
            </a:r>
            <a:r>
              <a:rPr lang="tr-TR" sz="2000" b="1" dirty="0" smtClean="0">
                <a:latin typeface="Times New Roman" panose="02020603050405020304" pitchFamily="18" charset="0"/>
                <a:cs typeface="Times New Roman" panose="02020603050405020304" pitchFamily="18" charset="0"/>
              </a:rPr>
              <a:t> of </a:t>
            </a:r>
            <a:r>
              <a:rPr lang="tr-TR" sz="2000" b="1" dirty="0" err="1" smtClean="0">
                <a:latin typeface="Times New Roman" panose="02020603050405020304" pitchFamily="18" charset="0"/>
                <a:cs typeface="Times New Roman" panose="02020603050405020304" pitchFamily="18" charset="0"/>
              </a:rPr>
              <a:t>railways</a:t>
            </a:r>
            <a:r>
              <a:rPr lang="tr-TR" sz="2000" b="1" dirty="0" smtClean="0">
                <a:latin typeface="Times New Roman" panose="02020603050405020304" pitchFamily="18" charset="0"/>
                <a:cs typeface="Times New Roman" panose="02020603050405020304" pitchFamily="18" charset="0"/>
              </a:rPr>
              <a:t> in </a:t>
            </a:r>
            <a:r>
              <a:rPr lang="tr-TR" sz="2000" b="1" dirty="0" err="1" smtClean="0">
                <a:latin typeface="Times New Roman" panose="02020603050405020304" pitchFamily="18" charset="0"/>
                <a:cs typeface="Times New Roman" panose="02020603050405020304" pitchFamily="18" charset="0"/>
              </a:rPr>
              <a:t>the</a:t>
            </a:r>
            <a:r>
              <a:rPr lang="tr-TR" sz="2000" b="1" dirty="0" smtClean="0">
                <a:latin typeface="Times New Roman" panose="02020603050405020304" pitchFamily="18" charset="0"/>
                <a:cs typeface="Times New Roman" panose="02020603050405020304" pitchFamily="18" charset="0"/>
              </a:rPr>
              <a:t> 19th </a:t>
            </a:r>
            <a:r>
              <a:rPr lang="tr-TR" sz="2000" b="1" dirty="0" err="1" smtClean="0">
                <a:latin typeface="Times New Roman" panose="02020603050405020304" pitchFamily="18" charset="0"/>
                <a:cs typeface="Times New Roman" panose="02020603050405020304" pitchFamily="18" charset="0"/>
              </a:rPr>
              <a:t>century</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these</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towns</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abruptly</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lost</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their</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raison</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d'être</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and</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most</a:t>
            </a:r>
            <a:r>
              <a:rPr lang="tr-TR" sz="2000" b="1" dirty="0" smtClean="0">
                <a:latin typeface="Times New Roman" panose="02020603050405020304" pitchFamily="18" charset="0"/>
                <a:cs typeface="Times New Roman" panose="02020603050405020304" pitchFamily="18" charset="0"/>
              </a:rPr>
              <a:t> of </a:t>
            </a:r>
            <a:r>
              <a:rPr lang="tr-TR" sz="2000" b="1" dirty="0" err="1" smtClean="0">
                <a:latin typeface="Times New Roman" panose="02020603050405020304" pitchFamily="18" charset="0"/>
                <a:cs typeface="Times New Roman" panose="02020603050405020304" pitchFamily="18" charset="0"/>
              </a:rPr>
              <a:t>them</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were</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adapted</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to</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other</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economic</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bases</a:t>
            </a:r>
            <a:r>
              <a:rPr lang="tr-TR" sz="2000" b="1" dirty="0" smtClean="0">
                <a:latin typeface="Times New Roman" panose="02020603050405020304" pitchFamily="18" charset="0"/>
                <a:cs typeface="Times New Roman" panose="02020603050405020304" pitchFamily="18" charset="0"/>
              </a:rPr>
              <a:t>. Safranbolu </a:t>
            </a:r>
            <a:r>
              <a:rPr lang="tr-TR" sz="2000" b="1" dirty="0" err="1" smtClean="0">
                <a:latin typeface="Times New Roman" panose="02020603050405020304" pitchFamily="18" charset="0"/>
                <a:cs typeface="Times New Roman" panose="02020603050405020304" pitchFamily="18" charset="0"/>
              </a:rPr>
              <a:t>was</a:t>
            </a:r>
            <a:r>
              <a:rPr lang="tr-TR" sz="2000" b="1" dirty="0" smtClean="0">
                <a:latin typeface="Times New Roman" panose="02020603050405020304" pitchFamily="18" charset="0"/>
                <a:cs typeface="Times New Roman" panose="02020603050405020304" pitchFamily="18" charset="0"/>
              </a:rPr>
              <a:t> not </a:t>
            </a:r>
            <a:r>
              <a:rPr lang="tr-TR" sz="2000" b="1" dirty="0" err="1" smtClean="0">
                <a:latin typeface="Times New Roman" panose="02020603050405020304" pitchFamily="18" charset="0"/>
                <a:cs typeface="Times New Roman" panose="02020603050405020304" pitchFamily="18" charset="0"/>
              </a:rPr>
              <a:t>affected</a:t>
            </a:r>
            <a:r>
              <a:rPr lang="tr-TR" sz="2000" b="1" dirty="0" smtClean="0">
                <a:latin typeface="Times New Roman" panose="02020603050405020304" pitchFamily="18" charset="0"/>
                <a:cs typeface="Times New Roman" panose="02020603050405020304" pitchFamily="18" charset="0"/>
              </a:rPr>
              <a:t> in </a:t>
            </a:r>
            <a:r>
              <a:rPr lang="tr-TR" sz="2000" b="1" dirty="0" err="1" smtClean="0">
                <a:latin typeface="Times New Roman" panose="02020603050405020304" pitchFamily="18" charset="0"/>
                <a:cs typeface="Times New Roman" panose="02020603050405020304" pitchFamily="18" charset="0"/>
              </a:rPr>
              <a:t>this</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way</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and</a:t>
            </a:r>
            <a:r>
              <a:rPr lang="tr-TR" sz="2000" b="1" dirty="0" smtClean="0">
                <a:latin typeface="Times New Roman" panose="02020603050405020304" pitchFamily="18" charset="0"/>
                <a:cs typeface="Times New Roman" panose="02020603050405020304" pitchFamily="18" charset="0"/>
              </a:rPr>
              <a:t> as a </a:t>
            </a:r>
            <a:r>
              <a:rPr lang="tr-TR" sz="2000" b="1" dirty="0" err="1" smtClean="0">
                <a:latin typeface="Times New Roman" panose="02020603050405020304" pitchFamily="18" charset="0"/>
                <a:cs typeface="Times New Roman" panose="02020603050405020304" pitchFamily="18" charset="0"/>
              </a:rPr>
              <a:t>result</a:t>
            </a:r>
            <a:r>
              <a:rPr lang="tr-TR" sz="2000" b="1" dirty="0" smtClean="0">
                <a:latin typeface="Times New Roman" panose="02020603050405020304" pitchFamily="18" charset="0"/>
                <a:cs typeface="Times New Roman" panose="02020603050405020304" pitchFamily="18" charset="0"/>
              </a:rPr>
              <a:t> has </a:t>
            </a:r>
            <a:r>
              <a:rPr lang="tr-TR" sz="2000" b="1" dirty="0" err="1" smtClean="0">
                <a:latin typeface="Times New Roman" panose="02020603050405020304" pitchFamily="18" charset="0"/>
                <a:cs typeface="Times New Roman" panose="02020603050405020304" pitchFamily="18" charset="0"/>
              </a:rPr>
              <a:t>preserved</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its</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original</a:t>
            </a:r>
            <a:r>
              <a:rPr lang="tr-TR" sz="2000" b="1" dirty="0" smtClean="0">
                <a:latin typeface="Times New Roman" panose="02020603050405020304" pitchFamily="18" charset="0"/>
                <a:cs typeface="Times New Roman" panose="02020603050405020304" pitchFamily="18" charset="0"/>
              </a:rPr>
              <a:t> form </a:t>
            </a:r>
            <a:r>
              <a:rPr lang="tr-TR" sz="2000" b="1" dirty="0" err="1" smtClean="0">
                <a:latin typeface="Times New Roman" panose="02020603050405020304" pitchFamily="18" charset="0"/>
                <a:cs typeface="Times New Roman" panose="02020603050405020304" pitchFamily="18" charset="0"/>
              </a:rPr>
              <a:t>and</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buildings</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to</a:t>
            </a:r>
            <a:r>
              <a:rPr lang="tr-TR" sz="2000" b="1" dirty="0" smtClean="0">
                <a:latin typeface="Times New Roman" panose="02020603050405020304" pitchFamily="18" charset="0"/>
                <a:cs typeface="Times New Roman" panose="02020603050405020304" pitchFamily="18" charset="0"/>
              </a:rPr>
              <a:t> a </a:t>
            </a:r>
            <a:r>
              <a:rPr lang="tr-TR" sz="2000" b="1" dirty="0" err="1" smtClean="0">
                <a:latin typeface="Times New Roman" panose="02020603050405020304" pitchFamily="18" charset="0"/>
                <a:cs typeface="Times New Roman" panose="02020603050405020304" pitchFamily="18" charset="0"/>
              </a:rPr>
              <a:t>remarkable</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extent</a:t>
            </a:r>
            <a:r>
              <a:rPr lang="tr-TR" sz="2000" b="1" dirty="0" smtClean="0">
                <a:latin typeface="Times New Roman" panose="02020603050405020304" pitchFamily="18" charset="0"/>
                <a:cs typeface="Times New Roman" panose="02020603050405020304" pitchFamily="18" charset="0"/>
              </a:rPr>
              <a:t>.</a:t>
            </a:r>
          </a:p>
          <a:p>
            <a:endParaRPr lang="tr-TR" sz="2000" b="1" dirty="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9418" y="472837"/>
            <a:ext cx="4956313" cy="5988923"/>
          </a:xfrm>
          <a:prstGeom prst="rect">
            <a:avLst/>
          </a:prstGeom>
        </p:spPr>
        <p:style>
          <a:lnRef idx="2">
            <a:schemeClr val="dk1">
              <a:shade val="50000"/>
            </a:schemeClr>
          </a:lnRef>
          <a:fillRef idx="1">
            <a:schemeClr val="dk1"/>
          </a:fillRef>
          <a:effectRef idx="0">
            <a:schemeClr val="dk1"/>
          </a:effectRef>
          <a:fontRef idx="minor">
            <a:schemeClr val="lt1"/>
          </a:fontRef>
        </p:style>
      </p:pic>
    </p:spTree>
    <p:extLst>
      <p:ext uri="{BB962C8B-B14F-4D97-AF65-F5344CB8AC3E}">
        <p14:creationId xmlns:p14="http://schemas.microsoft.com/office/powerpoint/2010/main" val="11726409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92608" y="670560"/>
            <a:ext cx="8491728" cy="6080760"/>
          </a:xfrm>
        </p:spPr>
        <p:txBody>
          <a:bodyPr>
            <a:normAutofit/>
          </a:bodyPr>
          <a:lstStyle/>
          <a:p>
            <a:r>
              <a:rPr lang="tr-TR" sz="2000" b="1" dirty="0">
                <a:latin typeface="Times New Roman" panose="02020603050405020304" pitchFamily="18" charset="0"/>
                <a:cs typeface="Times New Roman" panose="02020603050405020304" pitchFamily="18" charset="0"/>
              </a:rPr>
              <a:t>Safranbolu günümüze olan tipik bir Osmanlı kentidir. Ayrıca topografya ve tarihi yerleşim arasında ilginç bir etkileşim gösterir. Yüzyıllar boyunca kervan ticaretinin onun anahtar rolü gereği, Safranbolu büyük refah zevk ve sonuç olarak, Osmanlı İmparatorluğu'nun geniş bir alan üzerinde kentsel gelişim üzerinde büyük bir etki icra kamu ve iç mimaride bir standart belirledi</a:t>
            </a:r>
            <a:r>
              <a:rPr lang="tr-TR" sz="2000" b="1" dirty="0" smtClean="0">
                <a:latin typeface="Times New Roman" panose="02020603050405020304" pitchFamily="18" charset="0"/>
                <a:cs typeface="Times New Roman" panose="02020603050405020304" pitchFamily="18" charset="0"/>
              </a:rPr>
              <a:t>.</a:t>
            </a:r>
          </a:p>
          <a:p>
            <a:r>
              <a:rPr lang="tr-TR" sz="2000" b="1" dirty="0">
                <a:latin typeface="Times New Roman" panose="02020603050405020304" pitchFamily="18" charset="0"/>
                <a:cs typeface="Times New Roman" panose="02020603050405020304" pitchFamily="18" charset="0"/>
              </a:rPr>
              <a:t>Binalar ve sokakların mimari formları kendi döneminin </a:t>
            </a:r>
            <a:r>
              <a:rPr lang="tr-TR" sz="2000" b="1" dirty="0" err="1">
                <a:latin typeface="Times New Roman" panose="02020603050405020304" pitchFamily="18" charset="0"/>
                <a:cs typeface="Times New Roman" panose="02020603050405020304" pitchFamily="18" charset="0"/>
              </a:rPr>
              <a:t>açıklayıcıdır.Kervan</a:t>
            </a:r>
            <a:r>
              <a:rPr lang="tr-TR" sz="2000" b="1" dirty="0">
                <a:latin typeface="Times New Roman" panose="02020603050405020304" pitchFamily="18" charset="0"/>
                <a:cs typeface="Times New Roman" panose="02020603050405020304" pitchFamily="18" charset="0"/>
              </a:rPr>
              <a:t> ticareti yüzyıllar boyunca Doğu ve Avrupa arasındaki ana ticari bağlantı oldu. Sonuç olarak, bir karakteristik türü kasabaları rota boyunca büyüdü.19. yüzyılda demiryollarının gelmesiyle birlikte, bu kasaba aniden kendi </a:t>
            </a:r>
            <a:r>
              <a:rPr lang="tr-TR" sz="2000" b="1" dirty="0" err="1">
                <a:latin typeface="Times New Roman" panose="02020603050405020304" pitchFamily="18" charset="0"/>
                <a:cs typeface="Times New Roman" panose="02020603050405020304" pitchFamily="18" charset="0"/>
              </a:rPr>
              <a:t>raison</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d'être</a:t>
            </a:r>
            <a:r>
              <a:rPr lang="tr-TR" sz="2000" b="1" dirty="0">
                <a:latin typeface="Times New Roman" panose="02020603050405020304" pitchFamily="18" charset="0"/>
                <a:cs typeface="Times New Roman" panose="02020603050405020304" pitchFamily="18" charset="0"/>
              </a:rPr>
              <a:t> kaybetti ve çoğu diğer ekonomik üsleri adapte edildi. Safranbolu bu şekilde etkilenmemesi ve sonuç olarak dikkate değer bir ölçüde özgün biçimini ve binalar korumuştur.</a:t>
            </a:r>
          </a:p>
        </p:txBody>
      </p:sp>
    </p:spTree>
    <p:extLst>
      <p:ext uri="{BB962C8B-B14F-4D97-AF65-F5344CB8AC3E}">
        <p14:creationId xmlns:p14="http://schemas.microsoft.com/office/powerpoint/2010/main" val="20941360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79" y="1"/>
            <a:ext cx="7125113" cy="877824"/>
          </a:xfrm>
        </p:spPr>
        <p:txBody>
          <a:bodyPr/>
          <a:lstStyle/>
          <a:p>
            <a:r>
              <a:rPr lang="tr-TR" sz="2800" b="1" dirty="0" smtClean="0">
                <a:solidFill>
                  <a:schemeClr val="accent4">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1.Gün Beypazarı – Bolu – Düzce </a:t>
            </a:r>
            <a:endParaRPr lang="tr-TR" sz="2800" b="1" dirty="0">
              <a:solidFill>
                <a:schemeClr val="accent4">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endParaRPr>
          </a:p>
        </p:txBody>
      </p:sp>
      <p:sp>
        <p:nvSpPr>
          <p:cNvPr id="5" name="Metin kutusu 4"/>
          <p:cNvSpPr txBox="1"/>
          <p:nvPr/>
        </p:nvSpPr>
        <p:spPr>
          <a:xfrm>
            <a:off x="-1" y="755375"/>
            <a:ext cx="4399721" cy="3170099"/>
          </a:xfrm>
          <a:prstGeom prst="rect">
            <a:avLst/>
          </a:prstGeom>
          <a:noFill/>
        </p:spPr>
        <p:txBody>
          <a:bodyPr wrap="square" rtlCol="0">
            <a:spAutoFit/>
          </a:bodyPr>
          <a:lstStyle/>
          <a:p>
            <a:endParaRPr lang="tr-TR" sz="2000" b="1" dirty="0" smtClean="0">
              <a:solidFill>
                <a:schemeClr val="accent4">
                  <a:lumMod val="50000"/>
                </a:schemeClr>
              </a:solidFill>
              <a:latin typeface="Times New Roman" panose="02020603050405020304" pitchFamily="18" charset="0"/>
              <a:cs typeface="Times New Roman" panose="02020603050405020304" pitchFamily="18" charset="0"/>
            </a:endParaRPr>
          </a:p>
          <a:p>
            <a:r>
              <a:rPr lang="tr-TR" sz="2000" b="1" dirty="0" smtClean="0">
                <a:solidFill>
                  <a:schemeClr val="accent4">
                    <a:lumMod val="50000"/>
                  </a:schemeClr>
                </a:solidFill>
                <a:latin typeface="Times New Roman" panose="02020603050405020304" pitchFamily="18" charset="0"/>
                <a:cs typeface="Times New Roman" panose="02020603050405020304" pitchFamily="18" charset="0"/>
              </a:rPr>
              <a:t>Mudurnu </a:t>
            </a:r>
            <a:r>
              <a:rPr lang="tr-TR" sz="2000" b="1" dirty="0" smtClean="0">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tr-TR" sz="2000" b="1" dirty="0" smtClean="0">
                <a:latin typeface="Times New Roman" panose="02020603050405020304" pitchFamily="18" charset="0"/>
                <a:cs typeface="Times New Roman" panose="02020603050405020304" pitchFamily="18" charset="0"/>
                <a:sym typeface="Wingdings" panose="05000000000000000000" pitchFamily="2" charset="2"/>
              </a:rPr>
              <a:t>Saat </a:t>
            </a:r>
            <a:r>
              <a:rPr lang="tr-TR" sz="2000" b="1" dirty="0">
                <a:latin typeface="Times New Roman" panose="02020603050405020304" pitchFamily="18" charset="0"/>
                <a:cs typeface="Times New Roman" panose="02020603050405020304" pitchFamily="18" charset="0"/>
                <a:sym typeface="Wingdings" panose="05000000000000000000" pitchFamily="2" charset="2"/>
              </a:rPr>
              <a:t>K</a:t>
            </a:r>
            <a:r>
              <a:rPr lang="tr-TR" sz="2000" b="1" dirty="0" smtClean="0">
                <a:latin typeface="Times New Roman" panose="02020603050405020304" pitchFamily="18" charset="0"/>
                <a:cs typeface="Times New Roman" panose="02020603050405020304" pitchFamily="18" charset="0"/>
                <a:sym typeface="Wingdings" panose="05000000000000000000" pitchFamily="2" charset="2"/>
              </a:rPr>
              <a:t>ulesi </a:t>
            </a:r>
          </a:p>
          <a:p>
            <a:r>
              <a:rPr lang="tr-TR" sz="2000" b="1" dirty="0">
                <a:latin typeface="Times New Roman" panose="02020603050405020304" pitchFamily="18" charset="0"/>
                <a:cs typeface="Times New Roman" panose="02020603050405020304" pitchFamily="18" charset="0"/>
                <a:sym typeface="Wingdings" panose="05000000000000000000" pitchFamily="2" charset="2"/>
              </a:rPr>
              <a:t> </a:t>
            </a:r>
            <a:r>
              <a:rPr lang="tr-TR" sz="2000" b="1" dirty="0" smtClean="0">
                <a:latin typeface="Times New Roman" panose="02020603050405020304" pitchFamily="18" charset="0"/>
                <a:cs typeface="Times New Roman" panose="02020603050405020304" pitchFamily="18" charset="0"/>
                <a:sym typeface="Wingdings" panose="05000000000000000000" pitchFamily="2" charset="2"/>
              </a:rPr>
              <a:t>                      Yıldırım </a:t>
            </a:r>
            <a:r>
              <a:rPr lang="tr-TR" sz="2000" b="1" dirty="0">
                <a:latin typeface="Times New Roman" panose="02020603050405020304" pitchFamily="18" charset="0"/>
                <a:cs typeface="Times New Roman" panose="02020603050405020304" pitchFamily="18" charset="0"/>
                <a:sym typeface="Wingdings" panose="05000000000000000000" pitchFamily="2" charset="2"/>
              </a:rPr>
              <a:t>B</a:t>
            </a:r>
            <a:r>
              <a:rPr lang="tr-TR" sz="2000" b="1" dirty="0" smtClean="0">
                <a:latin typeface="Times New Roman" panose="02020603050405020304" pitchFamily="18" charset="0"/>
                <a:cs typeface="Times New Roman" panose="02020603050405020304" pitchFamily="18" charset="0"/>
                <a:sym typeface="Wingdings" panose="05000000000000000000" pitchFamily="2" charset="2"/>
              </a:rPr>
              <a:t>eyazıt Camii</a:t>
            </a:r>
            <a:endParaRPr lang="tr-TR" sz="2000" b="1" dirty="0" smtClean="0">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endParaRPr>
          </a:p>
          <a:p>
            <a:r>
              <a:rPr lang="tr-TR" sz="2000" b="1" dirty="0" smtClean="0">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Abant </a:t>
            </a:r>
            <a:r>
              <a:rPr lang="tr-TR" sz="20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tr-TR" sz="2000" b="1" dirty="0" smtClean="0">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a:t>
            </a:r>
            <a:r>
              <a:rPr lang="tr-TR" sz="2000" b="1" dirty="0" smtClean="0">
                <a:latin typeface="Times New Roman" panose="02020603050405020304" pitchFamily="18" charset="0"/>
                <a:cs typeface="Times New Roman" panose="02020603050405020304" pitchFamily="18" charset="0"/>
                <a:sym typeface="Wingdings" panose="05000000000000000000" pitchFamily="2" charset="2"/>
              </a:rPr>
              <a:t> Yedi göller            </a:t>
            </a:r>
            <a:endParaRPr lang="tr-TR" sz="2000" b="1" dirty="0" smtClean="0">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endParaRPr>
          </a:p>
          <a:p>
            <a:r>
              <a:rPr lang="tr-TR" sz="2000" b="1" dirty="0" smtClean="0">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Düzce        </a:t>
            </a:r>
            <a:r>
              <a:rPr lang="tr-TR" sz="2000" b="1" dirty="0" err="1" smtClean="0">
                <a:latin typeface="Times New Roman" panose="02020603050405020304" pitchFamily="18" charset="0"/>
                <a:cs typeface="Times New Roman" panose="02020603050405020304" pitchFamily="18" charset="0"/>
                <a:sym typeface="Wingdings" panose="05000000000000000000" pitchFamily="2" charset="2"/>
              </a:rPr>
              <a:t>Samandere</a:t>
            </a:r>
            <a:r>
              <a:rPr lang="tr-TR" sz="2000" b="1" dirty="0" smtClean="0">
                <a:latin typeface="Times New Roman" panose="02020603050405020304" pitchFamily="18" charset="0"/>
                <a:cs typeface="Times New Roman" panose="02020603050405020304" pitchFamily="18" charset="0"/>
                <a:sym typeface="Wingdings" panose="05000000000000000000" pitchFamily="2" charset="2"/>
              </a:rPr>
              <a:t> şelalesi</a:t>
            </a:r>
          </a:p>
          <a:p>
            <a:r>
              <a:rPr lang="tr-TR" sz="2000" b="1" dirty="0">
                <a:latin typeface="Times New Roman" panose="02020603050405020304" pitchFamily="18" charset="0"/>
                <a:cs typeface="Times New Roman" panose="02020603050405020304" pitchFamily="18" charset="0"/>
                <a:sym typeface="Wingdings" panose="05000000000000000000" pitchFamily="2" charset="2"/>
              </a:rPr>
              <a:t> </a:t>
            </a:r>
            <a:r>
              <a:rPr lang="tr-TR" sz="2000" b="1" dirty="0" smtClean="0">
                <a:latin typeface="Times New Roman" panose="02020603050405020304" pitchFamily="18" charset="0"/>
                <a:cs typeface="Times New Roman" panose="02020603050405020304" pitchFamily="18" charset="0"/>
                <a:sym typeface="Wingdings" panose="05000000000000000000" pitchFamily="2" charset="2"/>
              </a:rPr>
              <a:t>                     Konuralp Antik kenti</a:t>
            </a:r>
          </a:p>
          <a:p>
            <a:r>
              <a:rPr lang="tr-TR" sz="2000" b="1" dirty="0" smtClean="0">
                <a:latin typeface="Times New Roman" panose="02020603050405020304" pitchFamily="18" charset="0"/>
                <a:cs typeface="Times New Roman" panose="02020603050405020304" pitchFamily="18" charset="0"/>
                <a:sym typeface="Wingdings" panose="05000000000000000000" pitchFamily="2" charset="2"/>
              </a:rPr>
              <a:t>                      Konuralp müzesi</a:t>
            </a:r>
          </a:p>
          <a:p>
            <a:r>
              <a:rPr lang="tr-TR" sz="2000" b="1" dirty="0">
                <a:latin typeface="Times New Roman" panose="02020603050405020304" pitchFamily="18" charset="0"/>
                <a:cs typeface="Times New Roman" panose="02020603050405020304" pitchFamily="18" charset="0"/>
                <a:sym typeface="Wingdings" panose="05000000000000000000" pitchFamily="2" charset="2"/>
              </a:rPr>
              <a:t> </a:t>
            </a:r>
            <a:r>
              <a:rPr lang="tr-TR" sz="2000" b="1" dirty="0" smtClean="0">
                <a:latin typeface="Times New Roman" panose="02020603050405020304" pitchFamily="18" charset="0"/>
                <a:cs typeface="Times New Roman" panose="02020603050405020304" pitchFamily="18" charset="0"/>
                <a:sym typeface="Wingdings" panose="05000000000000000000" pitchFamily="2" charset="2"/>
              </a:rPr>
              <a:t>                     </a:t>
            </a:r>
          </a:p>
          <a:p>
            <a:endParaRPr lang="tr-TR" sz="2000" b="1" dirty="0">
              <a:latin typeface="Times New Roman" panose="02020603050405020304" pitchFamily="18" charset="0"/>
              <a:cs typeface="Times New Roman" panose="02020603050405020304" pitchFamily="18" charset="0"/>
              <a:sym typeface="Wingdings" panose="05000000000000000000" pitchFamily="2" charset="2"/>
            </a:endParaRPr>
          </a:p>
          <a:p>
            <a:r>
              <a:rPr lang="tr-TR" sz="2000" b="1" dirty="0" smtClean="0">
                <a:latin typeface="Times New Roman" panose="02020603050405020304" pitchFamily="18" charset="0"/>
                <a:cs typeface="Times New Roman" panose="02020603050405020304" pitchFamily="18" charset="0"/>
                <a:sym typeface="Wingdings" panose="05000000000000000000" pitchFamily="2" charset="2"/>
              </a:rPr>
              <a:t>       </a:t>
            </a:r>
            <a:endParaRPr lang="tr-TR" sz="2000" b="1" dirty="0">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1571" t="11546" r="5690" b="9827"/>
          <a:stretch/>
        </p:blipFill>
        <p:spPr>
          <a:xfrm>
            <a:off x="207264" y="3035808"/>
            <a:ext cx="8400288" cy="3664548"/>
          </a:xfrm>
          <a:prstGeom prst="rect">
            <a:avLst/>
          </a:prstGeom>
        </p:spPr>
      </p:pic>
    </p:spTree>
    <p:extLst>
      <p:ext uri="{BB962C8B-B14F-4D97-AF65-F5344CB8AC3E}">
        <p14:creationId xmlns:p14="http://schemas.microsoft.com/office/powerpoint/2010/main" val="14212351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7808" y="371061"/>
            <a:ext cx="8481391" cy="4401205"/>
          </a:xfrm>
          <a:prstGeom prst="rect">
            <a:avLst/>
          </a:prstGeom>
          <a:noFill/>
        </p:spPr>
        <p:txBody>
          <a:bodyPr wrap="square" rtlCol="0">
            <a:spAutoFit/>
          </a:bodyPr>
          <a:lstStyle/>
          <a:p>
            <a:pPr marL="342900" indent="-342900">
              <a:buFont typeface="Wingdings" panose="05000000000000000000" pitchFamily="2" charset="2"/>
              <a:buChar char="Ø"/>
            </a:pPr>
            <a:r>
              <a:rPr lang="tr-TR" sz="2000" b="1" dirty="0">
                <a:solidFill>
                  <a:srgbClr val="FF0000"/>
                </a:solidFill>
                <a:latin typeface="Times New Roman" panose="02020603050405020304" pitchFamily="18" charset="0"/>
                <a:cs typeface="Times New Roman" panose="02020603050405020304" pitchFamily="18" charset="0"/>
              </a:rPr>
              <a:t>Sabah 08.00’ da </a:t>
            </a:r>
            <a:r>
              <a:rPr lang="tr-TR" sz="2000" b="1" dirty="0">
                <a:latin typeface="Times New Roman" panose="02020603050405020304" pitchFamily="18" charset="0"/>
                <a:cs typeface="Times New Roman" panose="02020603050405020304" pitchFamily="18" charset="0"/>
              </a:rPr>
              <a:t>Ankara’dan yola </a:t>
            </a:r>
            <a:r>
              <a:rPr lang="tr-TR" sz="2000" b="1" dirty="0" smtClean="0">
                <a:latin typeface="Times New Roman" panose="02020603050405020304" pitchFamily="18" charset="0"/>
                <a:cs typeface="Times New Roman" panose="02020603050405020304" pitchFamily="18" charset="0"/>
              </a:rPr>
              <a:t>çıktık. </a:t>
            </a:r>
            <a:r>
              <a:rPr lang="tr-TR" sz="2000" b="1" dirty="0">
                <a:latin typeface="Times New Roman" panose="02020603050405020304" pitchFamily="18" charset="0"/>
                <a:cs typeface="Times New Roman" panose="02020603050405020304" pitchFamily="18" charset="0"/>
              </a:rPr>
              <a:t>Sabah kahvaltısını otobüs içerisinde mini paketler halinde hazırlanmış kahvaltılıklar şeklinde </a:t>
            </a:r>
            <a:r>
              <a:rPr lang="tr-TR" sz="2000" b="1" dirty="0" smtClean="0">
                <a:latin typeface="Times New Roman" panose="02020603050405020304" pitchFamily="18" charset="0"/>
                <a:cs typeface="Times New Roman" panose="02020603050405020304" pitchFamily="18" charset="0"/>
              </a:rPr>
              <a:t>alıyoruz</a:t>
            </a:r>
            <a:r>
              <a:rPr lang="tr-TR" sz="2000" b="1" dirty="0" smtClean="0">
                <a:solidFill>
                  <a:schemeClr val="accent4">
                    <a:lumMod val="50000"/>
                  </a:schemeClr>
                </a:solidFill>
                <a:latin typeface="Times New Roman" panose="02020603050405020304" pitchFamily="18" charset="0"/>
                <a:cs typeface="Times New Roman" panose="02020603050405020304" pitchFamily="18" charset="0"/>
              </a:rPr>
              <a:t>. </a:t>
            </a:r>
            <a:r>
              <a:rPr lang="tr-TR" sz="2000" b="1" dirty="0" smtClean="0">
                <a:solidFill>
                  <a:srgbClr val="FF0000"/>
                </a:solidFill>
                <a:latin typeface="Times New Roman" panose="02020603050405020304" pitchFamily="18" charset="0"/>
                <a:cs typeface="Times New Roman" panose="02020603050405020304" pitchFamily="18" charset="0"/>
              </a:rPr>
              <a:t>Saat 10:00 sularında Mudurnu Saat Kulesini</a:t>
            </a:r>
            <a:r>
              <a:rPr lang="tr-TR" sz="2000" b="1" dirty="0" smtClean="0">
                <a:latin typeface="Times New Roman" panose="02020603050405020304" pitchFamily="18" charset="0"/>
                <a:cs typeface="Times New Roman" panose="02020603050405020304" pitchFamily="18" charset="0"/>
              </a:rPr>
              <a:t> ziyaret ediyoruz. Burada Bolu ve Saat Kulesi hakkında küçük bir konuşma yapıyoruz.</a:t>
            </a:r>
            <a:r>
              <a:rPr lang="tr-TR" sz="2000" b="1" dirty="0" smtClean="0">
                <a:solidFill>
                  <a:schemeClr val="accent4">
                    <a:lumMod val="50000"/>
                  </a:schemeClr>
                </a:solidFill>
                <a:latin typeface="Times New Roman" panose="02020603050405020304" pitchFamily="18" charset="0"/>
                <a:cs typeface="Times New Roman" panose="02020603050405020304" pitchFamily="18" charset="0"/>
              </a:rPr>
              <a:t> </a:t>
            </a:r>
            <a:r>
              <a:rPr lang="tr-TR" sz="2000" b="1" dirty="0" smtClean="0">
                <a:solidFill>
                  <a:srgbClr val="FF0000"/>
                </a:solidFill>
                <a:latin typeface="Times New Roman" panose="02020603050405020304" pitchFamily="18" charset="0"/>
                <a:cs typeface="Times New Roman" panose="02020603050405020304" pitchFamily="18" charset="0"/>
              </a:rPr>
              <a:t>Saat 10:50 de Yıldırım Beyazıt Camisine </a:t>
            </a:r>
            <a:r>
              <a:rPr lang="tr-TR" sz="2000" b="1" dirty="0" smtClean="0">
                <a:latin typeface="Times New Roman" panose="02020603050405020304" pitchFamily="18" charset="0"/>
                <a:cs typeface="Times New Roman" panose="02020603050405020304" pitchFamily="18" charset="0"/>
              </a:rPr>
              <a:t>doğru hareket ediyoruz. </a:t>
            </a:r>
            <a:r>
              <a:rPr lang="tr-TR" sz="2000" b="1" dirty="0" smtClean="0">
                <a:solidFill>
                  <a:srgbClr val="FF0000"/>
                </a:solidFill>
                <a:latin typeface="Times New Roman" panose="02020603050405020304" pitchFamily="18" charset="0"/>
                <a:cs typeface="Times New Roman" panose="02020603050405020304" pitchFamily="18" charset="0"/>
              </a:rPr>
              <a:t>11:00 de Camiyi </a:t>
            </a:r>
            <a:r>
              <a:rPr lang="tr-TR" sz="2000" b="1" dirty="0" smtClean="0">
                <a:latin typeface="Times New Roman" panose="02020603050405020304" pitchFamily="18" charset="0"/>
                <a:cs typeface="Times New Roman" panose="02020603050405020304" pitchFamily="18" charset="0"/>
              </a:rPr>
              <a:t>ziyaret ediyoruz. Cami hakkında biraz bilgi ve sonra fotoğraf  molası veriyoruz. Saat </a:t>
            </a:r>
            <a:r>
              <a:rPr lang="tr-TR" sz="2000" b="1" dirty="0" smtClean="0">
                <a:solidFill>
                  <a:srgbClr val="FF0000"/>
                </a:solidFill>
                <a:latin typeface="Times New Roman" panose="02020603050405020304" pitchFamily="18" charset="0"/>
                <a:cs typeface="Times New Roman" panose="02020603050405020304" pitchFamily="18" charset="0"/>
              </a:rPr>
              <a:t>11:30 da Abant Yedi Göllere </a:t>
            </a:r>
            <a:r>
              <a:rPr lang="tr-TR" sz="2000" b="1" dirty="0" smtClean="0">
                <a:latin typeface="Times New Roman" panose="02020603050405020304" pitchFamily="18" charset="0"/>
                <a:cs typeface="Times New Roman" panose="02020603050405020304" pitchFamily="18" charset="0"/>
              </a:rPr>
              <a:t>doğru öğle yemeği için hareket </a:t>
            </a:r>
            <a:r>
              <a:rPr lang="tr-TR" sz="2000" b="1" dirty="0" err="1" smtClean="0">
                <a:latin typeface="Times New Roman" panose="02020603050405020304" pitchFamily="18" charset="0"/>
                <a:cs typeface="Times New Roman" panose="02020603050405020304" pitchFamily="18" charset="0"/>
              </a:rPr>
              <a:t>ediyoruz.Saat</a:t>
            </a:r>
            <a:r>
              <a:rPr lang="tr-TR" sz="2000" b="1" dirty="0" smtClean="0">
                <a:latin typeface="Times New Roman" panose="02020603050405020304" pitchFamily="18" charset="0"/>
                <a:cs typeface="Times New Roman" panose="02020603050405020304" pitchFamily="18" charset="0"/>
              </a:rPr>
              <a:t> </a:t>
            </a:r>
            <a:r>
              <a:rPr lang="tr-TR" sz="2000" b="1" dirty="0" smtClean="0">
                <a:solidFill>
                  <a:srgbClr val="FF0000"/>
                </a:solidFill>
                <a:latin typeface="Times New Roman" panose="02020603050405020304" pitchFamily="18" charset="0"/>
                <a:cs typeface="Times New Roman" panose="02020603050405020304" pitchFamily="18" charset="0"/>
              </a:rPr>
              <a:t>12:20 de Abant Yedi Göllerde </a:t>
            </a:r>
            <a:r>
              <a:rPr lang="tr-TR" sz="2000" b="1" dirty="0" smtClean="0">
                <a:latin typeface="Times New Roman" panose="02020603050405020304" pitchFamily="18" charset="0"/>
                <a:cs typeface="Times New Roman" panose="02020603050405020304" pitchFamily="18" charset="0"/>
              </a:rPr>
              <a:t>öğle yemeğimize başlıyoruz. Yemekten sonra fotoğraf çekimi ve ufak bir çevre gezisi için zaman veriyoruz.</a:t>
            </a:r>
            <a:r>
              <a:rPr lang="tr-TR" sz="20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13:30 da Düzce’ye </a:t>
            </a:r>
            <a:r>
              <a:rPr lang="tr-TR" sz="2000" b="1" dirty="0" smtClean="0">
                <a:latin typeface="Times New Roman" panose="02020603050405020304" pitchFamily="18" charset="0"/>
                <a:cs typeface="Times New Roman" panose="02020603050405020304" pitchFamily="18" charset="0"/>
                <a:sym typeface="Wingdings" panose="05000000000000000000" pitchFamily="2" charset="2"/>
              </a:rPr>
              <a:t>doğru hareket ediyoruz. </a:t>
            </a:r>
            <a:r>
              <a:rPr lang="tr-TR" sz="20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Saat 15:00 de </a:t>
            </a:r>
            <a:r>
              <a:rPr lang="tr-TR" sz="2000"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Samandere</a:t>
            </a:r>
            <a:r>
              <a:rPr lang="tr-TR" sz="20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Şelalesindeyiz</a:t>
            </a:r>
            <a:r>
              <a:rPr lang="tr-TR" sz="2000" b="1" dirty="0" smtClean="0">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a:t>
            </a:r>
            <a:r>
              <a:rPr lang="tr-TR" sz="2000" b="1" dirty="0" smtClean="0">
                <a:latin typeface="Times New Roman" panose="02020603050405020304" pitchFamily="18" charset="0"/>
                <a:cs typeface="Times New Roman" panose="02020603050405020304" pitchFamily="18" charset="0"/>
                <a:sym typeface="Wingdings" panose="05000000000000000000" pitchFamily="2" charset="2"/>
              </a:rPr>
              <a:t> Daha </a:t>
            </a:r>
            <a:r>
              <a:rPr lang="tr-TR" sz="20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sonra Konuralp Antik Kentinde </a:t>
            </a:r>
            <a:r>
              <a:rPr lang="tr-TR" sz="2000" b="1" dirty="0" smtClean="0">
                <a:latin typeface="Times New Roman" panose="02020603050405020304" pitchFamily="18" charset="0"/>
                <a:cs typeface="Times New Roman" panose="02020603050405020304" pitchFamily="18" charset="0"/>
                <a:sym typeface="Wingdings" panose="05000000000000000000" pitchFamily="2" charset="2"/>
              </a:rPr>
              <a:t>gezintiye çıkıyoruz ve ardından </a:t>
            </a:r>
            <a:r>
              <a:rPr lang="tr-TR" sz="20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Konuralp Müzesini </a:t>
            </a:r>
            <a:r>
              <a:rPr lang="tr-TR" sz="2000" b="1" dirty="0" smtClean="0">
                <a:latin typeface="Times New Roman" panose="02020603050405020304" pitchFamily="18" charset="0"/>
                <a:cs typeface="Times New Roman" panose="02020603050405020304" pitchFamily="18" charset="0"/>
                <a:sym typeface="Wingdings" panose="05000000000000000000" pitchFamily="2" charset="2"/>
              </a:rPr>
              <a:t>ziyaret ediyoruz. </a:t>
            </a:r>
            <a:r>
              <a:rPr lang="tr-TR" sz="20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Saat 18:00 de </a:t>
            </a:r>
            <a:r>
              <a:rPr lang="tr-TR" sz="2000" b="1" dirty="0" smtClean="0">
                <a:latin typeface="Times New Roman" panose="02020603050405020304" pitchFamily="18" charset="0"/>
                <a:cs typeface="Times New Roman" panose="02020603050405020304" pitchFamily="18" charset="0"/>
                <a:sym typeface="Wingdings" panose="05000000000000000000" pitchFamily="2" charset="2"/>
              </a:rPr>
              <a:t>misafirlerimizi dinlenmeleri için Akçakoca’daki otele bırakıyoruz.</a:t>
            </a:r>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17727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9936" y="121920"/>
            <a:ext cx="4903436" cy="6571488"/>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5" name="Metin kutusu 4"/>
          <p:cNvSpPr txBox="1"/>
          <p:nvPr/>
        </p:nvSpPr>
        <p:spPr>
          <a:xfrm>
            <a:off x="404191" y="251792"/>
            <a:ext cx="3140766" cy="461665"/>
          </a:xfrm>
          <a:prstGeom prst="rect">
            <a:avLst/>
          </a:prstGeom>
          <a:noFill/>
        </p:spPr>
        <p:txBody>
          <a:bodyPr wrap="square" rtlCol="0">
            <a:spAutoFit/>
          </a:bodyPr>
          <a:lstStyle/>
          <a:p>
            <a:r>
              <a:rPr lang="tr-TR" sz="2400" b="1" dirty="0" smtClean="0">
                <a:solidFill>
                  <a:schemeClr val="accent4">
                    <a:lumMod val="50000"/>
                  </a:schemeClr>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SAAT KULESİ</a:t>
            </a:r>
            <a:endParaRPr lang="tr-TR" sz="2400" b="1" dirty="0">
              <a:solidFill>
                <a:schemeClr val="accent4">
                  <a:lumMod val="50000"/>
                </a:schemeClr>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endParaRPr>
          </a:p>
        </p:txBody>
      </p:sp>
      <p:sp>
        <p:nvSpPr>
          <p:cNvPr id="7" name="Metin kutusu 6"/>
          <p:cNvSpPr txBox="1"/>
          <p:nvPr/>
        </p:nvSpPr>
        <p:spPr>
          <a:xfrm>
            <a:off x="-3312" y="914399"/>
            <a:ext cx="3955772" cy="4801314"/>
          </a:xfrm>
          <a:prstGeom prst="rect">
            <a:avLst/>
          </a:prstGeom>
          <a:noFill/>
        </p:spPr>
        <p:txBody>
          <a:bodyPr wrap="square" rtlCol="0">
            <a:spAutoFit/>
          </a:bodyPr>
          <a:lstStyle/>
          <a:p>
            <a:pPr marL="285750" indent="-285750">
              <a:buFont typeface="Wingdings" panose="05000000000000000000" pitchFamily="2" charset="2"/>
              <a:buChar char="Ø"/>
            </a:pPr>
            <a:r>
              <a:rPr lang="tr-TR" b="1" dirty="0" smtClean="0">
                <a:latin typeface="Times New Roman" panose="02020603050405020304" pitchFamily="18" charset="0"/>
                <a:cs typeface="Times New Roman" panose="02020603050405020304" pitchFamily="18" charset="0"/>
              </a:rPr>
              <a:t>1890-1891 </a:t>
            </a:r>
            <a:r>
              <a:rPr lang="tr-TR" b="1" dirty="0">
                <a:latin typeface="Times New Roman" panose="02020603050405020304" pitchFamily="18" charset="0"/>
                <a:cs typeface="Times New Roman" panose="02020603050405020304" pitchFamily="18" charset="0"/>
              </a:rPr>
              <a:t>tarihlerinde ahşap olarak yapılmış, 1900 yılındaki bir yangında yanmıştır. 1905 yılında Mudurnu Kalesi’nden sökülen taşlar ile </a:t>
            </a:r>
            <a:r>
              <a:rPr lang="tr-TR" b="1" dirty="0" smtClean="0">
                <a:latin typeface="Times New Roman" panose="02020603050405020304" pitchFamily="18" charset="0"/>
                <a:cs typeface="Times New Roman" panose="02020603050405020304" pitchFamily="18" charset="0"/>
              </a:rPr>
              <a:t>Mudurnu hapishanesindeki </a:t>
            </a:r>
            <a:r>
              <a:rPr lang="tr-TR" b="1" dirty="0">
                <a:latin typeface="Times New Roman" panose="02020603050405020304" pitchFamily="18" charset="0"/>
                <a:cs typeface="Times New Roman" panose="02020603050405020304" pitchFamily="18" charset="0"/>
              </a:rPr>
              <a:t>mahkumlara yaptırılan kuleye bir Türk demirci ustasının yaptığı saat takılmıştır. </a:t>
            </a:r>
            <a:r>
              <a:rPr lang="tr-TR" b="1" dirty="0" smtClean="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r>
              <a:rPr lang="tr-TR" b="1" dirty="0" smtClean="0">
                <a:latin typeface="Times New Roman" panose="02020603050405020304" pitchFamily="18" charset="0"/>
                <a:cs typeface="Times New Roman" panose="02020603050405020304" pitchFamily="18" charset="0"/>
              </a:rPr>
              <a:t>Kare </a:t>
            </a:r>
            <a:r>
              <a:rPr lang="tr-TR" b="1" dirty="0">
                <a:latin typeface="Times New Roman" panose="02020603050405020304" pitchFamily="18" charset="0"/>
                <a:cs typeface="Times New Roman" panose="02020603050405020304" pitchFamily="18" charset="0"/>
              </a:rPr>
              <a:t>prizma gövdeli ve 12 m. yüksekliğindedir. Doğuya dikdörtgen söveli bir kapısı vardır. Bu kapıdan 30 basamaklı ahşap </a:t>
            </a:r>
            <a:r>
              <a:rPr lang="tr-TR" b="1" dirty="0" smtClean="0">
                <a:latin typeface="Times New Roman" panose="02020603050405020304" pitchFamily="18" charset="0"/>
                <a:cs typeface="Times New Roman" panose="02020603050405020304" pitchFamily="18" charset="0"/>
              </a:rPr>
              <a:t>merdivenlerle </a:t>
            </a:r>
            <a:r>
              <a:rPr lang="tr-TR" b="1" dirty="0">
                <a:latin typeface="Times New Roman" panose="02020603050405020304" pitchFamily="18" charset="0"/>
                <a:cs typeface="Times New Roman" panose="02020603050405020304" pitchFamily="18" charset="0"/>
              </a:rPr>
              <a:t>üç yöndeki saat kadranlarının bulunduğu yere </a:t>
            </a:r>
            <a:r>
              <a:rPr lang="tr-TR" b="1" dirty="0" smtClean="0">
                <a:latin typeface="Times New Roman" panose="02020603050405020304" pitchFamily="18" charset="0"/>
                <a:cs typeface="Times New Roman" panose="02020603050405020304" pitchFamily="18" charset="0"/>
              </a:rPr>
              <a:t>çıkılmaktadır. Kule</a:t>
            </a:r>
            <a:r>
              <a:rPr lang="tr-TR" b="1" dirty="0">
                <a:latin typeface="Times New Roman" panose="02020603050405020304" pitchFamily="18" charset="0"/>
                <a:cs typeface="Times New Roman" panose="02020603050405020304" pitchFamily="18" charset="0"/>
              </a:rPr>
              <a:t>, 1963-1964 yıllarında yeniden yanmış ve tekrar onarılmıştır.</a:t>
            </a:r>
          </a:p>
        </p:txBody>
      </p:sp>
    </p:spTree>
    <p:extLst>
      <p:ext uri="{BB962C8B-B14F-4D97-AF65-F5344CB8AC3E}">
        <p14:creationId xmlns:p14="http://schemas.microsoft.com/office/powerpoint/2010/main" val="18740586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1790" y="92765"/>
            <a:ext cx="3697358" cy="830997"/>
          </a:xfrm>
          <a:prstGeom prst="rect">
            <a:avLst/>
          </a:prstGeom>
          <a:noFill/>
        </p:spPr>
        <p:txBody>
          <a:bodyPr wrap="square" rtlCol="0">
            <a:spAutoFit/>
          </a:bodyPr>
          <a:lstStyle/>
          <a:p>
            <a:pPr lvl="0"/>
            <a:r>
              <a:rPr lang="tr-TR" sz="2400" b="1" dirty="0" smtClean="0">
                <a:solidFill>
                  <a:schemeClr val="accent4">
                    <a:lumMod val="50000"/>
                  </a:schemeClr>
                </a:solidFill>
                <a:effectLst>
                  <a:glow rad="228600">
                    <a:srgbClr val="F47E5A">
                      <a:satMod val="175000"/>
                      <a:alpha val="40000"/>
                    </a:srgbClr>
                  </a:glow>
                </a:effectLst>
                <a:latin typeface="Times New Roman" panose="02020603050405020304" pitchFamily="18" charset="0"/>
                <a:cs typeface="Times New Roman" panose="02020603050405020304" pitchFamily="18" charset="0"/>
              </a:rPr>
              <a:t>YILDIRIM BEYAZIT CAMİİ</a:t>
            </a:r>
            <a:endParaRPr lang="tr-TR" sz="2400" b="1" dirty="0">
              <a:solidFill>
                <a:schemeClr val="accent4">
                  <a:lumMod val="50000"/>
                </a:schemeClr>
              </a:solidFill>
              <a:effectLst>
                <a:glow rad="228600">
                  <a:srgbClr val="F47E5A">
                    <a:satMod val="175000"/>
                    <a:alpha val="40000"/>
                  </a:srgbClr>
                </a:glow>
              </a:effectLst>
              <a:latin typeface="Times New Roman" panose="02020603050405020304" pitchFamily="18" charset="0"/>
              <a:cs typeface="Times New Roman" panose="02020603050405020304" pitchFamily="18" charset="0"/>
            </a:endParaRPr>
          </a:p>
        </p:txBody>
      </p:sp>
      <p:sp>
        <p:nvSpPr>
          <p:cNvPr id="6" name="Metin kutusu 5"/>
          <p:cNvSpPr txBox="1"/>
          <p:nvPr/>
        </p:nvSpPr>
        <p:spPr>
          <a:xfrm>
            <a:off x="106017" y="1196659"/>
            <a:ext cx="3843131" cy="3416320"/>
          </a:xfrm>
          <a:prstGeom prst="rect">
            <a:avLst/>
          </a:prstGeom>
          <a:noFill/>
        </p:spPr>
        <p:txBody>
          <a:bodyPr wrap="square" rtlCol="0">
            <a:spAutoFit/>
          </a:bodyPr>
          <a:lstStyle/>
          <a:p>
            <a:pPr marL="285750" indent="-285750">
              <a:buFont typeface="Wingdings" panose="05000000000000000000" pitchFamily="2" charset="2"/>
              <a:buChar char="Ø"/>
            </a:pPr>
            <a:r>
              <a:rPr lang="tr-TR" b="1" dirty="0" smtClean="0">
                <a:latin typeface="Times New Roman" panose="02020603050405020304" pitchFamily="18" charset="0"/>
                <a:cs typeface="Times New Roman" panose="02020603050405020304" pitchFamily="18" charset="0"/>
              </a:rPr>
              <a:t>Yıldırım </a:t>
            </a:r>
            <a:r>
              <a:rPr lang="tr-TR" b="1" dirty="0">
                <a:latin typeface="Times New Roman" panose="02020603050405020304" pitchFamily="18" charset="0"/>
                <a:cs typeface="Times New Roman" panose="02020603050405020304" pitchFamily="18" charset="0"/>
              </a:rPr>
              <a:t>B</a:t>
            </a:r>
            <a:r>
              <a:rPr lang="tr-TR" b="1" dirty="0" smtClean="0">
                <a:latin typeface="Times New Roman" panose="02020603050405020304" pitchFamily="18" charset="0"/>
                <a:cs typeface="Times New Roman" panose="02020603050405020304" pitchFamily="18" charset="0"/>
              </a:rPr>
              <a:t>eyazıt zamanında yapılmıştır. </a:t>
            </a:r>
            <a:r>
              <a:rPr lang="tr-TR" b="1" dirty="0">
                <a:latin typeface="Times New Roman" panose="02020603050405020304" pitchFamily="18" charset="0"/>
                <a:cs typeface="Times New Roman" panose="02020603050405020304" pitchFamily="18" charset="0"/>
              </a:rPr>
              <a:t>altı yüz yıldır ayakta durmaktadır</a:t>
            </a:r>
            <a:r>
              <a:rPr lang="tr-TR" b="1" dirty="0" smtClean="0">
                <a:latin typeface="Times New Roman" panose="02020603050405020304" pitchFamily="18" charset="0"/>
                <a:cs typeface="Times New Roman" panose="02020603050405020304" pitchFamily="18" charset="0"/>
              </a:rPr>
              <a:t>. Cami</a:t>
            </a:r>
            <a:r>
              <a:rPr lang="tr-TR" b="1" dirty="0">
                <a:latin typeface="Times New Roman" panose="02020603050405020304" pitchFamily="18" charset="0"/>
                <a:cs typeface="Times New Roman" panose="02020603050405020304" pitchFamily="18" charset="0"/>
              </a:rPr>
              <a:t>, kareye yakın dikdörtgen şeklinde bir ana mekan ve üç bölümlü son cemaat yerinden </a:t>
            </a:r>
            <a:r>
              <a:rPr lang="tr-TR" b="1" dirty="0" smtClean="0">
                <a:latin typeface="Times New Roman" panose="02020603050405020304" pitchFamily="18" charset="0"/>
                <a:cs typeface="Times New Roman" panose="02020603050405020304" pitchFamily="18" charset="0"/>
              </a:rPr>
              <a:t>0luşmaktadır. </a:t>
            </a:r>
            <a:r>
              <a:rPr lang="tr-TR" b="1" dirty="0">
                <a:latin typeface="Times New Roman" panose="02020603050405020304" pitchFamily="18" charset="0"/>
                <a:cs typeface="Times New Roman" panose="02020603050405020304" pitchFamily="18" charset="0"/>
              </a:rPr>
              <a:t> Ana mekanı 19,43 m çapında yüksek kasnaklı bir kubbe örtmektedir Caminin kuzeybatısında, kesme taş kare kaideli, silindirik gövdeli tuğla minaresi yer </a:t>
            </a:r>
            <a:r>
              <a:rPr lang="tr-TR" b="1" dirty="0" smtClean="0">
                <a:latin typeface="Times New Roman" panose="02020603050405020304" pitchFamily="18" charset="0"/>
                <a:cs typeface="Times New Roman" panose="02020603050405020304" pitchFamily="18" charset="0"/>
              </a:rPr>
              <a:t>almaktadır. </a:t>
            </a:r>
            <a:endParaRPr lang="tr-TR" b="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tr-TR" b="1" dirty="0">
              <a:latin typeface="Times New Roman" panose="02020603050405020304" pitchFamily="18" charset="0"/>
              <a:cs typeface="Times New Roman" panose="02020603050405020304" pitchFamily="18" charset="0"/>
            </a:endParaRPr>
          </a:p>
        </p:txBody>
      </p:sp>
      <p:pic>
        <p:nvPicPr>
          <p:cNvPr id="1026" name="Picture 2" descr="C:\Users\Öznur\Desktop\TUR\mudurnu-yildirim-beyazit-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1314" y="654567"/>
            <a:ext cx="4273774" cy="2804249"/>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1027" name="Picture 3" descr="C:\Users\Öznur\Desktop\TUR\mudurnu_yldrm_beyazt_camii_11_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1314" y="3657600"/>
            <a:ext cx="4421716" cy="2938272"/>
          </a:xfrm>
          <a:prstGeom prst="rect">
            <a:avLst/>
          </a:prstGeom>
        </p:spPr>
        <p:style>
          <a:lnRef idx="2">
            <a:schemeClr val="dk1">
              <a:shade val="50000"/>
            </a:schemeClr>
          </a:lnRef>
          <a:fillRef idx="1">
            <a:schemeClr val="dk1"/>
          </a:fillRef>
          <a:effectRef idx="0">
            <a:schemeClr val="dk1"/>
          </a:effectRef>
          <a:fontRef idx="minor">
            <a:schemeClr val="lt1"/>
          </a:fontRef>
        </p:style>
      </p:pic>
    </p:spTree>
    <p:extLst>
      <p:ext uri="{BB962C8B-B14F-4D97-AF65-F5344CB8AC3E}">
        <p14:creationId xmlns:p14="http://schemas.microsoft.com/office/powerpoint/2010/main" val="17640428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543339" y="132521"/>
            <a:ext cx="4903304" cy="954107"/>
          </a:xfrm>
          <a:prstGeom prst="rect">
            <a:avLst/>
          </a:prstGeom>
          <a:noFill/>
        </p:spPr>
        <p:txBody>
          <a:bodyPr wrap="square" rtlCol="0">
            <a:spAutoFit/>
          </a:bodyPr>
          <a:lstStyle/>
          <a:p>
            <a:r>
              <a:rPr lang="tr-TR" sz="2800" b="1" dirty="0" smtClean="0">
                <a:solidFill>
                  <a:schemeClr val="accent4">
                    <a:lumMod val="50000"/>
                  </a:schemeClr>
                </a:solidFill>
                <a:effectLst>
                  <a:glow rad="139700">
                    <a:schemeClr val="accent1">
                      <a:satMod val="175000"/>
                      <a:alpha val="40000"/>
                    </a:schemeClr>
                  </a:glow>
                </a:effectLst>
                <a:latin typeface="Times New Roman" panose="02020603050405020304" pitchFamily="18" charset="0"/>
                <a:cs typeface="Times New Roman" panose="02020603050405020304" pitchFamily="18" charset="0"/>
              </a:rPr>
              <a:t>ABANT YEDİ GÖLLER</a:t>
            </a:r>
          </a:p>
          <a:p>
            <a:endParaRPr lang="tr-TR" sz="2800" dirty="0">
              <a:solidFill>
                <a:schemeClr val="accent4">
                  <a:lumMod val="50000"/>
                </a:schemeClr>
              </a:solidFill>
              <a:effectLst>
                <a:glow rad="139700">
                  <a:schemeClr val="accent1">
                    <a:satMod val="175000"/>
                    <a:alpha val="40000"/>
                  </a:schemeClr>
                </a:glow>
              </a:effectLst>
            </a:endParaRPr>
          </a:p>
        </p:txBody>
      </p:sp>
      <p:sp>
        <p:nvSpPr>
          <p:cNvPr id="6" name="Metin kutusu 5"/>
          <p:cNvSpPr txBox="1"/>
          <p:nvPr/>
        </p:nvSpPr>
        <p:spPr>
          <a:xfrm>
            <a:off x="329184" y="719651"/>
            <a:ext cx="8314944" cy="1631216"/>
          </a:xfrm>
          <a:prstGeom prst="rect">
            <a:avLst/>
          </a:prstGeom>
          <a:noFill/>
        </p:spPr>
        <p:txBody>
          <a:bodyPr wrap="square" rtlCol="0">
            <a:spAutoFit/>
          </a:bodyPr>
          <a:lstStyle/>
          <a:p>
            <a:r>
              <a:rPr lang="tr-TR" sz="2000" b="1" dirty="0">
                <a:latin typeface="Times New Roman" panose="02020603050405020304" pitchFamily="18" charset="0"/>
                <a:cs typeface="Times New Roman" panose="02020603050405020304" pitchFamily="18" charset="0"/>
              </a:rPr>
              <a:t>Abant Gölü 1.28 kilometrekarelik bir alanı kaplıyor. En derin yeri 18 metre. Gölün etrafı çam, köknar, kayın ağaçlarından oluşan ormanlarla kaplı.</a:t>
            </a:r>
          </a:p>
          <a:p>
            <a:r>
              <a:rPr lang="tr-TR" sz="2000" b="1" dirty="0">
                <a:latin typeface="Times New Roman" panose="02020603050405020304" pitchFamily="18" charset="0"/>
                <a:cs typeface="Times New Roman" panose="02020603050405020304" pitchFamily="18" charset="0"/>
              </a:rPr>
              <a:t>Bitki ve hayvan türleri açısından oldukça zengin. Kışın gölün donduğu zamanların </a:t>
            </a:r>
            <a:r>
              <a:rPr lang="tr-TR" sz="2000" b="1" dirty="0" err="1">
                <a:latin typeface="Times New Roman" panose="02020603050405020304" pitchFamily="18" charset="0"/>
                <a:cs typeface="Times New Roman" panose="02020603050405020304" pitchFamily="18" charset="0"/>
              </a:rPr>
              <a:t>dışında,gölde</a:t>
            </a:r>
            <a:r>
              <a:rPr lang="tr-TR" sz="2000" b="1" dirty="0">
                <a:latin typeface="Times New Roman" panose="02020603050405020304" pitchFamily="18" charset="0"/>
                <a:cs typeface="Times New Roman" panose="02020603050405020304" pitchFamily="18" charset="0"/>
              </a:rPr>
              <a:t> su bisikleti ve sandalla gezmek mümkün..</a:t>
            </a:r>
          </a:p>
        </p:txBody>
      </p:sp>
      <p:pic>
        <p:nvPicPr>
          <p:cNvPr id="2050" name="Picture 2" descr="C:\Users\Öznur\Desktop\TUR\yedi gö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78" y="2367061"/>
            <a:ext cx="3373544" cy="2328863"/>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2051" name="Picture 3" descr="C:\Users\Öznur\Desktop\TUR\abant_gol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6539" y="2350867"/>
            <a:ext cx="3677589" cy="2328863"/>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2052" name="Picture 4" descr="C:\Users\Öznur\Desktop\TUR\05_34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6480" y="4695924"/>
            <a:ext cx="4488854" cy="2046945"/>
          </a:xfrm>
          <a:prstGeom prst="rect">
            <a:avLst/>
          </a:prstGeom>
        </p:spPr>
        <p:style>
          <a:lnRef idx="2">
            <a:schemeClr val="dk1">
              <a:shade val="50000"/>
            </a:schemeClr>
          </a:lnRef>
          <a:fillRef idx="1">
            <a:schemeClr val="dk1"/>
          </a:fillRef>
          <a:effectRef idx="0">
            <a:schemeClr val="dk1"/>
          </a:effectRef>
          <a:fontRef idx="minor">
            <a:schemeClr val="lt1"/>
          </a:fontRef>
        </p:style>
      </p:pic>
    </p:spTree>
    <p:extLst>
      <p:ext uri="{BB962C8B-B14F-4D97-AF65-F5344CB8AC3E}">
        <p14:creationId xmlns:p14="http://schemas.microsoft.com/office/powerpoint/2010/main" val="13910176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9878" y="139148"/>
            <a:ext cx="4412974" cy="461665"/>
          </a:xfrm>
          <a:prstGeom prst="rect">
            <a:avLst/>
          </a:prstGeom>
          <a:noFill/>
        </p:spPr>
        <p:txBody>
          <a:bodyPr wrap="square" rtlCol="0">
            <a:spAutoFit/>
          </a:bodyPr>
          <a:lstStyle/>
          <a:p>
            <a:r>
              <a:rPr lang="tr-TR" sz="2400" b="1" dirty="0">
                <a:solidFill>
                  <a:schemeClr val="accent4">
                    <a:lumMod val="50000"/>
                  </a:schemeClr>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SAMANDERE ŞELALESİ</a:t>
            </a:r>
          </a:p>
        </p:txBody>
      </p:sp>
      <p:sp>
        <p:nvSpPr>
          <p:cNvPr id="10" name="Metin kutusu 9"/>
          <p:cNvSpPr txBox="1"/>
          <p:nvPr/>
        </p:nvSpPr>
        <p:spPr>
          <a:xfrm>
            <a:off x="0" y="856357"/>
            <a:ext cx="4373217" cy="5262979"/>
          </a:xfrm>
          <a:prstGeom prst="rect">
            <a:avLst/>
          </a:prstGeom>
          <a:noFill/>
        </p:spPr>
        <p:txBody>
          <a:bodyPr wrap="square" rtlCol="0">
            <a:spAutoFit/>
          </a:bodyPr>
          <a:lstStyle/>
          <a:p>
            <a:pPr marL="285750" indent="-285750">
              <a:buFont typeface="Wingdings" panose="05000000000000000000" pitchFamily="2" charset="2"/>
              <a:buChar char="Ø"/>
            </a:pPr>
            <a:r>
              <a:rPr lang="tr-TR" sz="2400" b="1" dirty="0">
                <a:latin typeface="Times New Roman" panose="02020603050405020304" pitchFamily="18" charset="0"/>
                <a:cs typeface="Times New Roman" panose="02020603050405020304" pitchFamily="18" charset="0"/>
              </a:rPr>
              <a:t>Düzce'nin güneydoğusunda, İl merkezine 26 km. uzaklıkta yer alan </a:t>
            </a:r>
            <a:r>
              <a:rPr lang="tr-TR" sz="2400" b="1" dirty="0" err="1">
                <a:latin typeface="Times New Roman" panose="02020603050405020304" pitchFamily="18" charset="0"/>
                <a:cs typeface="Times New Roman" panose="02020603050405020304" pitchFamily="18" charset="0"/>
              </a:rPr>
              <a:t>Samandere</a:t>
            </a:r>
            <a:r>
              <a:rPr lang="tr-TR" sz="2400" b="1" dirty="0">
                <a:latin typeface="Times New Roman" panose="02020603050405020304" pitchFamily="18" charset="0"/>
                <a:cs typeface="Times New Roman" panose="02020603050405020304" pitchFamily="18" charset="0"/>
              </a:rPr>
              <a:t> Şelalesi, </a:t>
            </a:r>
            <a:r>
              <a:rPr lang="tr-TR" sz="2400" b="1" dirty="0" err="1">
                <a:latin typeface="Times New Roman" panose="02020603050405020304" pitchFamily="18" charset="0"/>
                <a:cs typeface="Times New Roman" panose="02020603050405020304" pitchFamily="18" charset="0"/>
              </a:rPr>
              <a:t>Samandere</a:t>
            </a:r>
            <a:r>
              <a:rPr lang="tr-TR" sz="2400" b="1" dirty="0">
                <a:latin typeface="Times New Roman" panose="02020603050405020304" pitchFamily="18" charset="0"/>
                <a:cs typeface="Times New Roman" panose="02020603050405020304" pitchFamily="18" charset="0"/>
              </a:rPr>
              <a:t> Köyü sınırları içinde bulunmaktadır. Bulunduğu köye adını veren, tabiat olaylarının meydana getirdiği özellikler ile oluşan </a:t>
            </a:r>
            <a:r>
              <a:rPr lang="tr-TR" sz="2400" b="1" dirty="0" err="1">
                <a:latin typeface="Times New Roman" panose="02020603050405020304" pitchFamily="18" charset="0"/>
                <a:cs typeface="Times New Roman" panose="02020603050405020304" pitchFamily="18" charset="0"/>
              </a:rPr>
              <a:t>Samandere</a:t>
            </a:r>
            <a:r>
              <a:rPr lang="tr-TR" sz="2400" b="1" dirty="0">
                <a:latin typeface="Times New Roman" panose="02020603050405020304" pitchFamily="18" charset="0"/>
                <a:cs typeface="Times New Roman" panose="02020603050405020304" pitchFamily="18" charset="0"/>
              </a:rPr>
              <a:t> Şelalesi, doğal oluşum özellikleri ile Milli Parklar Kanunu gereğince ve Orman Bakanlığınca “Tabiat Anıtı” olarak tescil edilmiştir. </a:t>
            </a:r>
          </a:p>
        </p:txBody>
      </p:sp>
      <p:pic>
        <p:nvPicPr>
          <p:cNvPr id="3074" name="Picture 2" descr="C:\Users\Öznur\Desktop\TUR\Samandere Şelalesi TA-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9536" y="703242"/>
            <a:ext cx="4242816" cy="2796450"/>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3075" name="Picture 3" descr="C:\Users\Öznur\Desktop\TUR\154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9536" y="3541713"/>
            <a:ext cx="4242816" cy="3116288"/>
          </a:xfrm>
          <a:prstGeom prst="rect">
            <a:avLst/>
          </a:prstGeom>
        </p:spPr>
        <p:style>
          <a:lnRef idx="2">
            <a:schemeClr val="dk1">
              <a:shade val="50000"/>
            </a:schemeClr>
          </a:lnRef>
          <a:fillRef idx="1">
            <a:schemeClr val="dk1"/>
          </a:fillRef>
          <a:effectRef idx="0">
            <a:schemeClr val="dk1"/>
          </a:effectRef>
          <a:fontRef idx="minor">
            <a:schemeClr val="lt1"/>
          </a:fontRef>
        </p:style>
      </p:pic>
    </p:spTree>
    <p:extLst>
      <p:ext uri="{BB962C8B-B14F-4D97-AF65-F5344CB8AC3E}">
        <p14:creationId xmlns:p14="http://schemas.microsoft.com/office/powerpoint/2010/main" val="4483415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82012" y="397563"/>
            <a:ext cx="4452731" cy="461665"/>
          </a:xfrm>
          <a:prstGeom prst="rect">
            <a:avLst/>
          </a:prstGeom>
          <a:noFill/>
        </p:spPr>
        <p:txBody>
          <a:bodyPr wrap="square" rtlCol="0">
            <a:spAutoFit/>
          </a:bodyPr>
          <a:lstStyle/>
          <a:p>
            <a:r>
              <a:rPr lang="tr-TR" sz="2400" b="1" dirty="0" smtClean="0">
                <a:effectLst>
                  <a:glow rad="228600">
                    <a:schemeClr val="accent4">
                      <a:satMod val="175000"/>
                      <a:alpha val="40000"/>
                    </a:schemeClr>
                  </a:glow>
                </a:effectLst>
                <a:latin typeface="Times New Roman" panose="02020603050405020304" pitchFamily="18" charset="0"/>
                <a:cs typeface="Times New Roman" panose="02020603050405020304" pitchFamily="18" charset="0"/>
              </a:rPr>
              <a:t>KONURALP ANTİK KENT</a:t>
            </a:r>
            <a:endParaRPr lang="tr-TR" sz="2400" b="1" dirty="0">
              <a:effectLst>
                <a:glow rad="228600">
                  <a:schemeClr val="accent4">
                    <a:satMod val="175000"/>
                    <a:alpha val="40000"/>
                  </a:schemeClr>
                </a:glow>
              </a:effectLst>
              <a:latin typeface="Times New Roman" panose="02020603050405020304" pitchFamily="18" charset="0"/>
              <a:cs typeface="Times New Roman" panose="02020603050405020304" pitchFamily="18" charset="0"/>
            </a:endParaRPr>
          </a:p>
        </p:txBody>
      </p:sp>
      <p:sp>
        <p:nvSpPr>
          <p:cNvPr id="5" name="Metin kutusu 4"/>
          <p:cNvSpPr txBox="1"/>
          <p:nvPr/>
        </p:nvSpPr>
        <p:spPr>
          <a:xfrm>
            <a:off x="132522" y="990455"/>
            <a:ext cx="8719930" cy="1477328"/>
          </a:xfrm>
          <a:prstGeom prst="rect">
            <a:avLst/>
          </a:prstGeom>
          <a:noFill/>
        </p:spPr>
        <p:txBody>
          <a:bodyPr wrap="square" rtlCol="0">
            <a:spAutoFit/>
          </a:bodyPr>
          <a:lstStyle/>
          <a:p>
            <a:pPr marL="285750" indent="-285750">
              <a:buFont typeface="Wingdings" panose="05000000000000000000" pitchFamily="2" charset="2"/>
              <a:buChar char="Ø"/>
            </a:pPr>
            <a:r>
              <a:rPr lang="tr-TR" b="1" dirty="0">
                <a:latin typeface="Times New Roman" panose="02020603050405020304" pitchFamily="18" charset="0"/>
                <a:cs typeface="Times New Roman" panose="02020603050405020304" pitchFamily="18" charset="0"/>
              </a:rPr>
              <a:t>Düzce'ye </a:t>
            </a:r>
            <a:r>
              <a:rPr lang="tr-TR" b="1" dirty="0" err="1">
                <a:latin typeface="Times New Roman" panose="02020603050405020304" pitchFamily="18" charset="0"/>
                <a:cs typeface="Times New Roman" panose="02020603050405020304" pitchFamily="18" charset="0"/>
              </a:rPr>
              <a:t>baglı</a:t>
            </a:r>
            <a:r>
              <a:rPr lang="tr-TR" b="1" dirty="0">
                <a:latin typeface="Times New Roman" panose="02020603050405020304" pitchFamily="18" charset="0"/>
                <a:cs typeface="Times New Roman" panose="02020603050405020304" pitchFamily="18" charset="0"/>
              </a:rPr>
              <a:t> Konuralp beldesinde yer alan antik </a:t>
            </a:r>
            <a:r>
              <a:rPr lang="tr-TR" b="1" dirty="0" err="1">
                <a:latin typeface="Times New Roman" panose="02020603050405020304" pitchFamily="18" charset="0"/>
                <a:cs typeface="Times New Roman" panose="02020603050405020304" pitchFamily="18" charset="0"/>
              </a:rPr>
              <a:t>sehrin</a:t>
            </a:r>
            <a:r>
              <a:rPr lang="tr-TR" b="1" dirty="0">
                <a:latin typeface="Times New Roman" panose="02020603050405020304" pitchFamily="18" charset="0"/>
                <a:cs typeface="Times New Roman" panose="02020603050405020304" pitchFamily="18" charset="0"/>
              </a:rPr>
              <a:t> tarihi, milattan önce 3. yüzyıla kadar dayanıyor. Konuralp ilk olarak tarih sahnesine </a:t>
            </a:r>
            <a:r>
              <a:rPr lang="tr-TR" b="1" dirty="0" err="1">
                <a:latin typeface="Times New Roman" panose="02020603050405020304" pitchFamily="18" charset="0"/>
                <a:cs typeface="Times New Roman" panose="02020603050405020304" pitchFamily="18" charset="0"/>
              </a:rPr>
              <a:t>Hypios</a:t>
            </a:r>
            <a:r>
              <a:rPr lang="tr-TR" b="1" dirty="0">
                <a:latin typeface="Times New Roman" panose="02020603050405020304" pitchFamily="18" charset="0"/>
                <a:cs typeface="Times New Roman" panose="02020603050405020304" pitchFamily="18" charset="0"/>
              </a:rPr>
              <a:t> adı </a:t>
            </a:r>
            <a:r>
              <a:rPr lang="tr-TR" b="1" dirty="0" err="1">
                <a:latin typeface="Times New Roman" panose="02020603050405020304" pitchFamily="18" charset="0"/>
                <a:cs typeface="Times New Roman" panose="02020603050405020304" pitchFamily="18" charset="0"/>
              </a:rPr>
              <a:t>ıle</a:t>
            </a:r>
            <a:r>
              <a:rPr lang="tr-TR" b="1" dirty="0">
                <a:latin typeface="Times New Roman" panose="02020603050405020304" pitchFamily="18" charset="0"/>
                <a:cs typeface="Times New Roman" panose="02020603050405020304" pitchFamily="18" charset="0"/>
              </a:rPr>
              <a:t> çıkıyor. </a:t>
            </a:r>
            <a:r>
              <a:rPr lang="tr-TR" b="1" dirty="0" err="1">
                <a:latin typeface="Times New Roman" panose="02020603050405020304" pitchFamily="18" charset="0"/>
                <a:cs typeface="Times New Roman" panose="02020603050405020304" pitchFamily="18" charset="0"/>
              </a:rPr>
              <a:t>Dogudan</a:t>
            </a:r>
            <a:r>
              <a:rPr lang="tr-TR" b="1" dirty="0">
                <a:latin typeface="Times New Roman" panose="02020603050405020304" pitchFamily="18" charset="0"/>
                <a:cs typeface="Times New Roman" panose="02020603050405020304" pitchFamily="18" charset="0"/>
              </a:rPr>
              <a:t> batıya uzanan, Küçük Melen ve Tabak Çayları yakınında, ovada son bulan bir tepenin üzerine kurulan kasabanın adı </a:t>
            </a:r>
            <a:r>
              <a:rPr lang="tr-TR" b="1" dirty="0" err="1">
                <a:latin typeface="Times New Roman" panose="02020603050405020304" pitchFamily="18" charset="0"/>
                <a:cs typeface="Times New Roman" panose="02020603050405020304" pitchFamily="18" charset="0"/>
              </a:rPr>
              <a:t>Hypios'dan</a:t>
            </a:r>
            <a:r>
              <a:rPr lang="tr-TR" b="1" dirty="0">
                <a:latin typeface="Times New Roman" panose="02020603050405020304" pitchFamily="18" charset="0"/>
                <a:cs typeface="Times New Roman" panose="02020603050405020304" pitchFamily="18" charset="0"/>
              </a:rPr>
              <a:t> sonra </a:t>
            </a:r>
            <a:r>
              <a:rPr lang="tr-TR" b="1" dirty="0" err="1">
                <a:latin typeface="Times New Roman" panose="02020603050405020304" pitchFamily="18" charset="0"/>
                <a:cs typeface="Times New Roman" panose="02020603050405020304" pitchFamily="18" charset="0"/>
              </a:rPr>
              <a:t>Kieros</a:t>
            </a:r>
            <a:r>
              <a:rPr lang="tr-TR" b="1" dirty="0">
                <a:latin typeface="Times New Roman" panose="02020603050405020304" pitchFamily="18" charset="0"/>
                <a:cs typeface="Times New Roman" panose="02020603050405020304" pitchFamily="18" charset="0"/>
              </a:rPr>
              <a:t> olarak anılmaya başlamış.</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029" y="2613555"/>
            <a:ext cx="4189458" cy="4000573"/>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4098" name="Picture 2" descr="C:\Users\Öznur\Desktop\TUR\Prusias_ad_Hypium_antik_kentindeki_kazi_calismalari_yazin_baslayacak_47108_f91e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687" y="2601363"/>
            <a:ext cx="4188449" cy="4012765"/>
          </a:xfrm>
          <a:prstGeom prst="rect">
            <a:avLst/>
          </a:prstGeom>
        </p:spPr>
        <p:style>
          <a:lnRef idx="2">
            <a:schemeClr val="dk1">
              <a:shade val="50000"/>
            </a:schemeClr>
          </a:lnRef>
          <a:fillRef idx="1">
            <a:schemeClr val="dk1"/>
          </a:fillRef>
          <a:effectRef idx="0">
            <a:schemeClr val="dk1"/>
          </a:effectRef>
          <a:fontRef idx="minor">
            <a:schemeClr val="lt1"/>
          </a:fontRef>
        </p:style>
      </p:pic>
    </p:spTree>
    <p:extLst>
      <p:ext uri="{BB962C8B-B14F-4D97-AF65-F5344CB8AC3E}">
        <p14:creationId xmlns:p14="http://schemas.microsoft.com/office/powerpoint/2010/main" val="22606121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9270" y="0"/>
            <a:ext cx="7962277" cy="924475"/>
          </a:xfrm>
        </p:spPr>
        <p:txBody>
          <a:bodyPr/>
          <a:lstStyle/>
          <a:p>
            <a:r>
              <a:rPr lang="tr-TR" sz="2800" b="1" dirty="0" smtClean="0">
                <a:solidFill>
                  <a:schemeClr val="accent4">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2. Gün Zonguldak – Bartın - Amasra</a:t>
            </a:r>
            <a:endParaRPr lang="tr-TR" sz="2800" b="1" dirty="0">
              <a:solidFill>
                <a:schemeClr val="accent4">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endParaRPr>
          </a:p>
        </p:txBody>
      </p:sp>
      <p:sp>
        <p:nvSpPr>
          <p:cNvPr id="7" name="Metin kutusu 6"/>
          <p:cNvSpPr txBox="1"/>
          <p:nvPr/>
        </p:nvSpPr>
        <p:spPr>
          <a:xfrm>
            <a:off x="212035" y="979605"/>
            <a:ext cx="7142922" cy="2554545"/>
          </a:xfrm>
          <a:prstGeom prst="rect">
            <a:avLst/>
          </a:prstGeom>
          <a:noFill/>
        </p:spPr>
        <p:txBody>
          <a:bodyPr wrap="square" rtlCol="0">
            <a:spAutoFit/>
          </a:bodyPr>
          <a:lstStyle/>
          <a:p>
            <a:r>
              <a:rPr lang="tr-TR" sz="2000" b="1" dirty="0" smtClean="0">
                <a:solidFill>
                  <a:schemeClr val="accent4">
                    <a:lumMod val="50000"/>
                  </a:schemeClr>
                </a:solidFill>
                <a:latin typeface="Times New Roman" panose="02020603050405020304" pitchFamily="18" charset="0"/>
                <a:cs typeface="Times New Roman" panose="02020603050405020304" pitchFamily="18" charset="0"/>
              </a:rPr>
              <a:t>Zonguldak </a:t>
            </a:r>
            <a:r>
              <a:rPr lang="tr-TR" sz="2000" b="1" dirty="0" smtClean="0">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tr-TR" sz="2000" b="1" dirty="0">
                <a:latin typeface="Times New Roman" panose="02020603050405020304" pitchFamily="18" charset="0"/>
                <a:cs typeface="Times New Roman" panose="02020603050405020304" pitchFamily="18" charset="0"/>
                <a:sym typeface="Wingdings" panose="05000000000000000000" pitchFamily="2" charset="2"/>
              </a:rPr>
              <a:t>E</a:t>
            </a:r>
            <a:r>
              <a:rPr lang="tr-TR" sz="2000" b="1" dirty="0" smtClean="0">
                <a:latin typeface="Times New Roman" panose="02020603050405020304" pitchFamily="18" charset="0"/>
                <a:cs typeface="Times New Roman" panose="02020603050405020304" pitchFamily="18" charset="0"/>
                <a:sym typeface="Wingdings" panose="05000000000000000000" pitchFamily="2" charset="2"/>
              </a:rPr>
              <a:t>reğli </a:t>
            </a:r>
            <a:r>
              <a:rPr lang="tr-TR" sz="2000" b="1" dirty="0">
                <a:latin typeface="Times New Roman" panose="02020603050405020304" pitchFamily="18" charset="0"/>
                <a:cs typeface="Times New Roman" panose="02020603050405020304" pitchFamily="18" charset="0"/>
                <a:sym typeface="Wingdings" panose="05000000000000000000" pitchFamily="2" charset="2"/>
              </a:rPr>
              <a:t>K</a:t>
            </a:r>
            <a:r>
              <a:rPr lang="tr-TR" sz="2000" b="1" dirty="0" smtClean="0">
                <a:latin typeface="Times New Roman" panose="02020603050405020304" pitchFamily="18" charset="0"/>
                <a:cs typeface="Times New Roman" panose="02020603050405020304" pitchFamily="18" charset="0"/>
                <a:sym typeface="Wingdings" panose="05000000000000000000" pitchFamily="2" charset="2"/>
              </a:rPr>
              <a:t>alesi </a:t>
            </a:r>
          </a:p>
          <a:p>
            <a:r>
              <a:rPr lang="tr-TR" sz="20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tr-TR" sz="2000" b="1" dirty="0" err="1" smtClean="0">
                <a:latin typeface="Times New Roman" panose="02020603050405020304" pitchFamily="18" charset="0"/>
                <a:cs typeface="Times New Roman" panose="02020603050405020304" pitchFamily="18" charset="0"/>
                <a:sym typeface="Wingdings" panose="05000000000000000000" pitchFamily="2" charset="2"/>
              </a:rPr>
              <a:t>Cehennemağzı</a:t>
            </a:r>
            <a:r>
              <a:rPr lang="tr-TR" sz="2000" b="1" dirty="0" smtClean="0">
                <a:latin typeface="Times New Roman" panose="02020603050405020304" pitchFamily="18" charset="0"/>
                <a:cs typeface="Times New Roman" panose="02020603050405020304" pitchFamily="18" charset="0"/>
                <a:sym typeface="Wingdings" panose="05000000000000000000" pitchFamily="2" charset="2"/>
              </a:rPr>
              <a:t> Mağarası</a:t>
            </a:r>
          </a:p>
          <a:p>
            <a:endParaRPr lang="tr-TR" sz="2000" b="1" dirty="0">
              <a:latin typeface="Times New Roman" panose="02020603050405020304" pitchFamily="18" charset="0"/>
              <a:cs typeface="Times New Roman" panose="02020603050405020304" pitchFamily="18" charset="0"/>
              <a:sym typeface="Wingdings" panose="05000000000000000000" pitchFamily="2" charset="2"/>
            </a:endParaRPr>
          </a:p>
          <a:p>
            <a:r>
              <a:rPr lang="tr-TR" sz="2000" b="1" dirty="0" smtClean="0">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Bartın          </a:t>
            </a:r>
            <a:r>
              <a:rPr lang="tr-TR" sz="2000" b="1" dirty="0" err="1" smtClean="0">
                <a:latin typeface="Times New Roman" panose="02020603050405020304" pitchFamily="18" charset="0"/>
                <a:cs typeface="Times New Roman" panose="02020603050405020304" pitchFamily="18" charset="0"/>
                <a:sym typeface="Wingdings" panose="05000000000000000000" pitchFamily="2" charset="2"/>
              </a:rPr>
              <a:t>Güzelcehisar</a:t>
            </a:r>
            <a:r>
              <a:rPr lang="tr-TR" sz="20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tr-TR" sz="2000" b="1" dirty="0">
                <a:latin typeface="Times New Roman" panose="02020603050405020304" pitchFamily="18" charset="0"/>
                <a:cs typeface="Times New Roman" panose="02020603050405020304" pitchFamily="18" charset="0"/>
                <a:sym typeface="Wingdings" panose="05000000000000000000" pitchFamily="2" charset="2"/>
              </a:rPr>
              <a:t>L</a:t>
            </a:r>
            <a:r>
              <a:rPr lang="tr-TR" sz="2000" b="1" dirty="0" smtClean="0">
                <a:latin typeface="Times New Roman" panose="02020603050405020304" pitchFamily="18" charset="0"/>
                <a:cs typeface="Times New Roman" panose="02020603050405020304" pitchFamily="18" charset="0"/>
                <a:sym typeface="Wingdings" panose="05000000000000000000" pitchFamily="2" charset="2"/>
              </a:rPr>
              <a:t>av Kayaları</a:t>
            </a:r>
          </a:p>
          <a:p>
            <a:r>
              <a:rPr lang="tr-TR" sz="2000" b="1" dirty="0">
                <a:latin typeface="Times New Roman" panose="02020603050405020304" pitchFamily="18" charset="0"/>
                <a:cs typeface="Times New Roman" panose="02020603050405020304" pitchFamily="18" charset="0"/>
                <a:sym typeface="Wingdings" panose="05000000000000000000" pitchFamily="2" charset="2"/>
              </a:rPr>
              <a:t> </a:t>
            </a:r>
            <a:r>
              <a:rPr lang="tr-TR" sz="2000" b="1" dirty="0" smtClean="0">
                <a:latin typeface="Times New Roman" panose="02020603050405020304" pitchFamily="18" charset="0"/>
                <a:cs typeface="Times New Roman" panose="02020603050405020304" pitchFamily="18" charset="0"/>
                <a:sym typeface="Wingdings" panose="05000000000000000000" pitchFamily="2" charset="2"/>
              </a:rPr>
              <a:t>                        </a:t>
            </a:r>
          </a:p>
          <a:p>
            <a:r>
              <a:rPr lang="tr-TR" sz="2000" b="1" dirty="0" smtClean="0">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Amasra       </a:t>
            </a:r>
            <a:r>
              <a:rPr lang="tr-TR" sz="2000" b="1" dirty="0" smtClean="0">
                <a:latin typeface="Times New Roman" panose="02020603050405020304" pitchFamily="18" charset="0"/>
                <a:cs typeface="Times New Roman" panose="02020603050405020304" pitchFamily="18" charset="0"/>
                <a:sym typeface="Wingdings" panose="05000000000000000000" pitchFamily="2" charset="2"/>
              </a:rPr>
              <a:t>Öğle Yemeği</a:t>
            </a:r>
          </a:p>
          <a:p>
            <a:endParaRPr lang="tr-TR" sz="2000" b="1" dirty="0">
              <a:latin typeface="Times New Roman" panose="02020603050405020304" pitchFamily="18" charset="0"/>
              <a:cs typeface="Times New Roman" panose="02020603050405020304" pitchFamily="18" charset="0"/>
              <a:sym typeface="Wingdings" panose="05000000000000000000" pitchFamily="2" charset="2"/>
            </a:endParaRPr>
          </a:p>
          <a:p>
            <a:r>
              <a:rPr lang="tr-TR" sz="2000" b="1" dirty="0" smtClean="0">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Ulus             </a:t>
            </a:r>
            <a:r>
              <a:rPr lang="tr-TR" sz="2000" b="1" dirty="0" smtClean="0">
                <a:latin typeface="Times New Roman" panose="02020603050405020304" pitchFamily="18" charset="0"/>
                <a:cs typeface="Times New Roman" panose="02020603050405020304" pitchFamily="18" charset="0"/>
                <a:sym typeface="Wingdings" panose="05000000000000000000" pitchFamily="2" charset="2"/>
              </a:rPr>
              <a:t>Ulukaya Şelalesi</a:t>
            </a:r>
            <a:endParaRPr lang="tr-TR" sz="2000" b="1" dirty="0">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8" name="Resim 7"/>
          <p:cNvPicPr>
            <a:picLocks noChangeAspect="1"/>
          </p:cNvPicPr>
          <p:nvPr/>
        </p:nvPicPr>
        <p:blipFill rotWithShape="1">
          <a:blip r:embed="rId2">
            <a:extLst>
              <a:ext uri="{28A0092B-C50C-407E-A947-70E740481C1C}">
                <a14:useLocalDpi xmlns:a14="http://schemas.microsoft.com/office/drawing/2010/main" val="0"/>
              </a:ext>
            </a:extLst>
          </a:blip>
          <a:srcRect l="-837" t="17463"/>
          <a:stretch/>
        </p:blipFill>
        <p:spPr>
          <a:xfrm>
            <a:off x="3956169" y="3534150"/>
            <a:ext cx="4935165" cy="3140969"/>
          </a:xfrm>
          <a:prstGeom prst="rect">
            <a:avLst/>
          </a:prstGeom>
        </p:spPr>
      </p:pic>
    </p:spTree>
    <p:extLst>
      <p:ext uri="{BB962C8B-B14F-4D97-AF65-F5344CB8AC3E}">
        <p14:creationId xmlns:p14="http://schemas.microsoft.com/office/powerpoint/2010/main" val="22992823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1932</TotalTime>
  <Words>1176</Words>
  <Application>Microsoft Macintosh PowerPoint</Application>
  <PresentationFormat>On-screen Show (4:3)</PresentationFormat>
  <Paragraphs>60</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Akış</vt:lpstr>
      <vt:lpstr>PowerPoint Presentation</vt:lpstr>
      <vt:lpstr>1.Gün Beypazarı – Bolu – Düzce </vt:lpstr>
      <vt:lpstr>PowerPoint Presentation</vt:lpstr>
      <vt:lpstr>PowerPoint Presentation</vt:lpstr>
      <vt:lpstr>PowerPoint Presentation</vt:lpstr>
      <vt:lpstr>PowerPoint Presentation</vt:lpstr>
      <vt:lpstr>PowerPoint Presentation</vt:lpstr>
      <vt:lpstr>PowerPoint Presentation</vt:lpstr>
      <vt:lpstr>2. Gün Zonguldak – Bartın - Amasra</vt:lpstr>
      <vt:lpstr>PowerPoint Presentation</vt:lpstr>
      <vt:lpstr>EREĞLİ KALESİ</vt:lpstr>
      <vt:lpstr>CEHENNEM AĞZI MAĞARALARI</vt:lpstr>
      <vt:lpstr>GÜZELCEHİSAR LAV KAYALARI</vt:lpstr>
      <vt:lpstr>ULUKAYA ŞELALESİ</vt:lpstr>
      <vt:lpstr>3. Gün  Safranbolu (Karabük)</vt:lpstr>
      <vt:lpstr>PowerPoint Presentation</vt:lpstr>
      <vt:lpstr>SAFRANBOLU</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Ayşegül Aslan</dc:creator>
  <cp:lastModifiedBy>azade</cp:lastModifiedBy>
  <cp:revision>149</cp:revision>
  <dcterms:created xsi:type="dcterms:W3CDTF">2013-04-03T17:37:31Z</dcterms:created>
  <dcterms:modified xsi:type="dcterms:W3CDTF">2017-11-07T00:47:50Z</dcterms:modified>
</cp:coreProperties>
</file>