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5" d="100"/>
          <a:sy n="75" d="100"/>
        </p:scale>
        <p:origin x="1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77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74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85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71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48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62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742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67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375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25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6BEF0-7BCC-4885-92EC-FA4FDE887A6C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6D316D-CB82-4256-9946-9AB22BBC79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62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Çocuk, Egzersiz ve Spor II 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Burcu ERTAŞ DÖLEK</a:t>
            </a:r>
          </a:p>
          <a:p>
            <a:endParaRPr lang="tr-TR" dirty="0"/>
          </a:p>
          <a:p>
            <a:r>
              <a:rPr lang="tr-TR" dirty="0" smtClean="0"/>
              <a:t>Ankara Üniversitesi, Spor Bilimleri Fakültesi</a:t>
            </a:r>
          </a:p>
        </p:txBody>
      </p:sp>
    </p:spTree>
    <p:extLst>
      <p:ext uri="{BB962C8B-B14F-4D97-AF65-F5344CB8AC3E}">
        <p14:creationId xmlns:p14="http://schemas.microsoft.com/office/powerpoint/2010/main" val="3439047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Koşu, basit sıçrama, atma tekniğine giriş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Yüzme, temel </a:t>
            </a:r>
            <a:r>
              <a:rPr lang="tr-TR" sz="2400" dirty="0" err="1"/>
              <a:t>c</a:t>
            </a:r>
            <a:r>
              <a:rPr lang="tr-TR" sz="2400" dirty="0" err="1" smtClean="0"/>
              <a:t>imnastik</a:t>
            </a:r>
            <a:r>
              <a:rPr lang="tr-TR" sz="2400" dirty="0" smtClean="0"/>
              <a:t> hareketleri, bisiklete binme, paten kayma, kayak becerilerini geliştirme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Basitleştirilmiş kurallarla maç yaparak, çeşitli takım sporlarında top tutmayı öğrenmek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Çeşitli araçlarla alıştırmalar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413004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tr-TR" sz="2400" b="1" dirty="0" smtClean="0"/>
              <a:t>Başlangıç Evresi (6-10 yaş)</a:t>
            </a:r>
            <a:endParaRPr lang="tr-TR" sz="2400" b="1" dirty="0"/>
          </a:p>
        </p:txBody>
      </p:sp>
      <p:sp>
        <p:nvSpPr>
          <p:cNvPr id="8" name="Dikdörtgen 7"/>
          <p:cNvSpPr/>
          <p:nvPr/>
        </p:nvSpPr>
        <p:spPr>
          <a:xfrm>
            <a:off x="5175696" y="1476843"/>
            <a:ext cx="3230880" cy="7162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Yöntemleri</a:t>
            </a:r>
          </a:p>
        </p:txBody>
      </p:sp>
    </p:spTree>
    <p:extLst>
      <p:ext uri="{BB962C8B-B14F-4D97-AF65-F5344CB8AC3E}">
        <p14:creationId xmlns:p14="http://schemas.microsoft.com/office/powerpoint/2010/main" val="8917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009" y="2987041"/>
            <a:ext cx="4377992" cy="29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400" y="229980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Genel  ve çok yönlü bedensel hazırlanma ile çocuğun çalışma kapasitesini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Çabukluk ve kuvvet gelişiminin temelini kurmak için esnekliği, koordinasyonu, aerobik dayanıklılığı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Öncelikle gelecekte </a:t>
            </a:r>
            <a:r>
              <a:rPr lang="tr-TR" sz="2400" dirty="0" err="1" smtClean="0"/>
              <a:t>özelleşilecek</a:t>
            </a:r>
            <a:r>
              <a:rPr lang="tr-TR" sz="2400" dirty="0" smtClean="0"/>
              <a:t> spor dalına yönelik iyi tekniğin kazanılmasına önem vermek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Bu evrenin sonunda yapılan testlere göre sporcuyu yeteneğine uygun olduğu düşünülen spora yönlendirmek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Hataların üzerinde durarak bireysel taktikleri ve takım taktiklerini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Yıllık antrenman saatini 300-400’e çıkarmak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397764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2. Bedensel Biçimlendirme  Evresi (11-14 yaş)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83480" y="1476843"/>
            <a:ext cx="3230880" cy="716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Hedefleri </a:t>
            </a:r>
          </a:p>
        </p:txBody>
      </p:sp>
    </p:spTree>
    <p:extLst>
      <p:ext uri="{BB962C8B-B14F-4D97-AF65-F5344CB8AC3E}">
        <p14:creationId xmlns:p14="http://schemas.microsoft.com/office/powerpoint/2010/main" val="20278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Genel ve özel antrenman gelişimine yönelik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Hareketliliği ve koordinasyonu geliştirmeye yönelik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Sporun gereksinimlerine bakılmaksızın, aerobik dayanıklılığı geliştirmeye yönelik genel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Dirençlerle yapılan (kendi vücut ağırlığı ve hafif araçlar) alıştırmalar</a:t>
            </a:r>
          </a:p>
          <a:p>
            <a:pPr marL="0" indent="0">
              <a:buNone/>
            </a:pPr>
            <a:r>
              <a:rPr lang="tr-TR" sz="2400" dirty="0" smtClean="0"/>
              <a:t>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413004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2. Bedensel Biçimlendirme  Evresi (11-14 yaş)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175696" y="1476843"/>
            <a:ext cx="3230880" cy="7162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Yöntemleri</a:t>
            </a:r>
          </a:p>
        </p:txBody>
      </p:sp>
    </p:spTree>
    <p:extLst>
      <p:ext uri="{BB962C8B-B14F-4D97-AF65-F5344CB8AC3E}">
        <p14:creationId xmlns:p14="http://schemas.microsoft.com/office/powerpoint/2010/main" val="42723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496" y="4572000"/>
            <a:ext cx="4572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Genç sporcuları </a:t>
            </a:r>
            <a:r>
              <a:rPr lang="tr-TR" sz="2400" dirty="0" err="1" smtClean="0"/>
              <a:t>çalıştımada</a:t>
            </a:r>
            <a:r>
              <a:rPr lang="tr-TR" sz="2400" dirty="0" smtClean="0"/>
              <a:t> en önemli evredir.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Seçilen spora yönelik baskın motor becerileri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Seçilen spor için mükemmel teknik eğitimi vermek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Bireysel taktikler ve takım taktiklerini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Seçilen sporun özelliklerine göre psikolojik becerileri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Yıllık antrenman saatini 500-600 saate çıkarmak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411480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3. Özelleşme Evresi (15-17 yaş)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983480" y="1476843"/>
            <a:ext cx="3230880" cy="716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Hedefleri </a:t>
            </a:r>
          </a:p>
        </p:txBody>
      </p:sp>
    </p:spTree>
    <p:extLst>
      <p:ext uri="{BB962C8B-B14F-4D97-AF65-F5344CB8AC3E}">
        <p14:creationId xmlns:p14="http://schemas.microsoft.com/office/powerpoint/2010/main" val="39110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Çok yönlü gelişim sağlayan alıştırmalar hala antrenmanın önemli bir parçasıdır.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Hareketliliği ve koordinasyonu geliştirmeye yönelik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Aerobik dayanıklılığı geliştiren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Anaerobik dayanıklılığa yönelik alıştırmalara bu evrede aşamalı bir biçimde başlamak gerekir.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Kas dayanıklılığını ve çabuk kuvveti geliştirmeye yönelik alıştırmalar (Maksimum %80 yüklenme)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err="1" smtClean="0"/>
              <a:t>Özelleşilen</a:t>
            </a:r>
            <a:r>
              <a:rPr lang="tr-TR" sz="2400" dirty="0" smtClean="0"/>
              <a:t> sporda yarışmalara katılmak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413004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/>
              <a:t>3. Özelleşme Evresi (15-17 yaş)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175696" y="1476843"/>
            <a:ext cx="3230880" cy="7162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Yöntemleri</a:t>
            </a:r>
          </a:p>
        </p:txBody>
      </p:sp>
    </p:spTree>
    <p:extLst>
      <p:ext uri="{BB962C8B-B14F-4D97-AF65-F5344CB8AC3E}">
        <p14:creationId xmlns:p14="http://schemas.microsoft.com/office/powerpoint/2010/main" val="24200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6" r="23880"/>
          <a:stretch/>
        </p:blipFill>
        <p:spPr bwMode="auto">
          <a:xfrm>
            <a:off x="8214360" y="2392679"/>
            <a:ext cx="3814059" cy="339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err="1" smtClean="0"/>
              <a:t>Özelleşilen</a:t>
            </a:r>
            <a:r>
              <a:rPr lang="tr-TR" sz="2400" dirty="0" smtClean="0"/>
              <a:t> sporda en yüksek verimi yakalamak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Yüksek verimi sağlamanın temelin oluşturan belirli motor becerileri yetkinleştirmek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Sporun gereksinimleri be özelliklerine göre, antrenman süresi ya da yoğunluğuna önem vermek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Psikolojik yetileri geliştirmek, stres ve düş kırıklığı ile baş edebilmek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Sporcunun antrenmana yönelik kuramsal bilgilerini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Yıllık antrenman saatini adım adım 600 saatten 800 saate çıkarmak. Sporcu uluslararası düzeye ulaştıkça toplam antrenman saati 1000’e hatta daha yukarıya çıkarmak.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411480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4. Yüksek Verim Evresi</a:t>
            </a:r>
          </a:p>
          <a:p>
            <a:r>
              <a:rPr lang="tr-TR" sz="2400" b="1" dirty="0"/>
              <a:t>(17 yaş sonrası) </a:t>
            </a:r>
            <a:endParaRPr lang="tr-TR" sz="2400" dirty="0"/>
          </a:p>
        </p:txBody>
      </p:sp>
      <p:sp>
        <p:nvSpPr>
          <p:cNvPr id="6" name="Dikdörtgen 5"/>
          <p:cNvSpPr/>
          <p:nvPr/>
        </p:nvSpPr>
        <p:spPr>
          <a:xfrm>
            <a:off x="4983480" y="1476843"/>
            <a:ext cx="3230880" cy="716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Hedefleri </a:t>
            </a:r>
          </a:p>
        </p:txBody>
      </p:sp>
    </p:spTree>
    <p:extLst>
      <p:ext uri="{BB962C8B-B14F-4D97-AF65-F5344CB8AC3E}">
        <p14:creationId xmlns:p14="http://schemas.microsoft.com/office/powerpoint/2010/main" val="49064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Özelleşmeye yönelik alıştırmalar baskındır. Ancak özellikle hazırlık evresinde ve yarışma öncesi evrede, kapsamlı gelişime yönelik alıştırmalar yapılır.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Baskın motor becerilerini yetkinleştirmeye yönelik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Teknik öğeleri ve becerileri yetkinleştirmeye ve bunlara hakim olmaya yönelik alıştırmalar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Taktik hazırlığı yetkinleştirmeye yönelik çalışmalar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Motivasyonu arttırmaya ve toparlanmayı kolaylaştırmaya yönelik gevşeme antrenmanı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413004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4. Yüksek Verim Evresi</a:t>
            </a:r>
          </a:p>
          <a:p>
            <a:r>
              <a:rPr lang="tr-TR" sz="2400" b="1" dirty="0"/>
              <a:t>(17 yaş sonrası) 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5175696" y="1476843"/>
            <a:ext cx="3230880" cy="7162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Yöntemleri</a:t>
            </a:r>
          </a:p>
        </p:txBody>
      </p:sp>
    </p:spTree>
    <p:extLst>
      <p:ext uri="{BB962C8B-B14F-4D97-AF65-F5344CB8AC3E}">
        <p14:creationId xmlns:p14="http://schemas.microsoft.com/office/powerpoint/2010/main" val="121799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024" y="3578244"/>
            <a:ext cx="4747976" cy="3279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Çocuklar İçin Egzersiz Reçetesi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54240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ACSM (</a:t>
            </a:r>
            <a:r>
              <a:rPr lang="tr-TR" sz="2400" dirty="0" err="1" smtClean="0"/>
              <a:t>American</a:t>
            </a:r>
            <a:r>
              <a:rPr lang="tr-TR" sz="2400" dirty="0" smtClean="0"/>
              <a:t> </a:t>
            </a:r>
            <a:r>
              <a:rPr lang="tr-TR" sz="2400" dirty="0" err="1" smtClean="0"/>
              <a:t>College</a:t>
            </a:r>
            <a:r>
              <a:rPr lang="tr-TR" sz="2400" dirty="0" smtClean="0"/>
              <a:t> of Sports </a:t>
            </a:r>
            <a:r>
              <a:rPr lang="tr-TR" sz="2400" dirty="0" err="1" smtClean="0"/>
              <a:t>Medicine</a:t>
            </a:r>
            <a:r>
              <a:rPr lang="tr-TR" sz="2400" dirty="0" smtClean="0"/>
              <a:t>)’ </a:t>
            </a:r>
            <a:r>
              <a:rPr lang="tr-TR" sz="2400" dirty="0" err="1" smtClean="0"/>
              <a:t>nin</a:t>
            </a:r>
            <a:r>
              <a:rPr lang="tr-TR" sz="2400" dirty="0" smtClean="0"/>
              <a:t> çocuklar ve ergenler için fiziksel aktivite egzersiz reçetesi :</a:t>
            </a:r>
          </a:p>
          <a:p>
            <a:pPr marL="457200" lvl="1" indent="0">
              <a:buNone/>
            </a:pPr>
            <a:endParaRPr lang="tr-TR" sz="2000" dirty="0"/>
          </a:p>
          <a:p>
            <a:pPr marL="457200" lvl="1" indent="0">
              <a:buNone/>
            </a:pPr>
            <a:r>
              <a:rPr lang="tr-TR" sz="2200" b="1" dirty="0" smtClean="0"/>
              <a:t>Frekans:</a:t>
            </a:r>
            <a:r>
              <a:rPr lang="tr-TR" sz="2200" dirty="0" smtClean="0"/>
              <a:t> tercihen haftanın her günü</a:t>
            </a:r>
          </a:p>
          <a:p>
            <a:pPr marL="457200" lvl="1" indent="0">
              <a:buNone/>
            </a:pPr>
            <a:r>
              <a:rPr lang="tr-TR" sz="2200" b="1" dirty="0" smtClean="0"/>
              <a:t>Şiddeti:</a:t>
            </a:r>
            <a:r>
              <a:rPr lang="tr-TR" sz="2200" dirty="0" smtClean="0"/>
              <a:t> Orta şiddette (belirgin nefes arttırıcı ve terlemeyle birlikte fiziksel aktivite) ve yüksek şiddette </a:t>
            </a:r>
            <a:r>
              <a:rPr lang="tr-TR" sz="2200" dirty="0"/>
              <a:t> </a:t>
            </a:r>
            <a:r>
              <a:rPr lang="tr-TR" sz="2200" dirty="0" smtClean="0"/>
              <a:t>(oldukça </a:t>
            </a:r>
            <a:r>
              <a:rPr lang="tr-TR" sz="2200" dirty="0"/>
              <a:t>nefes arttırıcı ve terlemeyle birlikte fiziksel aktivite) </a:t>
            </a:r>
            <a:endParaRPr lang="tr-TR" sz="2200" dirty="0" smtClean="0"/>
          </a:p>
          <a:p>
            <a:pPr marL="457200" lvl="1" indent="0">
              <a:buNone/>
            </a:pPr>
            <a:r>
              <a:rPr lang="tr-TR" sz="2200" b="1" dirty="0" smtClean="0"/>
              <a:t>Zaman:</a:t>
            </a:r>
            <a:r>
              <a:rPr lang="tr-TR" sz="2200" dirty="0" smtClean="0"/>
              <a:t> 30 </a:t>
            </a:r>
            <a:r>
              <a:rPr lang="tr-TR" sz="2200" dirty="0" err="1" smtClean="0"/>
              <a:t>dk</a:t>
            </a:r>
            <a:r>
              <a:rPr lang="tr-TR" sz="2200" dirty="0" smtClean="0"/>
              <a:t> orta yoğunlukta ve 30 </a:t>
            </a:r>
            <a:r>
              <a:rPr lang="tr-TR" sz="2200" dirty="0" err="1" smtClean="0"/>
              <a:t>dk</a:t>
            </a:r>
            <a:r>
              <a:rPr lang="tr-TR" sz="2200" dirty="0" smtClean="0"/>
              <a:t> yüksek şiddette toplamda 60 </a:t>
            </a:r>
            <a:r>
              <a:rPr lang="tr-TR" sz="2200" dirty="0" err="1" smtClean="0"/>
              <a:t>dk</a:t>
            </a:r>
            <a:r>
              <a:rPr lang="tr-TR" sz="2200" dirty="0" smtClean="0"/>
              <a:t> </a:t>
            </a:r>
            <a:r>
              <a:rPr lang="tr-TR" sz="2200" dirty="0" err="1" smtClean="0"/>
              <a:t>lık</a:t>
            </a:r>
            <a:r>
              <a:rPr lang="tr-TR" sz="2200" dirty="0" smtClean="0"/>
              <a:t> fiziksel aktivite</a:t>
            </a:r>
          </a:p>
          <a:p>
            <a:pPr marL="457200" lvl="1" indent="0">
              <a:buNone/>
            </a:pPr>
            <a:r>
              <a:rPr lang="tr-TR" sz="2200" b="1" dirty="0" smtClean="0"/>
              <a:t>Tip: </a:t>
            </a:r>
            <a:r>
              <a:rPr lang="tr-TR" sz="2200" dirty="0" smtClean="0"/>
              <a:t>Yürüyüş, aktif oyun, dans, sportif branşlar (tercihe göre)</a:t>
            </a:r>
          </a:p>
        </p:txBody>
      </p:sp>
    </p:spTree>
    <p:extLst>
      <p:ext uri="{BB962C8B-B14F-4D97-AF65-F5344CB8AC3E}">
        <p14:creationId xmlns:p14="http://schemas.microsoft.com/office/powerpoint/2010/main" val="239418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Egzersiz ve Yapısal Büyüme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54240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Yapısal büyüme </a:t>
            </a:r>
            <a:r>
              <a:rPr lang="tr-TR" sz="2400" dirty="0" err="1" smtClean="0"/>
              <a:t>GH’na</a:t>
            </a:r>
            <a:r>
              <a:rPr lang="tr-TR" sz="2400" dirty="0" smtClean="0"/>
              <a:t> (</a:t>
            </a:r>
            <a:r>
              <a:rPr lang="tr-TR" sz="2400" dirty="0" err="1" smtClean="0"/>
              <a:t>Growth</a:t>
            </a:r>
            <a:r>
              <a:rPr lang="tr-TR" sz="2400" dirty="0" smtClean="0"/>
              <a:t> </a:t>
            </a:r>
            <a:r>
              <a:rPr lang="tr-TR" sz="2400" dirty="0" err="1" smtClean="0"/>
              <a:t>hormone_Büyüme</a:t>
            </a:r>
            <a:r>
              <a:rPr lang="tr-TR" sz="2400" dirty="0" smtClean="0"/>
              <a:t> hormonu) bağlıdır. Egzersizlerin iskelet ve </a:t>
            </a:r>
            <a:r>
              <a:rPr lang="tr-TR" sz="2400" dirty="0" err="1" smtClean="0"/>
              <a:t>kassal</a:t>
            </a:r>
            <a:r>
              <a:rPr lang="tr-TR" sz="2400" dirty="0" smtClean="0"/>
              <a:t> büyümeyi hızlandırdığı görülür. Bu ise </a:t>
            </a:r>
            <a:r>
              <a:rPr lang="tr-TR" sz="2400" dirty="0" err="1" smtClean="0"/>
              <a:t>GH’nun</a:t>
            </a:r>
            <a:r>
              <a:rPr lang="tr-TR" sz="2400" dirty="0" smtClean="0"/>
              <a:t> artışına bağlıdır. Spor yapan çocuklarda yapmayan çocuklara göre yapısal büyüme avantajları ve iskelet yaşında avantajları olduğu görülür. </a:t>
            </a:r>
            <a:r>
              <a:rPr lang="tr-TR" sz="2400" dirty="0" err="1" smtClean="0"/>
              <a:t>Epifizlerin</a:t>
            </a:r>
            <a:r>
              <a:rPr lang="tr-TR" sz="2400" dirty="0" smtClean="0"/>
              <a:t> kapanması söz konusu değildir. Büyüme artar.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Ağır antrenmanlar ise yapısal büyümeyi engelleyebilir. Çok ağır antrenman yapan çocuk ve ergenlerde büyüme yavaşlayabilir. Enerji eksikliği; yapısal büyüme, boy uzunluğu, vücut ağırlığı, vücut hacmi ve kemik olgunlaşmasında olumsuz etki yapar. </a:t>
            </a:r>
          </a:p>
        </p:txBody>
      </p:sp>
    </p:spTree>
    <p:extLst>
      <p:ext uri="{BB962C8B-B14F-4D97-AF65-F5344CB8AC3E}">
        <p14:creationId xmlns:p14="http://schemas.microsoft.com/office/powerpoint/2010/main" val="71943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Çocuklarda (Pediatrik) </a:t>
            </a:r>
            <a:r>
              <a:rPr lang="tr-TR" dirty="0" err="1" smtClean="0"/>
              <a:t>Obezite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0594" y="1362157"/>
            <a:ext cx="8312386" cy="34994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Elde edilen bilgilere göre dünya çapında çocukların %20-25’i aşırı kilolu veya </a:t>
            </a:r>
            <a:r>
              <a:rPr lang="tr-TR" sz="2400" dirty="0" err="1" smtClean="0"/>
              <a:t>obezdir</a:t>
            </a:r>
            <a:r>
              <a:rPr lang="tr-TR" sz="2400" dirty="0" smtClean="0"/>
              <a:t>. Kız çocuklarda görülme olasılığı daha fazladır.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err="1" smtClean="0"/>
              <a:t>Şiman</a:t>
            </a:r>
            <a:r>
              <a:rPr lang="tr-TR" sz="2400" dirty="0" smtClean="0"/>
              <a:t> çocuklar, gelecekte de şişman yetişkinler olmaya adaydır.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Çocuklar için VKİ (Vücut Kitle İndeksi) sınıflaması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000" dirty="0" smtClean="0"/>
              <a:t>1-2 yaş grubunda VKİ 19’un üstü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000" dirty="0" smtClean="0"/>
              <a:t>2-6 </a:t>
            </a:r>
            <a:r>
              <a:rPr lang="tr-TR" sz="2000" dirty="0"/>
              <a:t>yaş grubunda VKİ </a:t>
            </a:r>
            <a:r>
              <a:rPr lang="tr-TR" sz="2000" dirty="0" smtClean="0"/>
              <a:t>18’in üstü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000" dirty="0" smtClean="0"/>
              <a:t>6-10  </a:t>
            </a:r>
            <a:r>
              <a:rPr lang="tr-TR" sz="2000" dirty="0"/>
              <a:t>yaş grubunda VKİ </a:t>
            </a:r>
            <a:r>
              <a:rPr lang="tr-TR" sz="2000" dirty="0" smtClean="0"/>
              <a:t>21’in üstü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000" dirty="0" smtClean="0"/>
              <a:t>10-18 </a:t>
            </a:r>
            <a:r>
              <a:rPr lang="tr-TR" sz="2000" dirty="0"/>
              <a:t>yaş grubunda VKİ </a:t>
            </a:r>
            <a:r>
              <a:rPr lang="tr-TR" sz="2000" dirty="0" smtClean="0"/>
              <a:t>26’nın üstü </a:t>
            </a:r>
            <a:r>
              <a:rPr lang="tr-TR" sz="2000" dirty="0" err="1" smtClean="0"/>
              <a:t>obez</a:t>
            </a:r>
            <a:r>
              <a:rPr lang="tr-TR" sz="2000" dirty="0" smtClean="0"/>
              <a:t> olarak tanımlanır.</a:t>
            </a:r>
            <a:endParaRPr lang="tr-TR" sz="2000" dirty="0"/>
          </a:p>
          <a:p>
            <a:pPr lvl="1">
              <a:buFont typeface="Wingdings" panose="05000000000000000000" pitchFamily="2" charset="2"/>
              <a:buChar char="Ø"/>
            </a:pPr>
            <a:endParaRPr lang="tr-TR" sz="2000" dirty="0"/>
          </a:p>
          <a:p>
            <a:pPr lvl="1">
              <a:buFont typeface="Wingdings" panose="05000000000000000000" pitchFamily="2" charset="2"/>
              <a:buChar char="Ø"/>
            </a:pPr>
            <a:endParaRPr lang="tr-TR" sz="2000" dirty="0"/>
          </a:p>
          <a:p>
            <a:pPr lvl="1">
              <a:buFont typeface="Wingdings" panose="05000000000000000000" pitchFamily="2" charset="2"/>
              <a:buChar char="Ø"/>
            </a:pPr>
            <a:endParaRPr lang="tr-TR" sz="2000" dirty="0" smtClean="0"/>
          </a:p>
        </p:txBody>
      </p:sp>
      <p:sp>
        <p:nvSpPr>
          <p:cNvPr id="6" name="Metin kutusu 5"/>
          <p:cNvSpPr txBox="1"/>
          <p:nvPr/>
        </p:nvSpPr>
        <p:spPr>
          <a:xfrm>
            <a:off x="259080" y="5038426"/>
            <a:ext cx="8183880" cy="1384995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  <a:prstDash val="lgDashDot"/>
          </a:ln>
        </p:spPr>
        <p:txBody>
          <a:bodyPr wrap="square" rtlCol="0">
            <a:sp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Çocuklarda </a:t>
            </a:r>
            <a:r>
              <a:rPr lang="tr-TR" sz="2800" dirty="0" err="1" smtClean="0"/>
              <a:t>obeziteyi</a:t>
            </a:r>
            <a:r>
              <a:rPr lang="tr-TR" sz="2800" dirty="0" smtClean="0"/>
              <a:t> önlemek için en etkili iki yöntem</a:t>
            </a:r>
          </a:p>
          <a:p>
            <a:endParaRPr lang="tr-TR" sz="2800" dirty="0"/>
          </a:p>
        </p:txBody>
      </p:sp>
      <p:sp>
        <p:nvSpPr>
          <p:cNvPr id="7" name="Bulut Belirtme Çizgisi 6"/>
          <p:cNvSpPr/>
          <p:nvPr/>
        </p:nvSpPr>
        <p:spPr>
          <a:xfrm>
            <a:off x="8442960" y="1231322"/>
            <a:ext cx="3636264" cy="2407920"/>
          </a:xfrm>
          <a:prstGeom prst="cloudCallout">
            <a:avLst>
              <a:gd name="adj1" fmla="val -54362"/>
              <a:gd name="adj2" fmla="val 954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DİYET</a:t>
            </a:r>
            <a:endParaRPr lang="tr-TR" sz="2800" b="1" dirty="0"/>
          </a:p>
        </p:txBody>
      </p:sp>
      <p:sp>
        <p:nvSpPr>
          <p:cNvPr id="9" name="Bulut Belirtme Çizgisi 8"/>
          <p:cNvSpPr/>
          <p:nvPr/>
        </p:nvSpPr>
        <p:spPr>
          <a:xfrm>
            <a:off x="8615364" y="3834466"/>
            <a:ext cx="3636264" cy="2407920"/>
          </a:xfrm>
          <a:prstGeom prst="cloudCallout">
            <a:avLst>
              <a:gd name="adj1" fmla="val -53943"/>
              <a:gd name="adj2" fmla="val 409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EGZERSİZ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97313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Çocuklar İçin Fiziksel Aktivite Önerileri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54240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İlkokul çocukları her gün veya çoğu günler 60 </a:t>
            </a:r>
            <a:r>
              <a:rPr lang="tr-TR" sz="2400" dirty="0" err="1" smtClean="0"/>
              <a:t>dk</a:t>
            </a:r>
            <a:r>
              <a:rPr lang="tr-TR" sz="2400" dirty="0" smtClean="0"/>
              <a:t> ile birkaç saate kadar uzanan yaşa uygun fiziksel aktivite biriktirmelidir.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9"/>
          <a:stretch/>
        </p:blipFill>
        <p:spPr bwMode="auto">
          <a:xfrm>
            <a:off x="7208520" y="2742248"/>
            <a:ext cx="479298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098" y="2767965"/>
            <a:ext cx="2595118" cy="343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0" r="18873"/>
          <a:stretch/>
        </p:blipFill>
        <p:spPr bwMode="auto">
          <a:xfrm>
            <a:off x="167640" y="2716530"/>
            <a:ext cx="3642360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73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Çocuklar İçin Fiziksel Aktivite Önerileri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54240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Her gün çocuklar ortalama 10-15 </a:t>
            </a:r>
            <a:r>
              <a:rPr lang="tr-TR" sz="2400" dirty="0" err="1" smtClean="0"/>
              <a:t>dk</a:t>
            </a:r>
            <a:r>
              <a:rPr lang="tr-TR" sz="2400" dirty="0" smtClean="0"/>
              <a:t> orta ve güçlü aktivitede yer almalıdır. Bu etkinlik kısa dinlenme periyotları ile dönüşümlü olmalıdır. Araştırmalar aralıklı fiziksel aktivite nöbetlerinin büyüme hormonunun salgılanmasının bir aynası olduğunu göstermektedir. 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121" y="3245722"/>
            <a:ext cx="5151119" cy="316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89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Çocuklar İçin Fiziksel Aktivite Önerileri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542405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Ergenler için kurallar benzerdir. Çocuklarınkinden tek fark olarak, hafiften şiddetliye daha uzun aktivite seansları </a:t>
            </a:r>
            <a:r>
              <a:rPr lang="tr-TR" sz="2400" dirty="0" err="1" smtClean="0"/>
              <a:t>taviye</a:t>
            </a:r>
            <a:r>
              <a:rPr lang="tr-TR" sz="2400" dirty="0" smtClean="0"/>
              <a:t> edilir.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Ergenler haftada 3 veya daha fazla, 20 dakika veya daha uzun süren, hafiften şiddetliye doğru efor seviyeleri olan aktivitelerle meşgul olmalıdır.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62740"/>
            <a:ext cx="8884920" cy="307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524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 ve Genç Antrenmanının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7866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Çocuklarda uzun antrenman süreci dört döneme ayrılır: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6681216" y="6176963"/>
            <a:ext cx="5169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200" b="1" i="1" dirty="0" smtClean="0"/>
              <a:t>Yaşam Boyu Spor</a:t>
            </a:r>
          </a:p>
          <a:p>
            <a:pPr algn="r"/>
            <a:r>
              <a:rPr lang="tr-TR" sz="1200" b="1" i="1" dirty="0" err="1" smtClean="0"/>
              <a:t>Öğr</a:t>
            </a:r>
            <a:r>
              <a:rPr lang="tr-TR" sz="1200" b="1" i="1" dirty="0" smtClean="0"/>
              <a:t>. Gör. Dr. Elif ÖZ</a:t>
            </a:r>
            <a:endParaRPr lang="tr-TR" sz="1200" b="1" i="1" dirty="0"/>
          </a:p>
        </p:txBody>
      </p:sp>
      <p:sp>
        <p:nvSpPr>
          <p:cNvPr id="6" name="Dikdörtgen 5"/>
          <p:cNvSpPr/>
          <p:nvPr/>
        </p:nvSpPr>
        <p:spPr>
          <a:xfrm>
            <a:off x="457200" y="2148840"/>
            <a:ext cx="2545080" cy="83820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tr-TR" sz="1900" b="1" dirty="0" smtClean="0"/>
              <a:t>Eğitim Aşaması:</a:t>
            </a:r>
          </a:p>
          <a:p>
            <a:pPr algn="ctr"/>
            <a:r>
              <a:rPr lang="tr-TR" sz="1900" b="1" dirty="0" smtClean="0"/>
              <a:t>Temel Eğitim (6-10 yaş) </a:t>
            </a:r>
            <a:endParaRPr lang="tr-TR" sz="1900" b="1" dirty="0"/>
          </a:p>
        </p:txBody>
      </p:sp>
      <p:sp>
        <p:nvSpPr>
          <p:cNvPr id="8" name="Dikdörtgen 7"/>
          <p:cNvSpPr/>
          <p:nvPr/>
        </p:nvSpPr>
        <p:spPr>
          <a:xfrm>
            <a:off x="3444240" y="2148840"/>
            <a:ext cx="2545080" cy="838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2. Eğitim </a:t>
            </a:r>
            <a:r>
              <a:rPr lang="tr-TR" b="1" dirty="0"/>
              <a:t>Aşaması:</a:t>
            </a:r>
          </a:p>
          <a:p>
            <a:pPr algn="ctr"/>
            <a:r>
              <a:rPr lang="tr-TR" b="1" dirty="0"/>
              <a:t>Temel Eğitim </a:t>
            </a:r>
            <a:r>
              <a:rPr lang="tr-TR" b="1" dirty="0" smtClean="0"/>
              <a:t>Antrenmanı (11-14 yaş</a:t>
            </a:r>
            <a:r>
              <a:rPr lang="tr-TR" b="1" dirty="0"/>
              <a:t>) </a:t>
            </a:r>
          </a:p>
        </p:txBody>
      </p:sp>
      <p:sp>
        <p:nvSpPr>
          <p:cNvPr id="9" name="Dikdörtgen 8"/>
          <p:cNvSpPr/>
          <p:nvPr/>
        </p:nvSpPr>
        <p:spPr>
          <a:xfrm>
            <a:off x="6461760" y="2148840"/>
            <a:ext cx="2545080" cy="838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3. Eğitim </a:t>
            </a:r>
            <a:r>
              <a:rPr lang="tr-TR" b="1" dirty="0"/>
              <a:t>Aşaması:</a:t>
            </a:r>
          </a:p>
          <a:p>
            <a:pPr algn="ctr"/>
            <a:r>
              <a:rPr lang="tr-TR" b="1" dirty="0" smtClean="0"/>
              <a:t>Gelişim Antrenmanı (15-17 </a:t>
            </a:r>
            <a:r>
              <a:rPr lang="tr-TR" b="1" dirty="0"/>
              <a:t>yaş)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9464040" y="2148840"/>
            <a:ext cx="2545080" cy="8382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4. Eğitim </a:t>
            </a:r>
            <a:r>
              <a:rPr lang="tr-TR" b="1" dirty="0"/>
              <a:t>Aşaması:</a:t>
            </a:r>
          </a:p>
          <a:p>
            <a:pPr algn="ctr"/>
            <a:r>
              <a:rPr lang="tr-TR" b="1" dirty="0" smtClean="0"/>
              <a:t>Yetişkin Antrenmanı </a:t>
            </a:r>
          </a:p>
          <a:p>
            <a:pPr algn="ctr"/>
            <a:r>
              <a:rPr lang="tr-TR" b="1" dirty="0" smtClean="0"/>
              <a:t>(17 yaş sonrası) 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7200" y="3169920"/>
            <a:ext cx="2545080" cy="3581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tr-TR" sz="2200" dirty="0" smtClean="0"/>
              <a:t>Çok yönlü </a:t>
            </a:r>
            <a:r>
              <a:rPr lang="tr-TR" sz="2200" dirty="0" err="1" smtClean="0"/>
              <a:t>psiko-motorik</a:t>
            </a:r>
            <a:r>
              <a:rPr lang="tr-TR" sz="2200" dirty="0" smtClean="0"/>
              <a:t> eğitim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Çok yönlü hareket eğitimi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Atletizm, </a:t>
            </a:r>
            <a:r>
              <a:rPr lang="tr-TR" sz="2200" dirty="0" err="1" smtClean="0"/>
              <a:t>Cimnastik</a:t>
            </a:r>
            <a:r>
              <a:rPr lang="tr-TR" sz="2200" dirty="0" smtClean="0"/>
              <a:t>, Yüzme eğitimi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200" dirty="0" smtClean="0"/>
              <a:t>Kaba formlar içinde spor tekniklerine yatkınlık</a:t>
            </a:r>
            <a:endParaRPr lang="tr-TR" sz="2200" dirty="0"/>
          </a:p>
        </p:txBody>
      </p:sp>
      <p:sp>
        <p:nvSpPr>
          <p:cNvPr id="12" name="Dikdörtgen 11"/>
          <p:cNvSpPr/>
          <p:nvPr/>
        </p:nvSpPr>
        <p:spPr>
          <a:xfrm>
            <a:off x="3444240" y="3169920"/>
            <a:ext cx="2545080" cy="34687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Spora ait özelleşmenin başlaması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Sportif tekniklerin öğrenilmesi,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Benzer branşlara özgü hareketlerin öğrenilmesi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Teknik ve yetenekleri geliştirici özel çalışma formlarının uygulanması</a:t>
            </a:r>
            <a:endParaRPr lang="tr-TR" dirty="0"/>
          </a:p>
        </p:txBody>
      </p:sp>
      <p:sp>
        <p:nvSpPr>
          <p:cNvPr id="13" name="Dikdörtgen 12"/>
          <p:cNvSpPr/>
          <p:nvPr/>
        </p:nvSpPr>
        <p:spPr>
          <a:xfrm>
            <a:off x="6461760" y="3169920"/>
            <a:ext cx="2545080" cy="346870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Yoğun özel antrenmanın başlaması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Branşa ati tekniklerin sabitleştirilip </a:t>
            </a:r>
            <a:r>
              <a:rPr lang="tr-TR" dirty="0" err="1" smtClean="0"/>
              <a:t>otomatize</a:t>
            </a:r>
            <a:r>
              <a:rPr lang="tr-TR" dirty="0" smtClean="0"/>
              <a:t> edilmesi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 smtClean="0"/>
              <a:t>Kondisyonel</a:t>
            </a:r>
            <a:r>
              <a:rPr lang="tr-TR" dirty="0" smtClean="0"/>
              <a:t> yeteneklerin geliştirilmesi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Antrenman yüklenimlerinin arttırılmasıdır.</a:t>
            </a:r>
            <a:endParaRPr lang="tr-TR" dirty="0"/>
          </a:p>
        </p:txBody>
      </p:sp>
      <p:sp>
        <p:nvSpPr>
          <p:cNvPr id="14" name="Dikdörtgen 13"/>
          <p:cNvSpPr/>
          <p:nvPr/>
        </p:nvSpPr>
        <p:spPr>
          <a:xfrm>
            <a:off x="9464040" y="3169920"/>
            <a:ext cx="2545080" cy="3468708"/>
          </a:xfrm>
          <a:prstGeom prst="rect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Cinsel hormonların devreye girmesiyle dikey anlamda büyüme durur. Dolaşım sistemi ve kas yetişkinlerde olduğu gibi antrene edilebilir.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632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 smtClean="0"/>
              <a:t>Çocuk ve Genç Antrenmanının Yapısı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8714" y="1362157"/>
            <a:ext cx="8312386" cy="78668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Çocuklarda uzun antrenman süreci dört döneme ayrılır: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57200" y="2148840"/>
            <a:ext cx="2545080" cy="11887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tr-TR" sz="1900" b="1" dirty="0" smtClean="0"/>
              <a:t>Eğitim Aşaması:</a:t>
            </a:r>
          </a:p>
          <a:p>
            <a:pPr algn="ctr"/>
            <a:r>
              <a:rPr lang="tr-TR" sz="1900" b="1" dirty="0" smtClean="0"/>
              <a:t>Temel Eğitim (6-10 yaş) </a:t>
            </a:r>
            <a:endParaRPr lang="tr-TR" sz="1900" b="1" dirty="0"/>
          </a:p>
        </p:txBody>
      </p:sp>
      <p:sp>
        <p:nvSpPr>
          <p:cNvPr id="8" name="Dikdörtgen 7"/>
          <p:cNvSpPr/>
          <p:nvPr/>
        </p:nvSpPr>
        <p:spPr>
          <a:xfrm>
            <a:off x="3444240" y="2148840"/>
            <a:ext cx="2545080" cy="11887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2. Eğitim </a:t>
            </a:r>
            <a:r>
              <a:rPr lang="tr-TR" b="1" dirty="0"/>
              <a:t>Aşaması:</a:t>
            </a:r>
          </a:p>
          <a:p>
            <a:pPr algn="ctr"/>
            <a:r>
              <a:rPr lang="tr-TR" b="1" dirty="0"/>
              <a:t>Temel Eğitim </a:t>
            </a:r>
            <a:r>
              <a:rPr lang="tr-TR" b="1" dirty="0" smtClean="0"/>
              <a:t>Antrenmanı (11-14 yaş</a:t>
            </a:r>
            <a:r>
              <a:rPr lang="tr-TR" b="1" dirty="0"/>
              <a:t>) </a:t>
            </a:r>
          </a:p>
        </p:txBody>
      </p:sp>
      <p:sp>
        <p:nvSpPr>
          <p:cNvPr id="9" name="Dikdörtgen 8"/>
          <p:cNvSpPr/>
          <p:nvPr/>
        </p:nvSpPr>
        <p:spPr>
          <a:xfrm>
            <a:off x="6461760" y="2148840"/>
            <a:ext cx="2545080" cy="11887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3. Eğitim </a:t>
            </a:r>
            <a:r>
              <a:rPr lang="tr-TR" b="1" dirty="0"/>
              <a:t>Aşaması:</a:t>
            </a:r>
          </a:p>
          <a:p>
            <a:pPr algn="ctr"/>
            <a:r>
              <a:rPr lang="tr-TR" b="1" dirty="0" smtClean="0"/>
              <a:t>Gelişim Antrenmanı (15-17 </a:t>
            </a:r>
            <a:r>
              <a:rPr lang="tr-TR" b="1" dirty="0"/>
              <a:t>yaş)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9464040" y="2148840"/>
            <a:ext cx="2545080" cy="118872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4. Eğitim </a:t>
            </a:r>
            <a:r>
              <a:rPr lang="tr-TR" b="1" dirty="0"/>
              <a:t>Aşaması:</a:t>
            </a:r>
          </a:p>
          <a:p>
            <a:pPr algn="ctr"/>
            <a:r>
              <a:rPr lang="tr-TR" b="1" dirty="0" smtClean="0"/>
              <a:t>Yetişkin Antrenmanı </a:t>
            </a:r>
          </a:p>
          <a:p>
            <a:pPr algn="ctr"/>
            <a:r>
              <a:rPr lang="tr-TR" b="1" dirty="0" smtClean="0"/>
              <a:t>(17 yaş sonrası) </a:t>
            </a:r>
            <a:endParaRPr lang="tr-TR" dirty="0"/>
          </a:p>
        </p:txBody>
      </p:sp>
      <p:sp>
        <p:nvSpPr>
          <p:cNvPr id="15" name="Dikdörtgen 14"/>
          <p:cNvSpPr/>
          <p:nvPr/>
        </p:nvSpPr>
        <p:spPr>
          <a:xfrm>
            <a:off x="457200" y="4130040"/>
            <a:ext cx="2545080" cy="118872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tr-TR" sz="1900" b="1" dirty="0" smtClean="0"/>
              <a:t>Başlangıç Evresi (6-10 yaş) </a:t>
            </a:r>
            <a:endParaRPr lang="tr-TR" sz="1900" b="1" dirty="0"/>
          </a:p>
        </p:txBody>
      </p:sp>
      <p:sp>
        <p:nvSpPr>
          <p:cNvPr id="16" name="Dikdörtgen 15"/>
          <p:cNvSpPr/>
          <p:nvPr/>
        </p:nvSpPr>
        <p:spPr>
          <a:xfrm>
            <a:off x="3444240" y="4130040"/>
            <a:ext cx="2545080" cy="11887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2. Bedensel Biçimlendirme  Evresi (11-14 yaş</a:t>
            </a:r>
            <a:r>
              <a:rPr lang="tr-TR" b="1" dirty="0"/>
              <a:t>) </a:t>
            </a:r>
          </a:p>
        </p:txBody>
      </p:sp>
      <p:sp>
        <p:nvSpPr>
          <p:cNvPr id="17" name="Dikdörtgen 16"/>
          <p:cNvSpPr/>
          <p:nvPr/>
        </p:nvSpPr>
        <p:spPr>
          <a:xfrm>
            <a:off x="6461760" y="4130040"/>
            <a:ext cx="2545080" cy="11887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3. Özelleşme Evresi (15-17 </a:t>
            </a:r>
            <a:r>
              <a:rPr lang="tr-TR" b="1" dirty="0"/>
              <a:t>yaş) 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9464040" y="4130040"/>
            <a:ext cx="2545080" cy="118872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4. Yüksek Verim Evresi</a:t>
            </a:r>
          </a:p>
          <a:p>
            <a:pPr algn="ctr"/>
            <a:r>
              <a:rPr lang="tr-TR" b="1" dirty="0" smtClean="0"/>
              <a:t>(17 yaş sonrası) </a:t>
            </a:r>
            <a:endParaRPr lang="tr-TR" dirty="0"/>
          </a:p>
        </p:txBody>
      </p:sp>
      <p:sp>
        <p:nvSpPr>
          <p:cNvPr id="11" name="Aşağı Ok 10"/>
          <p:cNvSpPr/>
          <p:nvPr/>
        </p:nvSpPr>
        <p:spPr>
          <a:xfrm>
            <a:off x="1485900" y="3489960"/>
            <a:ext cx="487680" cy="5029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Aşağı Ok 19"/>
          <p:cNvSpPr/>
          <p:nvPr/>
        </p:nvSpPr>
        <p:spPr>
          <a:xfrm>
            <a:off x="4472940" y="3528060"/>
            <a:ext cx="487680" cy="5029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1" name="Aşağı Ok 20"/>
          <p:cNvSpPr/>
          <p:nvPr/>
        </p:nvSpPr>
        <p:spPr>
          <a:xfrm>
            <a:off x="7490460" y="3528060"/>
            <a:ext cx="487680" cy="5029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2" name="Aşağı Ok 21"/>
          <p:cNvSpPr/>
          <p:nvPr/>
        </p:nvSpPr>
        <p:spPr>
          <a:xfrm>
            <a:off x="10492740" y="3528060"/>
            <a:ext cx="487680" cy="5029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Metin kutusu 18"/>
          <p:cNvSpPr txBox="1"/>
          <p:nvPr/>
        </p:nvSpPr>
        <p:spPr>
          <a:xfrm>
            <a:off x="0" y="3230880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6000" dirty="0" smtClean="0"/>
              <a:t>=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173013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225" y="3124200"/>
            <a:ext cx="4562399" cy="2236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6166"/>
            <a:ext cx="10515600" cy="1325563"/>
          </a:xfrm>
        </p:spPr>
        <p:txBody>
          <a:bodyPr/>
          <a:lstStyle/>
          <a:p>
            <a:r>
              <a:rPr lang="tr-TR" dirty="0"/>
              <a:t>Çocuk ve Genç Antrenmanının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4563"/>
            <a:ext cx="8312386" cy="4805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Doğru vücut duruşu ve uyumlu bir vücut yapısı geliştirmek,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Çok yönlü bedensel ve teknik çalışma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Koordinasyon, denge, esneklik ve çeşitli hareketlerin algılanmasını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Çocuğu stresli hallere sokmadan, aerobik dayanıklılığı geliştirmek</a:t>
            </a:r>
            <a:endParaRPr lang="tr-TR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Yarışmada yer alma ve kazanmayı ön plana çıkarmaktan kaçınmak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Yoğunlaşma, hayal gücünü, disiplini ve bir çalışmayı tamamlamak için gerekli olan iradi gücü geliştirmek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 smtClean="0"/>
              <a:t>Yıllık toplam antrenman saat 100-300 arasında olmalıdır. 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609600" y="1476843"/>
            <a:ext cx="3977640" cy="716280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tr-TR" sz="2400" b="1" dirty="0" smtClean="0"/>
              <a:t>Başlangıç Evresi (6-10 yaş)</a:t>
            </a:r>
            <a:endParaRPr lang="tr-TR" sz="2400" b="1" dirty="0"/>
          </a:p>
        </p:txBody>
      </p:sp>
      <p:sp>
        <p:nvSpPr>
          <p:cNvPr id="6" name="Dikdörtgen 5"/>
          <p:cNvSpPr/>
          <p:nvPr/>
        </p:nvSpPr>
        <p:spPr>
          <a:xfrm>
            <a:off x="4983480" y="1476843"/>
            <a:ext cx="3230880" cy="71628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/>
              <a:t>Antrenman Hedefleri </a:t>
            </a:r>
          </a:p>
        </p:txBody>
      </p:sp>
    </p:spTree>
    <p:extLst>
      <p:ext uri="{BB962C8B-B14F-4D97-AF65-F5344CB8AC3E}">
        <p14:creationId xmlns:p14="http://schemas.microsoft.com/office/powerpoint/2010/main" val="36227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1162</Words>
  <Application>Microsoft Office PowerPoint</Application>
  <PresentationFormat>Geniş ekran</PresentationFormat>
  <Paragraphs>149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Teması</vt:lpstr>
      <vt:lpstr>Çocuk, Egzersiz ve Spor II </vt:lpstr>
      <vt:lpstr>Egzersiz ve Yapısal Büyüme</vt:lpstr>
      <vt:lpstr>Çocuklarda (Pediatrik) Obezite</vt:lpstr>
      <vt:lpstr>Çocuklar İçin Fiziksel Aktivite Önerileri</vt:lpstr>
      <vt:lpstr>Çocuklar İçin Fiziksel Aktivite Önerileri</vt:lpstr>
      <vt:lpstr>Çocuklar İçin Fiziksel Aktivite Önerileri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 ve Genç Antrenmanının Yapısı</vt:lpstr>
      <vt:lpstr>Çocuklar İçin Egzersiz Reçetesi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Çocuk, Egzersiz ve Spor II </dc:title>
  <dc:creator>BURCU</dc:creator>
  <cp:lastModifiedBy>BURCU</cp:lastModifiedBy>
  <cp:revision>1</cp:revision>
  <dcterms:created xsi:type="dcterms:W3CDTF">2020-03-26T17:57:15Z</dcterms:created>
  <dcterms:modified xsi:type="dcterms:W3CDTF">2020-03-26T17:57:23Z</dcterms:modified>
</cp:coreProperties>
</file>