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518" r:id="rId3"/>
    <p:sldId id="517" r:id="rId4"/>
    <p:sldId id="440" r:id="rId5"/>
    <p:sldId id="442" r:id="rId6"/>
    <p:sldId id="443" r:id="rId7"/>
    <p:sldId id="450" r:id="rId8"/>
    <p:sldId id="451" r:id="rId9"/>
    <p:sldId id="452" r:id="rId10"/>
    <p:sldId id="453" r:id="rId11"/>
    <p:sldId id="454" r:id="rId12"/>
    <p:sldId id="455" r:id="rId13"/>
    <p:sldId id="456" r:id="rId14"/>
    <p:sldId id="462" r:id="rId15"/>
    <p:sldId id="463" r:id="rId16"/>
    <p:sldId id="464" r:id="rId17"/>
    <p:sldId id="465" r:id="rId18"/>
    <p:sldId id="466" r:id="rId19"/>
    <p:sldId id="467" r:id="rId20"/>
    <p:sldId id="469" r:id="rId21"/>
    <p:sldId id="470" r:id="rId22"/>
    <p:sldId id="471" r:id="rId23"/>
    <p:sldId id="472" r:id="rId24"/>
    <p:sldId id="473" r:id="rId25"/>
    <p:sldId id="446" r:id="rId26"/>
    <p:sldId id="475" r:id="rId27"/>
    <p:sldId id="510" r:id="rId28"/>
    <p:sldId id="512" r:id="rId29"/>
    <p:sldId id="476" r:id="rId30"/>
    <p:sldId id="477" r:id="rId31"/>
    <p:sldId id="478" r:id="rId32"/>
    <p:sldId id="479" r:id="rId33"/>
    <p:sldId id="480" r:id="rId34"/>
    <p:sldId id="481" r:id="rId35"/>
    <p:sldId id="482" r:id="rId36"/>
    <p:sldId id="494" r:id="rId37"/>
    <p:sldId id="514" r:id="rId38"/>
    <p:sldId id="515" r:id="rId39"/>
    <p:sldId id="516" r:id="rId40"/>
    <p:sldId id="495" r:id="rId41"/>
    <p:sldId id="496" r:id="rId42"/>
    <p:sldId id="488" r:id="rId43"/>
    <p:sldId id="491" r:id="rId44"/>
    <p:sldId id="493" r:id="rId45"/>
    <p:sldId id="351" r:id="rId46"/>
    <p:sldId id="352" r:id="rId47"/>
    <p:sldId id="391" r:id="rId48"/>
    <p:sldId id="508" r:id="rId49"/>
    <p:sldId id="497" r:id="rId50"/>
    <p:sldId id="501" r:id="rId51"/>
    <p:sldId id="500" r:id="rId52"/>
    <p:sldId id="503" r:id="rId53"/>
    <p:sldId id="502" r:id="rId54"/>
    <p:sldId id="504" r:id="rId55"/>
    <p:sldId id="505" r:id="rId56"/>
    <p:sldId id="509" r:id="rId5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09" autoAdjust="0"/>
    <p:restoredTop sz="50159" autoAdjust="0"/>
  </p:normalViewPr>
  <p:slideViewPr>
    <p:cSldViewPr>
      <p:cViewPr varScale="1">
        <p:scale>
          <a:sx n="91" d="100"/>
          <a:sy n="91" d="100"/>
        </p:scale>
        <p:origin x="139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BB650-F5EB-4E47-A863-9C55EDA4151A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A595FE-972C-4303-8A4F-428A9A72FF5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4700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>
              <a:lnSpc>
                <a:spcPct val="160000"/>
              </a:lnSpc>
              <a:defRPr/>
            </a:pPr>
            <a:r>
              <a:rPr lang="tr-TR" altLang="tr-TR" sz="2400" dirty="0"/>
              <a:t>Bilinen </a:t>
            </a:r>
            <a:r>
              <a:rPr lang="tr-TR" altLang="tr-TR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üç</a:t>
            </a:r>
            <a:r>
              <a:rPr lang="tr-TR" altLang="tr-TR" sz="2400" dirty="0"/>
              <a:t> alfa-1 reseptör </a:t>
            </a:r>
            <a:r>
              <a:rPr lang="tr-TR" altLang="tr-TR" sz="2400" dirty="0" err="1"/>
              <a:t>alttipi</a:t>
            </a:r>
            <a:r>
              <a:rPr lang="tr-TR" altLang="tr-TR" sz="2400" dirty="0"/>
              <a:t> mevcut (</a:t>
            </a:r>
            <a:r>
              <a:rPr lang="tr-TR" altLang="tr-TR" sz="2000" dirty="0"/>
              <a:t>Bunların dağılımı ise henüz açık değil)</a:t>
            </a:r>
          </a:p>
          <a:p>
            <a:pPr>
              <a:lnSpc>
                <a:spcPct val="160000"/>
              </a:lnSpc>
              <a:defRPr/>
            </a:pPr>
            <a:r>
              <a:rPr lang="tr-TR" altLang="tr-TR" sz="2400" dirty="0"/>
              <a:t>Prostat ve </a:t>
            </a:r>
            <a:r>
              <a:rPr lang="tr-TR" altLang="tr-TR" sz="2400" dirty="0" err="1"/>
              <a:t>üretradaki</a:t>
            </a:r>
            <a:r>
              <a:rPr lang="tr-TR" altLang="tr-TR" sz="2400" dirty="0"/>
              <a:t> majör </a:t>
            </a:r>
            <a:r>
              <a:rPr lang="tr-TR" altLang="tr-TR" sz="2400" dirty="0" err="1"/>
              <a:t>adrenoseptör</a:t>
            </a:r>
            <a:r>
              <a:rPr lang="tr-TR" altLang="tr-TR" sz="2400" dirty="0"/>
              <a:t> </a:t>
            </a:r>
            <a:r>
              <a:rPr lang="tr-TR" altLang="tr-TR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alfa-1A</a:t>
            </a:r>
          </a:p>
          <a:p>
            <a:pPr>
              <a:lnSpc>
                <a:spcPct val="160000"/>
              </a:lnSpc>
              <a:defRPr/>
            </a:pPr>
            <a:r>
              <a:rPr lang="tr-TR" altLang="tr-TR" sz="2000" dirty="0"/>
              <a:t>BPH tedavisinde alfa </a:t>
            </a:r>
            <a:r>
              <a:rPr lang="tr-TR" altLang="tr-TR" sz="2000" dirty="0" err="1"/>
              <a:t>blokör</a:t>
            </a:r>
            <a:r>
              <a:rPr lang="tr-TR" altLang="tr-TR" sz="2000" dirty="0"/>
              <a:t> </a:t>
            </a:r>
            <a:r>
              <a:rPr lang="tr-TR" altLang="tr-TR" sz="2000" dirty="0" err="1"/>
              <a:t>selektivitesini</a:t>
            </a:r>
            <a:r>
              <a:rPr lang="tr-TR" altLang="tr-TR" sz="2000" dirty="0"/>
              <a:t> artırmaya yönelik çalışmalar bu yönde sürüyor </a:t>
            </a:r>
          </a:p>
          <a:p>
            <a:pPr>
              <a:lnSpc>
                <a:spcPct val="160000"/>
              </a:lnSpc>
              <a:defRPr/>
            </a:pPr>
            <a:r>
              <a:rPr lang="tr-TR" altLang="tr-TR" sz="2400" dirty="0" err="1"/>
              <a:t>Selektif</a:t>
            </a:r>
            <a:r>
              <a:rPr lang="tr-TR" altLang="tr-TR" sz="2400" dirty="0"/>
              <a:t> alfa </a:t>
            </a:r>
            <a:r>
              <a:rPr lang="tr-TR" altLang="tr-TR" sz="2400" dirty="0" err="1"/>
              <a:t>blokörlerle</a:t>
            </a:r>
            <a:r>
              <a:rPr lang="tr-TR" altLang="tr-TR" sz="2400" dirty="0"/>
              <a:t> her belirtinin engellenemeyişi diğer reseptör </a:t>
            </a:r>
            <a:r>
              <a:rPr lang="tr-TR" altLang="tr-TR" sz="2400" dirty="0" err="1"/>
              <a:t>alttiplerinin</a:t>
            </a:r>
            <a:r>
              <a:rPr lang="tr-TR" altLang="tr-TR" sz="2400" dirty="0"/>
              <a:t> de mevcut olabileceğini düşündürüyor</a:t>
            </a:r>
          </a:p>
          <a:p>
            <a:pPr>
              <a:lnSpc>
                <a:spcPct val="160000"/>
              </a:lnSpc>
              <a:defRPr/>
            </a:pPr>
            <a:endParaRPr lang="tr-TR" altLang="tr-TR" sz="2400" dirty="0"/>
          </a:p>
          <a:p>
            <a:pPr>
              <a:lnSpc>
                <a:spcPct val="120000"/>
              </a:lnSpc>
              <a:defRPr/>
            </a:pPr>
            <a:r>
              <a:rPr lang="tr-TR" altLang="tr-TR" sz="2400" dirty="0"/>
              <a:t>Bilinen </a:t>
            </a:r>
            <a:r>
              <a:rPr lang="tr-TR" altLang="tr-TR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üç</a:t>
            </a:r>
            <a:r>
              <a:rPr lang="tr-TR" altLang="tr-TR" sz="2400" dirty="0"/>
              <a:t> beta reseptör </a:t>
            </a:r>
            <a:r>
              <a:rPr lang="tr-TR" altLang="tr-TR" sz="2400" dirty="0" err="1"/>
              <a:t>alttipi</a:t>
            </a:r>
            <a:r>
              <a:rPr lang="tr-TR" altLang="tr-TR" sz="2400" dirty="0"/>
              <a:t> mevcut</a:t>
            </a:r>
          </a:p>
          <a:p>
            <a:pPr>
              <a:lnSpc>
                <a:spcPct val="120000"/>
              </a:lnSpc>
              <a:defRPr/>
            </a:pPr>
            <a:r>
              <a:rPr lang="tr-TR" altLang="tr-TR" sz="2400" dirty="0" err="1"/>
              <a:t>Detrüsörde</a:t>
            </a:r>
            <a:r>
              <a:rPr lang="tr-TR" altLang="tr-TR" sz="2400" dirty="0"/>
              <a:t> beta reseptörlerin üç </a:t>
            </a:r>
            <a:r>
              <a:rPr lang="tr-TR" altLang="tr-TR" sz="2400" dirty="0" err="1"/>
              <a:t>alttipi</a:t>
            </a:r>
            <a:r>
              <a:rPr lang="tr-TR" altLang="tr-TR" sz="2400" dirty="0"/>
              <a:t> de </a:t>
            </a:r>
            <a:r>
              <a:rPr lang="tr-TR" altLang="tr-TR" sz="2400" dirty="0" err="1"/>
              <a:t>ifadeleniyor</a:t>
            </a:r>
            <a:r>
              <a:rPr lang="tr-TR" altLang="tr-TR" sz="2400" dirty="0"/>
              <a:t> (</a:t>
            </a:r>
            <a:r>
              <a:rPr lang="tr-TR" altLang="tr-TR" sz="2000" dirty="0"/>
              <a:t>En yaygın olan </a:t>
            </a:r>
            <a:r>
              <a:rPr lang="tr-TR" altLang="tr-TR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beta-3</a:t>
            </a:r>
            <a:r>
              <a:rPr lang="tr-TR" altLang="tr-TR" sz="2000" dirty="0"/>
              <a:t> reseptörler)</a:t>
            </a:r>
          </a:p>
          <a:p>
            <a:pPr>
              <a:lnSpc>
                <a:spcPct val="120000"/>
              </a:lnSpc>
              <a:defRPr/>
            </a:pPr>
            <a:r>
              <a:rPr lang="tr-TR" altLang="tr-TR" sz="2400" dirty="0"/>
              <a:t>Bunların uyarılması </a:t>
            </a:r>
            <a:r>
              <a:rPr lang="tr-TR" altLang="tr-TR" sz="2400" dirty="0" err="1"/>
              <a:t>detrüsör</a:t>
            </a:r>
            <a:r>
              <a:rPr lang="tr-TR" altLang="tr-TR" sz="2400" dirty="0"/>
              <a:t> düz kasını gevşetir </a:t>
            </a:r>
            <a:r>
              <a:rPr lang="tr-TR" altLang="tr-TR" sz="2400" dirty="0">
                <a:sym typeface="Wingdings" panose="05000000000000000000" pitchFamily="2" charset="2"/>
              </a:rPr>
              <a:t> </a:t>
            </a:r>
            <a:r>
              <a:rPr lang="tr-TR" altLang="tr-TR" sz="2000" dirty="0"/>
              <a:t>Bu etki </a:t>
            </a:r>
            <a:r>
              <a:rPr lang="tr-TR" altLang="tr-TR" sz="20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cAMP</a:t>
            </a:r>
            <a:r>
              <a:rPr lang="tr-TR" altLang="tr-TR" sz="2000" dirty="0"/>
              <a:t> üzerinden gerçekleşmektedir</a:t>
            </a:r>
          </a:p>
          <a:p>
            <a:pPr>
              <a:lnSpc>
                <a:spcPct val="120000"/>
              </a:lnSpc>
              <a:defRPr/>
            </a:pPr>
            <a:r>
              <a:rPr lang="tr-TR" altLang="tr-TR" sz="2400" dirty="0"/>
              <a:t>Beta </a:t>
            </a:r>
            <a:r>
              <a:rPr lang="tr-TR" altLang="tr-TR" sz="2400" dirty="0" err="1"/>
              <a:t>adrenerjik</a:t>
            </a:r>
            <a:r>
              <a:rPr lang="tr-TR" altLang="tr-TR" sz="2400" dirty="0"/>
              <a:t> uyarımın </a:t>
            </a:r>
            <a:r>
              <a:rPr lang="tr-TR" altLang="tr-TR" sz="2400" dirty="0" err="1"/>
              <a:t>kolinerjik</a:t>
            </a:r>
            <a:r>
              <a:rPr lang="tr-TR" altLang="tr-TR" sz="2400" dirty="0"/>
              <a:t> ve alfa </a:t>
            </a:r>
            <a:r>
              <a:rPr lang="tr-TR" altLang="tr-TR" sz="2400" dirty="0" err="1"/>
              <a:t>adrenerjikler</a:t>
            </a:r>
            <a:r>
              <a:rPr lang="tr-TR" altLang="tr-TR" sz="2400" dirty="0"/>
              <a:t> kadar fonksiyonel katkı ve önemi yok</a:t>
            </a:r>
          </a:p>
          <a:p>
            <a:pPr>
              <a:lnSpc>
                <a:spcPct val="120000"/>
              </a:lnSpc>
              <a:defRPr/>
            </a:pPr>
            <a:r>
              <a:rPr lang="tr-TR" altLang="tr-TR" sz="2400" dirty="0"/>
              <a:t>Hasta </a:t>
            </a:r>
            <a:r>
              <a:rPr lang="tr-TR" altLang="tr-TR" sz="2400" dirty="0" err="1"/>
              <a:t>detrüsördeki</a:t>
            </a:r>
            <a:r>
              <a:rPr lang="tr-TR" altLang="tr-TR" sz="2400" dirty="0"/>
              <a:t> değişiklikler aşırı aktif mesanede beta reseptör kullanımı konusuna ilgiyi  artırıyor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1DE007-873F-4F19-92B4-8D8FDBF842EA}" type="slidenum">
              <a:rPr lang="tr-TR" smtClean="0"/>
              <a:pPr>
                <a:defRPr/>
              </a:pPr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8682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60000"/>
              </a:lnSpc>
              <a:defRPr/>
            </a:pP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2A6FFD-5E53-467D-871A-75810AFC724F}" type="slidenum">
              <a:rPr lang="tr-TR" smtClean="0"/>
              <a:pPr>
                <a:defRPr/>
              </a:pPr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8177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755576" y="2564904"/>
            <a:ext cx="7772400" cy="1470025"/>
          </a:xfrm>
        </p:spPr>
        <p:txBody>
          <a:bodyPr>
            <a:normAutofit/>
          </a:bodyPr>
          <a:lstStyle/>
          <a:p>
            <a:r>
              <a:rPr lang="tr-TR" dirty="0"/>
              <a:t>Female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Functional</a:t>
            </a:r>
            <a:r>
              <a:rPr lang="tr-TR" dirty="0"/>
              <a:t> </a:t>
            </a:r>
            <a:br>
              <a:rPr lang="tr-TR" dirty="0"/>
            </a:br>
            <a:r>
              <a:rPr lang="tr-TR" dirty="0"/>
              <a:t>UROLOGY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71264"/>
            <a:ext cx="21431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1 Başlık"/>
          <p:cNvSpPr txBox="1">
            <a:spLocks/>
          </p:cNvSpPr>
          <p:nvPr/>
        </p:nvSpPr>
        <p:spPr>
          <a:xfrm>
            <a:off x="971600" y="486916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/>
          <a:p>
            <a:pPr algn="ctr">
              <a:buNone/>
            </a:pPr>
            <a:r>
              <a:rPr lang="tr-TR" sz="9300" dirty="0" err="1">
                <a:latin typeface="Bauhaus 93" pitchFamily="82" charset="0"/>
              </a:rPr>
              <a:t>Dr.Ömer</a:t>
            </a:r>
            <a:r>
              <a:rPr lang="tr-TR" sz="9300" dirty="0">
                <a:latin typeface="Bauhaus 93" pitchFamily="82" charset="0"/>
              </a:rPr>
              <a:t> </a:t>
            </a:r>
            <a:r>
              <a:rPr lang="tr-TR" sz="9300" dirty="0" err="1">
                <a:latin typeface="Bauhaus 93" pitchFamily="82" charset="0"/>
              </a:rPr>
              <a:t>Gülpınar</a:t>
            </a:r>
            <a:endParaRPr lang="tr-TR" sz="9300" dirty="0">
              <a:latin typeface="Bauhaus 93" pitchFamily="82" charset="0"/>
            </a:endParaRPr>
          </a:p>
          <a:p>
            <a:pPr algn="ctr">
              <a:buNone/>
            </a:pPr>
            <a:r>
              <a:rPr lang="tr-TR" sz="9300" dirty="0">
                <a:latin typeface="Bauhaus 93" pitchFamily="82" charset="0"/>
              </a:rPr>
              <a:t>Ankara Üniversitesi Tıp Fakültesi</a:t>
            </a:r>
          </a:p>
          <a:p>
            <a:pPr algn="ctr">
              <a:buNone/>
            </a:pPr>
            <a:r>
              <a:rPr lang="tr-TR" sz="9300" dirty="0">
                <a:latin typeface="Bauhaus 93" pitchFamily="82" charset="0"/>
              </a:rPr>
              <a:t>Üroloji A.D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260648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dirty="0">
                <a:solidFill>
                  <a:srgbClr val="FF0000"/>
                </a:solidFill>
              </a:rPr>
              <a:t>Lower </a:t>
            </a:r>
            <a:r>
              <a:rPr lang="tr-TR" dirty="0" err="1">
                <a:solidFill>
                  <a:srgbClr val="FF0000"/>
                </a:solidFill>
              </a:rPr>
              <a:t>Urinary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Tract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Symptoms</a:t>
            </a:r>
            <a:r>
              <a:rPr lang="tr-TR" dirty="0">
                <a:solidFill>
                  <a:srgbClr val="FF0000"/>
                </a:solidFill>
              </a:rPr>
              <a:t/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(LUTS)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00113" y="1600200"/>
            <a:ext cx="7704137" cy="4525963"/>
          </a:xfrm>
        </p:spPr>
        <p:txBody>
          <a:bodyPr/>
          <a:lstStyle/>
          <a:p>
            <a:pPr marL="514350" indent="-514350">
              <a:lnSpc>
                <a:spcPct val="200000"/>
              </a:lnSpc>
              <a:buFont typeface="Calibri" pitchFamily="34" charset="0"/>
              <a:buAutoNum type="arabicPeriod"/>
            </a:pPr>
            <a:r>
              <a:rPr lang="tr-TR" dirty="0" err="1"/>
              <a:t>Storage</a:t>
            </a:r>
            <a:r>
              <a:rPr lang="tr-TR" dirty="0"/>
              <a:t> </a:t>
            </a:r>
            <a:r>
              <a:rPr lang="tr-TR" dirty="0" err="1"/>
              <a:t>Phase</a:t>
            </a:r>
            <a:r>
              <a:rPr lang="tr-TR" dirty="0"/>
              <a:t> </a:t>
            </a:r>
            <a:r>
              <a:rPr lang="tr-TR" dirty="0" err="1"/>
              <a:t>Symptoms</a:t>
            </a:r>
            <a:endParaRPr lang="tr-TR" dirty="0"/>
          </a:p>
          <a:p>
            <a:pPr marL="514350" indent="-514350">
              <a:lnSpc>
                <a:spcPct val="200000"/>
              </a:lnSpc>
              <a:buFont typeface="Calibri" pitchFamily="34" charset="0"/>
              <a:buAutoNum type="arabicPeriod"/>
            </a:pPr>
            <a:r>
              <a:rPr lang="tr-TR" dirty="0" err="1"/>
              <a:t>Emptying</a:t>
            </a:r>
            <a:r>
              <a:rPr lang="tr-TR" dirty="0"/>
              <a:t> </a:t>
            </a:r>
            <a:r>
              <a:rPr lang="tr-TR" dirty="0" err="1"/>
              <a:t>Phase</a:t>
            </a:r>
            <a:r>
              <a:rPr lang="tr-TR" dirty="0"/>
              <a:t> </a:t>
            </a:r>
            <a:r>
              <a:rPr lang="tr-TR" dirty="0" err="1"/>
              <a:t>Symptoms</a:t>
            </a:r>
            <a:endParaRPr lang="tr-TR" dirty="0"/>
          </a:p>
          <a:p>
            <a:pPr marL="514350" indent="-514350">
              <a:lnSpc>
                <a:spcPct val="200000"/>
              </a:lnSpc>
              <a:buFont typeface="Calibri" pitchFamily="34" charset="0"/>
              <a:buAutoNum type="arabicPeriod"/>
            </a:pPr>
            <a:r>
              <a:rPr lang="tr-TR" dirty="0"/>
              <a:t>Post-</a:t>
            </a:r>
            <a:r>
              <a:rPr lang="tr-TR" dirty="0" err="1"/>
              <a:t>voiding</a:t>
            </a:r>
            <a:r>
              <a:rPr lang="tr-TR" dirty="0"/>
              <a:t> </a:t>
            </a:r>
            <a:r>
              <a:rPr lang="tr-TR" dirty="0" err="1"/>
              <a:t>symptoms</a:t>
            </a:r>
            <a:endParaRPr lang="tr-TR" dirty="0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332656"/>
            <a:ext cx="7545387" cy="1143000"/>
          </a:xfrm>
        </p:spPr>
        <p:txBody>
          <a:bodyPr>
            <a:noAutofit/>
          </a:bodyPr>
          <a:lstStyle/>
          <a:p>
            <a:pPr marL="514350" indent="-514350">
              <a:lnSpc>
                <a:spcPct val="200000"/>
              </a:lnSpc>
            </a:pPr>
            <a:r>
              <a:rPr lang="tr-TR" sz="3600" dirty="0" err="1">
                <a:solidFill>
                  <a:srgbClr val="FF0000"/>
                </a:solidFill>
              </a:rPr>
              <a:t>Storage</a:t>
            </a:r>
            <a:r>
              <a:rPr lang="tr-TR" sz="3600" dirty="0">
                <a:solidFill>
                  <a:srgbClr val="FF0000"/>
                </a:solidFill>
              </a:rPr>
              <a:t>  </a:t>
            </a:r>
            <a:r>
              <a:rPr lang="tr-TR" sz="3600" dirty="0" err="1">
                <a:solidFill>
                  <a:srgbClr val="FF0000"/>
                </a:solidFill>
              </a:rPr>
              <a:t>Phase</a:t>
            </a:r>
            <a:r>
              <a:rPr lang="tr-TR" sz="3600" dirty="0">
                <a:solidFill>
                  <a:srgbClr val="FF0000"/>
                </a:solidFill>
              </a:rPr>
              <a:t> </a:t>
            </a:r>
            <a:r>
              <a:rPr lang="tr-TR" sz="3600" dirty="0" err="1">
                <a:solidFill>
                  <a:srgbClr val="FF0000"/>
                </a:solidFill>
              </a:rPr>
              <a:t>Symptoms</a:t>
            </a:r>
            <a:endParaRPr lang="tr-TR" sz="3600" dirty="0">
              <a:solidFill>
                <a:srgbClr val="FF0000"/>
              </a:solidFill>
            </a:endParaRP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2060575"/>
            <a:ext cx="7545387" cy="331311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tr-TR" dirty="0" err="1"/>
              <a:t>Incontinence</a:t>
            </a:r>
            <a:endParaRPr lang="tr-TR" dirty="0"/>
          </a:p>
          <a:p>
            <a:pPr>
              <a:lnSpc>
                <a:spcPct val="150000"/>
              </a:lnSpc>
              <a:defRPr/>
            </a:pPr>
            <a:r>
              <a:rPr lang="tr-TR" dirty="0" err="1"/>
              <a:t>Increased</a:t>
            </a:r>
            <a:r>
              <a:rPr lang="tr-TR" dirty="0"/>
              <a:t> </a:t>
            </a:r>
            <a:r>
              <a:rPr lang="tr-TR" dirty="0" err="1"/>
              <a:t>frequency</a:t>
            </a:r>
            <a:r>
              <a:rPr lang="tr-TR" dirty="0"/>
              <a:t> of </a:t>
            </a:r>
            <a:r>
              <a:rPr lang="tr-TR" dirty="0" err="1"/>
              <a:t>urination</a:t>
            </a:r>
            <a:r>
              <a:rPr lang="tr-TR" dirty="0"/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tr-TR" dirty="0" err="1"/>
              <a:t>Nocturia</a:t>
            </a:r>
            <a:r>
              <a:rPr lang="tr-TR" dirty="0"/>
              <a:t> (</a:t>
            </a:r>
            <a:r>
              <a:rPr lang="tr-TR" dirty="0" err="1"/>
              <a:t>one</a:t>
            </a:r>
            <a:r>
              <a:rPr lang="tr-TR" dirty="0"/>
              <a:t> </a:t>
            </a:r>
            <a:r>
              <a:rPr lang="tr-TR" dirty="0" err="1"/>
              <a:t>wake</a:t>
            </a:r>
            <a:r>
              <a:rPr lang="tr-TR" dirty="0"/>
              <a:t> </a:t>
            </a:r>
            <a:r>
              <a:rPr lang="tr-TR" dirty="0" err="1"/>
              <a:t>up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voiding</a:t>
            </a:r>
            <a:r>
              <a:rPr lang="tr-TR" dirty="0"/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tr-TR" i="1" dirty="0" err="1"/>
              <a:t>Urgency</a:t>
            </a:r>
            <a:r>
              <a:rPr lang="tr-TR" dirty="0"/>
              <a:t> 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tr-TR" b="1" dirty="0" err="1">
                <a:solidFill>
                  <a:srgbClr val="FF0000"/>
                </a:solidFill>
              </a:rPr>
              <a:t>Incontinence</a:t>
            </a:r>
            <a:r>
              <a:rPr lang="tr-TR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844674"/>
            <a:ext cx="7618412" cy="381657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defRPr/>
            </a:pPr>
            <a:r>
              <a:rPr lang="tr-TR" dirty="0" err="1"/>
              <a:t>Stress</a:t>
            </a:r>
            <a:r>
              <a:rPr lang="tr-TR" dirty="0"/>
              <a:t> </a:t>
            </a:r>
            <a:r>
              <a:rPr lang="tr-TR" dirty="0" err="1"/>
              <a:t>type</a:t>
            </a:r>
            <a:endParaRPr lang="tr-TR" dirty="0"/>
          </a:p>
          <a:p>
            <a:pPr>
              <a:lnSpc>
                <a:spcPct val="150000"/>
              </a:lnSpc>
              <a:defRPr/>
            </a:pPr>
            <a:endParaRPr lang="tr-TR" dirty="0"/>
          </a:p>
          <a:p>
            <a:pPr>
              <a:lnSpc>
                <a:spcPct val="150000"/>
              </a:lnSpc>
              <a:defRPr/>
            </a:pPr>
            <a:r>
              <a:rPr lang="tr-TR" dirty="0" err="1"/>
              <a:t>Urge</a:t>
            </a:r>
            <a:r>
              <a:rPr lang="tr-TR" dirty="0"/>
              <a:t> </a:t>
            </a:r>
            <a:r>
              <a:rPr lang="tr-TR" dirty="0" err="1"/>
              <a:t>type</a:t>
            </a:r>
            <a:endParaRPr lang="tr-TR" dirty="0"/>
          </a:p>
          <a:p>
            <a:pPr>
              <a:lnSpc>
                <a:spcPct val="150000"/>
              </a:lnSpc>
              <a:defRPr/>
            </a:pPr>
            <a:endParaRPr lang="tr-TR" dirty="0"/>
          </a:p>
          <a:p>
            <a:pPr>
              <a:lnSpc>
                <a:spcPct val="150000"/>
              </a:lnSpc>
              <a:defRPr/>
            </a:pPr>
            <a:r>
              <a:rPr lang="tr-TR" dirty="0" err="1"/>
              <a:t>Mixed</a:t>
            </a:r>
            <a:r>
              <a:rPr lang="tr-TR" dirty="0"/>
              <a:t> </a:t>
            </a:r>
            <a:r>
              <a:rPr lang="tr-TR" dirty="0" err="1"/>
              <a:t>type</a:t>
            </a:r>
            <a:r>
              <a:rPr lang="tr-TR" dirty="0"/>
              <a:t> </a:t>
            </a:r>
          </a:p>
          <a:p>
            <a:pPr>
              <a:buNone/>
            </a:pPr>
            <a:endParaRPr lang="tr-TR" dirty="0"/>
          </a:p>
          <a:p>
            <a:pPr lvl="1"/>
            <a:endParaRPr lang="tr-TR" sz="2300" dirty="0"/>
          </a:p>
          <a:p>
            <a:pPr lvl="1"/>
            <a:endParaRPr lang="tr-TR" sz="2300" dirty="0"/>
          </a:p>
          <a:p>
            <a:pPr lvl="1"/>
            <a:endParaRPr lang="tr-TR" sz="2300" dirty="0"/>
          </a:p>
          <a:p>
            <a:pPr>
              <a:lnSpc>
                <a:spcPct val="150000"/>
              </a:lnSpc>
              <a:defRPr/>
            </a:pP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640"/>
            <a:ext cx="45720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tr-TR" sz="2400" dirty="0" err="1">
                <a:solidFill>
                  <a:srgbClr val="FF0000"/>
                </a:solidFill>
              </a:rPr>
              <a:t>Urge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r>
              <a:rPr lang="tr-TR" sz="2400" dirty="0" err="1">
                <a:solidFill>
                  <a:srgbClr val="FF0000"/>
                </a:solidFill>
              </a:rPr>
              <a:t>type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r>
              <a:rPr lang="tr-TR" sz="2400" dirty="0" err="1">
                <a:solidFill>
                  <a:srgbClr val="FF0000"/>
                </a:solidFill>
              </a:rPr>
              <a:t>incontinence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3800" name="Rectangle 8"/>
          <p:cNvSpPr txBox="1">
            <a:spLocks noChangeArrowheads="1"/>
          </p:cNvSpPr>
          <p:nvPr/>
        </p:nvSpPr>
        <p:spPr bwMode="auto">
          <a:xfrm>
            <a:off x="4248150" y="260350"/>
            <a:ext cx="457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tr-TR" sz="2400" dirty="0">
                <a:solidFill>
                  <a:srgbClr val="FF0000"/>
                </a:solidFill>
              </a:rPr>
              <a:t>Stres </a:t>
            </a:r>
            <a:r>
              <a:rPr lang="tr-TR" sz="2400" dirty="0" err="1">
                <a:solidFill>
                  <a:srgbClr val="FF0000"/>
                </a:solidFill>
              </a:rPr>
              <a:t>type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r>
              <a:rPr lang="tr-TR" sz="2400" dirty="0" err="1">
                <a:solidFill>
                  <a:srgbClr val="FF0000"/>
                </a:solidFill>
              </a:rPr>
              <a:t>incontinence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endParaRPr lang="tr-TR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4" name="Picture 7"/>
          <p:cNvPicPr>
            <a:picLocks noChangeArrowheads="1"/>
          </p:cNvPicPr>
          <p:nvPr/>
        </p:nvPicPr>
        <p:blipFill>
          <a:blip r:embed="rId2" cstate="print"/>
          <a:srcRect b="15758"/>
          <a:stretch>
            <a:fillRect/>
          </a:stretch>
        </p:blipFill>
        <p:spPr bwMode="auto">
          <a:xfrm>
            <a:off x="539552" y="1124744"/>
            <a:ext cx="324117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/>
          <p:cNvPicPr>
            <a:picLocks noChangeArrowheads="1"/>
          </p:cNvPicPr>
          <p:nvPr/>
        </p:nvPicPr>
        <p:blipFill>
          <a:blip r:embed="rId3" cstate="print"/>
          <a:srcRect b="11765"/>
          <a:stretch>
            <a:fillRect/>
          </a:stretch>
        </p:blipFill>
        <p:spPr bwMode="auto">
          <a:xfrm>
            <a:off x="4932040" y="1196752"/>
            <a:ext cx="345675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/>
            </a:r>
            <a:br>
              <a:rPr lang="tr-TR" dirty="0"/>
            </a:br>
            <a:r>
              <a:rPr lang="tr-TR" dirty="0"/>
              <a:t>Male vs. Female</a:t>
            </a:r>
            <a:br>
              <a:rPr lang="tr-TR" dirty="0"/>
            </a:br>
            <a:endParaRPr lang="tr-TR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9813" t="-2550" b="69079"/>
          <a:stretch>
            <a:fillRect/>
          </a:stretch>
        </p:blipFill>
        <p:spPr bwMode="auto">
          <a:xfrm>
            <a:off x="251520" y="1664804"/>
            <a:ext cx="410445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r="40726" b="68142"/>
          <a:stretch>
            <a:fillRect/>
          </a:stretch>
        </p:blipFill>
        <p:spPr bwMode="auto">
          <a:xfrm>
            <a:off x="4499992" y="1628800"/>
            <a:ext cx="439248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5949280"/>
            <a:ext cx="6410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6381328"/>
            <a:ext cx="2552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4293096"/>
            <a:ext cx="1723256" cy="155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Metin kutusu"/>
          <p:cNvSpPr txBox="1"/>
          <p:nvPr/>
        </p:nvSpPr>
        <p:spPr>
          <a:xfrm>
            <a:off x="683568" y="450912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Compressor Urethra</a:t>
            </a:r>
          </a:p>
        </p:txBody>
      </p:sp>
      <p:cxnSp>
        <p:nvCxnSpPr>
          <p:cNvPr id="11" name="10 Düz Ok Bağlayıcısı"/>
          <p:cNvCxnSpPr>
            <a:endCxn id="9" idx="0"/>
          </p:cNvCxnSpPr>
          <p:nvPr/>
        </p:nvCxnSpPr>
        <p:spPr>
          <a:xfrm>
            <a:off x="1331640" y="3645024"/>
            <a:ext cx="396044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Metin kutusu"/>
          <p:cNvSpPr txBox="1"/>
          <p:nvPr/>
        </p:nvSpPr>
        <p:spPr>
          <a:xfrm>
            <a:off x="1547664" y="1628800"/>
            <a:ext cx="1949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/>
              <a:t>Uretrovaginal sphinchter</a:t>
            </a:r>
          </a:p>
        </p:txBody>
      </p:sp>
      <p:cxnSp>
        <p:nvCxnSpPr>
          <p:cNvPr id="14" name="13 Düz Ok Bağlayıcısı"/>
          <p:cNvCxnSpPr/>
          <p:nvPr/>
        </p:nvCxnSpPr>
        <p:spPr>
          <a:xfrm flipV="1">
            <a:off x="1547664" y="1988840"/>
            <a:ext cx="792088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Internal Urethral Sphincter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9975" t="-2550" r="34705" b="66478"/>
          <a:stretch>
            <a:fillRect/>
          </a:stretch>
        </p:blipFill>
        <p:spPr bwMode="auto">
          <a:xfrm rot="16200000">
            <a:off x="3332916" y="923670"/>
            <a:ext cx="2232248" cy="3210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 rot="5400000">
            <a:off x="5296726" y="2128210"/>
            <a:ext cx="15121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6" name="5 Metin kutusu"/>
          <p:cNvSpPr txBox="1"/>
          <p:nvPr/>
        </p:nvSpPr>
        <p:spPr>
          <a:xfrm rot="5400000" flipH="1">
            <a:off x="3212686" y="2916106"/>
            <a:ext cx="3516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7" name="6 Metin kutusu"/>
          <p:cNvSpPr txBox="1"/>
          <p:nvPr/>
        </p:nvSpPr>
        <p:spPr>
          <a:xfrm>
            <a:off x="1187624" y="1988840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Bladder Neck</a:t>
            </a:r>
          </a:p>
        </p:txBody>
      </p:sp>
      <p:sp>
        <p:nvSpPr>
          <p:cNvPr id="8" name="7 Metin kutusu"/>
          <p:cNvSpPr txBox="1"/>
          <p:nvPr/>
        </p:nvSpPr>
        <p:spPr>
          <a:xfrm>
            <a:off x="4211960" y="1412776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Superior</a:t>
            </a:r>
          </a:p>
        </p:txBody>
      </p:sp>
      <p:sp>
        <p:nvSpPr>
          <p:cNvPr id="9" name="8 Metin kutusu"/>
          <p:cNvSpPr txBox="1"/>
          <p:nvPr/>
        </p:nvSpPr>
        <p:spPr>
          <a:xfrm>
            <a:off x="4283968" y="3933056"/>
            <a:ext cx="878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Inferior</a:t>
            </a:r>
          </a:p>
        </p:txBody>
      </p:sp>
      <p:sp>
        <p:nvSpPr>
          <p:cNvPr id="10" name="9 Metin kutusu"/>
          <p:cNvSpPr txBox="1"/>
          <p:nvPr/>
        </p:nvSpPr>
        <p:spPr>
          <a:xfrm>
            <a:off x="6372200" y="2204864"/>
            <a:ext cx="705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>
                <a:solidFill>
                  <a:srgbClr val="FF0000"/>
                </a:solidFill>
              </a:rPr>
              <a:t>Distal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1" name="10 Metin kutusu"/>
          <p:cNvSpPr txBox="1"/>
          <p:nvPr/>
        </p:nvSpPr>
        <p:spPr>
          <a:xfrm>
            <a:off x="2130710" y="4611231"/>
            <a:ext cx="51845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/>
              <a:t>It is located:</a:t>
            </a:r>
          </a:p>
          <a:p>
            <a:pPr algn="ctr"/>
            <a:r>
              <a:rPr lang="tr-TR" sz="2800" dirty="0"/>
              <a:t>-Most densely at the level of bladder neck,</a:t>
            </a:r>
          </a:p>
          <a:p>
            <a:pPr algn="ctr"/>
            <a:r>
              <a:rPr lang="tr-TR" sz="2800" dirty="0"/>
              <a:t>-Anteriorly at the level of distal urethra.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Continence in males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r>
              <a:rPr lang="tr-TR" dirty="0"/>
              <a:t>Internal &amp; external sphincter should be intact!</a:t>
            </a:r>
          </a:p>
          <a:p>
            <a:endParaRPr lang="tr-TR" dirty="0"/>
          </a:p>
          <a:p>
            <a:endParaRPr lang="tr-T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62894" b="12690"/>
          <a:stretch>
            <a:fillRect/>
          </a:stretch>
        </p:blipFill>
        <p:spPr bwMode="auto">
          <a:xfrm rot="16200000">
            <a:off x="180020" y="-180020"/>
            <a:ext cx="288032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7121" r="34550" b="18273"/>
          <a:stretch>
            <a:fillRect/>
          </a:stretch>
        </p:blipFill>
        <p:spPr bwMode="auto">
          <a:xfrm rot="16200000">
            <a:off x="3527886" y="1448780"/>
            <a:ext cx="2088232" cy="2880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65450" r="2314" b="14187"/>
          <a:stretch>
            <a:fillRect/>
          </a:stretch>
        </p:blipFill>
        <p:spPr bwMode="auto">
          <a:xfrm rot="16200000">
            <a:off x="6443700" y="3609020"/>
            <a:ext cx="237626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Metin kutusu"/>
          <p:cNvSpPr txBox="1"/>
          <p:nvPr/>
        </p:nvSpPr>
        <p:spPr>
          <a:xfrm>
            <a:off x="755576" y="2564904"/>
            <a:ext cx="1056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Week 12 </a:t>
            </a:r>
          </a:p>
        </p:txBody>
      </p:sp>
      <p:sp>
        <p:nvSpPr>
          <p:cNvPr id="8" name="7 Metin kutusu"/>
          <p:cNvSpPr txBox="1"/>
          <p:nvPr/>
        </p:nvSpPr>
        <p:spPr>
          <a:xfrm>
            <a:off x="3851920" y="4149080"/>
            <a:ext cx="1003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Week 14</a:t>
            </a:r>
          </a:p>
        </p:txBody>
      </p:sp>
      <p:sp>
        <p:nvSpPr>
          <p:cNvPr id="9" name="8 Metin kutusu"/>
          <p:cNvSpPr txBox="1"/>
          <p:nvPr/>
        </p:nvSpPr>
        <p:spPr>
          <a:xfrm>
            <a:off x="7236296" y="6237312"/>
            <a:ext cx="1003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Week 18</a:t>
            </a:r>
          </a:p>
        </p:txBody>
      </p:sp>
      <p:sp>
        <p:nvSpPr>
          <p:cNvPr id="10" name="9 Metin kutusu"/>
          <p:cNvSpPr txBox="1"/>
          <p:nvPr/>
        </p:nvSpPr>
        <p:spPr>
          <a:xfrm>
            <a:off x="323528" y="4447624"/>
            <a:ext cx="626469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/>
              <a:t>                Vagina</a:t>
            </a:r>
          </a:p>
          <a:p>
            <a:r>
              <a:rPr lang="tr-TR" dirty="0"/>
              <a:t>Week 12 </a:t>
            </a:r>
            <a:r>
              <a:rPr lang="tr-TR" dirty="0">
                <a:sym typeface="Wingdings" panose="05000000000000000000" pitchFamily="2" charset="2"/>
              </a:rPr>
              <a:t> migrates to bladder neck</a:t>
            </a:r>
            <a:endParaRPr lang="tr-TR" dirty="0"/>
          </a:p>
          <a:p>
            <a:endParaRPr lang="tr-TR" dirty="0"/>
          </a:p>
          <a:p>
            <a:r>
              <a:rPr lang="tr-TR" dirty="0"/>
              <a:t>Week 14 </a:t>
            </a:r>
            <a:r>
              <a:rPr lang="tr-TR" dirty="0">
                <a:sym typeface="Wingdings" panose="05000000000000000000" pitchFamily="2" charset="2"/>
              </a:rPr>
              <a:t> migrates to distally</a:t>
            </a:r>
            <a:endParaRPr lang="tr-TR" dirty="0"/>
          </a:p>
          <a:p>
            <a:endParaRPr lang="tr-TR" dirty="0"/>
          </a:p>
          <a:p>
            <a:r>
              <a:rPr lang="tr-TR" dirty="0"/>
              <a:t>Week 18 </a:t>
            </a:r>
            <a:r>
              <a:rPr lang="tr-TR" dirty="0">
                <a:sym typeface="Wingdings" panose="05000000000000000000" pitchFamily="2" charset="2"/>
              </a:rPr>
              <a:t> final anatomic position.</a:t>
            </a:r>
            <a:endParaRPr lang="tr-TR" dirty="0"/>
          </a:p>
          <a:p>
            <a:endParaRPr lang="tr-TR" dirty="0"/>
          </a:p>
        </p:txBody>
      </p:sp>
      <p:sp>
        <p:nvSpPr>
          <p:cNvPr id="13" name="12 Sağ Ok"/>
          <p:cNvSpPr/>
          <p:nvPr/>
        </p:nvSpPr>
        <p:spPr>
          <a:xfrm rot="2046885">
            <a:off x="2247454" y="229352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13 Sağ Ok"/>
          <p:cNvSpPr/>
          <p:nvPr/>
        </p:nvSpPr>
        <p:spPr>
          <a:xfrm rot="2046885">
            <a:off x="5127777" y="423773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1 Başlık"/>
          <p:cNvSpPr>
            <a:spLocks noGrp="1"/>
          </p:cNvSpPr>
          <p:nvPr>
            <p:ph type="title"/>
          </p:nvPr>
        </p:nvSpPr>
        <p:spPr>
          <a:xfrm>
            <a:off x="1763688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/>
              <a:t>External Uretral Sphincter</a:t>
            </a:r>
            <a:br>
              <a:rPr lang="tr-TR" dirty="0"/>
            </a:br>
            <a:r>
              <a:rPr lang="tr-TR" dirty="0"/>
              <a:t>in Females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778"/>
          <a:stretch>
            <a:fillRect/>
          </a:stretch>
        </p:blipFill>
        <p:spPr bwMode="auto">
          <a:xfrm>
            <a:off x="1691680" y="1124744"/>
            <a:ext cx="542196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251520" y="4077072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Vagina:</a:t>
            </a:r>
          </a:p>
          <a:p>
            <a:pPr algn="ctr"/>
            <a:endParaRPr lang="tr-TR" sz="2400" b="1" dirty="0"/>
          </a:p>
          <a:p>
            <a:pPr algn="ctr"/>
            <a:r>
              <a:rPr lang="tr-TR" sz="2400" b="1" dirty="0"/>
              <a:t>«Don’t woryy! We are going to support you!</a:t>
            </a:r>
          </a:p>
          <a:p>
            <a:pPr algn="ctr"/>
            <a:r>
              <a:rPr lang="tr-TR" sz="2400" b="1" dirty="0"/>
              <a:t>(Levator ani &amp; arcus tend.)  !!!!!</a:t>
            </a:r>
          </a:p>
        </p:txBody>
      </p:sp>
      <p:sp>
        <p:nvSpPr>
          <p:cNvPr id="6" name="1 Başlık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tr-TR" dirty="0"/>
              <a:t>External Uretral Sphincter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39975" t="-2550" r="34705" b="66478"/>
          <a:stretch>
            <a:fillRect/>
          </a:stretch>
        </p:blipFill>
        <p:spPr bwMode="auto">
          <a:xfrm rot="16200000">
            <a:off x="6975786" y="2897423"/>
            <a:ext cx="1440163" cy="207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Continence in </a:t>
            </a:r>
            <a:r>
              <a:rPr lang="tr-TR" dirty="0" err="1"/>
              <a:t>Females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r>
              <a:rPr lang="tr-TR" dirty="0"/>
              <a:t>External &amp; internal sphincter should be intact!</a:t>
            </a:r>
          </a:p>
          <a:p>
            <a:endParaRPr lang="tr-TR" dirty="0"/>
          </a:p>
          <a:p>
            <a:r>
              <a:rPr lang="tr-TR" dirty="0"/>
              <a:t>Vascularized urethral mucosa and submucosa</a:t>
            </a:r>
          </a:p>
          <a:p>
            <a:endParaRPr lang="tr-TR" dirty="0"/>
          </a:p>
          <a:p>
            <a:r>
              <a:rPr lang="tr-TR" dirty="0"/>
              <a:t>Vaginal support!</a:t>
            </a:r>
          </a:p>
        </p:txBody>
      </p:sp>
      <p:sp>
        <p:nvSpPr>
          <p:cNvPr id="4" name="3 Oval"/>
          <p:cNvSpPr/>
          <p:nvPr/>
        </p:nvSpPr>
        <p:spPr>
          <a:xfrm>
            <a:off x="0" y="2780928"/>
            <a:ext cx="8712968" cy="30243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72471D3-DA3A-12B1-B212-09C7AF119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SCOPE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859969C-535D-288E-DF6D-31BB016AC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tr-TR" dirty="0">
                <a:solidFill>
                  <a:srgbClr val="FF0000"/>
                </a:solidFill>
              </a:rPr>
              <a:t>Lower </a:t>
            </a:r>
            <a:r>
              <a:rPr lang="tr-TR" dirty="0" err="1">
                <a:solidFill>
                  <a:srgbClr val="FF0000"/>
                </a:solidFill>
              </a:rPr>
              <a:t>Urinary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Tract</a:t>
            </a:r>
            <a:r>
              <a:rPr lang="tr-TR" dirty="0">
                <a:solidFill>
                  <a:srgbClr val="FF0000"/>
                </a:solidFill>
              </a:rPr>
              <a:t> </a:t>
            </a:r>
          </a:p>
          <a:p>
            <a:r>
              <a:rPr lang="tr-TR" dirty="0" err="1"/>
              <a:t>Functional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anotomical</a:t>
            </a:r>
            <a:r>
              <a:rPr lang="tr-TR" dirty="0"/>
              <a:t> </a:t>
            </a:r>
            <a:r>
              <a:rPr lang="tr-TR" dirty="0" err="1"/>
              <a:t>dysfunction</a:t>
            </a:r>
            <a:endParaRPr lang="tr-TR" dirty="0"/>
          </a:p>
          <a:p>
            <a:r>
              <a:rPr lang="tr-TR" dirty="0" err="1"/>
              <a:t>Urinary</a:t>
            </a:r>
            <a:r>
              <a:rPr lang="tr-TR" dirty="0"/>
              <a:t> </a:t>
            </a:r>
            <a:r>
              <a:rPr lang="tr-TR" dirty="0" err="1"/>
              <a:t>Incontinence</a:t>
            </a:r>
            <a:endParaRPr lang="tr-TR" dirty="0"/>
          </a:p>
          <a:p>
            <a:r>
              <a:rPr lang="tr-TR" dirty="0" err="1"/>
              <a:t>Emptying</a:t>
            </a:r>
            <a:r>
              <a:rPr lang="tr-TR" dirty="0"/>
              <a:t> </a:t>
            </a:r>
            <a:r>
              <a:rPr lang="tr-TR" dirty="0" err="1"/>
              <a:t>Symptoms</a:t>
            </a:r>
            <a:endParaRPr lang="tr-TR" dirty="0"/>
          </a:p>
          <a:p>
            <a:r>
              <a:rPr lang="tr-TR" dirty="0" err="1"/>
              <a:t>Pelvic</a:t>
            </a:r>
            <a:r>
              <a:rPr lang="tr-TR" dirty="0"/>
              <a:t> Organ </a:t>
            </a:r>
            <a:r>
              <a:rPr lang="tr-TR" dirty="0" err="1"/>
              <a:t>Prolapse</a:t>
            </a:r>
            <a:endParaRPr lang="tr-TR" dirty="0"/>
          </a:p>
          <a:p>
            <a:r>
              <a:rPr lang="tr-TR" dirty="0" err="1"/>
              <a:t>Urethral</a:t>
            </a:r>
            <a:r>
              <a:rPr lang="tr-TR" dirty="0"/>
              <a:t> </a:t>
            </a:r>
            <a:r>
              <a:rPr lang="tr-TR" dirty="0" err="1"/>
              <a:t>Stricture</a:t>
            </a:r>
            <a:r>
              <a:rPr lang="tr-TR" dirty="0"/>
              <a:t> </a:t>
            </a:r>
          </a:p>
          <a:p>
            <a:r>
              <a:rPr lang="tr-TR" dirty="0"/>
              <a:t>Neurogenic </a:t>
            </a:r>
            <a:r>
              <a:rPr lang="tr-TR" dirty="0" err="1"/>
              <a:t>dysfunctions</a:t>
            </a:r>
            <a:r>
              <a:rPr lang="tr-TR" dirty="0"/>
              <a:t> of LUT </a:t>
            </a:r>
          </a:p>
          <a:p>
            <a:r>
              <a:rPr lang="tr-TR" dirty="0"/>
              <a:t>…………</a:t>
            </a:r>
          </a:p>
        </p:txBody>
      </p:sp>
    </p:spTree>
    <p:extLst>
      <p:ext uri="{BB962C8B-B14F-4D97-AF65-F5344CB8AC3E}">
        <p14:creationId xmlns:p14="http://schemas.microsoft.com/office/powerpoint/2010/main" val="3968949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Risk Factors of STUI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dirty="0" err="1"/>
              <a:t>Vaginal</a:t>
            </a:r>
            <a:r>
              <a:rPr lang="tr-TR" dirty="0"/>
              <a:t> Delivery;  Direct injury of sphincter</a:t>
            </a:r>
          </a:p>
          <a:p>
            <a:pPr marL="457200" lvl="1" indent="0">
              <a:buNone/>
            </a:pPr>
            <a:r>
              <a:rPr lang="tr-TR" dirty="0"/>
              <a:t>		               </a:t>
            </a:r>
            <a:r>
              <a:rPr lang="tr-TR" dirty="0" err="1"/>
              <a:t>Vascular</a:t>
            </a:r>
            <a:r>
              <a:rPr lang="tr-TR" dirty="0"/>
              <a:t> injury</a:t>
            </a:r>
          </a:p>
          <a:p>
            <a:pPr>
              <a:buNone/>
            </a:pPr>
            <a:r>
              <a:rPr lang="tr-TR" dirty="0"/>
              <a:t>                                     </a:t>
            </a:r>
            <a:r>
              <a:rPr lang="tr-TR" dirty="0" err="1"/>
              <a:t>Connective</a:t>
            </a:r>
            <a:r>
              <a:rPr lang="tr-TR" dirty="0"/>
              <a:t> tissue injury</a:t>
            </a:r>
          </a:p>
          <a:p>
            <a:pPr>
              <a:buNone/>
            </a:pPr>
            <a:r>
              <a:rPr lang="tr-TR" dirty="0"/>
              <a:t>                                     </a:t>
            </a:r>
            <a:r>
              <a:rPr lang="tr-TR" dirty="0" err="1"/>
              <a:t>Nerve</a:t>
            </a:r>
            <a:r>
              <a:rPr lang="tr-TR" dirty="0"/>
              <a:t> injury</a:t>
            </a:r>
          </a:p>
          <a:p>
            <a:pPr>
              <a:buNone/>
            </a:pPr>
            <a:r>
              <a:rPr lang="tr-TR" dirty="0"/>
              <a:t>Obesity</a:t>
            </a:r>
          </a:p>
          <a:p>
            <a:pPr>
              <a:buNone/>
            </a:pPr>
            <a:r>
              <a:rPr lang="tr-TR" dirty="0"/>
              <a:t>Decreased physical activity</a:t>
            </a:r>
          </a:p>
          <a:p>
            <a:pPr>
              <a:buNone/>
            </a:pPr>
            <a:r>
              <a:rPr lang="tr-TR" dirty="0"/>
              <a:t>DM</a:t>
            </a:r>
          </a:p>
          <a:p>
            <a:pPr>
              <a:buNone/>
            </a:pPr>
            <a:r>
              <a:rPr lang="tr-TR" dirty="0"/>
              <a:t>Menapause</a:t>
            </a:r>
          </a:p>
          <a:p>
            <a:pPr>
              <a:buNone/>
            </a:pPr>
            <a:r>
              <a:rPr lang="tr-TR" dirty="0"/>
              <a:t>Dementia, cognitive impairement</a:t>
            </a:r>
          </a:p>
          <a:p>
            <a:pPr>
              <a:buNone/>
            </a:pPr>
            <a:r>
              <a:rPr lang="tr-TR" dirty="0"/>
              <a:t>Genetics</a:t>
            </a:r>
          </a:p>
          <a:p>
            <a:pPr>
              <a:buNone/>
            </a:pPr>
            <a:r>
              <a:rPr lang="tr-TR" dirty="0"/>
              <a:t>                                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6588224" y="6021288"/>
            <a:ext cx="2166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Level of evidence 1-2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Risk Factors of STUI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Smoking</a:t>
            </a:r>
          </a:p>
          <a:p>
            <a:r>
              <a:rPr lang="tr-TR" dirty="0"/>
              <a:t>Diet</a:t>
            </a:r>
          </a:p>
          <a:p>
            <a:r>
              <a:rPr lang="tr-TR" dirty="0"/>
              <a:t>Depression </a:t>
            </a:r>
          </a:p>
          <a:p>
            <a:r>
              <a:rPr lang="tr-TR" dirty="0"/>
              <a:t>Chronic constipation</a:t>
            </a:r>
          </a:p>
          <a:p>
            <a:r>
              <a:rPr lang="tr-TR" dirty="0"/>
              <a:t>UTI</a:t>
            </a:r>
          </a:p>
          <a:p>
            <a:r>
              <a:rPr lang="tr-TR" dirty="0"/>
              <a:t>Heavy exercise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6588224" y="6021288"/>
            <a:ext cx="1978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Level of evidence 3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4000" dirty="0" err="1">
                <a:solidFill>
                  <a:srgbClr val="FF0000"/>
                </a:solidFill>
              </a:rPr>
              <a:t>Emptying</a:t>
            </a:r>
            <a:r>
              <a:rPr lang="tr-TR" sz="4000" dirty="0">
                <a:solidFill>
                  <a:srgbClr val="FF0000"/>
                </a:solidFill>
              </a:rPr>
              <a:t> </a:t>
            </a:r>
            <a:r>
              <a:rPr lang="tr-TR" sz="4000" dirty="0" err="1">
                <a:solidFill>
                  <a:srgbClr val="FF0000"/>
                </a:solidFill>
              </a:rPr>
              <a:t>Phase</a:t>
            </a:r>
            <a:r>
              <a:rPr lang="tr-TR" sz="4000" dirty="0">
                <a:solidFill>
                  <a:srgbClr val="FF0000"/>
                </a:solidFill>
              </a:rPr>
              <a:t> </a:t>
            </a:r>
            <a:r>
              <a:rPr lang="tr-TR" sz="4000" dirty="0" err="1">
                <a:solidFill>
                  <a:srgbClr val="FF0000"/>
                </a:solidFill>
              </a:rPr>
              <a:t>Symptoms</a:t>
            </a:r>
            <a:endParaRPr lang="tr-TR" sz="4000" dirty="0">
              <a:solidFill>
                <a:srgbClr val="FF0000"/>
              </a:solidFill>
            </a:endParaRPr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79475" y="1600200"/>
            <a:ext cx="484505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tr-TR" sz="2800" dirty="0" err="1"/>
              <a:t>Poor</a:t>
            </a:r>
            <a:r>
              <a:rPr lang="tr-TR" sz="2800" dirty="0"/>
              <a:t> </a:t>
            </a:r>
            <a:r>
              <a:rPr lang="tr-TR" sz="2800" dirty="0" err="1"/>
              <a:t>stream</a:t>
            </a:r>
            <a:r>
              <a:rPr lang="tr-TR" sz="2800" dirty="0"/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tr-TR" sz="2800" dirty="0" err="1"/>
              <a:t>Dispersed</a:t>
            </a:r>
            <a:r>
              <a:rPr lang="tr-TR" sz="2800" dirty="0"/>
              <a:t> </a:t>
            </a:r>
            <a:r>
              <a:rPr lang="tr-TR" sz="2800" dirty="0" err="1"/>
              <a:t>urine</a:t>
            </a:r>
            <a:r>
              <a:rPr lang="tr-TR" sz="2800" dirty="0"/>
              <a:t> </a:t>
            </a:r>
            <a:r>
              <a:rPr lang="tr-TR" sz="2800" dirty="0" err="1"/>
              <a:t>flow</a:t>
            </a:r>
            <a:endParaRPr lang="tr-TR" sz="2800" dirty="0"/>
          </a:p>
          <a:p>
            <a:pPr>
              <a:lnSpc>
                <a:spcPct val="150000"/>
              </a:lnSpc>
              <a:defRPr/>
            </a:pPr>
            <a:r>
              <a:rPr lang="tr-TR" sz="2800" dirty="0"/>
              <a:t>Intermittent urine flow</a:t>
            </a:r>
          </a:p>
          <a:p>
            <a:pPr>
              <a:lnSpc>
                <a:spcPct val="150000"/>
              </a:lnSpc>
              <a:defRPr/>
            </a:pPr>
            <a:r>
              <a:rPr lang="tr-TR" sz="2800" dirty="0" err="1"/>
              <a:t>Hesitancy</a:t>
            </a:r>
            <a:endParaRPr lang="tr-TR" sz="2800" dirty="0"/>
          </a:p>
          <a:p>
            <a:pPr>
              <a:lnSpc>
                <a:spcPct val="150000"/>
              </a:lnSpc>
              <a:defRPr/>
            </a:pPr>
            <a:r>
              <a:rPr lang="tr-TR" sz="2800" dirty="0"/>
              <a:t>Terminal </a:t>
            </a:r>
            <a:r>
              <a:rPr lang="tr-TR" sz="2800" dirty="0" err="1"/>
              <a:t>dribbling</a:t>
            </a:r>
            <a:endParaRPr lang="tr-TR" dirty="0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560" y="404664"/>
            <a:ext cx="7751440" cy="1066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sz="4000" dirty="0">
                <a:solidFill>
                  <a:srgbClr val="FF0000"/>
                </a:solidFill>
              </a:rPr>
              <a:t>Symptoms related to Post-voiding phase</a:t>
            </a:r>
          </a:p>
        </p:txBody>
      </p:sp>
      <p:sp>
        <p:nvSpPr>
          <p:cNvPr id="3041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600200"/>
            <a:ext cx="8280400" cy="4525963"/>
          </a:xfrm>
        </p:spPr>
        <p:txBody>
          <a:bodyPr/>
          <a:lstStyle/>
          <a:p>
            <a:pPr>
              <a:lnSpc>
                <a:spcPct val="200000"/>
              </a:lnSpc>
              <a:defRPr/>
            </a:pPr>
            <a:r>
              <a:rPr lang="tr-TR" sz="3600" dirty="0"/>
              <a:t>The feeling of incomplete emptying of bladder</a:t>
            </a:r>
          </a:p>
          <a:p>
            <a:pPr>
              <a:lnSpc>
                <a:spcPct val="200000"/>
              </a:lnSpc>
              <a:defRPr/>
            </a:pPr>
            <a:r>
              <a:rPr lang="tr-TR" sz="3600" dirty="0"/>
              <a:t>Post-voiding dribbling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4784"/>
            <a:ext cx="8229600" cy="4525963"/>
          </a:xfrm>
        </p:spPr>
        <p:txBody>
          <a:bodyPr>
            <a:normAutofit/>
          </a:bodyPr>
          <a:lstStyle/>
          <a:p>
            <a:pPr lvl="2">
              <a:buNone/>
            </a:pPr>
            <a:endParaRPr lang="tr-TR" dirty="0"/>
          </a:p>
          <a:p>
            <a:pPr lvl="2">
              <a:buNone/>
            </a:pPr>
            <a:endParaRPr lang="tr-TR" dirty="0"/>
          </a:p>
          <a:p>
            <a:pPr lvl="2">
              <a:buNone/>
            </a:pPr>
            <a:r>
              <a:rPr lang="tr-TR" dirty="0"/>
              <a:t>      </a:t>
            </a:r>
          </a:p>
          <a:p>
            <a:pPr lvl="2">
              <a:buNone/>
            </a:pPr>
            <a:r>
              <a:rPr lang="tr-TR" dirty="0"/>
              <a:t>pain and burning sensation during urination!</a:t>
            </a:r>
          </a:p>
          <a:p>
            <a:pPr lvl="2">
              <a:buNone/>
            </a:pPr>
            <a:r>
              <a:rPr lang="tr-TR" dirty="0"/>
              <a:t>			</a:t>
            </a:r>
          </a:p>
          <a:p>
            <a:pPr lvl="2"/>
            <a:endParaRPr lang="tr-TR" dirty="0"/>
          </a:p>
          <a:p>
            <a:pPr lvl="2"/>
            <a:endParaRPr lang="tr-TR" dirty="0"/>
          </a:p>
        </p:txBody>
      </p:sp>
      <p:sp>
        <p:nvSpPr>
          <p:cNvPr id="4" name="AutoShape 6" descr="pelvic pain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6 Metin kutusu"/>
          <p:cNvSpPr txBox="1"/>
          <p:nvPr/>
        </p:nvSpPr>
        <p:spPr>
          <a:xfrm>
            <a:off x="3635896" y="404664"/>
            <a:ext cx="1636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i="1" dirty="0">
                <a:solidFill>
                  <a:srgbClr val="FF0000"/>
                </a:solidFill>
              </a:rPr>
              <a:t>Dysuria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14371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>
                <a:solidFill>
                  <a:srgbClr val="FF0000"/>
                </a:solidFill>
              </a:rPr>
              <a:t>LUTS 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Level-1 Evaluation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eaLnBrk="0" hangingPunct="0">
              <a:buFontTx/>
              <a:buChar char="•"/>
            </a:pPr>
            <a:r>
              <a:rPr lang="tr-TR" dirty="0"/>
              <a:t>Detailed patient history</a:t>
            </a:r>
            <a:endParaRPr lang="en-AU" dirty="0"/>
          </a:p>
          <a:p>
            <a:pPr eaLnBrk="0" hangingPunct="0">
              <a:buFontTx/>
              <a:buChar char="•"/>
            </a:pPr>
            <a:endParaRPr lang="tr-TR" dirty="0"/>
          </a:p>
          <a:p>
            <a:pPr eaLnBrk="0" hangingPunct="0">
              <a:buFontTx/>
              <a:buChar char="•"/>
            </a:pPr>
            <a:r>
              <a:rPr lang="tr-TR" dirty="0"/>
              <a:t>Bladder Diary</a:t>
            </a:r>
            <a:endParaRPr lang="en-AU" dirty="0"/>
          </a:p>
          <a:p>
            <a:pPr eaLnBrk="0" hangingPunct="0">
              <a:buFontTx/>
              <a:buChar char="•"/>
            </a:pPr>
            <a:endParaRPr lang="tr-TR" dirty="0"/>
          </a:p>
          <a:p>
            <a:pPr eaLnBrk="0" hangingPunct="0">
              <a:buFontTx/>
              <a:buChar char="•"/>
            </a:pPr>
            <a:r>
              <a:rPr lang="tr-TR" dirty="0"/>
              <a:t>Physical Examination</a:t>
            </a:r>
            <a:r>
              <a:rPr lang="en-AU" dirty="0"/>
              <a:t>(</a:t>
            </a:r>
            <a:r>
              <a:rPr lang="tr-TR" dirty="0"/>
              <a:t>UROLOGIC</a:t>
            </a:r>
            <a:r>
              <a:rPr lang="en-AU" dirty="0"/>
              <a:t>-N</a:t>
            </a:r>
            <a:r>
              <a:rPr lang="tr-TR" dirty="0"/>
              <a:t>EUROLOGIC</a:t>
            </a:r>
            <a:r>
              <a:rPr lang="en-AU" dirty="0"/>
              <a:t>)</a:t>
            </a:r>
          </a:p>
          <a:p>
            <a:pPr eaLnBrk="0" hangingPunct="0">
              <a:buFontTx/>
              <a:buChar char="•"/>
            </a:pPr>
            <a:endParaRPr lang="tr-TR" dirty="0"/>
          </a:p>
          <a:p>
            <a:pPr eaLnBrk="0" hangingPunct="0">
              <a:buFontTx/>
              <a:buChar char="•"/>
            </a:pPr>
            <a:r>
              <a:rPr lang="tr-TR" dirty="0"/>
              <a:t>URINE SAMPLE</a:t>
            </a:r>
            <a:r>
              <a:rPr lang="en-AU" dirty="0"/>
              <a:t>/</a:t>
            </a:r>
            <a:r>
              <a:rPr lang="tr-TR" dirty="0"/>
              <a:t>CULTURE</a:t>
            </a:r>
            <a:endParaRPr lang="en-AU" dirty="0"/>
          </a:p>
          <a:p>
            <a:pPr eaLnBrk="0" hangingPunct="0">
              <a:buFontTx/>
              <a:buChar char="•"/>
            </a:pPr>
            <a:endParaRPr lang="tr-TR" dirty="0"/>
          </a:p>
          <a:p>
            <a:pPr eaLnBrk="0" hangingPunct="0">
              <a:buFontTx/>
              <a:buChar char="•"/>
            </a:pPr>
            <a:r>
              <a:rPr lang="en-AU" dirty="0"/>
              <a:t> ABDOM</a:t>
            </a:r>
            <a:r>
              <a:rPr lang="tr-TR" dirty="0"/>
              <a:t>I</a:t>
            </a:r>
            <a:r>
              <a:rPr lang="en-AU" dirty="0"/>
              <a:t>NAL-PELV</a:t>
            </a:r>
            <a:r>
              <a:rPr lang="tr-TR" dirty="0"/>
              <a:t>IC</a:t>
            </a:r>
            <a:r>
              <a:rPr lang="en-AU" dirty="0"/>
              <a:t> US</a:t>
            </a:r>
            <a:r>
              <a:rPr lang="tr-TR" dirty="0"/>
              <a:t>G</a:t>
            </a:r>
            <a:endParaRPr lang="en-AU" dirty="0"/>
          </a:p>
          <a:p>
            <a:pPr eaLnBrk="0" hangingPunct="0">
              <a:buFontTx/>
              <a:buChar char="•"/>
            </a:pPr>
            <a:endParaRPr lang="tr-TR" dirty="0"/>
          </a:p>
          <a:p>
            <a:pPr eaLnBrk="0" hangingPunct="0">
              <a:buFontTx/>
              <a:buChar char="•"/>
            </a:pPr>
            <a:r>
              <a:rPr lang="en-AU" dirty="0"/>
              <a:t>UROFLOWMETR</a:t>
            </a:r>
            <a:r>
              <a:rPr lang="tr-TR" dirty="0"/>
              <a:t>Y</a:t>
            </a:r>
            <a:r>
              <a:rPr lang="en-AU" dirty="0"/>
              <a:t> +</a:t>
            </a:r>
            <a:r>
              <a:rPr lang="tr-TR" dirty="0"/>
              <a:t> RESIDUAL URINE VOLUME</a:t>
            </a:r>
            <a:endParaRPr lang="en-AU" dirty="0"/>
          </a:p>
          <a:p>
            <a:endParaRPr lang="tr-TR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tr-TR" sz="3200" b="1" dirty="0">
                <a:solidFill>
                  <a:srgbClr val="FF0000"/>
                </a:solidFill>
              </a:rPr>
              <a:t>Bladder Diary</a:t>
            </a:r>
            <a:endParaRPr lang="en-AU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251520" y="1628800"/>
          <a:ext cx="5026859" cy="4089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hoto Editor Photo" r:id="rId3" imgW="19714286" imgH="13923810" progId="">
                  <p:embed/>
                </p:oleObj>
              </mc:Choice>
              <mc:Fallback>
                <p:oleObj name="Photo Editor Photo" r:id="rId3" imgW="19714286" imgH="1392381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628800"/>
                        <a:ext cx="5026859" cy="40896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5148064" y="1916832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/>
              <a:t>Daily frequency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/>
              <a:t>Functional capacity of bladder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/>
              <a:t>24 </a:t>
            </a:r>
            <a:r>
              <a:rPr lang="tr-TR" sz="2000" dirty="0"/>
              <a:t>hour urine volume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/>
              <a:t>İncontinance frequency during night and daytime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/>
              <a:t>urgency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/>
              <a:t>Daily fluid intake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en-AU" sz="2000" dirty="0"/>
              <a:t>*diabetes </a:t>
            </a:r>
            <a:r>
              <a:rPr lang="en-AU" sz="2000" dirty="0" err="1"/>
              <a:t>mellitus,diabetes</a:t>
            </a:r>
            <a:r>
              <a:rPr lang="en-AU" sz="2000" dirty="0"/>
              <a:t> </a:t>
            </a:r>
            <a:r>
              <a:rPr lang="en-AU" sz="2000" dirty="0" err="1"/>
              <a:t>incipitus</a:t>
            </a:r>
            <a:endParaRPr lang="en-AU" sz="2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tr-TR" dirty="0"/>
              <a:t>Tea consumption in Türkiye!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l="5670" t="25593" r="79989" b="39932"/>
          <a:stretch>
            <a:fillRect/>
          </a:stretch>
        </p:blipFill>
        <p:spPr bwMode="auto">
          <a:xfrm>
            <a:off x="179512" y="980728"/>
            <a:ext cx="607041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5" descr="http://www.haberkita.com/images/upload/cay.jpg"/>
          <p:cNvPicPr>
            <a:picLocks noChangeAspect="1" noChangeArrowheads="1"/>
          </p:cNvPicPr>
          <p:nvPr/>
        </p:nvPicPr>
        <p:blipFill>
          <a:blip r:embed="rId3" cstate="print"/>
          <a:srcRect l="27168" t="9450" r="13179" b="11801"/>
          <a:stretch>
            <a:fillRect/>
          </a:stretch>
        </p:blipFill>
        <p:spPr bwMode="auto">
          <a:xfrm>
            <a:off x="6300192" y="2060848"/>
            <a:ext cx="2715182" cy="2016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7387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0"/>
            <a:ext cx="6768752" cy="669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899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tr-TR" sz="3600" b="1" dirty="0">
                <a:solidFill>
                  <a:srgbClr val="FF0000"/>
                </a:solidFill>
              </a:rPr>
              <a:t>Physical Examination</a:t>
            </a:r>
            <a:endParaRPr lang="en-AU" sz="3600" b="1" dirty="0">
              <a:solidFill>
                <a:srgbClr val="FF0000"/>
              </a:solidFill>
            </a:endParaRP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685800" y="1981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/>
              <a:t>Post-void</a:t>
            </a:r>
            <a:r>
              <a:rPr lang="tr-TR" sz="2000" dirty="0"/>
              <a:t>ing</a:t>
            </a:r>
            <a:r>
              <a:rPr lang="en-AU" sz="2000" dirty="0"/>
              <a:t> re</a:t>
            </a:r>
            <a:r>
              <a:rPr lang="tr-TR" sz="2000" dirty="0"/>
              <a:t>sidual urine (glop vesicale)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/>
              <a:t>Rectal digital examination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/>
              <a:t>Constipation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Epispadias</a:t>
            </a:r>
            <a:r>
              <a:rPr lang="tr-TR" sz="2000" dirty="0"/>
              <a:t>, hypospadias, phi</a:t>
            </a:r>
            <a:r>
              <a:rPr lang="en-AU" sz="2000" dirty="0"/>
              <a:t>mo</a:t>
            </a:r>
            <a:r>
              <a:rPr lang="tr-TR" sz="2000" dirty="0"/>
              <a:t>s</a:t>
            </a:r>
            <a:r>
              <a:rPr lang="en-AU" sz="2000" dirty="0"/>
              <a:t>is,meata</a:t>
            </a:r>
            <a:r>
              <a:rPr lang="tr-TR" sz="2000" dirty="0"/>
              <a:t>l </a:t>
            </a:r>
            <a:r>
              <a:rPr lang="en-AU" sz="2000" dirty="0"/>
              <a:t>steno</a:t>
            </a:r>
            <a:r>
              <a:rPr lang="tr-TR" sz="2000" dirty="0"/>
              <a:t>sis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/>
              <a:t>Rectal/vaginal examinations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/>
              <a:t>Detection of incontinance ( stress  test )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</a:pPr>
            <a:endParaRPr lang="en-AU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Lower </a:t>
            </a:r>
            <a:r>
              <a:rPr lang="tr-TR" dirty="0" err="1"/>
              <a:t>Urinary</a:t>
            </a:r>
            <a:r>
              <a:rPr lang="tr-TR" dirty="0"/>
              <a:t> </a:t>
            </a:r>
            <a:r>
              <a:rPr lang="tr-TR" dirty="0" err="1"/>
              <a:t>Tract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Bladder</a:t>
            </a:r>
            <a:endParaRPr lang="tr-TR" dirty="0"/>
          </a:p>
          <a:p>
            <a:endParaRPr lang="tr-TR" dirty="0"/>
          </a:p>
          <a:p>
            <a:r>
              <a:rPr lang="tr-TR" dirty="0" err="1"/>
              <a:t>Urethra</a:t>
            </a:r>
            <a:endParaRPr lang="tr-TR" dirty="0"/>
          </a:p>
          <a:p>
            <a:endParaRPr lang="tr-TR" dirty="0"/>
          </a:p>
          <a:p>
            <a:r>
              <a:rPr lang="tr-TR" dirty="0" err="1"/>
              <a:t>Prostate</a:t>
            </a:r>
            <a:endParaRPr lang="tr-TR" dirty="0"/>
          </a:p>
          <a:p>
            <a:endParaRPr lang="tr-TR" dirty="0"/>
          </a:p>
          <a:p>
            <a:r>
              <a:rPr lang="tr-TR" dirty="0" err="1"/>
              <a:t>Sphincter</a:t>
            </a:r>
            <a:r>
              <a:rPr lang="tr-TR" dirty="0"/>
              <a:t> </a:t>
            </a:r>
          </a:p>
        </p:txBody>
      </p:sp>
      <p:pic>
        <p:nvPicPr>
          <p:cNvPr id="5" name="Picture 1027" descr="anatomy_Bladder_coron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844824"/>
            <a:ext cx="4605387" cy="325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755576" y="260648"/>
            <a:ext cx="756084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AU" dirty="0"/>
              <a:t>             </a:t>
            </a:r>
          </a:p>
          <a:p>
            <a:pPr eaLnBrk="0" hangingPunct="0"/>
            <a:endParaRPr lang="en-AU" dirty="0"/>
          </a:p>
          <a:p>
            <a:pPr algn="ctr" eaLnBrk="0" hangingPunct="0"/>
            <a:r>
              <a:rPr lang="en-AU" sz="2800" b="1" dirty="0">
                <a:solidFill>
                  <a:schemeClr val="hlink"/>
                </a:solidFill>
              </a:rPr>
              <a:t>  </a:t>
            </a:r>
            <a:r>
              <a:rPr lang="tr-TR" sz="2800" b="1" dirty="0" err="1">
                <a:solidFill>
                  <a:srgbClr val="FF0000"/>
                </a:solidFill>
              </a:rPr>
              <a:t>Urine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err="1">
                <a:solidFill>
                  <a:srgbClr val="FF0000"/>
                </a:solidFill>
              </a:rPr>
              <a:t>analysis</a:t>
            </a:r>
            <a:r>
              <a:rPr lang="tr-TR" sz="2800" b="1" dirty="0">
                <a:solidFill>
                  <a:srgbClr val="FF0000"/>
                </a:solidFill>
              </a:rPr>
              <a:t> &amp; </a:t>
            </a:r>
            <a:r>
              <a:rPr lang="tr-TR" sz="2800" b="1" dirty="0" err="1">
                <a:solidFill>
                  <a:srgbClr val="FF0000"/>
                </a:solidFill>
              </a:rPr>
              <a:t>Culture</a:t>
            </a:r>
            <a:endParaRPr lang="en-AU" sz="2800" b="1" dirty="0">
              <a:solidFill>
                <a:srgbClr val="FF0000"/>
              </a:solidFill>
            </a:endParaRPr>
          </a:p>
          <a:p>
            <a:pPr eaLnBrk="0" hangingPunct="0"/>
            <a:endParaRPr lang="en-AU" dirty="0"/>
          </a:p>
          <a:p>
            <a:pPr algn="ctr" eaLnBrk="0" hangingPunct="0"/>
            <a:r>
              <a:rPr lang="tr-TR" dirty="0"/>
              <a:t>  </a:t>
            </a:r>
            <a:endParaRPr lang="en-AU" dirty="0"/>
          </a:p>
          <a:p>
            <a:pPr algn="ctr" eaLnBrk="0" hangingPunct="0"/>
            <a:r>
              <a:rPr lang="en-AU" dirty="0"/>
              <a:t>                     </a:t>
            </a:r>
          </a:p>
          <a:p>
            <a:pPr algn="ctr" eaLnBrk="0" hangingPunct="0"/>
            <a:endParaRPr lang="en-AU" dirty="0"/>
          </a:p>
          <a:p>
            <a:pPr algn="ctr" eaLnBrk="0" hangingPunct="0"/>
            <a:endParaRPr lang="en-AU" dirty="0"/>
          </a:p>
        </p:txBody>
      </p:sp>
      <p:sp>
        <p:nvSpPr>
          <p:cNvPr id="4" name="3 Metin kutusu"/>
          <p:cNvSpPr txBox="1"/>
          <p:nvPr/>
        </p:nvSpPr>
        <p:spPr>
          <a:xfrm>
            <a:off x="3635896" y="1844824"/>
            <a:ext cx="2700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 </a:t>
            </a:r>
            <a:r>
              <a:rPr lang="tr-TR" sz="2400" dirty="0"/>
              <a:t>Voiding dysfunction</a:t>
            </a:r>
          </a:p>
        </p:txBody>
      </p:sp>
      <p:sp>
        <p:nvSpPr>
          <p:cNvPr id="5" name="4 Metin kutusu"/>
          <p:cNvSpPr txBox="1"/>
          <p:nvPr/>
        </p:nvSpPr>
        <p:spPr>
          <a:xfrm>
            <a:off x="683568" y="2708920"/>
            <a:ext cx="2772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tr-TR" sz="2400" dirty="0"/>
              <a:t>Recurrent urinary tract infection</a:t>
            </a:r>
          </a:p>
        </p:txBody>
      </p:sp>
      <p:sp>
        <p:nvSpPr>
          <p:cNvPr id="6" name="5 Metin kutusu"/>
          <p:cNvSpPr txBox="1"/>
          <p:nvPr/>
        </p:nvSpPr>
        <p:spPr>
          <a:xfrm>
            <a:off x="6372200" y="3140968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/>
              <a:t>VUR</a:t>
            </a:r>
            <a:endParaRPr lang="tr-TR" sz="3200" dirty="0"/>
          </a:p>
        </p:txBody>
      </p:sp>
      <p:sp>
        <p:nvSpPr>
          <p:cNvPr id="7" name="6 Metin kutusu"/>
          <p:cNvSpPr txBox="1"/>
          <p:nvPr/>
        </p:nvSpPr>
        <p:spPr>
          <a:xfrm>
            <a:off x="827391" y="4149080"/>
            <a:ext cx="26484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tr-TR" dirty="0"/>
              <a:t>-Residual Urine</a:t>
            </a:r>
            <a:endParaRPr lang="en-AU" dirty="0"/>
          </a:p>
          <a:p>
            <a:pPr algn="ctr" eaLnBrk="0" hangingPunct="0"/>
            <a:r>
              <a:rPr lang="en-AU" dirty="0"/>
              <a:t>-</a:t>
            </a:r>
            <a:r>
              <a:rPr lang="tr-TR" dirty="0"/>
              <a:t>High intravesical pressure</a:t>
            </a:r>
            <a:endParaRPr lang="en-AU" dirty="0"/>
          </a:p>
          <a:p>
            <a:pPr algn="ctr" eaLnBrk="0" hangingPunct="0"/>
            <a:r>
              <a:rPr lang="en-AU" dirty="0"/>
              <a:t>-milk-back </a:t>
            </a:r>
            <a:r>
              <a:rPr lang="tr-TR" dirty="0"/>
              <a:t>phenomenon</a:t>
            </a:r>
            <a:endParaRPr lang="en-AU" dirty="0"/>
          </a:p>
          <a:p>
            <a:endParaRPr lang="tr-TR" dirty="0"/>
          </a:p>
        </p:txBody>
      </p:sp>
      <p:sp>
        <p:nvSpPr>
          <p:cNvPr id="8" name="7 Sol Sağ Ok"/>
          <p:cNvSpPr/>
          <p:nvPr/>
        </p:nvSpPr>
        <p:spPr>
          <a:xfrm rot="19331512">
            <a:off x="3381779" y="2376309"/>
            <a:ext cx="960240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Sol Sağ Ok"/>
          <p:cNvSpPr/>
          <p:nvPr/>
        </p:nvSpPr>
        <p:spPr>
          <a:xfrm rot="2708574">
            <a:off x="5500699" y="2492501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Sol Sağ Ok"/>
          <p:cNvSpPr/>
          <p:nvPr/>
        </p:nvSpPr>
        <p:spPr>
          <a:xfrm>
            <a:off x="4283968" y="3284984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AU" dirty="0">
                <a:solidFill>
                  <a:srgbClr val="FF0000"/>
                </a:solidFill>
              </a:rPr>
              <a:t>        </a:t>
            </a:r>
            <a:r>
              <a:rPr lang="en-AU" sz="3200" b="1" dirty="0">
                <a:solidFill>
                  <a:srgbClr val="FF0000"/>
                </a:solidFill>
              </a:rPr>
              <a:t>                  </a:t>
            </a:r>
            <a:r>
              <a:rPr lang="tr-TR" sz="3200" b="1" dirty="0">
                <a:solidFill>
                  <a:srgbClr val="FF0000"/>
                </a:solidFill>
              </a:rPr>
              <a:t>       </a:t>
            </a:r>
            <a:r>
              <a:rPr lang="en-AU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>
                <a:solidFill>
                  <a:srgbClr val="FF0000"/>
                </a:solidFill>
              </a:rPr>
              <a:t>          </a:t>
            </a:r>
            <a:r>
              <a:rPr lang="en-AU" sz="3200" b="1" dirty="0">
                <a:solidFill>
                  <a:srgbClr val="FF0000"/>
                </a:solidFill>
              </a:rPr>
              <a:t>US</a:t>
            </a:r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1403648" y="1742644"/>
            <a:ext cx="5760640" cy="490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tr-TR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dirty="0" err="1"/>
              <a:t>Hydroureteronephrosis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dirty="0" err="1"/>
              <a:t>Dupl</a:t>
            </a:r>
            <a:r>
              <a:rPr lang="tr-TR" dirty="0" err="1"/>
              <a:t>icated</a:t>
            </a:r>
            <a:r>
              <a:rPr lang="en-AU" dirty="0"/>
              <a:t> s</a:t>
            </a:r>
            <a:r>
              <a:rPr lang="tr-TR" dirty="0"/>
              <a:t>y</a:t>
            </a:r>
            <a:r>
              <a:rPr lang="en-AU" dirty="0"/>
              <a:t>stem </a:t>
            </a:r>
            <a:r>
              <a:rPr lang="en-AU" dirty="0" err="1"/>
              <a:t>anomali</a:t>
            </a:r>
            <a:r>
              <a:rPr lang="tr-TR" dirty="0"/>
              <a:t>es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dirty="0" err="1"/>
              <a:t>Thickening</a:t>
            </a:r>
            <a:r>
              <a:rPr lang="tr-TR" dirty="0"/>
              <a:t> of </a:t>
            </a:r>
            <a:r>
              <a:rPr lang="tr-TR" dirty="0" err="1"/>
              <a:t>bladder</a:t>
            </a:r>
            <a:r>
              <a:rPr lang="tr-TR" dirty="0"/>
              <a:t> </a:t>
            </a:r>
            <a:r>
              <a:rPr lang="tr-TR" dirty="0" err="1"/>
              <a:t>wall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dirty="0" err="1"/>
              <a:t>Residual</a:t>
            </a:r>
            <a:r>
              <a:rPr lang="tr-TR" dirty="0"/>
              <a:t> </a:t>
            </a:r>
            <a:r>
              <a:rPr lang="tr-TR" dirty="0" err="1"/>
              <a:t>urine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</a:pPr>
            <a:endParaRPr lang="tr-TR" dirty="0"/>
          </a:p>
          <a:p>
            <a:pPr marL="342900" indent="-342900" eaLnBrk="0" hangingPunct="0">
              <a:spcBef>
                <a:spcPct val="20000"/>
              </a:spcBef>
            </a:pPr>
            <a:endParaRPr lang="tr-TR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tr-TR" dirty="0"/>
              <a:t>I</a:t>
            </a:r>
            <a:r>
              <a:rPr lang="en-AU" dirty="0"/>
              <a:t>VP </a:t>
            </a:r>
            <a:r>
              <a:rPr lang="tr-TR" dirty="0" err="1"/>
              <a:t>rarely</a:t>
            </a:r>
            <a:r>
              <a:rPr lang="tr-TR" dirty="0"/>
              <a:t> </a:t>
            </a:r>
            <a:r>
              <a:rPr lang="tr-TR" dirty="0" err="1"/>
              <a:t>needed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</a:pPr>
            <a:endParaRPr lang="en-AU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VCUG: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plan </a:t>
            </a:r>
            <a:r>
              <a:rPr lang="tr-TR" dirty="0" err="1"/>
              <a:t>intervention</a:t>
            </a:r>
            <a:r>
              <a:rPr lang="tr-TR" dirty="0"/>
              <a:t> </a:t>
            </a:r>
            <a:r>
              <a:rPr lang="tr-TR" dirty="0" err="1"/>
              <a:t>when</a:t>
            </a:r>
            <a:r>
              <a:rPr lang="tr-TR" dirty="0"/>
              <a:t> </a:t>
            </a:r>
            <a:r>
              <a:rPr lang="tr-TR" dirty="0" err="1"/>
              <a:t>suspicion</a:t>
            </a:r>
            <a:r>
              <a:rPr lang="tr-TR" dirty="0"/>
              <a:t> of </a:t>
            </a:r>
            <a:r>
              <a:rPr lang="tr-TR" dirty="0" err="1"/>
              <a:t>chronical</a:t>
            </a:r>
            <a:r>
              <a:rPr lang="tr-TR" dirty="0"/>
              <a:t> UTI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tr-TR" dirty="0" err="1"/>
              <a:t>or</a:t>
            </a:r>
            <a:r>
              <a:rPr lang="tr-TR" dirty="0"/>
              <a:t> VUR!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tr-TR" dirty="0"/>
              <a:t>    </a:t>
            </a:r>
            <a:endParaRPr lang="en-A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200" dirty="0">
                <a:solidFill>
                  <a:schemeClr val="bg1"/>
                </a:solidFill>
              </a:rPr>
              <a:t/>
            </a:r>
            <a:br>
              <a:rPr lang="tr-TR" sz="3200" dirty="0">
                <a:solidFill>
                  <a:schemeClr val="bg1"/>
                </a:solidFill>
              </a:rPr>
            </a:br>
            <a:r>
              <a:rPr lang="tr-TR" sz="3200" b="1" dirty="0" err="1">
                <a:solidFill>
                  <a:srgbClr val="FF0000"/>
                </a:solidFill>
              </a:rPr>
              <a:t>Uroflowmetry-Low</a:t>
            </a:r>
            <a:r>
              <a:rPr lang="tr-TR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flow</a:t>
            </a:r>
            <a:r>
              <a:rPr lang="tr-TR" sz="3200" b="1" dirty="0">
                <a:solidFill>
                  <a:srgbClr val="FF0000"/>
                </a:solidFill>
              </a:rPr>
              <a:t> rate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dirty="0">
                <a:solidFill>
                  <a:srgbClr val="FFFF66"/>
                </a:solidFill>
                <a:latin typeface="Comic Sans MS" pitchFamily="66" charset="0"/>
              </a:rPr>
              <a:t>           </a:t>
            </a:r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tr-TR" dirty="0"/>
              <a:t> </a:t>
            </a:r>
            <a:r>
              <a:rPr lang="tr-TR" dirty="0" err="1"/>
              <a:t>Bladder</a:t>
            </a:r>
            <a:r>
              <a:rPr lang="tr-TR" dirty="0"/>
              <a:t> </a:t>
            </a:r>
            <a:r>
              <a:rPr lang="tr-TR" dirty="0" err="1"/>
              <a:t>outlet</a:t>
            </a:r>
            <a:r>
              <a:rPr lang="tr-TR" dirty="0"/>
              <a:t> </a:t>
            </a:r>
            <a:r>
              <a:rPr lang="tr-TR" dirty="0" err="1"/>
              <a:t>obstruction</a:t>
            </a:r>
            <a:endParaRPr lang="tr-TR" dirty="0"/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endParaRPr lang="tr-TR" dirty="0"/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tr-TR" dirty="0"/>
              <a:t> </a:t>
            </a:r>
            <a:r>
              <a:rPr lang="tr-TR" dirty="0" err="1"/>
              <a:t>Weak</a:t>
            </a:r>
            <a:r>
              <a:rPr lang="tr-TR" dirty="0"/>
              <a:t> </a:t>
            </a:r>
            <a:r>
              <a:rPr lang="tr-TR" dirty="0" err="1"/>
              <a:t>detrusor</a:t>
            </a:r>
            <a:r>
              <a:rPr lang="tr-TR" dirty="0"/>
              <a:t> </a:t>
            </a:r>
            <a:r>
              <a:rPr lang="tr-TR" dirty="0" err="1"/>
              <a:t>contractions</a:t>
            </a:r>
            <a:endParaRPr lang="tr-TR" dirty="0"/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endParaRPr lang="tr-TR" dirty="0"/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tr-TR" dirty="0"/>
              <a:t> </a:t>
            </a:r>
            <a:r>
              <a:rPr lang="tr-TR" dirty="0" err="1"/>
              <a:t>Weak</a:t>
            </a:r>
            <a:r>
              <a:rPr lang="tr-TR" dirty="0"/>
              <a:t> </a:t>
            </a:r>
            <a:r>
              <a:rPr lang="tr-TR" dirty="0" err="1"/>
              <a:t>detrusor</a:t>
            </a:r>
            <a:r>
              <a:rPr lang="tr-TR" dirty="0"/>
              <a:t> +</a:t>
            </a:r>
            <a:r>
              <a:rPr lang="tr-TR" dirty="0" err="1"/>
              <a:t>Bladder</a:t>
            </a:r>
            <a:r>
              <a:rPr lang="tr-TR" dirty="0"/>
              <a:t> </a:t>
            </a:r>
            <a:r>
              <a:rPr lang="tr-TR" dirty="0" err="1"/>
              <a:t>outlet</a:t>
            </a:r>
            <a:r>
              <a:rPr lang="tr-TR" dirty="0"/>
              <a:t> </a:t>
            </a:r>
            <a:r>
              <a:rPr lang="tr-TR" dirty="0" err="1"/>
              <a:t>obs</a:t>
            </a:r>
            <a:r>
              <a:rPr lang="tr-TR" dirty="0"/>
              <a:t>.</a:t>
            </a:r>
            <a:endParaRPr lang="tr-TR" dirty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dirty="0">
                <a:solidFill>
                  <a:srgbClr val="99FF33"/>
                </a:solidFill>
                <a:latin typeface="Comic Sans MS" pitchFamily="66" charset="0"/>
              </a:rPr>
              <a:t>   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dirty="0">
                <a:solidFill>
                  <a:srgbClr val="99FF33"/>
                </a:solidFill>
                <a:latin typeface="Comic Sans MS" pitchFamily="66" charset="0"/>
              </a:rPr>
              <a:t> </a:t>
            </a:r>
            <a:endParaRPr lang="en-US" sz="3600" dirty="0">
              <a:solidFill>
                <a:srgbClr val="99FF33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dirty="0">
                <a:solidFill>
                  <a:srgbClr val="99FF33"/>
                </a:solidFill>
                <a:latin typeface="Comic Sans MS" pitchFamily="66" charset="0"/>
              </a:rPr>
              <a:t>       </a:t>
            </a:r>
            <a:endParaRPr lang="tr-TR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tr-TR" sz="3200" b="1" dirty="0" err="1">
                <a:solidFill>
                  <a:srgbClr val="FF0000"/>
                </a:solidFill>
              </a:rPr>
              <a:t>Voiding</a:t>
            </a:r>
            <a:r>
              <a:rPr lang="tr-TR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dysfunction</a:t>
            </a:r>
            <a:r>
              <a:rPr lang="en-AU" sz="3200" b="1" dirty="0">
                <a:solidFill>
                  <a:srgbClr val="FF0000"/>
                </a:solidFill>
              </a:rPr>
              <a:t>:  </a:t>
            </a:r>
            <a:r>
              <a:rPr lang="tr-TR" sz="3200" b="1" dirty="0">
                <a:solidFill>
                  <a:srgbClr val="FF0000"/>
                </a:solidFill>
              </a:rPr>
              <a:t>Level - 2</a:t>
            </a:r>
            <a:r>
              <a:rPr lang="en-AU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>
                <a:solidFill>
                  <a:srgbClr val="FF0000"/>
                </a:solidFill>
              </a:rPr>
              <a:t>Evaluation of </a:t>
            </a:r>
            <a:r>
              <a:rPr lang="tr-TR" sz="3200" b="1" dirty="0" err="1">
                <a:solidFill>
                  <a:srgbClr val="FF0000"/>
                </a:solidFill>
              </a:rPr>
              <a:t>patient</a:t>
            </a:r>
            <a:endParaRPr lang="en-AU" sz="3200" b="1" dirty="0">
              <a:solidFill>
                <a:srgbClr val="FF0000"/>
              </a:solidFill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ENDOS</a:t>
            </a:r>
            <a:r>
              <a:rPr lang="tr-TR" dirty="0"/>
              <a:t>C</a:t>
            </a:r>
            <a:r>
              <a:rPr lang="en-AU" dirty="0"/>
              <a:t>OP</a:t>
            </a:r>
            <a:r>
              <a:rPr lang="tr-TR" dirty="0"/>
              <a:t>IC</a:t>
            </a:r>
            <a:r>
              <a:rPr lang="en-AU" dirty="0"/>
              <a:t> </a:t>
            </a:r>
            <a:r>
              <a:rPr lang="tr-TR" dirty="0"/>
              <a:t>Evaluation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</a:pPr>
            <a:endParaRPr lang="en-AU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tr-TR" dirty="0"/>
              <a:t>Advanced </a:t>
            </a:r>
            <a:r>
              <a:rPr lang="tr-TR" dirty="0" err="1"/>
              <a:t>Urodynamic</a:t>
            </a:r>
            <a:r>
              <a:rPr lang="tr-TR" dirty="0"/>
              <a:t> </a:t>
            </a:r>
            <a:r>
              <a:rPr lang="tr-TR" dirty="0" err="1"/>
              <a:t>Tests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*</a:t>
            </a:r>
            <a:r>
              <a:rPr lang="tr-TR" dirty="0" err="1"/>
              <a:t>Cystometry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*</a:t>
            </a:r>
            <a:r>
              <a:rPr lang="en-AU" dirty="0" err="1"/>
              <a:t>Uret</a:t>
            </a:r>
            <a:r>
              <a:rPr lang="tr-TR" dirty="0"/>
              <a:t>h</a:t>
            </a:r>
            <a:r>
              <a:rPr lang="en-AU" dirty="0" err="1"/>
              <a:t>ral</a:t>
            </a:r>
            <a:r>
              <a:rPr lang="en-AU" dirty="0"/>
              <a:t> s</a:t>
            </a:r>
            <a:r>
              <a:rPr lang="tr-TR" dirty="0" err="1"/>
              <a:t>phi</a:t>
            </a:r>
            <a:r>
              <a:rPr lang="en-AU" dirty="0"/>
              <a:t>n</a:t>
            </a:r>
            <a:r>
              <a:rPr lang="tr-TR" dirty="0"/>
              <a:t>c</a:t>
            </a:r>
            <a:r>
              <a:rPr lang="en-AU" dirty="0" err="1"/>
              <a:t>ter</a:t>
            </a:r>
            <a:r>
              <a:rPr lang="en-AU" dirty="0"/>
              <a:t> EMG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*</a:t>
            </a:r>
            <a:r>
              <a:rPr lang="tr-TR" dirty="0" err="1"/>
              <a:t>Pressure</a:t>
            </a:r>
            <a:r>
              <a:rPr lang="tr-TR" dirty="0"/>
              <a:t> – </a:t>
            </a:r>
            <a:r>
              <a:rPr lang="tr-TR" dirty="0" err="1"/>
              <a:t>Flow</a:t>
            </a:r>
            <a:r>
              <a:rPr lang="tr-TR" dirty="0"/>
              <a:t> </a:t>
            </a:r>
            <a:r>
              <a:rPr lang="tr-TR" dirty="0" err="1"/>
              <a:t>Studies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*Video</a:t>
            </a:r>
            <a:r>
              <a:rPr lang="tr-TR" dirty="0"/>
              <a:t>-u</a:t>
            </a:r>
            <a:r>
              <a:rPr lang="en-AU" dirty="0"/>
              <a:t>rod</a:t>
            </a:r>
            <a:r>
              <a:rPr lang="tr-TR" dirty="0"/>
              <a:t>y</a:t>
            </a:r>
            <a:r>
              <a:rPr lang="en-AU" dirty="0" err="1"/>
              <a:t>nami</a:t>
            </a:r>
            <a:r>
              <a:rPr lang="tr-TR" dirty="0" err="1"/>
              <a:t>cs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tr-TR" dirty="0"/>
              <a:t>ADVANCED</a:t>
            </a:r>
            <a:r>
              <a:rPr lang="en-AU" dirty="0"/>
              <a:t> N</a:t>
            </a:r>
            <a:r>
              <a:rPr lang="tr-TR" dirty="0"/>
              <a:t>EURO-U</a:t>
            </a:r>
            <a:r>
              <a:rPr lang="en-AU" dirty="0"/>
              <a:t>ROLO</a:t>
            </a:r>
            <a:r>
              <a:rPr lang="tr-TR" dirty="0"/>
              <a:t>GICAL</a:t>
            </a:r>
            <a:r>
              <a:rPr lang="en-AU" dirty="0"/>
              <a:t> </a:t>
            </a:r>
            <a:r>
              <a:rPr lang="tr-TR" dirty="0"/>
              <a:t>EVALUATION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*</a:t>
            </a:r>
            <a:r>
              <a:rPr lang="en-AU" dirty="0" err="1"/>
              <a:t>Somatosensorial</a:t>
            </a:r>
            <a:r>
              <a:rPr lang="en-AU" dirty="0"/>
              <a:t> </a:t>
            </a:r>
            <a:r>
              <a:rPr lang="tr-TR" dirty="0" err="1"/>
              <a:t>Evoked</a:t>
            </a:r>
            <a:r>
              <a:rPr lang="en-AU" dirty="0"/>
              <a:t> </a:t>
            </a:r>
            <a:r>
              <a:rPr lang="tr-TR" dirty="0" err="1"/>
              <a:t>Potentials</a:t>
            </a:r>
            <a:r>
              <a:rPr lang="en-AU" dirty="0"/>
              <a:t>(SEP)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*MRI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en-AU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AU" sz="3200" b="1" dirty="0">
                <a:solidFill>
                  <a:srgbClr val="FF0000"/>
                </a:solidFill>
              </a:rPr>
              <a:t>ENDOS</a:t>
            </a:r>
            <a:r>
              <a:rPr lang="tr-TR" sz="3200" b="1" dirty="0">
                <a:solidFill>
                  <a:srgbClr val="FF0000"/>
                </a:solidFill>
              </a:rPr>
              <a:t>C</a:t>
            </a:r>
            <a:r>
              <a:rPr lang="en-AU" sz="3200" b="1" dirty="0">
                <a:solidFill>
                  <a:srgbClr val="FF0000"/>
                </a:solidFill>
              </a:rPr>
              <a:t>OP</a:t>
            </a:r>
            <a:r>
              <a:rPr lang="tr-TR" sz="3200" b="1" dirty="0">
                <a:solidFill>
                  <a:srgbClr val="FF0000"/>
                </a:solidFill>
              </a:rPr>
              <a:t>IC EVALUATION</a:t>
            </a:r>
            <a:endParaRPr lang="en-AU" sz="3200" b="1" dirty="0">
              <a:solidFill>
                <a:srgbClr val="FF0000"/>
              </a:solidFill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AU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dirty="0" err="1"/>
              <a:t>Obstructed</a:t>
            </a:r>
            <a:r>
              <a:rPr lang="tr-TR" dirty="0"/>
              <a:t> </a:t>
            </a:r>
            <a:r>
              <a:rPr lang="tr-TR" dirty="0" err="1"/>
              <a:t>Flow</a:t>
            </a:r>
            <a:r>
              <a:rPr lang="tr-TR" dirty="0"/>
              <a:t> </a:t>
            </a:r>
            <a:r>
              <a:rPr lang="tr-TR" dirty="0" err="1"/>
              <a:t>Pattern</a:t>
            </a:r>
            <a:r>
              <a:rPr lang="tr-TR" dirty="0"/>
              <a:t> </a:t>
            </a:r>
            <a:r>
              <a:rPr lang="en-AU" dirty="0"/>
              <a:t>(</a:t>
            </a:r>
            <a:r>
              <a:rPr lang="en-AU" dirty="0" err="1"/>
              <a:t>anatomi</a:t>
            </a:r>
            <a:r>
              <a:rPr lang="tr-TR" dirty="0"/>
              <a:t>cal </a:t>
            </a:r>
            <a:r>
              <a:rPr lang="tr-TR" dirty="0" err="1"/>
              <a:t>reasons</a:t>
            </a:r>
            <a:r>
              <a:rPr lang="en-AU" dirty="0"/>
              <a:t>)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tr-TR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dirty="0" err="1"/>
              <a:t>Clinical</a:t>
            </a:r>
            <a:r>
              <a:rPr lang="tr-TR" dirty="0"/>
              <a:t> </a:t>
            </a:r>
            <a:r>
              <a:rPr lang="tr-TR" dirty="0" err="1"/>
              <a:t>suspicion</a:t>
            </a:r>
            <a:r>
              <a:rPr lang="tr-TR" dirty="0"/>
              <a:t> </a:t>
            </a:r>
            <a:r>
              <a:rPr lang="tr-TR" dirty="0">
                <a:sym typeface="Wingdings" panose="05000000000000000000" pitchFamily="2" charset="2"/>
              </a:rPr>
              <a:t></a:t>
            </a:r>
            <a:r>
              <a:rPr lang="tr-TR" dirty="0"/>
              <a:t> </a:t>
            </a:r>
            <a:r>
              <a:rPr lang="tr-TR" dirty="0" err="1"/>
              <a:t>obstruction</a:t>
            </a:r>
            <a:r>
              <a:rPr lang="tr-TR" dirty="0"/>
              <a:t>? </a:t>
            </a:r>
            <a:r>
              <a:rPr lang="tr-TR" dirty="0" err="1"/>
              <a:t>Bladder</a:t>
            </a:r>
            <a:r>
              <a:rPr lang="tr-TR" dirty="0"/>
              <a:t> </a:t>
            </a:r>
            <a:r>
              <a:rPr lang="tr-TR" dirty="0" err="1"/>
              <a:t>Dysfunction</a:t>
            </a:r>
            <a:r>
              <a:rPr lang="tr-TR" dirty="0"/>
              <a:t>?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tr-TR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dirty="0" err="1"/>
              <a:t>Hema</a:t>
            </a:r>
            <a:r>
              <a:rPr lang="tr-TR" dirty="0" err="1"/>
              <a:t>turia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tr-TR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dirty="0"/>
              <a:t>ENDOSCOPY IS NOT A FUNCTIONAL EVALUATION TEST, </a:t>
            </a:r>
            <a:r>
              <a:rPr lang="tr-TR" dirty="0" err="1"/>
              <a:t>It</a:t>
            </a:r>
            <a:r>
              <a:rPr lang="tr-TR" dirty="0"/>
              <a:t> is a </a:t>
            </a:r>
            <a:r>
              <a:rPr lang="tr-TR" dirty="0" err="1"/>
              <a:t>static</a:t>
            </a:r>
            <a:r>
              <a:rPr lang="tr-TR" dirty="0"/>
              <a:t> </a:t>
            </a:r>
            <a:r>
              <a:rPr lang="tr-TR" dirty="0" err="1"/>
              <a:t>observation</a:t>
            </a:r>
            <a:r>
              <a:rPr lang="tr-TR" dirty="0"/>
              <a:t>. </a:t>
            </a:r>
            <a:endParaRPr lang="en-A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tr-TR" sz="3200" b="1" dirty="0">
                <a:solidFill>
                  <a:srgbClr val="FF0000"/>
                </a:solidFill>
              </a:rPr>
              <a:t>CYSTOMETRY</a:t>
            </a:r>
            <a:endParaRPr lang="en-AU" sz="3200" b="1" dirty="0">
              <a:solidFill>
                <a:srgbClr val="FF0000"/>
              </a:solidFill>
            </a:endParaRP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685800" y="1981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 err="1"/>
              <a:t>Urine</a:t>
            </a:r>
            <a:r>
              <a:rPr lang="tr-TR" sz="2000" dirty="0"/>
              <a:t> sense of </a:t>
            </a:r>
            <a:r>
              <a:rPr lang="tr-TR" sz="2000" dirty="0" err="1"/>
              <a:t>bladder</a:t>
            </a:r>
            <a:endParaRPr lang="tr-TR" sz="2000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tr-TR" sz="2000" dirty="0"/>
              <a:t>     </a:t>
            </a:r>
            <a:r>
              <a:rPr lang="tr-TR" sz="2000" dirty="0" err="1"/>
              <a:t>capacity</a:t>
            </a:r>
            <a:r>
              <a:rPr lang="en-AU" sz="2000" dirty="0"/>
              <a:t>+</a:t>
            </a:r>
            <a:r>
              <a:rPr lang="tr-TR" sz="2000" dirty="0" err="1"/>
              <a:t>compliance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tr-TR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 err="1"/>
              <a:t>Detrusor</a:t>
            </a:r>
            <a:r>
              <a:rPr lang="tr-TR" sz="2000" dirty="0"/>
              <a:t> Activity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tr-TR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 err="1"/>
              <a:t>Leak</a:t>
            </a:r>
            <a:r>
              <a:rPr lang="tr-TR" sz="2000" dirty="0"/>
              <a:t> </a:t>
            </a:r>
            <a:r>
              <a:rPr lang="tr-TR" sz="2000" dirty="0" err="1"/>
              <a:t>Pressure</a:t>
            </a:r>
            <a:r>
              <a:rPr lang="tr-TR" sz="2000" dirty="0"/>
              <a:t> Point</a:t>
            </a:r>
            <a:r>
              <a:rPr lang="en-AU" sz="2000" dirty="0"/>
              <a:t>(LPP)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AU" sz="2000" dirty="0"/>
              <a:t>      (40 cm</a:t>
            </a:r>
            <a:r>
              <a:rPr lang="tr-TR" sz="2000" dirty="0"/>
              <a:t>H2O </a:t>
            </a:r>
            <a:r>
              <a:rPr lang="tr-TR" sz="2000" dirty="0">
                <a:sym typeface="Wingdings" panose="05000000000000000000" pitchFamily="2" charset="2"/>
              </a:rPr>
              <a:t> </a:t>
            </a:r>
            <a:r>
              <a:rPr lang="tr-TR" sz="2000" dirty="0" err="1">
                <a:sym typeface="Wingdings" panose="05000000000000000000" pitchFamily="2" charset="2"/>
              </a:rPr>
              <a:t>critical</a:t>
            </a:r>
            <a:r>
              <a:rPr lang="tr-TR" sz="2000" dirty="0">
                <a:sym typeface="Wingdings" panose="05000000000000000000" pitchFamily="2" charset="2"/>
              </a:rPr>
              <a:t> </a:t>
            </a:r>
            <a:r>
              <a:rPr lang="tr-TR" sz="2000" dirty="0" err="1">
                <a:sym typeface="Wingdings" panose="05000000000000000000" pitchFamily="2" charset="2"/>
              </a:rPr>
              <a:t>cut-off</a:t>
            </a:r>
            <a:r>
              <a:rPr lang="en-AU" sz="2000" dirty="0"/>
              <a:t>)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l="6658" t="21323" r="6985" b="6955"/>
          <a:stretch>
            <a:fillRect/>
          </a:stretch>
        </p:blipFill>
        <p:spPr bwMode="auto">
          <a:xfrm>
            <a:off x="4067944" y="2420888"/>
            <a:ext cx="4460138" cy="229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8203379" cy="352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2555776" y="404664"/>
            <a:ext cx="4821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>
                <a:solidFill>
                  <a:srgbClr val="FF0000"/>
                </a:solidFill>
              </a:rPr>
              <a:t>OVER ACTIVE DETRUSOR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44824"/>
            <a:ext cx="7300285" cy="337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1 Başlık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tr-T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Urodynamic</a:t>
            </a: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tr-T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Study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Hypocompliant</a:t>
            </a: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tr-T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Bladder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725261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72816"/>
            <a:ext cx="7305675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Başlık"/>
          <p:cNvSpPr txBox="1"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tr-T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Urodynamic</a:t>
            </a: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tr-T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Study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Over</a:t>
            </a: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Active </a:t>
            </a:r>
            <a:r>
              <a:rPr kumimoji="0" lang="tr-T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Detrusor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02682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925" y="2301081"/>
            <a:ext cx="72961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Başlı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tr-T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Urodynamic</a:t>
            </a: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tr-T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Study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Infravesical</a:t>
            </a: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tr-T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Obstruction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83749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Lower Urinary Tract Function ?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755576" y="4077072"/>
            <a:ext cx="1604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err="1"/>
              <a:t>Storage</a:t>
            </a:r>
            <a:endParaRPr lang="tr-TR" sz="3600" dirty="0"/>
          </a:p>
        </p:txBody>
      </p:sp>
      <p:sp>
        <p:nvSpPr>
          <p:cNvPr id="5" name="4 Metin kutusu"/>
          <p:cNvSpPr txBox="1"/>
          <p:nvPr/>
        </p:nvSpPr>
        <p:spPr>
          <a:xfrm>
            <a:off x="6084168" y="3933056"/>
            <a:ext cx="2051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err="1"/>
              <a:t>Emptying</a:t>
            </a:r>
            <a:r>
              <a:rPr lang="tr-TR" sz="3600" dirty="0"/>
              <a:t> </a:t>
            </a:r>
          </a:p>
        </p:txBody>
      </p:sp>
      <p:cxnSp>
        <p:nvCxnSpPr>
          <p:cNvPr id="7" name="6 Düz Ok Bağlayıcısı"/>
          <p:cNvCxnSpPr/>
          <p:nvPr/>
        </p:nvCxnSpPr>
        <p:spPr>
          <a:xfrm flipH="1">
            <a:off x="3203848" y="2132856"/>
            <a:ext cx="1296144" cy="13247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Düz Ok Bağlayıcısı"/>
          <p:cNvCxnSpPr/>
          <p:nvPr/>
        </p:nvCxnSpPr>
        <p:spPr>
          <a:xfrm>
            <a:off x="4572000" y="2060848"/>
            <a:ext cx="1584176" cy="13247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7272808" cy="373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1979712" y="476672"/>
            <a:ext cx="5593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>
                <a:solidFill>
                  <a:srgbClr val="FF0000"/>
                </a:solidFill>
              </a:rPr>
              <a:t>HYPOCOMPLIANT  BLADDER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964" y="1484784"/>
            <a:ext cx="8870036" cy="3770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1979712" y="476672"/>
            <a:ext cx="5665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>
                <a:solidFill>
                  <a:srgbClr val="FF0000"/>
                </a:solidFill>
              </a:rPr>
              <a:t>INFRAVESICAL OBSTRUCTION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683568" y="11663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AU" sz="3200" b="1" dirty="0">
                <a:solidFill>
                  <a:srgbClr val="FF0000"/>
                </a:solidFill>
              </a:rPr>
              <a:t>MRI</a:t>
            </a: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685800" y="1600200"/>
            <a:ext cx="3810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 err="1"/>
              <a:t>The</a:t>
            </a:r>
            <a:r>
              <a:rPr lang="tr-TR" sz="2000" dirty="0"/>
              <a:t> </a:t>
            </a:r>
            <a:r>
              <a:rPr lang="tr-TR" sz="2000" dirty="0" err="1"/>
              <a:t>only</a:t>
            </a:r>
            <a:r>
              <a:rPr lang="tr-TR" sz="2000" dirty="0"/>
              <a:t> </a:t>
            </a:r>
            <a:r>
              <a:rPr lang="tr-TR" sz="2000" dirty="0" err="1"/>
              <a:t>non-invasive</a:t>
            </a:r>
            <a:r>
              <a:rPr lang="tr-TR" sz="2000" dirty="0"/>
              <a:t> </a:t>
            </a:r>
            <a:r>
              <a:rPr lang="tr-TR" sz="2000" dirty="0" err="1"/>
              <a:t>method</a:t>
            </a:r>
            <a:r>
              <a:rPr lang="tr-TR" sz="2000" dirty="0"/>
              <a:t> </a:t>
            </a:r>
            <a:r>
              <a:rPr lang="tr-TR" sz="2000" dirty="0" err="1"/>
              <a:t>gor</a:t>
            </a:r>
            <a:r>
              <a:rPr lang="tr-TR" sz="2000" dirty="0"/>
              <a:t> </a:t>
            </a:r>
            <a:r>
              <a:rPr lang="tr-TR" sz="2000" dirty="0" err="1"/>
              <a:t>spinal</a:t>
            </a:r>
            <a:r>
              <a:rPr lang="tr-TR" sz="2000" dirty="0"/>
              <a:t> </a:t>
            </a:r>
            <a:r>
              <a:rPr lang="tr-TR" sz="2000" dirty="0" err="1"/>
              <a:t>cord</a:t>
            </a:r>
            <a:r>
              <a:rPr lang="tr-TR" sz="2000" dirty="0"/>
              <a:t> </a:t>
            </a:r>
            <a:r>
              <a:rPr lang="tr-TR" sz="2000" dirty="0" err="1"/>
              <a:t>imaging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 err="1"/>
              <a:t>Expensive</a:t>
            </a:r>
            <a:r>
              <a:rPr lang="tr-TR" sz="2000" dirty="0"/>
              <a:t>, </a:t>
            </a:r>
            <a:r>
              <a:rPr lang="tr-TR" sz="2000" dirty="0" err="1"/>
              <a:t>anesthesia</a:t>
            </a:r>
            <a:r>
              <a:rPr lang="tr-TR" sz="2000" dirty="0"/>
              <a:t>  is </a:t>
            </a:r>
            <a:r>
              <a:rPr lang="tr-TR" sz="2000" dirty="0" err="1"/>
              <a:t>needed</a:t>
            </a:r>
            <a:r>
              <a:rPr lang="tr-TR" sz="2000" dirty="0"/>
              <a:t> </a:t>
            </a:r>
            <a:r>
              <a:rPr lang="tr-TR" sz="2000" dirty="0" err="1"/>
              <a:t>for</a:t>
            </a:r>
            <a:r>
              <a:rPr lang="tr-TR" sz="2000" dirty="0"/>
              <a:t> </a:t>
            </a:r>
            <a:r>
              <a:rPr lang="tr-TR" sz="2000" dirty="0" err="1"/>
              <a:t>children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 err="1"/>
              <a:t>Obvious</a:t>
            </a:r>
            <a:r>
              <a:rPr lang="tr-TR" sz="2000" dirty="0"/>
              <a:t> </a:t>
            </a:r>
            <a:r>
              <a:rPr lang="tr-TR" sz="2000" dirty="0" err="1"/>
              <a:t>anatomical</a:t>
            </a:r>
            <a:r>
              <a:rPr lang="tr-TR" sz="2000" dirty="0"/>
              <a:t> </a:t>
            </a:r>
            <a:r>
              <a:rPr lang="tr-TR" sz="2000" dirty="0" err="1"/>
              <a:t>defects</a:t>
            </a:r>
            <a:r>
              <a:rPr lang="tr-TR" sz="2000" dirty="0"/>
              <a:t> can be </a:t>
            </a:r>
            <a:r>
              <a:rPr lang="tr-TR" sz="2000" dirty="0" err="1"/>
              <a:t>detected</a:t>
            </a:r>
            <a:r>
              <a:rPr lang="tr-TR" sz="2000" dirty="0"/>
              <a:t> but </a:t>
            </a:r>
            <a:r>
              <a:rPr lang="tr-TR" sz="2000" dirty="0" err="1"/>
              <a:t>insufficient</a:t>
            </a:r>
            <a:r>
              <a:rPr lang="tr-TR" sz="2000" dirty="0"/>
              <a:t> in </a:t>
            </a:r>
            <a:r>
              <a:rPr lang="tr-TR" sz="2000" dirty="0" err="1"/>
              <a:t>cases</a:t>
            </a:r>
            <a:r>
              <a:rPr lang="tr-TR" sz="2000" dirty="0"/>
              <a:t> of  </a:t>
            </a:r>
            <a:r>
              <a:rPr lang="tr-TR" sz="2000" dirty="0" err="1"/>
              <a:t>high</a:t>
            </a:r>
            <a:r>
              <a:rPr lang="tr-TR" sz="2000" dirty="0"/>
              <a:t> tense </a:t>
            </a:r>
            <a:r>
              <a:rPr lang="tr-TR" sz="2000" dirty="0" err="1"/>
              <a:t>conus</a:t>
            </a:r>
            <a:r>
              <a:rPr lang="tr-TR" sz="2000" dirty="0"/>
              <a:t> </a:t>
            </a:r>
            <a:r>
              <a:rPr lang="tr-TR" sz="2000" dirty="0" err="1"/>
              <a:t>medullaris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 err="1"/>
              <a:t>Static</a:t>
            </a:r>
            <a:r>
              <a:rPr lang="tr-TR" sz="2000" dirty="0"/>
              <a:t> </a:t>
            </a:r>
            <a:r>
              <a:rPr lang="tr-TR" sz="2000" dirty="0" err="1"/>
              <a:t>evaluation</a:t>
            </a:r>
            <a:r>
              <a:rPr lang="tr-TR" sz="2000" dirty="0"/>
              <a:t> (not </a:t>
            </a:r>
            <a:r>
              <a:rPr lang="tr-TR" sz="2000" dirty="0" err="1"/>
              <a:t>dynamic</a:t>
            </a:r>
            <a:r>
              <a:rPr lang="tr-TR" sz="2000" dirty="0"/>
              <a:t>)</a:t>
            </a:r>
            <a:endParaRPr lang="en-AU" sz="20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dirty="0" err="1">
                <a:solidFill>
                  <a:srgbClr val="FF0000"/>
                </a:solidFill>
              </a:rPr>
              <a:t>Treatment</a:t>
            </a:r>
            <a:r>
              <a:rPr lang="tr-TR" sz="3200" dirty="0">
                <a:solidFill>
                  <a:srgbClr val="FF0000"/>
                </a:solidFill>
              </a:rPr>
              <a:t> </a:t>
            </a:r>
            <a:r>
              <a:rPr lang="tr-TR" sz="3200" dirty="0" err="1">
                <a:solidFill>
                  <a:srgbClr val="FF0000"/>
                </a:solidFill>
              </a:rPr>
              <a:t>Planing</a:t>
            </a:r>
            <a:endParaRPr lang="tr-TR" sz="3200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Tx/>
              <a:buNone/>
              <a:defRPr/>
            </a:pPr>
            <a:r>
              <a:rPr lang="tr-TR" sz="2400" dirty="0">
                <a:solidFill>
                  <a:srgbClr val="FF0000"/>
                </a:solidFill>
                <a:cs typeface="Times New Roman" pitchFamily="18" charset="0"/>
              </a:rPr>
              <a:t>1-Stress </a:t>
            </a:r>
            <a:r>
              <a:rPr lang="tr-TR" sz="2400" dirty="0" err="1">
                <a:solidFill>
                  <a:srgbClr val="FF0000"/>
                </a:solidFill>
                <a:cs typeface="Times New Roman" pitchFamily="18" charset="0"/>
              </a:rPr>
              <a:t>Type</a:t>
            </a:r>
            <a:r>
              <a:rPr lang="tr-TR" sz="24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tr-TR" sz="2400" dirty="0" err="1">
                <a:solidFill>
                  <a:srgbClr val="FF0000"/>
                </a:solidFill>
                <a:cs typeface="Times New Roman" pitchFamily="18" charset="0"/>
              </a:rPr>
              <a:t>Urinary</a:t>
            </a:r>
            <a:r>
              <a:rPr lang="tr-TR" sz="24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tr-TR" sz="2400" dirty="0" err="1">
                <a:solidFill>
                  <a:srgbClr val="FF0000"/>
                </a:solidFill>
                <a:cs typeface="Times New Roman" pitchFamily="18" charset="0"/>
              </a:rPr>
              <a:t>Incontinance</a:t>
            </a:r>
            <a:endParaRPr lang="tr-TR" sz="2400" dirty="0">
              <a:solidFill>
                <a:srgbClr val="FF0000"/>
              </a:solidFill>
              <a:cs typeface="Times New Roman" pitchFamily="18" charset="0"/>
            </a:endParaRPr>
          </a:p>
          <a:p>
            <a:pPr marL="514350" indent="-514350">
              <a:buFontTx/>
              <a:buNone/>
              <a:defRPr/>
            </a:pPr>
            <a:r>
              <a:rPr lang="tr-TR" sz="2400" dirty="0" err="1">
                <a:cs typeface="Times New Roman" pitchFamily="18" charset="0"/>
              </a:rPr>
              <a:t>Weakness</a:t>
            </a:r>
            <a:r>
              <a:rPr lang="tr-TR" sz="2400" dirty="0">
                <a:cs typeface="Times New Roman" pitchFamily="18" charset="0"/>
              </a:rPr>
              <a:t> of </a:t>
            </a:r>
            <a:r>
              <a:rPr lang="tr-TR" sz="2400" dirty="0" err="1">
                <a:cs typeface="Times New Roman" pitchFamily="18" charset="0"/>
              </a:rPr>
              <a:t>pelvic</a:t>
            </a:r>
            <a:r>
              <a:rPr lang="tr-TR" sz="2400" dirty="0">
                <a:cs typeface="Times New Roman" pitchFamily="18" charset="0"/>
              </a:rPr>
              <a:t> </a:t>
            </a:r>
            <a:r>
              <a:rPr lang="tr-TR" sz="2400" dirty="0" err="1">
                <a:cs typeface="Times New Roman" pitchFamily="18" charset="0"/>
              </a:rPr>
              <a:t>floor</a:t>
            </a:r>
            <a:r>
              <a:rPr lang="tr-TR" sz="2400" dirty="0">
                <a:cs typeface="Times New Roman" pitchFamily="18" charset="0"/>
              </a:rPr>
              <a:t> </a:t>
            </a:r>
            <a:r>
              <a:rPr lang="tr-TR" sz="2400" dirty="0" err="1">
                <a:cs typeface="Times New Roman" pitchFamily="18" charset="0"/>
              </a:rPr>
              <a:t>muscles</a:t>
            </a:r>
            <a:endParaRPr lang="tr-TR" sz="2400" dirty="0">
              <a:cs typeface="Times New Roman" pitchFamily="18" charset="0"/>
            </a:endParaRPr>
          </a:p>
          <a:p>
            <a:pPr marL="514350" indent="-514350">
              <a:buFontTx/>
              <a:buNone/>
              <a:defRPr/>
            </a:pPr>
            <a:r>
              <a:rPr lang="tr-TR" sz="2400" dirty="0" err="1">
                <a:cs typeface="Times New Roman" pitchFamily="18" charset="0"/>
              </a:rPr>
              <a:t>Sphincteric</a:t>
            </a:r>
            <a:r>
              <a:rPr lang="tr-TR" sz="2400" dirty="0">
                <a:cs typeface="Times New Roman" pitchFamily="18" charset="0"/>
              </a:rPr>
              <a:t> </a:t>
            </a:r>
            <a:r>
              <a:rPr lang="tr-TR" sz="2400" dirty="0" err="1">
                <a:cs typeface="Times New Roman" pitchFamily="18" charset="0"/>
              </a:rPr>
              <a:t>insufficiency</a:t>
            </a:r>
            <a:endParaRPr lang="tr-TR" sz="2400" dirty="0">
              <a:cs typeface="Times New Roman" pitchFamily="18" charset="0"/>
            </a:endParaRPr>
          </a:p>
          <a:p>
            <a:pPr marL="514350" indent="-514350">
              <a:buFontTx/>
              <a:buNone/>
              <a:defRPr/>
            </a:pPr>
            <a:r>
              <a:rPr lang="tr-TR" sz="2400" dirty="0">
                <a:solidFill>
                  <a:srgbClr val="FF0000"/>
                </a:solidFill>
                <a:cs typeface="Times New Roman" pitchFamily="18" charset="0"/>
              </a:rPr>
              <a:t>2-Urge </a:t>
            </a:r>
            <a:r>
              <a:rPr lang="tr-TR" sz="2400" dirty="0" err="1">
                <a:solidFill>
                  <a:srgbClr val="FF0000"/>
                </a:solidFill>
                <a:cs typeface="Times New Roman" pitchFamily="18" charset="0"/>
              </a:rPr>
              <a:t>Type</a:t>
            </a:r>
            <a:r>
              <a:rPr lang="tr-TR" sz="24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tr-TR" sz="2400" dirty="0" err="1">
                <a:solidFill>
                  <a:srgbClr val="FF0000"/>
                </a:solidFill>
                <a:cs typeface="Times New Roman" pitchFamily="18" charset="0"/>
              </a:rPr>
              <a:t>Urinary</a:t>
            </a:r>
            <a:r>
              <a:rPr lang="tr-TR" sz="24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tr-TR" sz="2400" dirty="0" err="1">
                <a:solidFill>
                  <a:srgbClr val="FF0000"/>
                </a:solidFill>
                <a:cs typeface="Times New Roman" pitchFamily="18" charset="0"/>
              </a:rPr>
              <a:t>Incontinance</a:t>
            </a:r>
            <a:endParaRPr lang="tr-TR" sz="2400" dirty="0">
              <a:solidFill>
                <a:srgbClr val="FF0000"/>
              </a:solidFill>
              <a:cs typeface="Times New Roman" pitchFamily="18" charset="0"/>
            </a:endParaRPr>
          </a:p>
          <a:p>
            <a:pPr marL="514350" indent="-514350">
              <a:buFontTx/>
              <a:buNone/>
              <a:defRPr/>
            </a:pPr>
            <a:r>
              <a:rPr lang="tr-TR" sz="2400" dirty="0" err="1">
                <a:cs typeface="Times New Roman" pitchFamily="18" charset="0"/>
              </a:rPr>
              <a:t>Over</a:t>
            </a:r>
            <a:r>
              <a:rPr lang="tr-TR" sz="2400" dirty="0">
                <a:cs typeface="Times New Roman" pitchFamily="18" charset="0"/>
              </a:rPr>
              <a:t> </a:t>
            </a:r>
            <a:r>
              <a:rPr lang="tr-TR" sz="2400" dirty="0" err="1">
                <a:cs typeface="Times New Roman" pitchFamily="18" charset="0"/>
              </a:rPr>
              <a:t>active</a:t>
            </a:r>
            <a:r>
              <a:rPr lang="tr-TR" sz="2400" dirty="0">
                <a:cs typeface="Times New Roman" pitchFamily="18" charset="0"/>
              </a:rPr>
              <a:t> </a:t>
            </a:r>
            <a:r>
              <a:rPr lang="tr-TR" sz="2400" dirty="0" err="1">
                <a:cs typeface="Times New Roman" pitchFamily="18" charset="0"/>
              </a:rPr>
              <a:t>bladder</a:t>
            </a:r>
            <a:endParaRPr lang="tr-TR" sz="2400" dirty="0">
              <a:cs typeface="Times New Roman" pitchFamily="18" charset="0"/>
            </a:endParaRPr>
          </a:p>
          <a:p>
            <a:pPr marL="514350" indent="-514350">
              <a:buFontTx/>
              <a:buNone/>
              <a:defRPr/>
            </a:pPr>
            <a:r>
              <a:rPr lang="tr-TR" sz="2400" dirty="0">
                <a:cs typeface="Times New Roman" pitchFamily="18" charset="0"/>
              </a:rPr>
              <a:t>High </a:t>
            </a:r>
            <a:r>
              <a:rPr lang="tr-TR" sz="2400" dirty="0" err="1">
                <a:cs typeface="Times New Roman" pitchFamily="18" charset="0"/>
              </a:rPr>
              <a:t>Pressure</a:t>
            </a:r>
            <a:r>
              <a:rPr lang="tr-TR" sz="2400" dirty="0">
                <a:cs typeface="Times New Roman" pitchFamily="18" charset="0"/>
              </a:rPr>
              <a:t> Neurogenic </a:t>
            </a:r>
            <a:r>
              <a:rPr lang="tr-TR" sz="2400" dirty="0" err="1">
                <a:cs typeface="Times New Roman" pitchFamily="18" charset="0"/>
              </a:rPr>
              <a:t>Bladder</a:t>
            </a:r>
            <a:r>
              <a:rPr lang="tr-TR" sz="2400" dirty="0">
                <a:cs typeface="Times New Roman" pitchFamily="18" charset="0"/>
              </a:rPr>
              <a:t> </a:t>
            </a:r>
          </a:p>
          <a:p>
            <a:pPr marL="514350" indent="-514350">
              <a:buFontTx/>
              <a:buNone/>
              <a:defRPr/>
            </a:pPr>
            <a:r>
              <a:rPr lang="tr-TR" sz="2400" dirty="0">
                <a:solidFill>
                  <a:srgbClr val="FF0000"/>
                </a:solidFill>
                <a:cs typeface="Times New Roman" pitchFamily="18" charset="0"/>
              </a:rPr>
              <a:t>3- </a:t>
            </a:r>
            <a:r>
              <a:rPr lang="tr-TR" sz="2400" dirty="0" err="1">
                <a:solidFill>
                  <a:srgbClr val="FF0000"/>
                </a:solidFill>
                <a:cs typeface="Times New Roman" pitchFamily="18" charset="0"/>
              </a:rPr>
              <a:t>Infravesical</a:t>
            </a:r>
            <a:r>
              <a:rPr lang="tr-TR" sz="24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tr-TR" sz="2400" dirty="0" err="1">
                <a:solidFill>
                  <a:srgbClr val="FF0000"/>
                </a:solidFill>
                <a:cs typeface="Times New Roman" pitchFamily="18" charset="0"/>
              </a:rPr>
              <a:t>Obstruction</a:t>
            </a:r>
            <a:endParaRPr lang="tr-TR" sz="2400" dirty="0">
              <a:solidFill>
                <a:srgbClr val="FF0000"/>
              </a:solidFill>
              <a:cs typeface="Times New Roman" pitchFamily="18" charset="0"/>
            </a:endParaRPr>
          </a:p>
          <a:p>
            <a:pPr marL="514350" indent="-514350">
              <a:buFontTx/>
              <a:buNone/>
              <a:defRPr/>
            </a:pPr>
            <a:r>
              <a:rPr lang="tr-TR" sz="2400" dirty="0" err="1">
                <a:cs typeface="Times New Roman" pitchFamily="18" charset="0"/>
              </a:rPr>
              <a:t>Difficulty</a:t>
            </a:r>
            <a:r>
              <a:rPr lang="tr-TR" sz="2400" dirty="0">
                <a:cs typeface="Times New Roman" pitchFamily="18" charset="0"/>
              </a:rPr>
              <a:t> in </a:t>
            </a:r>
            <a:r>
              <a:rPr lang="tr-TR" sz="2400" dirty="0" err="1">
                <a:cs typeface="Times New Roman" pitchFamily="18" charset="0"/>
              </a:rPr>
              <a:t>micturition</a:t>
            </a:r>
            <a:r>
              <a:rPr lang="tr-TR" sz="2400" dirty="0">
                <a:cs typeface="Times New Roman" pitchFamily="18" charset="0"/>
              </a:rPr>
              <a:t> , </a:t>
            </a:r>
            <a:r>
              <a:rPr lang="tr-TR" sz="2400" dirty="0" err="1">
                <a:cs typeface="Times New Roman" pitchFamily="18" charset="0"/>
              </a:rPr>
              <a:t>Residual</a:t>
            </a:r>
            <a:r>
              <a:rPr lang="tr-TR" sz="2400" dirty="0">
                <a:cs typeface="Times New Roman" pitchFamily="18" charset="0"/>
              </a:rPr>
              <a:t> </a:t>
            </a:r>
            <a:r>
              <a:rPr lang="tr-TR" sz="2400" dirty="0" err="1">
                <a:cs typeface="Times New Roman" pitchFamily="18" charset="0"/>
              </a:rPr>
              <a:t>Urine</a:t>
            </a:r>
            <a:r>
              <a:rPr lang="tr-TR" sz="2400" dirty="0">
                <a:cs typeface="Times New Roman" pitchFamily="18" charset="0"/>
              </a:rPr>
              <a:t>, </a:t>
            </a:r>
            <a:r>
              <a:rPr lang="tr-TR" sz="2400" dirty="0" err="1">
                <a:cs typeface="Times New Roman" pitchFamily="18" charset="0"/>
              </a:rPr>
              <a:t>incontinance</a:t>
            </a:r>
            <a:r>
              <a:rPr lang="tr-TR" sz="2400" dirty="0">
                <a:cs typeface="Times New Roman" pitchFamily="18" charset="0"/>
              </a:rPr>
              <a:t>(</a:t>
            </a:r>
            <a:r>
              <a:rPr lang="tr-TR" sz="2400" dirty="0" err="1">
                <a:cs typeface="Times New Roman" pitchFamily="18" charset="0"/>
              </a:rPr>
              <a:t>overflow</a:t>
            </a:r>
            <a:r>
              <a:rPr lang="tr-TR" sz="2400" dirty="0">
                <a:cs typeface="Times New Roman" pitchFamily="18" charset="0"/>
              </a:rPr>
              <a:t>)</a:t>
            </a:r>
          </a:p>
          <a:p>
            <a:pPr marL="514350" indent="-514350">
              <a:buFontTx/>
              <a:buNone/>
              <a:defRPr/>
            </a:pPr>
            <a:r>
              <a:rPr lang="tr-TR" sz="2400" dirty="0" err="1">
                <a:cs typeface="Times New Roman" pitchFamily="18" charset="0"/>
              </a:rPr>
              <a:t>Impairment</a:t>
            </a:r>
            <a:r>
              <a:rPr lang="tr-TR" sz="2400" dirty="0">
                <a:cs typeface="Times New Roman" pitchFamily="18" charset="0"/>
              </a:rPr>
              <a:t> of </a:t>
            </a:r>
            <a:r>
              <a:rPr lang="tr-TR" sz="2400" dirty="0" err="1">
                <a:cs typeface="Times New Roman" pitchFamily="18" charset="0"/>
              </a:rPr>
              <a:t>upper</a:t>
            </a:r>
            <a:r>
              <a:rPr lang="tr-TR" sz="2400" dirty="0">
                <a:cs typeface="Times New Roman" pitchFamily="18" charset="0"/>
              </a:rPr>
              <a:t>  </a:t>
            </a:r>
            <a:r>
              <a:rPr lang="tr-TR" sz="2400" dirty="0" err="1">
                <a:cs typeface="Times New Roman" pitchFamily="18" charset="0"/>
              </a:rPr>
              <a:t>urinary</a:t>
            </a:r>
            <a:r>
              <a:rPr lang="tr-TR" sz="2400" dirty="0">
                <a:cs typeface="Times New Roman" pitchFamily="18" charset="0"/>
              </a:rPr>
              <a:t> </a:t>
            </a:r>
            <a:r>
              <a:rPr lang="tr-TR" sz="2400" dirty="0" err="1">
                <a:cs typeface="Times New Roman" pitchFamily="18" charset="0"/>
              </a:rPr>
              <a:t>tract</a:t>
            </a:r>
            <a:endParaRPr lang="tr-TR" sz="2400" dirty="0">
              <a:cs typeface="Times New Roman" pitchFamily="18" charset="0"/>
            </a:endParaRPr>
          </a:p>
          <a:p>
            <a:pPr marL="514350" indent="-514350">
              <a:buFontTx/>
              <a:buNone/>
              <a:defRPr/>
            </a:pPr>
            <a:r>
              <a:rPr lang="tr-TR" sz="2400" dirty="0">
                <a:solidFill>
                  <a:srgbClr val="FF0000"/>
                </a:solidFill>
                <a:cs typeface="Times New Roman" pitchFamily="18" charset="0"/>
              </a:rPr>
              <a:t>4-Increasing </a:t>
            </a:r>
            <a:r>
              <a:rPr lang="tr-TR" sz="2400" dirty="0" err="1">
                <a:solidFill>
                  <a:srgbClr val="FF0000"/>
                </a:solidFill>
                <a:cs typeface="Times New Roman" pitchFamily="18" charset="0"/>
              </a:rPr>
              <a:t>Detrusor</a:t>
            </a:r>
            <a:r>
              <a:rPr lang="tr-TR" sz="24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tr-TR" sz="2400" dirty="0" err="1">
                <a:solidFill>
                  <a:srgbClr val="FF0000"/>
                </a:solidFill>
                <a:cs typeface="Times New Roman" pitchFamily="18" charset="0"/>
              </a:rPr>
              <a:t>Contraction</a:t>
            </a:r>
            <a:r>
              <a:rPr lang="tr-TR" sz="24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tr-TR" sz="2400" dirty="0" err="1">
                <a:solidFill>
                  <a:srgbClr val="FF0000"/>
                </a:solidFill>
                <a:cs typeface="Times New Roman" pitchFamily="18" charset="0"/>
              </a:rPr>
              <a:t>Power</a:t>
            </a:r>
            <a:endParaRPr lang="tr-TR" sz="2400" dirty="0">
              <a:solidFill>
                <a:srgbClr val="FF0000"/>
              </a:solidFill>
              <a:cs typeface="Times New Roman" pitchFamily="18" charset="0"/>
            </a:endParaRPr>
          </a:p>
          <a:p>
            <a:pPr marL="514350" indent="-514350">
              <a:buFontTx/>
              <a:buNone/>
              <a:defRPr/>
            </a:pPr>
            <a:r>
              <a:rPr lang="tr-TR" sz="2400" dirty="0" err="1">
                <a:cs typeface="Times New Roman" pitchFamily="18" charset="0"/>
              </a:rPr>
              <a:t>Difficulty</a:t>
            </a:r>
            <a:r>
              <a:rPr lang="tr-TR" sz="2400" dirty="0">
                <a:cs typeface="Times New Roman" pitchFamily="18" charset="0"/>
              </a:rPr>
              <a:t> in </a:t>
            </a:r>
            <a:r>
              <a:rPr lang="tr-TR" sz="2400" dirty="0" err="1">
                <a:cs typeface="Times New Roman" pitchFamily="18" charset="0"/>
              </a:rPr>
              <a:t>micturition</a:t>
            </a:r>
            <a:r>
              <a:rPr lang="tr-TR" sz="2400" dirty="0">
                <a:cs typeface="Times New Roman" pitchFamily="18" charset="0"/>
              </a:rPr>
              <a:t> , </a:t>
            </a:r>
            <a:r>
              <a:rPr lang="tr-TR" sz="2400" dirty="0" err="1">
                <a:cs typeface="Times New Roman" pitchFamily="18" charset="0"/>
              </a:rPr>
              <a:t>Residual</a:t>
            </a:r>
            <a:r>
              <a:rPr lang="tr-TR" sz="2400" dirty="0">
                <a:cs typeface="Times New Roman" pitchFamily="18" charset="0"/>
              </a:rPr>
              <a:t> </a:t>
            </a:r>
            <a:r>
              <a:rPr lang="tr-TR" sz="2400" dirty="0" err="1">
                <a:cs typeface="Times New Roman" pitchFamily="18" charset="0"/>
              </a:rPr>
              <a:t>Urine</a:t>
            </a:r>
            <a:r>
              <a:rPr lang="tr-TR" sz="2400" dirty="0">
                <a:cs typeface="Times New Roman" pitchFamily="18" charset="0"/>
              </a:rPr>
              <a:t>, </a:t>
            </a:r>
            <a:r>
              <a:rPr lang="tr-TR" sz="2400" dirty="0" err="1">
                <a:cs typeface="Times New Roman" pitchFamily="18" charset="0"/>
              </a:rPr>
              <a:t>incontinance</a:t>
            </a:r>
            <a:r>
              <a:rPr lang="tr-TR" sz="2400" dirty="0">
                <a:cs typeface="Times New Roman" pitchFamily="18" charset="0"/>
              </a:rPr>
              <a:t>(</a:t>
            </a:r>
            <a:r>
              <a:rPr lang="tr-TR" sz="2400" dirty="0" err="1">
                <a:cs typeface="Times New Roman" pitchFamily="18" charset="0"/>
              </a:rPr>
              <a:t>overflow</a:t>
            </a:r>
            <a:r>
              <a:rPr lang="tr-TR" sz="2400" dirty="0">
                <a:cs typeface="Times New Roman" pitchFamily="18" charset="0"/>
              </a:rPr>
              <a:t>)</a:t>
            </a:r>
          </a:p>
          <a:p>
            <a:pPr marL="514350" indent="-514350">
              <a:buFontTx/>
              <a:buNone/>
              <a:defRPr/>
            </a:pPr>
            <a:endParaRPr lang="tr-TR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14350" indent="-514350">
              <a:defRPr/>
            </a:pPr>
            <a:r>
              <a:rPr lang="tr-TR" sz="3200" dirty="0" err="1">
                <a:solidFill>
                  <a:srgbClr val="FF0000"/>
                </a:solidFill>
                <a:cs typeface="Times New Roman" pitchFamily="18" charset="0"/>
              </a:rPr>
              <a:t>Strengthening</a:t>
            </a:r>
            <a:r>
              <a:rPr lang="tr-TR" sz="3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tr-TR" sz="3200" dirty="0" err="1">
                <a:solidFill>
                  <a:srgbClr val="FF0000"/>
                </a:solidFill>
                <a:cs typeface="Times New Roman" pitchFamily="18" charset="0"/>
              </a:rPr>
              <a:t>Uretral</a:t>
            </a:r>
            <a:r>
              <a:rPr lang="tr-TR" sz="3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tr-TR" sz="3200" dirty="0" err="1">
                <a:solidFill>
                  <a:srgbClr val="FF0000"/>
                </a:solidFill>
                <a:cs typeface="Times New Roman" pitchFamily="18" charset="0"/>
              </a:rPr>
              <a:t>Resistance</a:t>
            </a:r>
            <a:r>
              <a:rPr lang="tr-TR" sz="3200" dirty="0">
                <a:solidFill>
                  <a:srgbClr val="FF0000"/>
                </a:solidFill>
                <a:cs typeface="Times New Roman" pitchFamily="18" charset="0"/>
              </a:rPr>
              <a:t/>
            </a:r>
            <a:br>
              <a:rPr lang="tr-TR" sz="3200" dirty="0">
                <a:solidFill>
                  <a:srgbClr val="FF0000"/>
                </a:solidFill>
                <a:cs typeface="Times New Roman" pitchFamily="18" charset="0"/>
              </a:rPr>
            </a:br>
            <a:r>
              <a:rPr lang="tr-TR" sz="3200" dirty="0">
                <a:solidFill>
                  <a:srgbClr val="FF0000"/>
                </a:solidFill>
                <a:cs typeface="Times New Roman" pitchFamily="18" charset="0"/>
              </a:rPr>
              <a:t>Female STUI</a:t>
            </a:r>
            <a:br>
              <a:rPr lang="tr-TR" sz="3200" dirty="0">
                <a:solidFill>
                  <a:srgbClr val="FF0000"/>
                </a:solidFill>
                <a:cs typeface="Times New Roman" pitchFamily="18" charset="0"/>
              </a:rPr>
            </a:br>
            <a:endParaRPr lang="tr-TR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Tx/>
              <a:buNone/>
              <a:defRPr/>
            </a:pPr>
            <a:endParaRPr lang="tr-TR" dirty="0"/>
          </a:p>
          <a:p>
            <a:pPr marL="514350" indent="-514350">
              <a:buFontTx/>
              <a:buNone/>
              <a:defRPr/>
            </a:pPr>
            <a:r>
              <a:rPr lang="tr-TR" dirty="0"/>
              <a:t>1. 1st </a:t>
            </a:r>
            <a:r>
              <a:rPr lang="tr-TR" dirty="0" err="1"/>
              <a:t>Line</a:t>
            </a:r>
            <a:r>
              <a:rPr lang="tr-TR" dirty="0"/>
              <a:t> </a:t>
            </a:r>
            <a:r>
              <a:rPr lang="tr-TR" dirty="0" err="1"/>
              <a:t>Treatment</a:t>
            </a:r>
            <a:r>
              <a:rPr lang="tr-TR" dirty="0"/>
              <a:t>; </a:t>
            </a:r>
            <a:r>
              <a:rPr lang="tr-TR" dirty="0" err="1"/>
              <a:t>Pelvic</a:t>
            </a:r>
            <a:r>
              <a:rPr lang="tr-TR" dirty="0"/>
              <a:t> </a:t>
            </a:r>
            <a:r>
              <a:rPr lang="tr-TR" dirty="0" err="1"/>
              <a:t>floor</a:t>
            </a:r>
            <a:r>
              <a:rPr lang="tr-TR" dirty="0"/>
              <a:t> </a:t>
            </a:r>
            <a:r>
              <a:rPr lang="tr-TR" dirty="0" err="1"/>
              <a:t>exercise</a:t>
            </a:r>
            <a:r>
              <a:rPr lang="tr-TR" dirty="0"/>
              <a:t> + </a:t>
            </a:r>
            <a:r>
              <a:rPr lang="tr-TR" dirty="0" err="1"/>
              <a:t>Duloxetine</a:t>
            </a:r>
            <a:endParaRPr lang="tr-TR" dirty="0"/>
          </a:p>
          <a:p>
            <a:pPr marL="514350" indent="-514350">
              <a:buFontTx/>
              <a:buNone/>
              <a:defRPr/>
            </a:pPr>
            <a:endParaRPr lang="tr-TR" dirty="0"/>
          </a:p>
          <a:p>
            <a:pPr marL="514350" indent="-514350">
              <a:buFontTx/>
              <a:buNone/>
              <a:defRPr/>
            </a:pPr>
            <a:endParaRPr lang="tr-TR" dirty="0"/>
          </a:p>
          <a:p>
            <a:pPr marL="514350" indent="-514350">
              <a:buFontTx/>
              <a:buNone/>
              <a:defRPr/>
            </a:pPr>
            <a:r>
              <a:rPr lang="tr-TR" dirty="0"/>
              <a:t>2. </a:t>
            </a:r>
            <a:r>
              <a:rPr lang="tr-TR" dirty="0" err="1"/>
              <a:t>Surgical</a:t>
            </a:r>
            <a:r>
              <a:rPr lang="tr-TR" dirty="0"/>
              <a:t> </a:t>
            </a:r>
            <a:r>
              <a:rPr lang="tr-TR" dirty="0" err="1"/>
              <a:t>Treatment</a:t>
            </a:r>
            <a:endParaRPr lang="tr-TR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>
                <a:solidFill>
                  <a:srgbClr val="FF0000"/>
                </a:solidFill>
                <a:cs typeface="Times New Roman" pitchFamily="18" charset="0"/>
              </a:rPr>
              <a:t>Female STUI SURGICAL TREATMENT</a:t>
            </a:r>
            <a:br>
              <a:rPr lang="tr-TR" dirty="0">
                <a:solidFill>
                  <a:srgbClr val="FF0000"/>
                </a:solidFill>
                <a:cs typeface="Times New Roman" pitchFamily="18" charset="0"/>
              </a:rPr>
            </a:br>
            <a:r>
              <a:rPr lang="tr-TR" dirty="0" err="1">
                <a:solidFill>
                  <a:srgbClr val="FF0000"/>
                </a:solidFill>
              </a:rPr>
              <a:t>Mid-Urethral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Sling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28675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r-TR" b="1" dirty="0"/>
          </a:p>
          <a:p>
            <a:pPr eaLnBrk="1" hangingPunct="1"/>
            <a:r>
              <a:rPr lang="tr-TR" b="1" dirty="0"/>
              <a:t>Golden Standart!</a:t>
            </a:r>
          </a:p>
          <a:p>
            <a:pPr eaLnBrk="1" hangingPunct="1"/>
            <a:endParaRPr lang="tr-TR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9975" t="-2550" r="34705" b="66478"/>
          <a:stretch>
            <a:fillRect/>
          </a:stretch>
        </p:blipFill>
        <p:spPr bwMode="auto">
          <a:xfrm rot="16200000">
            <a:off x="5421146" y="2003791"/>
            <a:ext cx="2232248" cy="3210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Başlık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tr-TR" b="1" dirty="0"/>
              <a:t>MUS</a:t>
            </a:r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66925"/>
          <a:stretch>
            <a:fillRect/>
          </a:stretch>
        </p:blipFill>
        <p:spPr>
          <a:xfrm>
            <a:off x="5148064" y="1268760"/>
            <a:ext cx="3600400" cy="3492500"/>
          </a:xfr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4896544" cy="391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3059832" y="5517232"/>
            <a:ext cx="3439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/>
              <a:t>RETROPUBIC-TVT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124" r="33501"/>
          <a:stretch>
            <a:fillRect/>
          </a:stretch>
        </p:blipFill>
        <p:spPr>
          <a:xfrm>
            <a:off x="1763688" y="1772816"/>
            <a:ext cx="2664296" cy="2638865"/>
          </a:xfrm>
          <a:noFill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772817"/>
            <a:ext cx="2304256" cy="267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1 Başlık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r>
              <a:rPr lang="tr-TR" b="1" dirty="0"/>
              <a:t>MUS</a:t>
            </a:r>
          </a:p>
        </p:txBody>
      </p:sp>
      <p:sp>
        <p:nvSpPr>
          <p:cNvPr id="10" name="9 Metin kutusu"/>
          <p:cNvSpPr txBox="1"/>
          <p:nvPr/>
        </p:nvSpPr>
        <p:spPr>
          <a:xfrm>
            <a:off x="2267744" y="6211669"/>
            <a:ext cx="4832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/>
              <a:t>TRANSOBTURATOR -TOT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52 y-o, </a:t>
            </a:r>
            <a:r>
              <a:rPr lang="tr-TR" dirty="0" err="1"/>
              <a:t>female</a:t>
            </a:r>
            <a:r>
              <a:rPr lang="tr-TR" dirty="0"/>
              <a:t> </a:t>
            </a:r>
          </a:p>
          <a:p>
            <a:r>
              <a:rPr lang="tr-TR" dirty="0" err="1"/>
              <a:t>Urinary</a:t>
            </a:r>
            <a:r>
              <a:rPr lang="tr-TR" dirty="0"/>
              <a:t> </a:t>
            </a:r>
            <a:r>
              <a:rPr lang="tr-TR" dirty="0" err="1"/>
              <a:t>Incontinence</a:t>
            </a:r>
            <a:endParaRPr lang="tr-TR" dirty="0"/>
          </a:p>
          <a:p>
            <a:r>
              <a:rPr lang="tr-TR" dirty="0" err="1"/>
              <a:t>Complaint</a:t>
            </a:r>
            <a:r>
              <a:rPr lang="tr-TR" dirty="0"/>
              <a:t> </a:t>
            </a:r>
            <a:r>
              <a:rPr lang="tr-TR" dirty="0" err="1"/>
              <a:t>about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5 </a:t>
            </a:r>
            <a:r>
              <a:rPr lang="tr-TR" dirty="0" err="1"/>
              <a:t>years</a:t>
            </a:r>
            <a:endParaRPr lang="tr-TR" dirty="0"/>
          </a:p>
          <a:p>
            <a:r>
              <a:rPr lang="tr-TR" dirty="0" err="1"/>
              <a:t>Increase</a:t>
            </a:r>
            <a:r>
              <a:rPr lang="tr-TR" dirty="0"/>
              <a:t> in </a:t>
            </a:r>
            <a:r>
              <a:rPr lang="tr-TR" dirty="0" err="1"/>
              <a:t>symptoms</a:t>
            </a:r>
            <a:r>
              <a:rPr lang="tr-TR" dirty="0"/>
              <a:t> in </a:t>
            </a:r>
            <a:r>
              <a:rPr lang="tr-TR" dirty="0" err="1"/>
              <a:t>last</a:t>
            </a:r>
            <a:r>
              <a:rPr lang="tr-TR" dirty="0"/>
              <a:t> 1 </a:t>
            </a:r>
            <a:r>
              <a:rPr lang="tr-TR" dirty="0" err="1"/>
              <a:t>year</a:t>
            </a:r>
            <a:endParaRPr lang="tr-TR" dirty="0"/>
          </a:p>
          <a:p>
            <a:r>
              <a:rPr lang="tr-TR" dirty="0" err="1"/>
              <a:t>Pelvic</a:t>
            </a:r>
            <a:r>
              <a:rPr lang="tr-TR" dirty="0"/>
              <a:t> </a:t>
            </a:r>
            <a:r>
              <a:rPr lang="tr-TR" dirty="0" err="1"/>
              <a:t>Floor</a:t>
            </a:r>
            <a:r>
              <a:rPr lang="tr-TR" dirty="0"/>
              <a:t> </a:t>
            </a:r>
            <a:r>
              <a:rPr lang="tr-TR" dirty="0" err="1"/>
              <a:t>Exercise</a:t>
            </a:r>
            <a:r>
              <a:rPr lang="tr-TR" dirty="0"/>
              <a:t> </a:t>
            </a:r>
            <a:r>
              <a:rPr lang="tr-TR" dirty="0" err="1"/>
              <a:t>applied</a:t>
            </a:r>
            <a:r>
              <a:rPr lang="tr-TR" dirty="0"/>
              <a:t> </a:t>
            </a:r>
            <a:r>
              <a:rPr lang="tr-TR" dirty="0">
                <a:sym typeface="Wingdings" panose="05000000000000000000" pitchFamily="2" charset="2"/>
              </a:rPr>
              <a:t> No </a:t>
            </a:r>
            <a:r>
              <a:rPr lang="tr-TR" dirty="0" err="1">
                <a:sym typeface="Wingdings" panose="05000000000000000000" pitchFamily="2" charset="2"/>
              </a:rPr>
              <a:t>improvement</a:t>
            </a:r>
            <a:r>
              <a:rPr lang="tr-TR" dirty="0">
                <a:sym typeface="Wingdings" panose="05000000000000000000" pitchFamily="2" charset="2"/>
              </a:rPr>
              <a:t> in </a:t>
            </a:r>
            <a:r>
              <a:rPr lang="tr-TR" dirty="0" err="1">
                <a:sym typeface="Wingdings" panose="05000000000000000000" pitchFamily="2" charset="2"/>
              </a:rPr>
              <a:t>symtomps</a:t>
            </a:r>
            <a:endParaRPr lang="tr-TR" dirty="0"/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>
                <a:solidFill>
                  <a:srgbClr val="FF0000"/>
                </a:solidFill>
                <a:cs typeface="Times New Roman" pitchFamily="18" charset="0"/>
              </a:rPr>
              <a:t>Male STUI </a:t>
            </a:r>
            <a:r>
              <a:rPr lang="tr-TR" dirty="0" err="1">
                <a:solidFill>
                  <a:srgbClr val="FF0000"/>
                </a:solidFill>
                <a:cs typeface="Times New Roman" pitchFamily="18" charset="0"/>
              </a:rPr>
              <a:t>Surgical</a:t>
            </a:r>
            <a:r>
              <a:rPr lang="tr-TR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tr-TR" dirty="0" err="1">
                <a:solidFill>
                  <a:srgbClr val="FF0000"/>
                </a:solidFill>
                <a:cs typeface="Times New Roman" pitchFamily="18" charset="0"/>
              </a:rPr>
              <a:t>Treatment</a:t>
            </a:r>
            <a:r>
              <a:rPr lang="tr-TR" dirty="0">
                <a:solidFill>
                  <a:srgbClr val="FF0000"/>
                </a:solidFill>
                <a:cs typeface="Times New Roman" pitchFamily="18" charset="0"/>
              </a:rPr>
              <a:t/>
            </a:r>
            <a:br>
              <a:rPr lang="tr-TR" dirty="0">
                <a:solidFill>
                  <a:srgbClr val="FF0000"/>
                </a:solidFill>
                <a:cs typeface="Times New Roman" pitchFamily="18" charset="0"/>
              </a:rPr>
            </a:br>
            <a:r>
              <a:rPr lang="tr-TR" dirty="0" err="1">
                <a:solidFill>
                  <a:srgbClr val="FF0000"/>
                </a:solidFill>
              </a:rPr>
              <a:t>Artificial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Urinary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Sphincter</a:t>
            </a:r>
            <a:r>
              <a:rPr lang="tr-TR" dirty="0">
                <a:solidFill>
                  <a:srgbClr val="FF0000"/>
                </a:solidFill>
              </a:rPr>
              <a:t> </a:t>
            </a:r>
            <a:endParaRPr lang="tr-TR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1844824"/>
            <a:ext cx="4071684" cy="4525963"/>
          </a:xfr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060848"/>
            <a:ext cx="3889375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544513" y="476250"/>
            <a:ext cx="7772400" cy="855663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tr-TR" sz="4000" dirty="0" err="1">
                <a:solidFill>
                  <a:srgbClr val="FF0000"/>
                </a:solidFill>
              </a:rPr>
              <a:t>Storage</a:t>
            </a:r>
            <a:r>
              <a:rPr lang="tr-TR" sz="4000" dirty="0">
                <a:solidFill>
                  <a:srgbClr val="FF0000"/>
                </a:solidFill>
              </a:rPr>
              <a:t> </a:t>
            </a:r>
            <a:r>
              <a:rPr lang="tr-TR" sz="4000" dirty="0" err="1">
                <a:solidFill>
                  <a:srgbClr val="FF0000"/>
                </a:solidFill>
              </a:rPr>
              <a:t>Phase</a:t>
            </a:r>
            <a:endParaRPr lang="tr-TR" sz="4000" dirty="0">
              <a:solidFill>
                <a:srgbClr val="FF0000"/>
              </a:solidFill>
            </a:endParaRPr>
          </a:p>
        </p:txBody>
      </p:sp>
      <p:sp>
        <p:nvSpPr>
          <p:cNvPr id="174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00213"/>
            <a:ext cx="7705725" cy="4465091"/>
          </a:xfrm>
        </p:spPr>
        <p:txBody>
          <a:bodyPr>
            <a:normAutofit/>
          </a:bodyPr>
          <a:lstStyle/>
          <a:p>
            <a:pPr>
              <a:lnSpc>
                <a:spcPct val="190000"/>
              </a:lnSpc>
            </a:pPr>
            <a:r>
              <a:rPr lang="en-US" sz="2400" dirty="0"/>
              <a:t>Adaptation to the increasing amount of urine with low </a:t>
            </a:r>
            <a:r>
              <a:rPr lang="en-US" sz="2400" dirty="0" err="1"/>
              <a:t>intravesical</a:t>
            </a:r>
            <a:r>
              <a:rPr lang="en-US" sz="2400" dirty="0"/>
              <a:t> pressure and proper feeling</a:t>
            </a:r>
            <a:endParaRPr lang="tr-TR" altLang="tr-TR" sz="2400" dirty="0"/>
          </a:p>
          <a:p>
            <a:pPr>
              <a:lnSpc>
                <a:spcPct val="190000"/>
              </a:lnSpc>
            </a:pPr>
            <a:r>
              <a:rPr lang="en-US" sz="2400" dirty="0"/>
              <a:t>Absence of involuntary </a:t>
            </a:r>
            <a:r>
              <a:rPr lang="en-US" sz="2400" dirty="0" err="1"/>
              <a:t>detrusor</a:t>
            </a:r>
            <a:r>
              <a:rPr lang="en-US" sz="2400" dirty="0"/>
              <a:t> contractions</a:t>
            </a:r>
            <a:endParaRPr lang="tr-TR" sz="2400" dirty="0"/>
          </a:p>
          <a:p>
            <a:pPr>
              <a:lnSpc>
                <a:spcPct val="190000"/>
              </a:lnSpc>
            </a:pPr>
            <a:r>
              <a:rPr lang="en-US" sz="2400" dirty="0"/>
              <a:t>Closed bladder outlet at rest and during increased </a:t>
            </a:r>
            <a:r>
              <a:rPr lang="en-US" sz="2400" dirty="0" err="1"/>
              <a:t>intraabdominal</a:t>
            </a:r>
            <a:r>
              <a:rPr lang="en-US" sz="2400" dirty="0"/>
              <a:t> pressure</a:t>
            </a:r>
            <a:endParaRPr lang="tr-TR" altLang="tr-TR" sz="2400" dirty="0"/>
          </a:p>
        </p:txBody>
      </p:sp>
      <p:sp>
        <p:nvSpPr>
          <p:cNvPr id="17415" name="Rectangle 4"/>
          <p:cNvSpPr>
            <a:spLocks noChangeArrowheads="1"/>
          </p:cNvSpPr>
          <p:nvPr/>
        </p:nvSpPr>
        <p:spPr bwMode="auto">
          <a:xfrm>
            <a:off x="539750" y="4292600"/>
            <a:ext cx="77755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210000"/>
              </a:lnSpc>
            </a:pPr>
            <a:endParaRPr lang="tr-TR" altLang="tr-TR" dirty="0"/>
          </a:p>
        </p:txBody>
      </p:sp>
      <p:cxnSp>
        <p:nvCxnSpPr>
          <p:cNvPr id="11" name="10 Düz Ok Bağlayıcısı"/>
          <p:cNvCxnSpPr/>
          <p:nvPr/>
        </p:nvCxnSpPr>
        <p:spPr>
          <a:xfrm>
            <a:off x="6372200" y="2852936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Metin kutusu"/>
          <p:cNvSpPr txBox="1"/>
          <p:nvPr/>
        </p:nvSpPr>
        <p:spPr>
          <a:xfrm>
            <a:off x="7164288" y="2636912"/>
            <a:ext cx="1720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/>
              <a:t> </a:t>
            </a:r>
            <a:r>
              <a:rPr lang="tr-TR" sz="2400" dirty="0" err="1"/>
              <a:t>C</a:t>
            </a:r>
            <a:r>
              <a:rPr lang="tr-TR" altLang="tr-TR" sz="2400" dirty="0" err="1"/>
              <a:t>ompliance</a:t>
            </a:r>
            <a:endParaRPr lang="tr-TR" sz="2400" dirty="0"/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>
                <a:solidFill>
                  <a:srgbClr val="FF0000"/>
                </a:solidFill>
                <a:cs typeface="Times New Roman" pitchFamily="18" charset="0"/>
              </a:rPr>
              <a:t>URGE TYPE URINARY INCONTINENCE</a:t>
            </a:r>
            <a:br>
              <a:rPr lang="tr-TR" dirty="0">
                <a:solidFill>
                  <a:srgbClr val="FF0000"/>
                </a:solidFill>
                <a:cs typeface="Times New Roman" pitchFamily="18" charset="0"/>
              </a:rPr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Tx/>
              <a:buNone/>
              <a:defRPr/>
            </a:pPr>
            <a:r>
              <a:rPr lang="tr-TR" dirty="0" err="1">
                <a:cs typeface="Times New Roman" pitchFamily="18" charset="0"/>
              </a:rPr>
              <a:t>Over</a:t>
            </a:r>
            <a:r>
              <a:rPr lang="tr-TR" dirty="0">
                <a:cs typeface="Times New Roman" pitchFamily="18" charset="0"/>
              </a:rPr>
              <a:t> Active </a:t>
            </a:r>
            <a:r>
              <a:rPr lang="tr-TR" dirty="0" err="1">
                <a:cs typeface="Times New Roman" pitchFamily="18" charset="0"/>
              </a:rPr>
              <a:t>Bladder</a:t>
            </a:r>
            <a:endParaRPr lang="tr-TR" dirty="0">
              <a:cs typeface="Times New Roman" pitchFamily="18" charset="0"/>
            </a:endParaRPr>
          </a:p>
          <a:p>
            <a:pPr marL="514350" indent="-514350">
              <a:buFontTx/>
              <a:buNone/>
              <a:defRPr/>
            </a:pPr>
            <a:endParaRPr lang="tr-TR" dirty="0">
              <a:cs typeface="Times New Roman" pitchFamily="18" charset="0"/>
            </a:endParaRPr>
          </a:p>
          <a:p>
            <a:pPr marL="514350" indent="-514350">
              <a:buFontTx/>
              <a:buNone/>
              <a:defRPr/>
            </a:pPr>
            <a:endParaRPr lang="tr-TR" dirty="0">
              <a:cs typeface="Times New Roman" pitchFamily="18" charset="0"/>
            </a:endParaRPr>
          </a:p>
          <a:p>
            <a:pPr marL="514350" indent="-514350">
              <a:buFontTx/>
              <a:buNone/>
              <a:defRPr/>
            </a:pPr>
            <a:endParaRPr lang="tr-TR" dirty="0">
              <a:cs typeface="Times New Roman" pitchFamily="18" charset="0"/>
            </a:endParaRPr>
          </a:p>
          <a:p>
            <a:pPr marL="514350" indent="-514350">
              <a:buFontTx/>
              <a:buNone/>
              <a:defRPr/>
            </a:pPr>
            <a:r>
              <a:rPr lang="tr-TR" dirty="0">
                <a:cs typeface="Times New Roman" pitchFamily="18" charset="0"/>
              </a:rPr>
              <a:t>High </a:t>
            </a:r>
            <a:r>
              <a:rPr lang="tr-TR" dirty="0" err="1">
                <a:cs typeface="Times New Roman" pitchFamily="18" charset="0"/>
              </a:rPr>
              <a:t>Pressured</a:t>
            </a:r>
            <a:r>
              <a:rPr lang="tr-TR" dirty="0">
                <a:cs typeface="Times New Roman" pitchFamily="18" charset="0"/>
              </a:rPr>
              <a:t> Neurogenic </a:t>
            </a:r>
            <a:r>
              <a:rPr lang="tr-TR" dirty="0" err="1">
                <a:cs typeface="Times New Roman" pitchFamily="18" charset="0"/>
              </a:rPr>
              <a:t>Bladder</a:t>
            </a:r>
            <a:endParaRPr lang="tr-TR" dirty="0">
              <a:cs typeface="Times New Roman" pitchFamily="18" charset="0"/>
            </a:endParaRPr>
          </a:p>
          <a:p>
            <a:endParaRPr lang="tr-TR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OAB 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10509" y="144674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tr-TR" dirty="0" err="1"/>
              <a:t>Sudden</a:t>
            </a:r>
            <a:r>
              <a:rPr lang="tr-TR" dirty="0"/>
              <a:t> sense of </a:t>
            </a:r>
            <a:r>
              <a:rPr lang="tr-TR" dirty="0" err="1"/>
              <a:t>micturition</a:t>
            </a:r>
            <a:r>
              <a:rPr lang="tr-TR" dirty="0"/>
              <a:t> (URGE) </a:t>
            </a:r>
          </a:p>
          <a:p>
            <a:endParaRPr lang="tr-TR" dirty="0"/>
          </a:p>
          <a:p>
            <a:r>
              <a:rPr lang="tr-TR" dirty="0" err="1"/>
              <a:t>Nocturia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frequent</a:t>
            </a:r>
            <a:r>
              <a:rPr lang="tr-TR" dirty="0"/>
              <a:t> </a:t>
            </a:r>
            <a:r>
              <a:rPr lang="tr-TR" dirty="0" err="1"/>
              <a:t>urination</a:t>
            </a:r>
            <a:r>
              <a:rPr lang="tr-TR" dirty="0"/>
              <a:t> is </a:t>
            </a:r>
            <a:r>
              <a:rPr lang="tr-TR" dirty="0" err="1"/>
              <a:t>accompanying</a:t>
            </a:r>
            <a:r>
              <a:rPr lang="tr-TR" dirty="0"/>
              <a:t> </a:t>
            </a:r>
            <a:r>
              <a:rPr lang="tr-TR" dirty="0" err="1"/>
              <a:t>symptom</a:t>
            </a:r>
            <a:endParaRPr lang="tr-TR" dirty="0"/>
          </a:p>
          <a:p>
            <a:endParaRPr lang="tr-TR" dirty="0"/>
          </a:p>
          <a:p>
            <a:r>
              <a:rPr lang="tr-TR" dirty="0"/>
              <a:t>± </a:t>
            </a:r>
            <a:r>
              <a:rPr lang="tr-TR" dirty="0" err="1"/>
              <a:t>Urge</a:t>
            </a:r>
            <a:r>
              <a:rPr lang="tr-TR" dirty="0"/>
              <a:t> </a:t>
            </a:r>
            <a:r>
              <a:rPr lang="tr-TR" dirty="0" err="1"/>
              <a:t>Type</a:t>
            </a:r>
            <a:r>
              <a:rPr lang="tr-TR" dirty="0"/>
              <a:t> </a:t>
            </a:r>
            <a:r>
              <a:rPr lang="tr-TR" dirty="0" err="1"/>
              <a:t>Urinary</a:t>
            </a:r>
            <a:r>
              <a:rPr lang="tr-TR" dirty="0"/>
              <a:t> </a:t>
            </a:r>
            <a:r>
              <a:rPr lang="tr-TR" dirty="0" err="1"/>
              <a:t>Incontinence</a:t>
            </a:r>
            <a:endParaRPr lang="tr-TR" dirty="0"/>
          </a:p>
          <a:p>
            <a:endParaRPr lang="tr-TR" dirty="0"/>
          </a:p>
          <a:p>
            <a:r>
              <a:rPr lang="tr-TR" dirty="0" err="1"/>
              <a:t>Without</a:t>
            </a:r>
            <a:r>
              <a:rPr lang="tr-TR" dirty="0"/>
              <a:t> UTI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any</a:t>
            </a:r>
            <a:r>
              <a:rPr lang="tr-TR" dirty="0"/>
              <a:t> </a:t>
            </a:r>
            <a:r>
              <a:rPr lang="tr-TR" dirty="0" err="1"/>
              <a:t>other</a:t>
            </a:r>
            <a:r>
              <a:rPr lang="tr-TR" dirty="0"/>
              <a:t> </a:t>
            </a:r>
            <a:r>
              <a:rPr lang="tr-TR" dirty="0" err="1"/>
              <a:t>pathology</a:t>
            </a:r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4499992" y="5934670"/>
            <a:ext cx="42711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 </a:t>
            </a:r>
            <a:r>
              <a:rPr lang="en-US" dirty="0"/>
              <a:t> </a:t>
            </a:r>
            <a:r>
              <a:rPr lang="tr-TR" dirty="0"/>
              <a:t> </a:t>
            </a:r>
            <a:r>
              <a:rPr lang="en-US" dirty="0"/>
              <a:t>IUGA</a:t>
            </a:r>
            <a:r>
              <a:rPr lang="tr-TR" dirty="0"/>
              <a:t>-</a:t>
            </a:r>
            <a:r>
              <a:rPr lang="en-US" dirty="0"/>
              <a:t> ICS</a:t>
            </a:r>
            <a:r>
              <a:rPr lang="tr-TR" dirty="0"/>
              <a:t> </a:t>
            </a:r>
            <a:r>
              <a:rPr lang="en-US" dirty="0"/>
              <a:t>joint report on the terminology </a:t>
            </a:r>
            <a:endParaRPr lang="tr-TR" dirty="0"/>
          </a:p>
          <a:p>
            <a:r>
              <a:rPr lang="tr-TR" dirty="0"/>
              <a:t>   </a:t>
            </a:r>
            <a:r>
              <a:rPr lang="en-US" dirty="0"/>
              <a:t>for female pelvic floor dysfunction. </a:t>
            </a:r>
            <a:endParaRPr lang="tr-TR" dirty="0"/>
          </a:p>
          <a:p>
            <a:r>
              <a:rPr lang="tr-TR" dirty="0"/>
              <a:t>   </a:t>
            </a:r>
            <a:r>
              <a:rPr lang="tr-TR" dirty="0" err="1"/>
              <a:t>Neurourol</a:t>
            </a:r>
            <a:r>
              <a:rPr lang="tr-TR" dirty="0"/>
              <a:t> </a:t>
            </a:r>
            <a:r>
              <a:rPr lang="tr-TR" dirty="0" err="1"/>
              <a:t>Urodyn</a:t>
            </a:r>
            <a:r>
              <a:rPr lang="tr-TR" dirty="0"/>
              <a:t> 2010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228600"/>
            <a:ext cx="8243887" cy="72548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r>
              <a:rPr lang="tr-TR" altLang="tr-T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1st </a:t>
            </a:r>
            <a:r>
              <a:rPr lang="tr-TR" altLang="tr-T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Line</a:t>
            </a:r>
            <a:r>
              <a:rPr lang="tr-TR" altLang="tr-T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altLang="tr-T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Treatment</a:t>
            </a:r>
            <a:endParaRPr lang="tr-TR" altLang="tr-T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82000" cy="5486400"/>
          </a:xfrm>
          <a:noFill/>
        </p:spPr>
        <p:txBody>
          <a:bodyPr>
            <a:normAutofit lnSpcReduction="10000"/>
          </a:bodyPr>
          <a:lstStyle/>
          <a:p>
            <a:pPr>
              <a:lnSpc>
                <a:spcPct val="160000"/>
              </a:lnSpc>
            </a:pPr>
            <a:r>
              <a:rPr lang="tr-TR" altLang="tr-TR" sz="2400" b="1" dirty="0" err="1">
                <a:solidFill>
                  <a:srgbClr val="FF0000"/>
                </a:solidFill>
              </a:rPr>
              <a:t>Behavioral</a:t>
            </a:r>
            <a:r>
              <a:rPr lang="tr-TR" altLang="tr-TR" sz="2400" b="1" dirty="0">
                <a:solidFill>
                  <a:srgbClr val="FF0000"/>
                </a:solidFill>
              </a:rPr>
              <a:t> </a:t>
            </a:r>
            <a:r>
              <a:rPr lang="tr-TR" altLang="tr-TR" sz="2400" b="1" dirty="0" err="1">
                <a:solidFill>
                  <a:srgbClr val="FF0000"/>
                </a:solidFill>
              </a:rPr>
              <a:t>Treatment</a:t>
            </a:r>
            <a:endParaRPr lang="tr-TR" altLang="tr-TR" sz="2400" b="1" dirty="0">
              <a:solidFill>
                <a:srgbClr val="FF0000"/>
              </a:solidFill>
            </a:endParaRPr>
          </a:p>
          <a:p>
            <a:pPr lvl="1">
              <a:lnSpc>
                <a:spcPct val="160000"/>
              </a:lnSpc>
            </a:pPr>
            <a:r>
              <a:rPr lang="tr-TR" altLang="tr-TR" sz="2000" dirty="0" err="1"/>
              <a:t>Change</a:t>
            </a:r>
            <a:r>
              <a:rPr lang="tr-TR" altLang="tr-TR" sz="2000" dirty="0"/>
              <a:t> in </a:t>
            </a:r>
            <a:r>
              <a:rPr lang="tr-TR" altLang="tr-TR" sz="2000" dirty="0" err="1"/>
              <a:t>urination</a:t>
            </a:r>
            <a:r>
              <a:rPr lang="tr-TR" altLang="tr-TR" sz="2000" dirty="0"/>
              <a:t> </a:t>
            </a:r>
            <a:r>
              <a:rPr lang="tr-TR" altLang="tr-TR" sz="2000" dirty="0" err="1"/>
              <a:t>habits</a:t>
            </a:r>
            <a:r>
              <a:rPr lang="tr-TR" altLang="tr-TR" sz="2000" dirty="0"/>
              <a:t> (</a:t>
            </a:r>
            <a:r>
              <a:rPr lang="tr-TR" altLang="tr-TR" sz="2000" dirty="0" err="1"/>
              <a:t>Bladder</a:t>
            </a:r>
            <a:r>
              <a:rPr lang="tr-TR" altLang="tr-TR" sz="2000" dirty="0"/>
              <a:t>)</a:t>
            </a:r>
          </a:p>
          <a:p>
            <a:pPr lvl="2">
              <a:lnSpc>
                <a:spcPct val="160000"/>
              </a:lnSpc>
            </a:pPr>
            <a:r>
              <a:rPr lang="tr-TR" altLang="tr-TR" sz="1600" dirty="0" err="1"/>
              <a:t>Bladder</a:t>
            </a:r>
            <a:r>
              <a:rPr lang="tr-TR" altLang="tr-TR" sz="1600" dirty="0"/>
              <a:t> </a:t>
            </a:r>
            <a:r>
              <a:rPr lang="tr-TR" altLang="tr-TR" sz="1600" dirty="0" err="1"/>
              <a:t>education</a:t>
            </a:r>
            <a:r>
              <a:rPr lang="tr-TR" altLang="tr-TR" sz="1600" dirty="0"/>
              <a:t>, </a:t>
            </a:r>
            <a:r>
              <a:rPr lang="tr-TR" altLang="tr-TR" sz="1600" dirty="0" err="1"/>
              <a:t>periodic</a:t>
            </a:r>
            <a:r>
              <a:rPr lang="tr-TR" altLang="tr-TR" sz="1600" dirty="0"/>
              <a:t> </a:t>
            </a:r>
            <a:r>
              <a:rPr lang="tr-TR" altLang="tr-TR" sz="1600" dirty="0" err="1"/>
              <a:t>urination</a:t>
            </a:r>
            <a:endParaRPr lang="tr-TR" altLang="tr-TR" sz="1600" dirty="0"/>
          </a:p>
          <a:p>
            <a:pPr lvl="1">
              <a:lnSpc>
                <a:spcPct val="160000"/>
              </a:lnSpc>
            </a:pPr>
            <a:r>
              <a:rPr lang="tr-TR" altLang="tr-TR" sz="2000" dirty="0" err="1"/>
              <a:t>Pelvic</a:t>
            </a:r>
            <a:r>
              <a:rPr lang="tr-TR" altLang="tr-TR" sz="2000" dirty="0"/>
              <a:t> </a:t>
            </a:r>
            <a:r>
              <a:rPr lang="tr-TR" altLang="tr-TR" sz="2000" dirty="0" err="1"/>
              <a:t>Muscle</a:t>
            </a:r>
            <a:r>
              <a:rPr lang="tr-TR" altLang="tr-TR" sz="2000" dirty="0"/>
              <a:t> </a:t>
            </a:r>
            <a:r>
              <a:rPr lang="tr-TR" altLang="tr-TR" sz="2000" dirty="0" err="1"/>
              <a:t>Exercise</a:t>
            </a:r>
            <a:r>
              <a:rPr lang="tr-TR" altLang="tr-TR" sz="2000" dirty="0"/>
              <a:t> (</a:t>
            </a:r>
            <a:r>
              <a:rPr lang="tr-TR" altLang="tr-TR" sz="2000" dirty="0" err="1"/>
              <a:t>Bladder</a:t>
            </a:r>
            <a:r>
              <a:rPr lang="tr-TR" altLang="tr-TR" sz="2000" dirty="0"/>
              <a:t> </a:t>
            </a:r>
            <a:r>
              <a:rPr lang="tr-TR" altLang="tr-TR" sz="2000" dirty="0" err="1"/>
              <a:t>Outlet</a:t>
            </a:r>
            <a:r>
              <a:rPr lang="tr-TR" altLang="tr-TR" sz="2000" dirty="0"/>
              <a:t>)</a:t>
            </a:r>
          </a:p>
          <a:p>
            <a:pPr lvl="2">
              <a:lnSpc>
                <a:spcPct val="160000"/>
              </a:lnSpc>
            </a:pPr>
            <a:r>
              <a:rPr lang="tr-TR" altLang="tr-TR" sz="1600" dirty="0" err="1"/>
              <a:t>Biofeedback</a:t>
            </a:r>
            <a:r>
              <a:rPr lang="tr-TR" altLang="tr-TR" sz="1600" dirty="0"/>
              <a:t>, </a:t>
            </a:r>
            <a:r>
              <a:rPr lang="tr-TR" altLang="tr-TR" sz="1600" dirty="0" err="1"/>
              <a:t>electrical</a:t>
            </a:r>
            <a:r>
              <a:rPr lang="tr-TR" altLang="tr-TR" sz="1600" dirty="0"/>
              <a:t> </a:t>
            </a:r>
            <a:r>
              <a:rPr lang="tr-TR" altLang="tr-TR" sz="1600" dirty="0" err="1"/>
              <a:t>stimulation</a:t>
            </a:r>
            <a:endParaRPr lang="tr-TR" altLang="tr-TR" sz="1600" dirty="0"/>
          </a:p>
          <a:p>
            <a:pPr lvl="2">
              <a:lnSpc>
                <a:spcPct val="160000"/>
              </a:lnSpc>
            </a:pPr>
            <a:r>
              <a:rPr lang="tr-TR" altLang="tr-TR" sz="1600" dirty="0" err="1"/>
              <a:t>Therapist</a:t>
            </a:r>
            <a:r>
              <a:rPr lang="tr-TR" altLang="tr-TR" sz="1600" dirty="0"/>
              <a:t> </a:t>
            </a:r>
            <a:r>
              <a:rPr lang="tr-TR" altLang="tr-TR" sz="1600" dirty="0" err="1"/>
              <a:t>or</a:t>
            </a:r>
            <a:r>
              <a:rPr lang="tr-TR" altLang="tr-TR" sz="1600" dirty="0"/>
              <a:t> </a:t>
            </a:r>
            <a:r>
              <a:rPr lang="tr-TR" altLang="tr-TR" sz="1600" dirty="0" err="1"/>
              <a:t>educated</a:t>
            </a:r>
            <a:r>
              <a:rPr lang="tr-TR" altLang="tr-TR" sz="1600" dirty="0"/>
              <a:t> </a:t>
            </a:r>
            <a:r>
              <a:rPr lang="tr-TR" altLang="tr-TR" sz="1600" dirty="0" err="1"/>
              <a:t>nurse</a:t>
            </a:r>
            <a:r>
              <a:rPr lang="tr-TR" altLang="tr-TR" sz="1600" dirty="0"/>
              <a:t> !!</a:t>
            </a:r>
          </a:p>
          <a:p>
            <a:pPr lvl="1">
              <a:lnSpc>
                <a:spcPct val="160000"/>
              </a:lnSpc>
            </a:pPr>
            <a:r>
              <a:rPr lang="tr-TR" altLang="tr-TR" sz="2000" dirty="0" err="1"/>
              <a:t>Regulation</a:t>
            </a:r>
            <a:r>
              <a:rPr lang="tr-TR" altLang="tr-TR" sz="2000" dirty="0"/>
              <a:t> of </a:t>
            </a:r>
            <a:r>
              <a:rPr lang="tr-TR" altLang="tr-TR" sz="2000" dirty="0" err="1"/>
              <a:t>fluid</a:t>
            </a:r>
            <a:r>
              <a:rPr lang="tr-TR" altLang="tr-TR" sz="2000" dirty="0"/>
              <a:t> </a:t>
            </a:r>
            <a:r>
              <a:rPr lang="tr-TR" altLang="tr-TR" sz="2000" dirty="0" err="1"/>
              <a:t>intake</a:t>
            </a:r>
            <a:r>
              <a:rPr lang="tr-TR" altLang="tr-TR" sz="2000" dirty="0"/>
              <a:t> </a:t>
            </a:r>
            <a:r>
              <a:rPr lang="tr-TR" altLang="tr-TR" sz="2000" dirty="0" err="1"/>
              <a:t>and</a:t>
            </a:r>
            <a:r>
              <a:rPr lang="tr-TR" altLang="tr-TR" sz="2000" dirty="0"/>
              <a:t> </a:t>
            </a:r>
            <a:r>
              <a:rPr lang="tr-TR" altLang="tr-TR" sz="2000" dirty="0" err="1"/>
              <a:t>nutritional</a:t>
            </a:r>
            <a:r>
              <a:rPr lang="tr-TR" altLang="tr-TR" sz="2000" dirty="0"/>
              <a:t> </a:t>
            </a:r>
            <a:r>
              <a:rPr lang="tr-TR" altLang="tr-TR" sz="2000" dirty="0" err="1"/>
              <a:t>habits</a:t>
            </a:r>
            <a:endParaRPr lang="tr-TR" altLang="tr-TR" sz="2000" dirty="0"/>
          </a:p>
          <a:p>
            <a:pPr lvl="1">
              <a:lnSpc>
                <a:spcPct val="160000"/>
              </a:lnSpc>
            </a:pPr>
            <a:r>
              <a:rPr lang="tr-TR" altLang="tr-TR" sz="2000" dirty="0" err="1"/>
              <a:t>Weight</a:t>
            </a:r>
            <a:r>
              <a:rPr lang="tr-TR" altLang="tr-TR" sz="2000" dirty="0"/>
              <a:t> </a:t>
            </a:r>
            <a:r>
              <a:rPr lang="tr-TR" altLang="tr-TR" sz="2000" dirty="0" err="1"/>
              <a:t>Loss</a:t>
            </a:r>
            <a:endParaRPr lang="tr-TR" altLang="tr-TR" sz="2000" dirty="0"/>
          </a:p>
          <a:p>
            <a:pPr>
              <a:lnSpc>
                <a:spcPct val="160000"/>
              </a:lnSpc>
            </a:pPr>
            <a:r>
              <a:rPr lang="tr-TR" altLang="tr-TR" sz="2400" b="1" dirty="0" err="1">
                <a:solidFill>
                  <a:srgbClr val="FF0000"/>
                </a:solidFill>
              </a:rPr>
              <a:t>Should</a:t>
            </a:r>
            <a:r>
              <a:rPr lang="tr-TR" altLang="tr-TR" sz="2400" b="1" dirty="0">
                <a:solidFill>
                  <a:srgbClr val="FF0000"/>
                </a:solidFill>
              </a:rPr>
              <a:t> be </a:t>
            </a:r>
            <a:r>
              <a:rPr lang="tr-TR" altLang="tr-TR" sz="2400" b="1" dirty="0" err="1">
                <a:solidFill>
                  <a:srgbClr val="FF0000"/>
                </a:solidFill>
              </a:rPr>
              <a:t>recommended</a:t>
            </a:r>
            <a:r>
              <a:rPr lang="tr-TR" altLang="tr-TR" sz="2400" b="1" dirty="0">
                <a:solidFill>
                  <a:srgbClr val="FF0000"/>
                </a:solidFill>
              </a:rPr>
              <a:t> </a:t>
            </a:r>
            <a:r>
              <a:rPr lang="tr-TR" altLang="tr-TR" sz="2400" b="1" dirty="0" err="1">
                <a:solidFill>
                  <a:srgbClr val="FF0000"/>
                </a:solidFill>
              </a:rPr>
              <a:t>for</a:t>
            </a:r>
            <a:r>
              <a:rPr lang="tr-TR" altLang="tr-TR" sz="2400" b="1" dirty="0">
                <a:solidFill>
                  <a:srgbClr val="FF0000"/>
                </a:solidFill>
              </a:rPr>
              <a:t> </a:t>
            </a:r>
            <a:r>
              <a:rPr lang="tr-TR" altLang="tr-TR" sz="2400" b="1" dirty="0" err="1">
                <a:solidFill>
                  <a:srgbClr val="FF0000"/>
                </a:solidFill>
              </a:rPr>
              <a:t>all</a:t>
            </a:r>
            <a:r>
              <a:rPr lang="tr-TR" altLang="tr-TR" sz="2400" b="1" dirty="0">
                <a:solidFill>
                  <a:srgbClr val="FF0000"/>
                </a:solidFill>
              </a:rPr>
              <a:t> OAB </a:t>
            </a:r>
            <a:r>
              <a:rPr lang="tr-TR" altLang="tr-TR" sz="2400" b="1" dirty="0" err="1">
                <a:solidFill>
                  <a:srgbClr val="FF0000"/>
                </a:solidFill>
              </a:rPr>
              <a:t>patients</a:t>
            </a:r>
            <a:r>
              <a:rPr lang="tr-TR" altLang="tr-TR" sz="2400" b="1" dirty="0">
                <a:solidFill>
                  <a:srgbClr val="FF0000"/>
                </a:solidFill>
              </a:rPr>
              <a:t>.</a:t>
            </a:r>
            <a:endParaRPr lang="tr-TR" altLang="tr-TR" sz="2400" dirty="0"/>
          </a:p>
          <a:p>
            <a:pPr>
              <a:lnSpc>
                <a:spcPct val="160000"/>
              </a:lnSpc>
            </a:pPr>
            <a:r>
              <a:rPr lang="tr-TR" altLang="tr-TR" sz="2400" dirty="0" err="1"/>
              <a:t>All</a:t>
            </a:r>
            <a:r>
              <a:rPr lang="tr-TR" altLang="tr-TR" sz="2400" dirty="0"/>
              <a:t> </a:t>
            </a:r>
            <a:r>
              <a:rPr lang="tr-TR" altLang="tr-TR" sz="2400" dirty="0" err="1"/>
              <a:t>treatments</a:t>
            </a:r>
            <a:r>
              <a:rPr lang="tr-TR" altLang="tr-TR" sz="2400" dirty="0"/>
              <a:t> (</a:t>
            </a:r>
            <a:r>
              <a:rPr lang="tr-TR" altLang="tr-TR" sz="2400" dirty="0" err="1"/>
              <a:t>specially</a:t>
            </a:r>
            <a:r>
              <a:rPr lang="tr-TR" altLang="tr-TR" sz="2400" dirty="0"/>
              <a:t> </a:t>
            </a:r>
            <a:r>
              <a:rPr lang="tr-TR" altLang="tr-TR" sz="2400" dirty="0" err="1"/>
              <a:t>antimuscarinics</a:t>
            </a:r>
            <a:r>
              <a:rPr lang="tr-TR" altLang="tr-TR" sz="2400" dirty="0"/>
              <a:t>) </a:t>
            </a:r>
            <a:r>
              <a:rPr lang="tr-TR" altLang="tr-TR" sz="2400" b="1" dirty="0" err="1">
                <a:solidFill>
                  <a:srgbClr val="FF0000"/>
                </a:solidFill>
              </a:rPr>
              <a:t>combined</a:t>
            </a:r>
            <a:endParaRPr lang="tr-TR" altLang="tr-TR" sz="2400" b="1" dirty="0">
              <a:solidFill>
                <a:srgbClr val="FF0000"/>
              </a:solidFill>
            </a:endParaRPr>
          </a:p>
          <a:p>
            <a:pPr>
              <a:lnSpc>
                <a:spcPct val="160000"/>
              </a:lnSpc>
              <a:buFontTx/>
              <a:buNone/>
            </a:pPr>
            <a:endParaRPr lang="tr-TR" altLang="tr-TR" sz="2400" dirty="0">
              <a:latin typeface="Arial" charset="0"/>
            </a:endParaRPr>
          </a:p>
          <a:p>
            <a:pPr>
              <a:lnSpc>
                <a:spcPct val="160000"/>
              </a:lnSpc>
            </a:pPr>
            <a:endParaRPr lang="tr-TR" altLang="tr-TR" sz="2400" dirty="0">
              <a:latin typeface="Arial" charset="0"/>
            </a:endParaRPr>
          </a:p>
          <a:p>
            <a:pPr>
              <a:lnSpc>
                <a:spcPct val="160000"/>
              </a:lnSpc>
            </a:pPr>
            <a:endParaRPr lang="tr-TR" altLang="tr-TR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902409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OAB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tr-TR" dirty="0">
                <a:solidFill>
                  <a:srgbClr val="FF0000"/>
                </a:solidFill>
              </a:rPr>
              <a:t>    Anticholinergic</a:t>
            </a:r>
            <a:r>
              <a:rPr lang="tr-TR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tr-TR" dirty="0"/>
              <a:t>oxybutynin,tolterodine,trospium,propiverine,</a:t>
            </a:r>
          </a:p>
          <a:p>
            <a:pPr>
              <a:lnSpc>
                <a:spcPct val="80000"/>
              </a:lnSpc>
              <a:buNone/>
            </a:pPr>
            <a:r>
              <a:rPr lang="tr-TR" dirty="0"/>
              <a:t>    darifenacin,solifenacin,fesoterodine</a:t>
            </a:r>
          </a:p>
          <a:p>
            <a:r>
              <a:rPr lang="tr-TR" dirty="0">
                <a:solidFill>
                  <a:srgbClr val="FF0000"/>
                </a:solidFill>
              </a:rPr>
              <a:t>ß 3 </a:t>
            </a:r>
            <a:r>
              <a:rPr lang="tr-TR" dirty="0" err="1">
                <a:solidFill>
                  <a:srgbClr val="FF0000"/>
                </a:solidFill>
              </a:rPr>
              <a:t>agonist</a:t>
            </a:r>
            <a:r>
              <a:rPr lang="tr-TR" dirty="0">
                <a:solidFill>
                  <a:srgbClr val="FF0000"/>
                </a:solidFill>
              </a:rPr>
              <a:t>              </a:t>
            </a:r>
            <a:r>
              <a:rPr lang="tr-TR" dirty="0" err="1"/>
              <a:t>Mirabegron</a:t>
            </a:r>
            <a:endParaRPr lang="tr-TR" dirty="0"/>
          </a:p>
          <a:p>
            <a:r>
              <a:rPr lang="tr-TR" dirty="0">
                <a:solidFill>
                  <a:srgbClr val="FF0000"/>
                </a:solidFill>
              </a:rPr>
              <a:t>Bont-A injection</a:t>
            </a:r>
          </a:p>
          <a:p>
            <a:r>
              <a:rPr lang="tr-TR" dirty="0">
                <a:solidFill>
                  <a:srgbClr val="FF0000"/>
                </a:solidFill>
              </a:rPr>
              <a:t>Noromodulation</a:t>
            </a:r>
          </a:p>
          <a:p>
            <a:r>
              <a:rPr lang="tr-TR" dirty="0">
                <a:solidFill>
                  <a:srgbClr val="FF0000"/>
                </a:solidFill>
              </a:rPr>
              <a:t>Augmentation</a:t>
            </a:r>
            <a:endParaRPr lang="tr-TR" dirty="0"/>
          </a:p>
        </p:txBody>
      </p:sp>
      <p:cxnSp>
        <p:nvCxnSpPr>
          <p:cNvPr id="5" name="4 Düz Ok Bağlayıcısı"/>
          <p:cNvCxnSpPr/>
          <p:nvPr/>
        </p:nvCxnSpPr>
        <p:spPr>
          <a:xfrm>
            <a:off x="2987824" y="3284984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>
                <a:solidFill>
                  <a:srgbClr val="FF0000"/>
                </a:solidFill>
                <a:cs typeface="Times New Roman" pitchFamily="18" charset="0"/>
              </a:rPr>
              <a:t/>
            </a:r>
            <a:br>
              <a:rPr lang="tr-TR" dirty="0">
                <a:solidFill>
                  <a:srgbClr val="FF0000"/>
                </a:solidFill>
                <a:cs typeface="Times New Roman" pitchFamily="18" charset="0"/>
              </a:rPr>
            </a:br>
            <a:r>
              <a:rPr lang="tr-TR" dirty="0">
                <a:solidFill>
                  <a:srgbClr val="FF0000"/>
                </a:solidFill>
                <a:cs typeface="Times New Roman" pitchFamily="18" charset="0"/>
              </a:rPr>
              <a:t>Infravesical Obstruction</a:t>
            </a:r>
            <a:br>
              <a:rPr lang="tr-TR" dirty="0">
                <a:solidFill>
                  <a:srgbClr val="FF0000"/>
                </a:solidFill>
                <a:cs typeface="Times New Roman" pitchFamily="18" charset="0"/>
              </a:rPr>
            </a:br>
            <a:r>
              <a:rPr lang="tr-TR" dirty="0">
                <a:solidFill>
                  <a:srgbClr val="FF0000"/>
                </a:solidFill>
                <a:cs typeface="Times New Roman" pitchFamily="18" charset="0"/>
              </a:rPr>
              <a:t>Males - BPH</a:t>
            </a:r>
            <a:br>
              <a:rPr lang="tr-TR" dirty="0">
                <a:solidFill>
                  <a:srgbClr val="FF0000"/>
                </a:solidFill>
                <a:cs typeface="Times New Roman" pitchFamily="18" charset="0"/>
              </a:rPr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Alfa blocker</a:t>
            </a:r>
          </a:p>
          <a:p>
            <a:endParaRPr lang="tr-TR" dirty="0"/>
          </a:p>
          <a:p>
            <a:r>
              <a:rPr lang="tr-TR" dirty="0"/>
              <a:t>5 alfa reductase inh</a:t>
            </a:r>
          </a:p>
          <a:p>
            <a:endParaRPr lang="tr-TR" dirty="0"/>
          </a:p>
          <a:p>
            <a:r>
              <a:rPr lang="tr-TR" dirty="0"/>
              <a:t>PDE5-</a:t>
            </a:r>
            <a:r>
              <a:rPr lang="tr-TR" dirty="0" err="1"/>
              <a:t>inh</a:t>
            </a:r>
            <a:endParaRPr lang="tr-TR" dirty="0"/>
          </a:p>
          <a:p>
            <a:endParaRPr lang="tr-TR" dirty="0"/>
          </a:p>
          <a:p>
            <a:r>
              <a:rPr lang="tr-TR" dirty="0"/>
              <a:t>SURGICAL INTERVENTION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>
                <a:solidFill>
                  <a:srgbClr val="FF0000"/>
                </a:solidFill>
                <a:cs typeface="Times New Roman" pitchFamily="18" charset="0"/>
              </a:rPr>
              <a:t>Infravesical Obstruction</a:t>
            </a:r>
            <a:br>
              <a:rPr lang="tr-TR" dirty="0">
                <a:solidFill>
                  <a:srgbClr val="FF0000"/>
                </a:solidFill>
                <a:cs typeface="Times New Roman" pitchFamily="18" charset="0"/>
              </a:rPr>
            </a:br>
            <a:r>
              <a:rPr lang="tr-TR" dirty="0">
                <a:solidFill>
                  <a:srgbClr val="FF0000"/>
                </a:solidFill>
                <a:cs typeface="Times New Roman" pitchFamily="18" charset="0"/>
              </a:rPr>
              <a:t>Women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Urethra</a:t>
            </a:r>
          </a:p>
          <a:p>
            <a:endParaRPr lang="tr-TR" dirty="0"/>
          </a:p>
          <a:p>
            <a:r>
              <a:rPr lang="tr-TR" dirty="0"/>
              <a:t>Advanced stage POP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b="25098"/>
          <a:stretch>
            <a:fillRect/>
          </a:stretch>
        </p:blipFill>
        <p:spPr bwMode="auto">
          <a:xfrm>
            <a:off x="179512" y="3717032"/>
            <a:ext cx="288408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2" name="Picture 4" descr="POP urethra vesical angel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700808"/>
            <a:ext cx="3283779" cy="2966865"/>
          </a:xfrm>
          <a:prstGeom prst="rect">
            <a:avLst/>
          </a:prstGeom>
          <a:noFill/>
        </p:spPr>
      </p:pic>
      <p:pic>
        <p:nvPicPr>
          <p:cNvPr id="63494" name="Picture 6" descr="POP urethra vesical angel ile ilgili görsel sonuc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797152"/>
            <a:ext cx="3248025" cy="1781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How to get urine out?</a:t>
            </a:r>
            <a:br>
              <a:rPr lang="tr-TR" dirty="0"/>
            </a:br>
            <a:r>
              <a:rPr lang="tr-TR" dirty="0"/>
              <a:t>CIC 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tr-TR" dirty="0"/>
          </a:p>
        </p:txBody>
      </p:sp>
      <p:pic>
        <p:nvPicPr>
          <p:cNvPr id="94210" name="Picture 2" descr="http://www.ilgimedikalsaglik.com/FileUpload/bs262472/UrunResim/28390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420888"/>
            <a:ext cx="4631507" cy="2808312"/>
          </a:xfrm>
          <a:prstGeom prst="rect">
            <a:avLst/>
          </a:prstGeom>
          <a:noFill/>
        </p:spPr>
      </p:pic>
      <p:pic>
        <p:nvPicPr>
          <p:cNvPr id="94212" name="Picture 4" descr="http://www.ordumedikalmarket.com/FileUpload/bs463416/UrunResim/16047418.jpg"/>
          <p:cNvPicPr>
            <a:picLocks noChangeAspect="1" noChangeArrowheads="1"/>
          </p:cNvPicPr>
          <p:nvPr/>
        </p:nvPicPr>
        <p:blipFill>
          <a:blip r:embed="rId3" cstate="print"/>
          <a:srcRect t="3780" b="21881"/>
          <a:stretch>
            <a:fillRect/>
          </a:stretch>
        </p:blipFill>
        <p:spPr bwMode="auto">
          <a:xfrm rot="5400000">
            <a:off x="5716192" y="2788864"/>
            <a:ext cx="3616271" cy="2016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538" name="Rectangle 2"/>
          <p:cNvSpPr>
            <a:spLocks noGrp="1" noChangeArrowheads="1"/>
          </p:cNvSpPr>
          <p:nvPr>
            <p:ph type="title"/>
          </p:nvPr>
        </p:nvSpPr>
        <p:spPr>
          <a:xfrm>
            <a:off x="974725" y="404813"/>
            <a:ext cx="6837363" cy="768350"/>
          </a:xfrm>
          <a:ln>
            <a:solidFill>
              <a:schemeClr val="tx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tr-TR" sz="3600" dirty="0" err="1">
                <a:solidFill>
                  <a:srgbClr val="FF0000"/>
                </a:solidFill>
              </a:rPr>
              <a:t>Emptying</a:t>
            </a:r>
            <a:r>
              <a:rPr lang="tr-TR" sz="3600" dirty="0">
                <a:solidFill>
                  <a:srgbClr val="FF0000"/>
                </a:solidFill>
              </a:rPr>
              <a:t> </a:t>
            </a:r>
            <a:r>
              <a:rPr lang="tr-TR" sz="3600" dirty="0" err="1">
                <a:solidFill>
                  <a:srgbClr val="FF0000"/>
                </a:solidFill>
              </a:rPr>
              <a:t>Phase</a:t>
            </a:r>
            <a:endParaRPr lang="tr-TR" sz="3600" dirty="0">
              <a:solidFill>
                <a:srgbClr val="FF0000"/>
              </a:solidFill>
            </a:endParaRPr>
          </a:p>
        </p:txBody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2800" y="1630363"/>
            <a:ext cx="7359650" cy="4751387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tr-TR" altLang="tr-TR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Relaxation in the smooth and striated muscle sphincter</a:t>
            </a:r>
            <a:endParaRPr lang="tr-TR" altLang="tr-TR" sz="2400" dirty="0"/>
          </a:p>
          <a:p>
            <a:pPr eaLnBrk="1" hangingPunct="1">
              <a:lnSpc>
                <a:spcPct val="150000"/>
              </a:lnSpc>
            </a:pPr>
            <a:endParaRPr lang="tr-TR" altLang="tr-TR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Complete contraction of the </a:t>
            </a:r>
            <a:r>
              <a:rPr lang="en-US" sz="2400" dirty="0" err="1"/>
              <a:t>detrusor</a:t>
            </a:r>
            <a:r>
              <a:rPr lang="en-US" sz="2400" dirty="0"/>
              <a:t> with sufficient force and time</a:t>
            </a:r>
            <a:endParaRPr lang="tr-TR" altLang="tr-TR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/>
          <p:cNvSpPr>
            <a:spLocks noGrp="1"/>
          </p:cNvSpPr>
          <p:nvPr>
            <p:ph type="title"/>
          </p:nvPr>
        </p:nvSpPr>
        <p:spPr>
          <a:xfrm>
            <a:off x="539552" y="188640"/>
            <a:ext cx="7715250" cy="1143000"/>
          </a:xfrm>
        </p:spPr>
        <p:txBody>
          <a:bodyPr/>
          <a:lstStyle/>
          <a:p>
            <a:pPr>
              <a:defRPr/>
            </a:pPr>
            <a:r>
              <a:rPr lang="tr-TR" sz="3600" dirty="0">
                <a:solidFill>
                  <a:srgbClr val="FF0000"/>
                </a:solidFill>
              </a:rPr>
              <a:t>Normal LUT CYCLE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827088" y="1600200"/>
            <a:ext cx="7859712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tr-TR" dirty="0" err="1"/>
              <a:t>Storage</a:t>
            </a:r>
            <a:r>
              <a:rPr lang="tr-TR" dirty="0"/>
              <a:t> </a:t>
            </a:r>
            <a:r>
              <a:rPr lang="tr-TR" dirty="0" err="1"/>
              <a:t>Phase</a:t>
            </a:r>
            <a:r>
              <a:rPr lang="tr-TR" dirty="0"/>
              <a:t> </a:t>
            </a:r>
            <a:r>
              <a:rPr lang="tr-TR" i="1" dirty="0"/>
              <a:t>(%98)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tr-TR" dirty="0" err="1"/>
              <a:t>Emptying</a:t>
            </a:r>
            <a:r>
              <a:rPr lang="tr-TR" dirty="0"/>
              <a:t> </a:t>
            </a:r>
            <a:r>
              <a:rPr lang="tr-TR" dirty="0" err="1"/>
              <a:t>Phase</a:t>
            </a:r>
            <a:r>
              <a:rPr lang="tr-TR" dirty="0"/>
              <a:t> </a:t>
            </a:r>
            <a:r>
              <a:rPr lang="tr-TR" i="1" dirty="0"/>
              <a:t>(%2)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tr-TR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tr-TR" dirty="0"/>
              <a:t>Normal </a:t>
            </a:r>
            <a:r>
              <a:rPr lang="tr-TR" dirty="0" err="1"/>
              <a:t>anatomy</a:t>
            </a:r>
            <a:endParaRPr lang="tr-TR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tr-TR" dirty="0" err="1"/>
              <a:t>Healthy</a:t>
            </a:r>
            <a:r>
              <a:rPr lang="tr-TR" dirty="0"/>
              <a:t> </a:t>
            </a:r>
            <a:r>
              <a:rPr lang="tr-TR" dirty="0" err="1"/>
              <a:t>urothelium</a:t>
            </a:r>
            <a:endParaRPr lang="tr-TR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tr-TR" dirty="0" err="1"/>
              <a:t>Intact</a:t>
            </a:r>
            <a:r>
              <a:rPr lang="tr-TR" dirty="0"/>
              <a:t> </a:t>
            </a:r>
            <a:r>
              <a:rPr lang="tr-TR" dirty="0" err="1"/>
              <a:t>innervation</a:t>
            </a:r>
            <a:endParaRPr lang="tr-TR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tr-TR" dirty="0"/>
              <a:t>SYNERGY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484313"/>
            <a:ext cx="3222625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İçerik Yer Tutucusu 8"/>
          <p:cNvSpPr>
            <a:spLocks noGrp="1"/>
          </p:cNvSpPr>
          <p:nvPr>
            <p:ph idx="1"/>
          </p:nvPr>
        </p:nvSpPr>
        <p:spPr>
          <a:xfrm>
            <a:off x="3995738" y="1600200"/>
            <a:ext cx="4975225" cy="4525963"/>
          </a:xfrm>
        </p:spPr>
        <p:txBody>
          <a:bodyPr>
            <a:normAutofit/>
          </a:bodyPr>
          <a:lstStyle/>
          <a:p>
            <a:pPr>
              <a:lnSpc>
                <a:spcPct val="164000"/>
              </a:lnSpc>
              <a:spcBef>
                <a:spcPct val="0"/>
              </a:spcBef>
              <a:defRPr/>
            </a:pPr>
            <a:r>
              <a:rPr lang="el-GR" sz="2400" dirty="0">
                <a:solidFill>
                  <a:srgbClr val="FF0000"/>
                </a:solidFill>
              </a:rPr>
              <a:t>α-1 </a:t>
            </a:r>
            <a:r>
              <a:rPr lang="tr-TR" sz="2400" dirty="0" err="1">
                <a:solidFill>
                  <a:srgbClr val="FF0000"/>
                </a:solidFill>
              </a:rPr>
              <a:t>adrenergic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r>
              <a:rPr lang="tr-TR" sz="2400" dirty="0" err="1">
                <a:solidFill>
                  <a:srgbClr val="FF0000"/>
                </a:solidFill>
              </a:rPr>
              <a:t>stimulation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r>
              <a:rPr lang="tr-TR" altLang="tr-TR" sz="2400" i="1" dirty="0">
                <a:sym typeface="Wingdings" panose="05000000000000000000" pitchFamily="2" charset="2"/>
              </a:rPr>
              <a:t> </a:t>
            </a:r>
            <a:r>
              <a:rPr lang="tr-TR" sz="2400" dirty="0" err="1"/>
              <a:t>Closing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bladder</a:t>
            </a:r>
            <a:r>
              <a:rPr lang="tr-TR" sz="2400" dirty="0"/>
              <a:t> </a:t>
            </a:r>
            <a:r>
              <a:rPr lang="tr-TR" sz="2400" dirty="0" err="1"/>
              <a:t>outlet</a:t>
            </a:r>
            <a:endParaRPr lang="tr-TR" altLang="tr-TR" sz="2400" dirty="0"/>
          </a:p>
          <a:p>
            <a:pPr>
              <a:lnSpc>
                <a:spcPct val="164000"/>
              </a:lnSpc>
              <a:spcBef>
                <a:spcPct val="0"/>
              </a:spcBef>
              <a:defRPr/>
            </a:pPr>
            <a:r>
              <a:rPr lang="el-GR" sz="2400" dirty="0">
                <a:solidFill>
                  <a:srgbClr val="FF0000"/>
                </a:solidFill>
              </a:rPr>
              <a:t>β-2 </a:t>
            </a:r>
            <a:r>
              <a:rPr lang="tr-TR" sz="2400" dirty="0" err="1">
                <a:solidFill>
                  <a:srgbClr val="FF0000"/>
                </a:solidFill>
              </a:rPr>
              <a:t>and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r>
              <a:rPr lang="el-GR" sz="2400" dirty="0">
                <a:solidFill>
                  <a:srgbClr val="FF0000"/>
                </a:solidFill>
              </a:rPr>
              <a:t>β</a:t>
            </a:r>
            <a:r>
              <a:rPr lang="tr-TR" sz="2400" dirty="0">
                <a:solidFill>
                  <a:srgbClr val="FF0000"/>
                </a:solidFill>
              </a:rPr>
              <a:t>-3 </a:t>
            </a:r>
            <a:r>
              <a:rPr lang="tr-TR" sz="2400" dirty="0" err="1">
                <a:solidFill>
                  <a:srgbClr val="FF0000"/>
                </a:solidFill>
              </a:rPr>
              <a:t>adrenergic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r>
              <a:rPr lang="tr-TR" sz="2400" dirty="0" err="1">
                <a:solidFill>
                  <a:srgbClr val="FF0000"/>
                </a:solidFill>
              </a:rPr>
              <a:t>stimulation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r>
              <a:rPr lang="tr-TR" altLang="tr-TR" sz="2400" i="1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Relaxation of the bladder body</a:t>
            </a:r>
            <a:endParaRPr lang="tr-TR" altLang="tr-TR" sz="2400" dirty="0"/>
          </a:p>
          <a:p>
            <a:pPr>
              <a:lnSpc>
                <a:spcPct val="164000"/>
              </a:lnSpc>
              <a:spcBef>
                <a:spcPct val="0"/>
              </a:spcBef>
              <a:defRPr/>
            </a:pPr>
            <a:r>
              <a:rPr lang="en-US" sz="2400" dirty="0"/>
              <a:t>Negative effect on pelvic ganglia </a:t>
            </a:r>
            <a:r>
              <a:rPr lang="tr-TR" altLang="tr-TR" sz="2400" i="1" dirty="0">
                <a:sym typeface="Wingdings" panose="05000000000000000000" pitchFamily="2" charset="2"/>
              </a:rPr>
              <a:t></a:t>
            </a:r>
            <a:r>
              <a:rPr lang="tr-TR" altLang="tr-TR" sz="2400" i="1" dirty="0"/>
              <a:t> </a:t>
            </a:r>
            <a:r>
              <a:rPr lang="en-US" sz="2400" dirty="0"/>
              <a:t>Prevention of PS stimulation that provides contractility</a:t>
            </a:r>
            <a:endParaRPr lang="tr-TR" altLang="tr-TR" sz="2400" dirty="0"/>
          </a:p>
          <a:p>
            <a:pPr>
              <a:defRPr/>
            </a:pPr>
            <a:endParaRPr lang="tr-TR" sz="2400" dirty="0"/>
          </a:p>
        </p:txBody>
      </p:sp>
      <p:sp>
        <p:nvSpPr>
          <p:cNvPr id="12" name="Başlık 4"/>
          <p:cNvSpPr>
            <a:spLocks noGrp="1"/>
          </p:cNvSpPr>
          <p:nvPr>
            <p:ph type="title"/>
          </p:nvPr>
        </p:nvSpPr>
        <p:spPr>
          <a:xfrm>
            <a:off x="1403350" y="125413"/>
            <a:ext cx="63373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sz="4000" dirty="0" err="1">
                <a:solidFill>
                  <a:srgbClr val="FF0000"/>
                </a:solidFill>
              </a:rPr>
              <a:t>Storage</a:t>
            </a:r>
            <a:r>
              <a:rPr lang="tr-TR" sz="4000" dirty="0">
                <a:solidFill>
                  <a:srgbClr val="FF0000"/>
                </a:solidFill>
              </a:rPr>
              <a:t> </a:t>
            </a:r>
            <a:r>
              <a:rPr lang="tr-TR" sz="4000" dirty="0" err="1">
                <a:solidFill>
                  <a:srgbClr val="FF0000"/>
                </a:solidFill>
              </a:rPr>
              <a:t>Phase</a:t>
            </a:r>
            <a:r>
              <a:rPr lang="tr-TR" sz="4000" dirty="0">
                <a:solidFill>
                  <a:srgbClr val="FF0000"/>
                </a:solidFill>
              </a:rPr>
              <a:t/>
            </a:r>
            <a:br>
              <a:rPr lang="tr-TR" sz="4000" dirty="0">
                <a:solidFill>
                  <a:srgbClr val="FF0000"/>
                </a:solidFill>
              </a:rPr>
            </a:br>
            <a:r>
              <a:rPr lang="tr-TR" sz="3600" i="1" dirty="0">
                <a:solidFill>
                  <a:srgbClr val="FF0000"/>
                </a:solidFill>
              </a:rPr>
              <a:t>(</a:t>
            </a:r>
            <a:r>
              <a:rPr lang="tr-TR" sz="3200" dirty="0">
                <a:solidFill>
                  <a:srgbClr val="FF0000"/>
                </a:solidFill>
              </a:rPr>
              <a:t>SYMPATHIC EFFECT DOMINANT</a:t>
            </a:r>
            <a:r>
              <a:rPr lang="tr-TR" sz="3600" i="1" dirty="0">
                <a:solidFill>
                  <a:srgbClr val="FF0000"/>
                </a:solidFill>
              </a:rPr>
              <a:t>)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341438"/>
            <a:ext cx="3487738" cy="50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Başlık 4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1525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sz="4800" dirty="0" err="1">
                <a:solidFill>
                  <a:srgbClr val="FF0000"/>
                </a:solidFill>
              </a:rPr>
              <a:t>Emptying</a:t>
            </a:r>
            <a:r>
              <a:rPr lang="tr-TR" sz="4800" dirty="0">
                <a:solidFill>
                  <a:srgbClr val="FF0000"/>
                </a:solidFill>
              </a:rPr>
              <a:t> </a:t>
            </a:r>
            <a:r>
              <a:rPr lang="tr-TR" sz="4800" dirty="0" err="1">
                <a:solidFill>
                  <a:srgbClr val="FF0000"/>
                </a:solidFill>
              </a:rPr>
              <a:t>Phase</a:t>
            </a:r>
            <a:r>
              <a:rPr lang="tr-TR" sz="4800" dirty="0">
                <a:solidFill>
                  <a:srgbClr val="FF0000"/>
                </a:solidFill>
              </a:rPr>
              <a:t/>
            </a:r>
            <a:br>
              <a:rPr lang="tr-TR" sz="4800" dirty="0">
                <a:solidFill>
                  <a:srgbClr val="FF0000"/>
                </a:solidFill>
              </a:rPr>
            </a:br>
            <a:r>
              <a:rPr lang="tr-TR" sz="4000" i="1" dirty="0">
                <a:solidFill>
                  <a:srgbClr val="FF0000"/>
                </a:solidFill>
              </a:rPr>
              <a:t>(PARA</a:t>
            </a:r>
            <a:r>
              <a:rPr lang="tr-TR" sz="4000" dirty="0">
                <a:solidFill>
                  <a:srgbClr val="FF0000"/>
                </a:solidFill>
              </a:rPr>
              <a:t>SYMPATHIC EFFECT DOMINANT</a:t>
            </a:r>
            <a:r>
              <a:rPr lang="tr-TR" sz="4000" i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738563" y="1495425"/>
            <a:ext cx="5232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tr-TR" sz="2400" dirty="0" err="1">
                <a:solidFill>
                  <a:srgbClr val="FF0000"/>
                </a:solidFill>
              </a:rPr>
              <a:t>Parasympathetic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r>
              <a:rPr lang="tr-TR" sz="2400" dirty="0" err="1">
                <a:solidFill>
                  <a:srgbClr val="FF0000"/>
                </a:solidFill>
              </a:rPr>
              <a:t>stimulation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r>
              <a:rPr lang="tr-TR" altLang="tr-TR" sz="2400" i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tr-TR" sz="2400" dirty="0" err="1"/>
              <a:t>Detrusor</a:t>
            </a:r>
            <a:r>
              <a:rPr lang="tr-TR" sz="2400" dirty="0"/>
              <a:t> </a:t>
            </a:r>
            <a:r>
              <a:rPr lang="tr-TR" sz="2400" dirty="0" err="1"/>
              <a:t>contraction</a:t>
            </a:r>
            <a:endParaRPr lang="tr-TR" altLang="tr-TR" sz="2400" dirty="0"/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tr-TR" sz="2400" dirty="0" err="1">
                <a:solidFill>
                  <a:srgbClr val="FF0000"/>
                </a:solidFill>
              </a:rPr>
              <a:t>Inhibition</a:t>
            </a:r>
            <a:r>
              <a:rPr lang="tr-TR" sz="2400" dirty="0">
                <a:solidFill>
                  <a:srgbClr val="FF0000"/>
                </a:solidFill>
              </a:rPr>
              <a:t> of </a:t>
            </a:r>
            <a:r>
              <a:rPr lang="tr-TR" sz="2400" dirty="0" err="1">
                <a:solidFill>
                  <a:srgbClr val="FF0000"/>
                </a:solidFill>
              </a:rPr>
              <a:t>adrenergic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r>
              <a:rPr lang="tr-TR" sz="2400" dirty="0" err="1">
                <a:solidFill>
                  <a:srgbClr val="FF0000"/>
                </a:solidFill>
              </a:rPr>
              <a:t>stimulation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endParaRPr lang="tr-TR" altLang="tr-TR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Pct val="90000"/>
              <a:buFont typeface="Wingdings" panose="05000000000000000000" pitchFamily="2" charset="2"/>
              <a:buChar char="Ø"/>
              <a:defRPr/>
            </a:pPr>
            <a:r>
              <a:rPr lang="tr-TR" altLang="tr-TR" sz="2400" dirty="0" err="1">
                <a:cs typeface="Arial"/>
              </a:rPr>
              <a:t>İnhibition</a:t>
            </a:r>
            <a:r>
              <a:rPr lang="tr-TR" altLang="tr-TR" sz="2400" dirty="0">
                <a:cs typeface="Arial"/>
              </a:rPr>
              <a:t>  </a:t>
            </a:r>
            <a:r>
              <a:rPr lang="tr-TR" sz="2400" dirty="0"/>
              <a:t>of </a:t>
            </a:r>
            <a:r>
              <a:rPr lang="el-GR" sz="2400" dirty="0"/>
              <a:t>α-1 </a:t>
            </a:r>
            <a:r>
              <a:rPr lang="tr-TR" sz="2400" dirty="0" err="1"/>
              <a:t>stimulation</a:t>
            </a:r>
            <a:r>
              <a:rPr lang="tr-TR" sz="2400" dirty="0"/>
              <a:t> </a:t>
            </a:r>
            <a:r>
              <a:rPr lang="tr-TR" altLang="tr-TR" sz="2400" dirty="0">
                <a:sym typeface="Wingdings" panose="05000000000000000000" pitchFamily="2" charset="2"/>
              </a:rPr>
              <a:t></a:t>
            </a:r>
          </a:p>
          <a:p>
            <a:pPr marL="457200" lvl="1" indent="0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Pct val="90000"/>
              <a:buNone/>
              <a:defRPr/>
            </a:pPr>
            <a:r>
              <a:rPr lang="tr-TR" altLang="tr-TR" sz="2400" dirty="0">
                <a:sym typeface="Wingdings" panose="05000000000000000000" pitchFamily="2" charset="2"/>
              </a:rPr>
              <a:t> </a:t>
            </a:r>
            <a:r>
              <a:rPr lang="tr-TR" sz="2400" dirty="0" err="1"/>
              <a:t>Opening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bladder</a:t>
            </a:r>
            <a:r>
              <a:rPr lang="tr-TR" sz="2400" dirty="0"/>
              <a:t> </a:t>
            </a:r>
            <a:r>
              <a:rPr lang="tr-TR" sz="2400" dirty="0" err="1"/>
              <a:t>outlet</a:t>
            </a:r>
            <a:endParaRPr lang="tr-TR" altLang="tr-TR" sz="2400" dirty="0"/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Pct val="90000"/>
              <a:buFont typeface="Wingdings" panose="05000000000000000000" pitchFamily="2" charset="2"/>
              <a:buChar char="Ø"/>
              <a:defRPr/>
            </a:pPr>
            <a:r>
              <a:rPr lang="tr-TR" altLang="tr-TR" sz="2400" dirty="0" err="1"/>
              <a:t>İnhinition</a:t>
            </a:r>
            <a:r>
              <a:rPr lang="tr-TR" altLang="tr-TR" sz="2400" dirty="0"/>
              <a:t> of </a:t>
            </a:r>
            <a:r>
              <a:rPr lang="el-GR" altLang="tr-TR" sz="2400" dirty="0"/>
              <a:t>β</a:t>
            </a:r>
            <a:r>
              <a:rPr lang="tr-TR" altLang="tr-TR" sz="2400" dirty="0"/>
              <a:t>-2 ve </a:t>
            </a:r>
            <a:r>
              <a:rPr lang="el-GR" altLang="tr-TR" sz="2400" dirty="0"/>
              <a:t>β</a:t>
            </a:r>
            <a:r>
              <a:rPr lang="tr-TR" altLang="tr-TR" sz="2400" dirty="0"/>
              <a:t>-3 </a:t>
            </a:r>
            <a:r>
              <a:rPr lang="tr-TR" altLang="tr-TR" sz="2400" dirty="0" err="1"/>
              <a:t>stimulation</a:t>
            </a:r>
            <a:r>
              <a:rPr lang="tr-TR" altLang="tr-TR" sz="2400" dirty="0"/>
              <a:t> </a:t>
            </a:r>
            <a:r>
              <a:rPr lang="tr-TR" altLang="tr-TR" sz="2400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Prevention of relaxation in the bladder body</a:t>
            </a:r>
            <a:endParaRPr lang="tr-TR" altLang="tr-TR" sz="2400" dirty="0"/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endParaRPr lang="tr-TR" altLang="tr-TR" sz="2400" dirty="0"/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endParaRPr lang="tr-TR" altLang="tr-TR" sz="2400" b="1" i="1" dirty="0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7742</TotalTime>
  <Words>1128</Words>
  <Application>Microsoft Office PowerPoint</Application>
  <PresentationFormat>Ekran Gösterisi (4:3)</PresentationFormat>
  <Paragraphs>349</Paragraphs>
  <Slides>56</Slides>
  <Notes>2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56</vt:i4>
      </vt:variant>
    </vt:vector>
  </HeadingPairs>
  <TitlesOfParts>
    <vt:vector size="64" baseType="lpstr">
      <vt:lpstr>Arial</vt:lpstr>
      <vt:lpstr>Bauhaus 93</vt:lpstr>
      <vt:lpstr>Calibri</vt:lpstr>
      <vt:lpstr>Comic Sans MS</vt:lpstr>
      <vt:lpstr>Times New Roman</vt:lpstr>
      <vt:lpstr>Wingdings</vt:lpstr>
      <vt:lpstr>Ofis Teması</vt:lpstr>
      <vt:lpstr>Photo Editor Photo</vt:lpstr>
      <vt:lpstr>Female and Functional  UROLOGY</vt:lpstr>
      <vt:lpstr>SCOPE</vt:lpstr>
      <vt:lpstr>Lower Urinary Tract</vt:lpstr>
      <vt:lpstr>Lower Urinary Tract Function ?</vt:lpstr>
      <vt:lpstr>Storage Phase</vt:lpstr>
      <vt:lpstr>Emptying Phase</vt:lpstr>
      <vt:lpstr>Normal LUT CYCLE</vt:lpstr>
      <vt:lpstr>Storage Phase (SYMPATHIC EFFECT DOMINANT)</vt:lpstr>
      <vt:lpstr>Emptying Phase (PARASYMPATHIC EFFECT DOMINANT)</vt:lpstr>
      <vt:lpstr>Lower Urinary Tract Symptoms (LUTS)</vt:lpstr>
      <vt:lpstr>Storage  Phase Symptoms</vt:lpstr>
      <vt:lpstr>Incontinence </vt:lpstr>
      <vt:lpstr>Urge type incontinence </vt:lpstr>
      <vt:lpstr> Male vs. Female </vt:lpstr>
      <vt:lpstr>Internal Urethral Sphincter</vt:lpstr>
      <vt:lpstr>Continence in males</vt:lpstr>
      <vt:lpstr>External Uretral Sphincter in Females</vt:lpstr>
      <vt:lpstr>External Uretral Sphincter</vt:lpstr>
      <vt:lpstr>Continence in Females</vt:lpstr>
      <vt:lpstr>Risk Factors of STUI</vt:lpstr>
      <vt:lpstr>Risk Factors of STUI</vt:lpstr>
      <vt:lpstr>Emptying Phase Symptoms</vt:lpstr>
      <vt:lpstr>Symptoms related to Post-voiding phase</vt:lpstr>
      <vt:lpstr>PowerPoint Sunusu</vt:lpstr>
      <vt:lpstr>LUTS  Level-1 Evaluation</vt:lpstr>
      <vt:lpstr>PowerPoint Sunusu</vt:lpstr>
      <vt:lpstr>Tea consumption in Türkiye!</vt:lpstr>
      <vt:lpstr>PowerPoint Sunusu</vt:lpstr>
      <vt:lpstr>PowerPoint Sunusu</vt:lpstr>
      <vt:lpstr>PowerPoint Sunusu</vt:lpstr>
      <vt:lpstr>PowerPoint Sunusu</vt:lpstr>
      <vt:lpstr> Uroflowmetry-Low flow rate </vt:lpstr>
      <vt:lpstr>PowerPoint Sunusu</vt:lpstr>
      <vt:lpstr>PowerPoint Sunusu</vt:lpstr>
      <vt:lpstr>PowerPoint Sunusu</vt:lpstr>
      <vt:lpstr>PowerPoint Sunusu</vt:lpstr>
      <vt:lpstr>PowerPoint Sunusu</vt:lpstr>
      <vt:lpstr> Urodynamic Study Over Active Detrusor</vt:lpstr>
      <vt:lpstr> Urodynamic Study Infravesical Obstruction</vt:lpstr>
      <vt:lpstr>PowerPoint Sunusu</vt:lpstr>
      <vt:lpstr>PowerPoint Sunusu</vt:lpstr>
      <vt:lpstr>PowerPoint Sunusu</vt:lpstr>
      <vt:lpstr>Treatment Planing</vt:lpstr>
      <vt:lpstr>Strengthening Uretral Resistance Female STUI </vt:lpstr>
      <vt:lpstr>Female STUI SURGICAL TREATMENT Mid-Urethral Sling</vt:lpstr>
      <vt:lpstr>MUS</vt:lpstr>
      <vt:lpstr>MUS</vt:lpstr>
      <vt:lpstr>PowerPoint Sunusu</vt:lpstr>
      <vt:lpstr>Male STUI Surgical Treatment Artificial Urinary Sphincter </vt:lpstr>
      <vt:lpstr>URGE TYPE URINARY INCONTINENCE </vt:lpstr>
      <vt:lpstr>OAB </vt:lpstr>
      <vt:lpstr>1st Line Treatment</vt:lpstr>
      <vt:lpstr>OAB</vt:lpstr>
      <vt:lpstr> Infravesical Obstruction Males - BPH </vt:lpstr>
      <vt:lpstr>Infravesical Obstruction Women</vt:lpstr>
      <vt:lpstr>How to get urine out? CIC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Stres Tipte İdrar Kaçırmada Cerrahi Tedavi</dc:title>
  <dc:creator>user</dc:creator>
  <cp:lastModifiedBy>Windows Kullanıcısı</cp:lastModifiedBy>
  <cp:revision>224</cp:revision>
  <dcterms:modified xsi:type="dcterms:W3CDTF">2023-09-29T13:24:05Z</dcterms:modified>
</cp:coreProperties>
</file>