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46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52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49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44.xml" ContentType="application/vnd.openxmlformats-officedocument.presentationml.slide+xml"/>
  <Override PartName="/ppt/slides/slide55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680" r:id="rId44"/>
    <p:sldId id="681" r:id="rId45"/>
    <p:sldId id="682" r:id="rId46"/>
    <p:sldId id="683" r:id="rId47"/>
    <p:sldId id="684" r:id="rId48"/>
    <p:sldId id="685" r:id="rId49"/>
    <p:sldId id="686" r:id="rId50"/>
    <p:sldId id="687" r:id="rId51"/>
    <p:sldId id="688" r:id="rId52"/>
    <p:sldId id="689" r:id="rId53"/>
    <p:sldId id="690" r:id="rId54"/>
    <p:sldId id="691" r:id="rId55"/>
    <p:sldId id="692" r:id="rId56"/>
    <p:sldId id="693" r:id="rId5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6.xml" Id="rId47" /><Relationship Type="http://schemas.openxmlformats.org/officeDocument/2006/relationships/slide" Target="/ppt/slides/slide52.xml" Id="rId53" /><Relationship Type="http://schemas.openxmlformats.org/officeDocument/2006/relationships/slide" Target="/ppt/slides/slide47.xml" Id="rId48" /><Relationship Type="http://schemas.openxmlformats.org/officeDocument/2006/relationships/slide" Target="/ppt/slides/slide45.xml" Id="rId46" /><Relationship Type="http://schemas.openxmlformats.org/officeDocument/2006/relationships/slide" Target="/ppt/slides/slide53.xml" Id="rId54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48.xml" Id="rId49" /><Relationship Type="http://schemas.openxmlformats.org/officeDocument/2006/relationships/slide" Target="/ppt/slides/slide56.xml" Id="rId57" /><Relationship Type="http://schemas.openxmlformats.org/officeDocument/2006/relationships/slide" Target="/ppt/slides/slide43.xml" Id="rId44" /><Relationship Type="http://schemas.openxmlformats.org/officeDocument/2006/relationships/slide" Target="/ppt/slides/slide51.xml" Id="rId52" /><Relationship Type="http://schemas.openxmlformats.org/officeDocument/2006/relationships/viewProps" Target="/ppt/viewProps.xml" Id="rId99" /><Relationship Type="http://schemas.openxmlformats.org/officeDocument/2006/relationships/tableStyles" Target="/ppt/tableStyles.xml" Id="rId101" /><Relationship Type="http://schemas.openxmlformats.org/officeDocument/2006/relationships/slide" Target="/ppt/slides/slide49.xml" Id="rId50" /><Relationship Type="http://schemas.openxmlformats.org/officeDocument/2006/relationships/slide" Target="/ppt/slides/slide54.xml" Id="rId55" /><Relationship Type="http://schemas.openxmlformats.org/officeDocument/2006/relationships/notesMaster" Target="/ppt/notesMasters/notesMaster1.xml" Id="rId97" /><Relationship Type="http://schemas.openxmlformats.org/officeDocument/2006/relationships/slide" Target="/ppt/slides/slide44.xml" Id="rId45" /><Relationship Type="http://schemas.openxmlformats.org/officeDocument/2006/relationships/slide" Target="/ppt/slides/slide55.xml" Id="rId56" /><Relationship Type="http://schemas.openxmlformats.org/officeDocument/2006/relationships/theme" Target="/ppt/theme/theme1.xml" Id="rId100" /><Relationship Type="http://schemas.openxmlformats.org/officeDocument/2006/relationships/slide" Target="/ppt/slides/slide50.xml" Id="rId51" /><Relationship Type="http://schemas.openxmlformats.org/officeDocument/2006/relationships/presProps" Target="/ppt/presProps.xml" Id="rId9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EC482-62E6-4E48-8FDA-F4A028C3F6C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61A0-6E37-4567-AEE3-2445F91A3B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597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3077B3-6BEC-4150-87D9-222AAB91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9C1C52-F1BB-413C-85DA-0A304826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F5DAD9-3D66-46AF-A625-6AF09BC1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2A3D-664A-47D1-A676-B2078BE0623D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C81171-AC2F-446A-9A9A-19C39660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595A22-1BF6-4BA5-B897-37960C3F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F32D-F903-45D4-B409-44A6A5571B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070309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3" /><Relationship Type="http://schemas.openxmlformats.org/officeDocument/2006/relationships/slideLayout" Target="/ppt/slideLayouts/slideLayout2.xml" Id="rId2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DD631A0-9678-4C5D-B3BA-D6AF44CC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9EE133-DD4F-4C22-B7FD-A8C2B564D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AD8018-4177-40AD-AFF7-BDC8E3E7C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22A3D-664A-47D1-A676-B2078BE0623D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75E6A1-5AE6-41AB-AAE3-1BCE05277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F11F6B-452D-4CEB-90B4-F03DDE419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F32D-F903-45D4-B409-44A6A5571B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00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43.xml.rels>&#65279;<?xml version="1.0" encoding="utf-8"?><Relationships xmlns="http://schemas.openxmlformats.org/package/2006/relationships"><Relationship Type="http://schemas.openxmlformats.org/officeDocument/2006/relationships/image" Target="/ppt/media/image34.emf" Id="rId2" /><Relationship Type="http://schemas.openxmlformats.org/officeDocument/2006/relationships/slideLayout" Target="/ppt/slideLayouts/slideLayout2.xml" Id="rId1" /></Relationships>
</file>

<file path=ppt/slides/_rels/slide44.xml.rels>&#65279;<?xml version="1.0" encoding="utf-8"?><Relationships xmlns="http://schemas.openxmlformats.org/package/2006/relationships"><Relationship Type="http://schemas.openxmlformats.org/officeDocument/2006/relationships/image" Target="/ppt/media/image36.emf" Id="rId3" /><Relationship Type="http://schemas.openxmlformats.org/officeDocument/2006/relationships/image" Target="/ppt/media/image35.emf" Id="rId2" /><Relationship Type="http://schemas.openxmlformats.org/officeDocument/2006/relationships/slideLayout" Target="/ppt/slideLayouts/slideLayout2.xml" Id="rId1" /></Relationships>
</file>

<file path=ppt/slides/_rels/slide45.xml.rels>&#65279;<?xml version="1.0" encoding="utf-8"?><Relationships xmlns="http://schemas.openxmlformats.org/package/2006/relationships"><Relationship Type="http://schemas.openxmlformats.org/officeDocument/2006/relationships/image" Target="/ppt/media/image37.emf" Id="rId2" /><Relationship Type="http://schemas.openxmlformats.org/officeDocument/2006/relationships/slideLayout" Target="/ppt/slideLayouts/slideLayout2.xml" Id="rId1" /></Relationships>
</file>

<file path=ppt/slides/_rels/slide4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4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4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4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5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5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5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5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5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5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5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A22506-DDA5-4593-BE8F-F86E3556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Pregnancy</a:t>
            </a:r>
            <a:r>
              <a:rPr lang="tr-TR" dirty="0"/>
              <a:t> </a:t>
            </a:r>
            <a:r>
              <a:rPr lang="tr-TR" dirty="0" err="1"/>
              <a:t>diagnosis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C19F93-6733-4025-BC8D-5847823D0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Day</a:t>
            </a:r>
            <a:r>
              <a:rPr lang="tr-TR" b="1" dirty="0"/>
              <a:t> 30-35</a:t>
            </a:r>
          </a:p>
          <a:p>
            <a:pPr marL="0" indent="0">
              <a:buNone/>
            </a:pPr>
            <a:r>
              <a:rPr lang="tr-TR" dirty="0" err="1"/>
              <a:t>Fetal</a:t>
            </a:r>
            <a:r>
              <a:rPr lang="tr-TR" dirty="0"/>
              <a:t> </a:t>
            </a:r>
            <a:r>
              <a:rPr lang="tr-TR" dirty="0" err="1"/>
              <a:t>structures</a:t>
            </a:r>
            <a:r>
              <a:rPr lang="tr-TR" dirty="0"/>
              <a:t> </a:t>
            </a:r>
            <a:r>
              <a:rPr lang="tr-TR" dirty="0" err="1"/>
              <a:t>become</a:t>
            </a:r>
            <a:r>
              <a:rPr lang="tr-TR" dirty="0"/>
              <a:t> </a:t>
            </a:r>
            <a:r>
              <a:rPr lang="tr-TR" dirty="0" err="1"/>
              <a:t>visible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Amniotive</a:t>
            </a:r>
            <a:r>
              <a:rPr lang="tr-TR" dirty="0"/>
              <a:t> </a:t>
            </a:r>
            <a:r>
              <a:rPr lang="tr-TR" dirty="0" err="1"/>
              <a:t>membranes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 err="1"/>
              <a:t>placenta</a:t>
            </a:r>
            <a:r>
              <a:rPr lang="tr-TR" dirty="0"/>
              <a:t> can be </a:t>
            </a:r>
            <a:r>
              <a:rPr lang="tr-TR" dirty="0" err="1"/>
              <a:t>identified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3307332-DA21-47CB-882D-5BDF60EC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79" y="1545154"/>
            <a:ext cx="6561221" cy="531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69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1DF78F-FC8D-4710-B160-AF996813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Pregnancy</a:t>
            </a:r>
            <a:r>
              <a:rPr lang="tr-TR" dirty="0"/>
              <a:t> </a:t>
            </a:r>
            <a:r>
              <a:rPr lang="tr-TR" dirty="0" err="1"/>
              <a:t>diagnosis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FCD3D8-8704-48FE-9A5D-F8010F1FF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Day</a:t>
            </a:r>
            <a:r>
              <a:rPr lang="tr-TR" b="1" dirty="0"/>
              <a:t> 35-50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dirty="0" err="1"/>
              <a:t>Skeleton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organs</a:t>
            </a:r>
            <a:r>
              <a:rPr lang="tr-TR" dirty="0"/>
              <a:t> can be </a:t>
            </a:r>
            <a:r>
              <a:rPr lang="tr-TR" dirty="0" err="1"/>
              <a:t>identified</a:t>
            </a:r>
            <a:r>
              <a:rPr lang="tr-TR" dirty="0"/>
              <a:t> </a:t>
            </a:r>
            <a:r>
              <a:rPr lang="tr-TR" dirty="0" err="1"/>
              <a:t>appearently</a:t>
            </a:r>
            <a:r>
              <a:rPr lang="tr-TR" dirty="0"/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868F1B3-96D6-4013-97B5-BF4059379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664" y="3279058"/>
            <a:ext cx="4498543" cy="365506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364D71E-F88D-49FA-AC55-E5F627E73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83" y="3279058"/>
            <a:ext cx="4444181" cy="35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39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9F19D1-2ABE-49B7-A5D5-E7C73FF3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Clinical</a:t>
            </a:r>
            <a:r>
              <a:rPr lang="tr-TR" sz="3600" dirty="0"/>
              <a:t> Control of </a:t>
            </a:r>
            <a:r>
              <a:rPr lang="tr-TR" sz="3600" dirty="0" err="1"/>
              <a:t>Reproductive</a:t>
            </a:r>
            <a:r>
              <a:rPr lang="tr-TR" sz="3600" dirty="0"/>
              <a:t> Activity in </a:t>
            </a:r>
            <a:r>
              <a:rPr lang="tr-TR" sz="3600" dirty="0" err="1"/>
              <a:t>Bitches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EBDB1F-0AC6-4AF1-8069-843A14FD5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Suppression</a:t>
            </a:r>
            <a:r>
              <a:rPr lang="tr-TR" dirty="0"/>
              <a:t> of </a:t>
            </a:r>
            <a:r>
              <a:rPr lang="tr-TR" dirty="0" err="1"/>
              <a:t>Estrus</a:t>
            </a:r>
            <a:endParaRPr lang="tr-TR" dirty="0"/>
          </a:p>
          <a:p>
            <a:pPr lvl="1"/>
            <a:r>
              <a:rPr lang="tr-TR" dirty="0" err="1"/>
              <a:t>Progestins</a:t>
            </a:r>
            <a:endParaRPr lang="tr-TR" dirty="0"/>
          </a:p>
          <a:p>
            <a:pPr lvl="1"/>
            <a:r>
              <a:rPr lang="tr-TR" dirty="0" err="1"/>
              <a:t>Progestagens</a:t>
            </a:r>
            <a:endParaRPr lang="tr-TR" dirty="0"/>
          </a:p>
          <a:p>
            <a:pPr lvl="1"/>
            <a:r>
              <a:rPr lang="tr-TR" dirty="0" err="1"/>
              <a:t>Androgens</a:t>
            </a:r>
            <a:endParaRPr lang="tr-TR" dirty="0"/>
          </a:p>
          <a:p>
            <a:pPr lvl="1"/>
            <a:r>
              <a:rPr lang="tr-TR" dirty="0" err="1"/>
              <a:t>Deslorelin</a:t>
            </a:r>
            <a:endParaRPr lang="tr-TR" dirty="0"/>
          </a:p>
          <a:p>
            <a:pPr marL="457200" lvl="1" indent="0">
              <a:buNone/>
            </a:pPr>
            <a:endParaRPr lang="tr-TR" dirty="0"/>
          </a:p>
          <a:p>
            <a:r>
              <a:rPr lang="tr-TR" dirty="0" err="1"/>
              <a:t>Induction</a:t>
            </a:r>
            <a:r>
              <a:rPr lang="tr-TR" dirty="0"/>
              <a:t> of </a:t>
            </a:r>
            <a:r>
              <a:rPr lang="tr-TR" dirty="0" err="1"/>
              <a:t>Estrus</a:t>
            </a:r>
            <a:endParaRPr lang="tr-TR" dirty="0"/>
          </a:p>
          <a:p>
            <a:pPr lvl="1"/>
            <a:r>
              <a:rPr lang="tr-TR" dirty="0" err="1"/>
              <a:t>Dopamine</a:t>
            </a:r>
            <a:r>
              <a:rPr lang="tr-TR" dirty="0"/>
              <a:t> </a:t>
            </a:r>
            <a:r>
              <a:rPr lang="tr-TR" dirty="0" err="1"/>
              <a:t>agonists</a:t>
            </a:r>
            <a:endParaRPr lang="tr-TR" dirty="0"/>
          </a:p>
          <a:p>
            <a:pPr lvl="1"/>
            <a:r>
              <a:rPr lang="tr-TR" dirty="0" err="1"/>
              <a:t>Deslorelin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26B4C20-67C3-4485-8713-25DA9B06C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340" y="1485106"/>
            <a:ext cx="569146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04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4C4298-4EEE-4970-B216-002A35013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/>
              <a:t>Progestins</a:t>
            </a:r>
            <a:endParaRPr lang="tr-TR" dirty="0"/>
          </a:p>
          <a:p>
            <a:r>
              <a:rPr lang="tr-TR" dirty="0" err="1"/>
              <a:t>Synthetic</a:t>
            </a:r>
            <a:r>
              <a:rPr lang="tr-TR" dirty="0"/>
              <a:t> </a:t>
            </a:r>
            <a:r>
              <a:rPr lang="tr-TR" dirty="0" err="1"/>
              <a:t>products</a:t>
            </a:r>
            <a:r>
              <a:rPr lang="tr-TR" dirty="0"/>
              <a:t> of </a:t>
            </a:r>
            <a:r>
              <a:rPr lang="tr-TR" dirty="0" err="1"/>
              <a:t>Progesterone</a:t>
            </a:r>
            <a:endParaRPr lang="tr-TR" dirty="0"/>
          </a:p>
          <a:p>
            <a:r>
              <a:rPr lang="tr-TR" dirty="0" err="1"/>
              <a:t>Orally</a:t>
            </a:r>
            <a:r>
              <a:rPr lang="tr-TR" dirty="0"/>
              <a:t> </a:t>
            </a:r>
            <a:r>
              <a:rPr lang="tr-TR" dirty="0" err="1"/>
              <a:t>active</a:t>
            </a:r>
            <a:r>
              <a:rPr lang="tr-TR" dirty="0"/>
              <a:t>, </a:t>
            </a:r>
            <a:r>
              <a:rPr lang="tr-TR" dirty="0" err="1"/>
              <a:t>Injectable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Subcutaneus</a:t>
            </a:r>
            <a:r>
              <a:rPr lang="tr-TR" dirty="0"/>
              <a:t> </a:t>
            </a:r>
            <a:r>
              <a:rPr lang="tr-TR" dirty="0" err="1"/>
              <a:t>Implants</a:t>
            </a:r>
            <a:r>
              <a:rPr lang="tr-TR" dirty="0"/>
              <a:t> </a:t>
            </a:r>
            <a:r>
              <a:rPr lang="tr-TR" dirty="0" err="1"/>
              <a:t>formulations</a:t>
            </a:r>
            <a:r>
              <a:rPr lang="tr-TR" dirty="0"/>
              <a:t>.</a:t>
            </a:r>
          </a:p>
          <a:p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advised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in </a:t>
            </a:r>
            <a:r>
              <a:rPr lang="tr-TR" dirty="0" err="1"/>
              <a:t>late</a:t>
            </a:r>
            <a:r>
              <a:rPr lang="tr-TR" dirty="0"/>
              <a:t> </a:t>
            </a:r>
            <a:r>
              <a:rPr lang="tr-TR" dirty="0" err="1"/>
              <a:t>anestrus</a:t>
            </a:r>
            <a:r>
              <a:rPr lang="tr-TR" dirty="0"/>
              <a:t>.</a:t>
            </a:r>
          </a:p>
          <a:p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inadvised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in </a:t>
            </a:r>
            <a:r>
              <a:rPr lang="tr-TR" dirty="0" err="1"/>
              <a:t>young</a:t>
            </a:r>
            <a:r>
              <a:rPr lang="tr-TR" dirty="0"/>
              <a:t> </a:t>
            </a:r>
            <a:r>
              <a:rPr lang="tr-TR" dirty="0" err="1"/>
              <a:t>bitches</a:t>
            </a:r>
            <a:r>
              <a:rPr lang="tr-TR" dirty="0"/>
              <a:t>,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estrus</a:t>
            </a:r>
            <a:r>
              <a:rPr lang="tr-TR" dirty="0"/>
              <a:t> </a:t>
            </a:r>
            <a:r>
              <a:rPr lang="tr-TR" dirty="0" err="1"/>
              <a:t>cycle</a:t>
            </a:r>
            <a:r>
              <a:rPr lang="tr-TR" dirty="0"/>
              <a:t>.</a:t>
            </a:r>
          </a:p>
          <a:p>
            <a:r>
              <a:rPr lang="tr-TR" dirty="0" err="1"/>
              <a:t>Commonly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progestins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Medroxyprogesterone</a:t>
            </a:r>
            <a:r>
              <a:rPr lang="tr-TR" dirty="0"/>
              <a:t> </a:t>
            </a:r>
            <a:r>
              <a:rPr lang="tr-TR" dirty="0" err="1"/>
              <a:t>Acetate</a:t>
            </a:r>
            <a:r>
              <a:rPr lang="tr-TR" dirty="0"/>
              <a:t> (MPA), </a:t>
            </a:r>
            <a:r>
              <a:rPr lang="tr-TR" dirty="0" err="1"/>
              <a:t>Megestrol</a:t>
            </a:r>
            <a:r>
              <a:rPr lang="tr-TR" dirty="0"/>
              <a:t> </a:t>
            </a:r>
            <a:r>
              <a:rPr lang="tr-TR" dirty="0" err="1"/>
              <a:t>Acetate</a:t>
            </a:r>
            <a:r>
              <a:rPr lang="tr-TR" dirty="0"/>
              <a:t> (MA)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Proligestone</a:t>
            </a:r>
            <a:endParaRPr lang="tr-TR" dirty="0"/>
          </a:p>
          <a:p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E64A8C6-A411-4937-8D79-F6F9B5C5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Clinical</a:t>
            </a:r>
            <a:r>
              <a:rPr lang="tr-TR" sz="3600" dirty="0"/>
              <a:t> Control of </a:t>
            </a:r>
            <a:r>
              <a:rPr lang="tr-TR" sz="3600" dirty="0" err="1"/>
              <a:t>Reproductive</a:t>
            </a:r>
            <a:r>
              <a:rPr lang="tr-TR" sz="3600" dirty="0"/>
              <a:t> Activity in </a:t>
            </a:r>
            <a:r>
              <a:rPr lang="tr-TR" sz="3600" dirty="0" err="1"/>
              <a:t>Bitches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089349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D3C3C786-0382-4047-89E9-6F8FE1A0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/>
              <a:t>Progestins</a:t>
            </a:r>
            <a:endParaRPr lang="tr-TR" b="1" dirty="0"/>
          </a:p>
          <a:p>
            <a:r>
              <a:rPr lang="tr-TR" dirty="0" err="1"/>
              <a:t>Progesterone-like</a:t>
            </a:r>
            <a:r>
              <a:rPr lang="tr-TR" dirty="0"/>
              <a:t> </a:t>
            </a:r>
            <a:r>
              <a:rPr lang="tr-TR" dirty="0" err="1"/>
              <a:t>activity</a:t>
            </a:r>
            <a:r>
              <a:rPr lang="tr-TR" dirty="0"/>
              <a:t> </a:t>
            </a:r>
            <a:r>
              <a:rPr lang="tr-TR" dirty="0" err="1"/>
              <a:t>inhibits</a:t>
            </a:r>
            <a:r>
              <a:rPr lang="tr-TR" dirty="0"/>
              <a:t> </a:t>
            </a:r>
            <a:r>
              <a:rPr lang="tr-TR" dirty="0" err="1"/>
              <a:t>hypothalamus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pituitary</a:t>
            </a:r>
            <a:r>
              <a:rPr lang="tr-TR" dirty="0"/>
              <a:t> </a:t>
            </a:r>
            <a:r>
              <a:rPr lang="tr-TR" dirty="0" err="1"/>
              <a:t>gland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secrete</a:t>
            </a:r>
            <a:r>
              <a:rPr lang="tr-TR" dirty="0"/>
              <a:t> </a:t>
            </a:r>
            <a:r>
              <a:rPr lang="tr-TR" dirty="0" err="1"/>
              <a:t>gonadotropins</a:t>
            </a:r>
            <a:r>
              <a:rPr lang="tr-TR" dirty="0"/>
              <a:t>.</a:t>
            </a:r>
          </a:p>
          <a:p>
            <a:r>
              <a:rPr lang="tr-TR" dirty="0" err="1"/>
              <a:t>Preventing</a:t>
            </a:r>
            <a:r>
              <a:rPr lang="tr-TR" dirty="0"/>
              <a:t> </a:t>
            </a:r>
            <a:r>
              <a:rPr lang="tr-TR" dirty="0" err="1"/>
              <a:t>rise</a:t>
            </a:r>
            <a:r>
              <a:rPr lang="tr-TR" dirty="0"/>
              <a:t> of </a:t>
            </a:r>
            <a:r>
              <a:rPr lang="tr-TR" dirty="0" err="1"/>
              <a:t>gonadotropins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blocking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provides</a:t>
            </a:r>
            <a:r>
              <a:rPr lang="tr-TR" dirty="0"/>
              <a:t> </a:t>
            </a:r>
            <a:r>
              <a:rPr lang="tr-TR" dirty="0" err="1"/>
              <a:t>estrus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 </a:t>
            </a:r>
            <a:r>
              <a:rPr lang="tr-TR" dirty="0" err="1"/>
              <a:t>transition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ovulation</a:t>
            </a:r>
            <a:r>
              <a:rPr lang="tr-TR" dirty="0"/>
              <a:t>.</a:t>
            </a:r>
          </a:p>
          <a:p>
            <a:r>
              <a:rPr lang="tr-TR" dirty="0" err="1"/>
              <a:t>Progestin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prevents</a:t>
            </a:r>
            <a:r>
              <a:rPr lang="tr-TR" dirty="0"/>
              <a:t> </a:t>
            </a:r>
            <a:r>
              <a:rPr lang="tr-TR" dirty="0" err="1"/>
              <a:t>estrus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2 </a:t>
            </a:r>
            <a:r>
              <a:rPr lang="tr-TR" dirty="0" err="1"/>
              <a:t>months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2 </a:t>
            </a:r>
            <a:r>
              <a:rPr lang="tr-TR" dirty="0" err="1"/>
              <a:t>years</a:t>
            </a:r>
            <a:r>
              <a:rPr lang="tr-TR" dirty="0"/>
              <a:t>.</a:t>
            </a:r>
          </a:p>
          <a:p>
            <a:r>
              <a:rPr lang="tr-TR" dirty="0" err="1"/>
              <a:t>Contraceptive</a:t>
            </a:r>
            <a:r>
              <a:rPr lang="tr-TR" dirty="0"/>
              <a:t> </a:t>
            </a:r>
            <a:r>
              <a:rPr lang="tr-TR" dirty="0" err="1"/>
              <a:t>activity</a:t>
            </a:r>
            <a:r>
              <a:rPr lang="tr-TR" dirty="0"/>
              <a:t> of </a:t>
            </a:r>
            <a:r>
              <a:rPr lang="tr-TR" dirty="0" err="1"/>
              <a:t>Progestins</a:t>
            </a:r>
            <a:r>
              <a:rPr lang="tr-TR" dirty="0"/>
              <a:t> is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reversible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AE558259-6295-403F-8838-3966E65C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Clinical</a:t>
            </a:r>
            <a:r>
              <a:rPr lang="tr-TR" sz="3600" dirty="0"/>
              <a:t> Control of </a:t>
            </a:r>
            <a:r>
              <a:rPr lang="tr-TR" sz="3600" dirty="0" err="1"/>
              <a:t>Reproductive</a:t>
            </a:r>
            <a:r>
              <a:rPr lang="tr-TR" sz="3600" dirty="0"/>
              <a:t> Activity in </a:t>
            </a:r>
            <a:r>
              <a:rPr lang="tr-TR" sz="3600" dirty="0" err="1"/>
              <a:t>Bitches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814454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A7AB53-E2A6-4EC3-A272-278621C35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6797842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Side </a:t>
            </a:r>
            <a:r>
              <a:rPr lang="tr-TR" b="1" dirty="0" err="1"/>
              <a:t>effects</a:t>
            </a:r>
            <a:r>
              <a:rPr lang="tr-TR" b="1" dirty="0"/>
              <a:t> of </a:t>
            </a:r>
            <a:r>
              <a:rPr lang="tr-TR" b="1" dirty="0" err="1"/>
              <a:t>Progestins</a:t>
            </a:r>
            <a:endParaRPr lang="tr-TR" dirty="0"/>
          </a:p>
          <a:p>
            <a:r>
              <a:rPr lang="tr-TR" dirty="0" err="1"/>
              <a:t>Weight</a:t>
            </a:r>
            <a:r>
              <a:rPr lang="tr-TR" dirty="0"/>
              <a:t> </a:t>
            </a:r>
            <a:r>
              <a:rPr lang="tr-TR" dirty="0" err="1"/>
              <a:t>gain</a:t>
            </a:r>
            <a:endParaRPr lang="tr-TR" dirty="0"/>
          </a:p>
          <a:p>
            <a:r>
              <a:rPr lang="tr-TR" dirty="0" err="1"/>
              <a:t>Lethargy</a:t>
            </a:r>
            <a:endParaRPr lang="tr-TR" dirty="0"/>
          </a:p>
          <a:p>
            <a:r>
              <a:rPr lang="tr-TR" dirty="0" err="1"/>
              <a:t>Behavioural</a:t>
            </a:r>
            <a:r>
              <a:rPr lang="tr-TR" dirty="0"/>
              <a:t> </a:t>
            </a:r>
            <a:r>
              <a:rPr lang="tr-TR" dirty="0" err="1"/>
              <a:t>changes</a:t>
            </a:r>
            <a:endParaRPr lang="tr-TR" dirty="0"/>
          </a:p>
          <a:p>
            <a:r>
              <a:rPr lang="tr-TR" dirty="0" err="1"/>
              <a:t>CEH+pyometra</a:t>
            </a:r>
            <a:r>
              <a:rPr lang="tr-TR" dirty="0"/>
              <a:t> </a:t>
            </a:r>
            <a:r>
              <a:rPr lang="tr-TR" dirty="0" err="1"/>
              <a:t>complex</a:t>
            </a:r>
            <a:endParaRPr lang="tr-TR" dirty="0"/>
          </a:p>
          <a:p>
            <a:r>
              <a:rPr lang="tr-TR" dirty="0" err="1"/>
              <a:t>Mammary</a:t>
            </a:r>
            <a:r>
              <a:rPr lang="tr-TR" dirty="0"/>
              <a:t> </a:t>
            </a:r>
            <a:r>
              <a:rPr lang="tr-TR" dirty="0" err="1"/>
              <a:t>gland</a:t>
            </a:r>
            <a:r>
              <a:rPr lang="tr-TR" dirty="0"/>
              <a:t> </a:t>
            </a:r>
            <a:r>
              <a:rPr lang="tr-TR" dirty="0" err="1"/>
              <a:t>enlargement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neoplasia</a:t>
            </a:r>
            <a:endParaRPr lang="tr-TR" dirty="0"/>
          </a:p>
          <a:p>
            <a:r>
              <a:rPr lang="tr-TR" dirty="0" err="1"/>
              <a:t>Acromegaly</a:t>
            </a:r>
            <a:r>
              <a:rPr lang="tr-TR" dirty="0"/>
              <a:t> (</a:t>
            </a:r>
            <a:r>
              <a:rPr lang="tr-TR" dirty="0" err="1"/>
              <a:t>Inducing</a:t>
            </a:r>
            <a:r>
              <a:rPr lang="tr-TR" dirty="0"/>
              <a:t> </a:t>
            </a:r>
            <a:r>
              <a:rPr lang="tr-TR" dirty="0" err="1"/>
              <a:t>growth</a:t>
            </a:r>
            <a:r>
              <a:rPr lang="tr-TR" dirty="0"/>
              <a:t> </a:t>
            </a:r>
            <a:r>
              <a:rPr lang="tr-TR" dirty="0" err="1"/>
              <a:t>hormone</a:t>
            </a:r>
            <a:r>
              <a:rPr lang="tr-TR" dirty="0"/>
              <a:t>)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C3F03242-5192-4334-9D2D-E3C6EBA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Clinical</a:t>
            </a:r>
            <a:r>
              <a:rPr lang="tr-TR" sz="3600" dirty="0"/>
              <a:t> Control of </a:t>
            </a:r>
            <a:r>
              <a:rPr lang="tr-TR" sz="3600" dirty="0" err="1"/>
              <a:t>Reproductive</a:t>
            </a:r>
            <a:r>
              <a:rPr lang="tr-TR" sz="3600" dirty="0"/>
              <a:t> Activity in </a:t>
            </a:r>
            <a:r>
              <a:rPr lang="tr-TR" sz="3600" dirty="0" err="1"/>
              <a:t>Bitches</a:t>
            </a:r>
            <a:endParaRPr lang="tr-TR" sz="3600" dirty="0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05E62963-517F-4D96-BA4D-6E3C589929EE}"/>
              </a:ext>
            </a:extLst>
          </p:cNvPr>
          <p:cNvSpPr txBox="1">
            <a:spLocks/>
          </p:cNvSpPr>
          <p:nvPr/>
        </p:nvSpPr>
        <p:spPr>
          <a:xfrm>
            <a:off x="6797842" y="1690688"/>
            <a:ext cx="5394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r>
              <a:rPr lang="tr-TR" dirty="0" err="1"/>
              <a:t>Diabetis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(</a:t>
            </a:r>
            <a:r>
              <a:rPr lang="tr-TR" dirty="0" err="1"/>
              <a:t>metabolized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liver</a:t>
            </a:r>
            <a:r>
              <a:rPr lang="tr-TR" dirty="0"/>
              <a:t>/</a:t>
            </a:r>
            <a:r>
              <a:rPr lang="tr-TR" dirty="0" err="1"/>
              <a:t>insulin</a:t>
            </a:r>
            <a:r>
              <a:rPr lang="tr-TR" dirty="0"/>
              <a:t> </a:t>
            </a:r>
            <a:r>
              <a:rPr lang="tr-TR" dirty="0" err="1"/>
              <a:t>antagonism</a:t>
            </a:r>
            <a:r>
              <a:rPr lang="tr-TR" dirty="0"/>
              <a:t>)</a:t>
            </a:r>
          </a:p>
          <a:p>
            <a:r>
              <a:rPr lang="tr-TR" dirty="0" err="1"/>
              <a:t>Adrenocortical</a:t>
            </a:r>
            <a:r>
              <a:rPr lang="tr-TR" dirty="0"/>
              <a:t> </a:t>
            </a:r>
            <a:r>
              <a:rPr lang="tr-TR" dirty="0" err="1"/>
              <a:t>suppression</a:t>
            </a:r>
            <a:endParaRPr lang="tr-TR" dirty="0"/>
          </a:p>
          <a:p>
            <a:r>
              <a:rPr lang="tr-TR" dirty="0" err="1"/>
              <a:t>Local</a:t>
            </a:r>
            <a:r>
              <a:rPr lang="tr-TR" dirty="0"/>
              <a:t> skin </a:t>
            </a:r>
            <a:r>
              <a:rPr lang="tr-TR" dirty="0" err="1"/>
              <a:t>changes</a:t>
            </a:r>
            <a:endParaRPr lang="tr-TR" dirty="0"/>
          </a:p>
          <a:p>
            <a:r>
              <a:rPr lang="tr-TR" dirty="0" err="1"/>
              <a:t>Local</a:t>
            </a:r>
            <a:r>
              <a:rPr lang="tr-TR" dirty="0"/>
              <a:t> </a:t>
            </a:r>
            <a:r>
              <a:rPr lang="tr-TR" dirty="0" err="1"/>
              <a:t>hair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coat</a:t>
            </a:r>
            <a:r>
              <a:rPr lang="tr-TR" dirty="0"/>
              <a:t> </a:t>
            </a:r>
            <a:r>
              <a:rPr lang="tr-TR" dirty="0" err="1"/>
              <a:t>changes</a:t>
            </a:r>
            <a:endParaRPr lang="tr-TR" dirty="0"/>
          </a:p>
          <a:p>
            <a:r>
              <a:rPr lang="tr-TR" dirty="0" err="1"/>
              <a:t>Alopesi</a:t>
            </a:r>
            <a:endParaRPr lang="tr-TR" dirty="0"/>
          </a:p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458110-7DFC-4C0A-9AF7-A47EE0B055AF}"/>
              </a:ext>
            </a:extLst>
          </p:cNvPr>
          <p:cNvSpPr txBox="1"/>
          <p:nvPr/>
        </p:nvSpPr>
        <p:spPr>
          <a:xfrm>
            <a:off x="199610" y="5718860"/>
            <a:ext cx="1179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Progestins</a:t>
            </a:r>
            <a:r>
              <a:rPr lang="en-US" dirty="0"/>
              <a:t> can</a:t>
            </a:r>
            <a:r>
              <a:rPr lang="tr-TR" dirty="0"/>
              <a:t> </a:t>
            </a:r>
            <a:r>
              <a:rPr lang="en-US" dirty="0"/>
              <a:t>cause masculinization of female </a:t>
            </a:r>
            <a:r>
              <a:rPr lang="tr-TR" dirty="0" err="1"/>
              <a:t>fetuses</a:t>
            </a:r>
            <a:r>
              <a:rPr lang="en-US" dirty="0"/>
              <a:t> and</a:t>
            </a:r>
            <a:r>
              <a:rPr lang="tr-TR" dirty="0"/>
              <a:t> </a:t>
            </a:r>
            <a:r>
              <a:rPr lang="tr-TR" dirty="0" err="1"/>
              <a:t>cryptorchidism</a:t>
            </a:r>
            <a:r>
              <a:rPr lang="tr-TR" dirty="0"/>
              <a:t> of </a:t>
            </a:r>
            <a:r>
              <a:rPr lang="tr-TR" dirty="0" err="1"/>
              <a:t>male</a:t>
            </a:r>
            <a:r>
              <a:rPr lang="tr-TR" dirty="0"/>
              <a:t> </a:t>
            </a:r>
            <a:r>
              <a:rPr lang="tr-TR" dirty="0" err="1"/>
              <a:t>ones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pregnant</a:t>
            </a:r>
            <a:r>
              <a:rPr lang="tr-TR" dirty="0"/>
              <a:t> </a:t>
            </a:r>
            <a:r>
              <a:rPr lang="tr-TR" dirty="0" err="1"/>
              <a:t>bitches</a:t>
            </a:r>
            <a:r>
              <a:rPr lang="tr-TR" dirty="0"/>
              <a:t>.</a:t>
            </a:r>
          </a:p>
          <a:p>
            <a:r>
              <a:rPr lang="tr-TR" dirty="0"/>
              <a:t>P</a:t>
            </a:r>
            <a:r>
              <a:rPr lang="en-US" dirty="0" err="1"/>
              <a:t>rogestins</a:t>
            </a:r>
            <a:r>
              <a:rPr lang="en-US" dirty="0"/>
              <a:t> can increase the risk of dystocia since the cervix might fail to open due to</a:t>
            </a:r>
            <a:r>
              <a:rPr lang="tr-TR" dirty="0"/>
              <a:t> </a:t>
            </a:r>
            <a:r>
              <a:rPr lang="en-US" dirty="0"/>
              <a:t>its progesterone effect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1652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00FFF5-E566-4184-A8E6-FBCB4EC5D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4" y="1460500"/>
            <a:ext cx="11678652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prevent</a:t>
            </a:r>
            <a:r>
              <a:rPr lang="tr-TR" b="1" dirty="0"/>
              <a:t> </a:t>
            </a:r>
            <a:r>
              <a:rPr lang="tr-TR" b="1" dirty="0" err="1"/>
              <a:t>side</a:t>
            </a:r>
            <a:r>
              <a:rPr lang="tr-TR" b="1" dirty="0"/>
              <a:t> </a:t>
            </a:r>
            <a:r>
              <a:rPr lang="tr-TR" b="1" dirty="0" err="1"/>
              <a:t>effects</a:t>
            </a:r>
            <a:endParaRPr lang="tr-TR" dirty="0"/>
          </a:p>
          <a:p>
            <a:r>
              <a:rPr lang="tr-TR" dirty="0"/>
              <a:t>P</a:t>
            </a:r>
            <a:r>
              <a:rPr lang="en-US" dirty="0" err="1"/>
              <a:t>rogestins</a:t>
            </a:r>
            <a:r>
              <a:rPr lang="en-US" dirty="0"/>
              <a:t> should be used exclusively under veterinary supervision</a:t>
            </a:r>
            <a:r>
              <a:rPr lang="tr-TR" dirty="0"/>
              <a:t>,</a:t>
            </a:r>
          </a:p>
          <a:p>
            <a:r>
              <a:rPr lang="en-US" dirty="0"/>
              <a:t>A maximum of two successive estrus cycles should be suppressed, and then, the bitch should </a:t>
            </a:r>
            <a:r>
              <a:rPr lang="tr-TR" dirty="0" err="1"/>
              <a:t>have</a:t>
            </a:r>
            <a:r>
              <a:rPr lang="tr-TR" dirty="0"/>
              <a:t> a</a:t>
            </a:r>
            <a:r>
              <a:rPr lang="en-US" dirty="0"/>
              <a:t> normal spontaneous estrus cycle</a:t>
            </a:r>
            <a:r>
              <a:rPr lang="tr-TR" dirty="0"/>
              <a:t>,</a:t>
            </a:r>
          </a:p>
          <a:p>
            <a:r>
              <a:rPr lang="tr-TR" dirty="0"/>
              <a:t>P</a:t>
            </a:r>
            <a:r>
              <a:rPr lang="en-US" dirty="0" err="1"/>
              <a:t>rogestins</a:t>
            </a:r>
            <a:r>
              <a:rPr lang="en-US" dirty="0"/>
              <a:t> should </a:t>
            </a:r>
            <a:r>
              <a:rPr lang="tr-TR" dirty="0"/>
              <a:t>be </a:t>
            </a:r>
            <a:r>
              <a:rPr lang="tr-TR" dirty="0" err="1"/>
              <a:t>given</a:t>
            </a:r>
            <a:r>
              <a:rPr lang="en-US" dirty="0"/>
              <a:t> in advanced anestrus or a few weeks before the </a:t>
            </a:r>
            <a:r>
              <a:rPr lang="tr-TR" dirty="0" err="1"/>
              <a:t>expected</a:t>
            </a:r>
            <a:r>
              <a:rPr lang="tr-TR" dirty="0"/>
              <a:t> </a:t>
            </a:r>
            <a:r>
              <a:rPr lang="tr-TR" dirty="0" err="1"/>
              <a:t>proestrus</a:t>
            </a:r>
            <a:r>
              <a:rPr lang="tr-TR" dirty="0"/>
              <a:t>,</a:t>
            </a:r>
          </a:p>
          <a:p>
            <a:r>
              <a:rPr lang="en-US" dirty="0"/>
              <a:t>Administration during early proestrus (3 days) can potentially prevent ovulation and the normal progression of estrus</a:t>
            </a:r>
            <a:endParaRPr lang="tr-TR" dirty="0"/>
          </a:p>
          <a:p>
            <a:r>
              <a:rPr lang="en-US" dirty="0"/>
              <a:t>The</a:t>
            </a:r>
            <a:r>
              <a:rPr lang="tr-TR" dirty="0"/>
              <a:t> </a:t>
            </a:r>
            <a:r>
              <a:rPr lang="en-US" dirty="0"/>
              <a:t>use during proestrus needs to be carefully surveyed since the bitch</a:t>
            </a:r>
            <a:r>
              <a:rPr lang="tr-TR" dirty="0"/>
              <a:t> </a:t>
            </a:r>
            <a:r>
              <a:rPr lang="en-US" dirty="0"/>
              <a:t>could be bred and become pregnant, and in this case, the treatment</a:t>
            </a:r>
            <a:r>
              <a:rPr lang="tr-TR" dirty="0"/>
              <a:t> </a:t>
            </a:r>
            <a:r>
              <a:rPr lang="en-US" dirty="0"/>
              <a:t>should be discontinued and also there is an increased risk of uterine</a:t>
            </a:r>
            <a:r>
              <a:rPr lang="tr-TR" dirty="0"/>
              <a:t> </a:t>
            </a:r>
            <a:r>
              <a:rPr lang="en-US" dirty="0"/>
              <a:t>diseases</a:t>
            </a:r>
            <a:endParaRPr lang="tr-TR" dirty="0"/>
          </a:p>
          <a:p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A6C07EE2-758D-400B-8A3D-4791F917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Clinical</a:t>
            </a:r>
            <a:r>
              <a:rPr lang="tr-TR" sz="3600" dirty="0"/>
              <a:t> Control of </a:t>
            </a:r>
            <a:r>
              <a:rPr lang="tr-TR" sz="3600" dirty="0" err="1"/>
              <a:t>Reproductive</a:t>
            </a:r>
            <a:r>
              <a:rPr lang="tr-TR" sz="3600" dirty="0"/>
              <a:t> Activity in </a:t>
            </a:r>
            <a:r>
              <a:rPr lang="tr-TR" sz="3600" dirty="0" err="1"/>
              <a:t>Bitches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738990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3BD35CD4-2749-4AC0-B505-37092A003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4" y="1460500"/>
            <a:ext cx="11678652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prevent</a:t>
            </a:r>
            <a:r>
              <a:rPr lang="tr-TR" b="1" dirty="0"/>
              <a:t> </a:t>
            </a:r>
            <a:r>
              <a:rPr lang="tr-TR" b="1" dirty="0" err="1"/>
              <a:t>side</a:t>
            </a:r>
            <a:r>
              <a:rPr lang="tr-TR" b="1" dirty="0"/>
              <a:t> </a:t>
            </a:r>
            <a:r>
              <a:rPr lang="tr-TR" b="1" dirty="0" err="1"/>
              <a:t>effects</a:t>
            </a:r>
            <a:endParaRPr lang="tr-TR" dirty="0"/>
          </a:p>
          <a:p>
            <a:r>
              <a:rPr lang="en-US" dirty="0"/>
              <a:t>The</a:t>
            </a:r>
            <a:r>
              <a:rPr lang="tr-TR" dirty="0"/>
              <a:t> </a:t>
            </a:r>
            <a:r>
              <a:rPr lang="en-US" dirty="0"/>
              <a:t>use during proestrus needs to be carefully surveyed since the bitch</a:t>
            </a:r>
            <a:r>
              <a:rPr lang="tr-TR" dirty="0"/>
              <a:t> </a:t>
            </a:r>
            <a:r>
              <a:rPr lang="en-US" dirty="0"/>
              <a:t>could be bred and become pregnant, and in this case, the treatment</a:t>
            </a:r>
            <a:r>
              <a:rPr lang="tr-TR" dirty="0"/>
              <a:t> </a:t>
            </a:r>
            <a:r>
              <a:rPr lang="en-US" dirty="0"/>
              <a:t>should be discontinued and also there is an increased risk of uterine</a:t>
            </a:r>
            <a:r>
              <a:rPr lang="tr-TR" dirty="0"/>
              <a:t> </a:t>
            </a:r>
            <a:r>
              <a:rPr lang="en-US" dirty="0"/>
              <a:t>diseases</a:t>
            </a:r>
            <a:endParaRPr lang="tr-TR" dirty="0"/>
          </a:p>
          <a:p>
            <a:r>
              <a:rPr lang="tr-TR" dirty="0"/>
              <a:t>Side</a:t>
            </a:r>
            <a:r>
              <a:rPr lang="en-US" dirty="0"/>
              <a:t> effect</a:t>
            </a:r>
            <a:r>
              <a:rPr lang="tr-TR" dirty="0"/>
              <a:t>s of </a:t>
            </a:r>
            <a:r>
              <a:rPr lang="tr-TR" dirty="0" err="1"/>
              <a:t>progestins</a:t>
            </a:r>
            <a:r>
              <a:rPr lang="en-US" dirty="0"/>
              <a:t> </a:t>
            </a:r>
            <a:r>
              <a:rPr lang="tr-TR" dirty="0" err="1"/>
              <a:t>are</a:t>
            </a:r>
            <a:r>
              <a:rPr lang="en-US" dirty="0"/>
              <a:t> exacerbated by exposition to </a:t>
            </a:r>
            <a:r>
              <a:rPr lang="tr-TR" dirty="0" err="1"/>
              <a:t>estrogens</a:t>
            </a:r>
            <a:r>
              <a:rPr lang="en-US" dirty="0"/>
              <a:t>. </a:t>
            </a:r>
            <a:r>
              <a:rPr lang="tr-TR" dirty="0"/>
              <a:t>P</a:t>
            </a:r>
            <a:r>
              <a:rPr lang="en-US" dirty="0" err="1"/>
              <a:t>rogestin</a:t>
            </a:r>
            <a:r>
              <a:rPr lang="tr-TR" dirty="0"/>
              <a:t> </a:t>
            </a:r>
            <a:r>
              <a:rPr lang="tr-TR" dirty="0" err="1"/>
              <a:t>usage</a:t>
            </a:r>
            <a:r>
              <a:rPr lang="en-US" dirty="0"/>
              <a:t> should be avoided when</a:t>
            </a:r>
            <a:r>
              <a:rPr lang="tr-TR" dirty="0"/>
              <a:t> </a:t>
            </a:r>
            <a:r>
              <a:rPr lang="tr-TR" dirty="0" err="1"/>
              <a:t>oestradiol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en-US" dirty="0"/>
              <a:t> are high as in proestrus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estrus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7CEE786-129C-4157-941C-D9C685DD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Clinical</a:t>
            </a:r>
            <a:r>
              <a:rPr lang="tr-TR" sz="3600" dirty="0"/>
              <a:t> Control of </a:t>
            </a:r>
            <a:r>
              <a:rPr lang="tr-TR" sz="3600" dirty="0" err="1"/>
              <a:t>Reproductive</a:t>
            </a:r>
            <a:r>
              <a:rPr lang="tr-TR" sz="3600" dirty="0"/>
              <a:t> Activity in </a:t>
            </a:r>
            <a:r>
              <a:rPr lang="tr-TR" sz="3600" dirty="0" err="1"/>
              <a:t>Bitches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534058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B1BFBC2A-DED7-43F1-BDF0-5C62B855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/>
              <a:t>Androgens</a:t>
            </a:r>
            <a:endParaRPr lang="tr-TR" b="1" dirty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Testosterone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testosterone</a:t>
            </a:r>
            <a:r>
              <a:rPr lang="tr-TR" dirty="0"/>
              <a:t> </a:t>
            </a:r>
            <a:r>
              <a:rPr lang="tr-TR" dirty="0" err="1"/>
              <a:t>derivates</a:t>
            </a:r>
            <a:endParaRPr lang="tr-TR" dirty="0"/>
          </a:p>
          <a:p>
            <a:r>
              <a:rPr lang="tr-TR" dirty="0" err="1"/>
              <a:t>Orally</a:t>
            </a:r>
            <a:r>
              <a:rPr lang="tr-TR" dirty="0"/>
              <a:t> </a:t>
            </a:r>
            <a:r>
              <a:rPr lang="tr-TR" dirty="0" err="1"/>
              <a:t>active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Injectable</a:t>
            </a:r>
            <a:r>
              <a:rPr lang="tr-TR" dirty="0"/>
              <a:t> </a:t>
            </a:r>
            <a:r>
              <a:rPr lang="tr-TR" dirty="0" err="1"/>
              <a:t>formulations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available</a:t>
            </a:r>
            <a:r>
              <a:rPr lang="tr-TR" dirty="0"/>
              <a:t>.</a:t>
            </a:r>
          </a:p>
          <a:p>
            <a:r>
              <a:rPr lang="en-US" dirty="0"/>
              <a:t>Due to the anabolic steroid characteristics, they are controlled or not available in</a:t>
            </a:r>
            <a:r>
              <a:rPr lang="tr-TR" dirty="0"/>
              <a:t> </a:t>
            </a:r>
            <a:r>
              <a:rPr lang="en-US" dirty="0"/>
              <a:t>most countries</a:t>
            </a:r>
            <a:r>
              <a:rPr lang="tr-TR" dirty="0"/>
              <a:t>.</a:t>
            </a:r>
          </a:p>
          <a:p>
            <a:r>
              <a:rPr lang="tr-TR" dirty="0" err="1"/>
              <a:t>Inadvised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longer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24 </a:t>
            </a:r>
            <a:r>
              <a:rPr lang="tr-TR" dirty="0" err="1"/>
              <a:t>months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F54CB912-1018-477C-85DA-248CE4A2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Clinical</a:t>
            </a:r>
            <a:r>
              <a:rPr lang="tr-TR" sz="3600" dirty="0"/>
              <a:t> Control of </a:t>
            </a:r>
            <a:r>
              <a:rPr lang="tr-TR" sz="3600" dirty="0" err="1"/>
              <a:t>Reproductive</a:t>
            </a:r>
            <a:r>
              <a:rPr lang="tr-TR" sz="3600" dirty="0"/>
              <a:t> Activity in </a:t>
            </a:r>
            <a:r>
              <a:rPr lang="tr-TR" sz="3600" dirty="0" err="1"/>
              <a:t>Bitches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219423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5BA32230-5DCF-4371-8CBA-EC94D1F1E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/>
              <a:t>Androgens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negative</a:t>
            </a:r>
            <a:r>
              <a:rPr lang="tr-TR" dirty="0"/>
              <a:t> </a:t>
            </a:r>
            <a:r>
              <a:rPr lang="tr-TR" dirty="0" err="1"/>
              <a:t>feed-back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on </a:t>
            </a:r>
            <a:r>
              <a:rPr lang="tr-TR" dirty="0" err="1"/>
              <a:t>hypothalamus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pituitary</a:t>
            </a:r>
            <a:r>
              <a:rPr lang="tr-TR" dirty="0"/>
              <a:t>.</a:t>
            </a:r>
          </a:p>
          <a:p>
            <a:r>
              <a:rPr lang="tr-TR" dirty="0"/>
              <a:t>D</a:t>
            </a:r>
            <a:r>
              <a:rPr lang="en-US" dirty="0" err="1"/>
              <a:t>ownregulates</a:t>
            </a:r>
            <a:r>
              <a:rPr lang="en-US" dirty="0"/>
              <a:t> further release of GnRH, and thus FSH</a:t>
            </a:r>
            <a:r>
              <a:rPr lang="tr-TR" dirty="0"/>
              <a:t> </a:t>
            </a:r>
            <a:r>
              <a:rPr lang="en-US" dirty="0"/>
              <a:t>and LH</a:t>
            </a:r>
            <a:r>
              <a:rPr lang="tr-TR" dirty="0"/>
              <a:t>.</a:t>
            </a:r>
          </a:p>
          <a:p>
            <a:r>
              <a:rPr lang="tr-TR" dirty="0"/>
              <a:t>Can be </a:t>
            </a:r>
            <a:r>
              <a:rPr lang="tr-TR" dirty="0" err="1"/>
              <a:t>preferred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lack</a:t>
            </a:r>
            <a:r>
              <a:rPr lang="tr-TR" dirty="0"/>
              <a:t> of </a:t>
            </a:r>
            <a:r>
              <a:rPr lang="tr-TR" dirty="0" err="1"/>
              <a:t>effect</a:t>
            </a:r>
            <a:r>
              <a:rPr lang="tr-TR" dirty="0"/>
              <a:t> on </a:t>
            </a:r>
            <a:r>
              <a:rPr lang="tr-TR" dirty="0" err="1"/>
              <a:t>uterus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ovaries</a:t>
            </a:r>
            <a:r>
              <a:rPr lang="tr-TR" dirty="0"/>
              <a:t>.</a:t>
            </a:r>
          </a:p>
          <a:p>
            <a:r>
              <a:rPr lang="tr-TR" dirty="0" err="1"/>
              <a:t>Contraceptive</a:t>
            </a:r>
            <a:r>
              <a:rPr lang="tr-TR" dirty="0"/>
              <a:t> </a:t>
            </a:r>
            <a:r>
              <a:rPr lang="tr-TR" dirty="0" err="1"/>
              <a:t>activity</a:t>
            </a:r>
            <a:r>
              <a:rPr lang="tr-TR" dirty="0"/>
              <a:t> of </a:t>
            </a:r>
            <a:r>
              <a:rPr lang="tr-TR" dirty="0" err="1"/>
              <a:t>Androgens</a:t>
            </a:r>
            <a:r>
              <a:rPr lang="tr-TR" dirty="0"/>
              <a:t> is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reversible</a:t>
            </a:r>
            <a:r>
              <a:rPr lang="tr-TR" dirty="0"/>
              <a:t>.</a:t>
            </a:r>
          </a:p>
          <a:p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avoided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in </a:t>
            </a:r>
            <a:r>
              <a:rPr lang="tr-TR" dirty="0" err="1"/>
              <a:t>prepubertal</a:t>
            </a:r>
            <a:r>
              <a:rPr lang="tr-TR" dirty="0"/>
              <a:t> </a:t>
            </a:r>
            <a:r>
              <a:rPr lang="tr-TR" dirty="0" err="1"/>
              <a:t>bitches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708F47D1-2411-4065-A758-0375F00E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Clinical</a:t>
            </a:r>
            <a:r>
              <a:rPr lang="tr-TR" sz="3600" dirty="0"/>
              <a:t> Control of </a:t>
            </a:r>
            <a:r>
              <a:rPr lang="tr-TR" sz="3600" dirty="0" err="1"/>
              <a:t>Reproductive</a:t>
            </a:r>
            <a:r>
              <a:rPr lang="tr-TR" sz="3600" dirty="0"/>
              <a:t> Activity in </a:t>
            </a:r>
            <a:r>
              <a:rPr lang="tr-TR" sz="3600" dirty="0" err="1"/>
              <a:t>Bitches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80587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0F9BC4F3-11F1-4D5D-B1EA-600AF7B97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Side </a:t>
            </a:r>
            <a:r>
              <a:rPr lang="tr-TR" b="1" dirty="0" err="1"/>
              <a:t>effects</a:t>
            </a:r>
            <a:endParaRPr lang="tr-TR" dirty="0"/>
          </a:p>
          <a:p>
            <a:r>
              <a:rPr lang="en-US" dirty="0"/>
              <a:t>Masculinization</a:t>
            </a:r>
            <a:endParaRPr lang="tr-TR" dirty="0"/>
          </a:p>
          <a:p>
            <a:r>
              <a:rPr lang="en-US" dirty="0"/>
              <a:t>hyperplasia of the clitoris</a:t>
            </a:r>
            <a:endParaRPr lang="tr-TR" dirty="0"/>
          </a:p>
          <a:p>
            <a:r>
              <a:rPr lang="en-US" dirty="0" err="1"/>
              <a:t>behavioural</a:t>
            </a:r>
            <a:r>
              <a:rPr lang="en-US" dirty="0"/>
              <a:t> changes such as increased aggression</a:t>
            </a:r>
            <a:endParaRPr lang="tr-TR" dirty="0"/>
          </a:p>
          <a:p>
            <a:r>
              <a:rPr lang="en-US" dirty="0"/>
              <a:t>change in vocalization </a:t>
            </a:r>
            <a:endParaRPr lang="tr-TR" dirty="0"/>
          </a:p>
          <a:p>
            <a:r>
              <a:rPr lang="en-US" dirty="0"/>
              <a:t>viscous mucous vaginal discharge</a:t>
            </a:r>
            <a:endParaRPr lang="tr-TR" dirty="0"/>
          </a:p>
          <a:p>
            <a:r>
              <a:rPr lang="en-US" dirty="0"/>
              <a:t>Epiphora</a:t>
            </a:r>
            <a:endParaRPr lang="tr-TR" dirty="0"/>
          </a:p>
          <a:p>
            <a:r>
              <a:rPr lang="en-US" dirty="0"/>
              <a:t>liver problems 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A36393D5-7FCB-40BC-9CF9-9AE0D0CF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Clinical</a:t>
            </a:r>
            <a:r>
              <a:rPr lang="tr-TR" sz="3600" dirty="0"/>
              <a:t> Control of </a:t>
            </a:r>
            <a:r>
              <a:rPr lang="tr-TR" sz="3600" dirty="0" err="1"/>
              <a:t>Reproductive</a:t>
            </a:r>
            <a:r>
              <a:rPr lang="tr-TR" sz="3600" dirty="0"/>
              <a:t> Activity in </a:t>
            </a:r>
            <a:r>
              <a:rPr lang="tr-TR" sz="3600" dirty="0" err="1"/>
              <a:t>Bitches</a:t>
            </a:r>
            <a:endParaRPr lang="tr-TR" sz="36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021D38E-9169-42AD-9D69-2769A554CF73}"/>
              </a:ext>
            </a:extLst>
          </p:cNvPr>
          <p:cNvSpPr txBox="1"/>
          <p:nvPr/>
        </p:nvSpPr>
        <p:spPr>
          <a:xfrm>
            <a:off x="1543600" y="6123543"/>
            <a:ext cx="910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Androgens</a:t>
            </a:r>
            <a:r>
              <a:rPr lang="en-US" dirty="0"/>
              <a:t> can</a:t>
            </a:r>
            <a:r>
              <a:rPr lang="tr-TR" dirty="0"/>
              <a:t> </a:t>
            </a:r>
            <a:r>
              <a:rPr lang="en-US" dirty="0"/>
              <a:t>cause masculinization of female </a:t>
            </a:r>
            <a:r>
              <a:rPr lang="tr-TR" dirty="0" err="1"/>
              <a:t>fetuses</a:t>
            </a:r>
            <a:r>
              <a:rPr lang="en-US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pregnant</a:t>
            </a:r>
            <a:r>
              <a:rPr lang="tr-TR" dirty="0"/>
              <a:t> </a:t>
            </a:r>
            <a:r>
              <a:rPr lang="tr-TR" dirty="0" err="1"/>
              <a:t>bitches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724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A6B31316-C811-4E4C-B848-94C6B5967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/>
              <a:t>Deslorelin</a:t>
            </a:r>
            <a:endParaRPr lang="tr-TR" b="1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Is a </a:t>
            </a:r>
            <a:r>
              <a:rPr lang="tr-TR" dirty="0" err="1"/>
              <a:t>GnRH</a:t>
            </a:r>
            <a:r>
              <a:rPr lang="tr-TR" dirty="0"/>
              <a:t> </a:t>
            </a:r>
            <a:r>
              <a:rPr lang="tr-TR" dirty="0" err="1"/>
              <a:t>agonist</a:t>
            </a:r>
            <a:endParaRPr lang="tr-TR" dirty="0"/>
          </a:p>
          <a:p>
            <a:r>
              <a:rPr lang="tr-TR" dirty="0" err="1"/>
              <a:t>Available</a:t>
            </a:r>
            <a:r>
              <a:rPr lang="tr-TR" dirty="0"/>
              <a:t> as </a:t>
            </a:r>
            <a:r>
              <a:rPr lang="tr-TR" dirty="0" err="1"/>
              <a:t>subcutaneous</a:t>
            </a:r>
            <a:r>
              <a:rPr lang="tr-TR" dirty="0"/>
              <a:t> </a:t>
            </a:r>
            <a:r>
              <a:rPr lang="tr-TR" dirty="0" err="1"/>
              <a:t>implants</a:t>
            </a:r>
            <a:endParaRPr lang="tr-TR" dirty="0"/>
          </a:p>
          <a:p>
            <a:r>
              <a:rPr lang="tr-TR" dirty="0" err="1"/>
              <a:t>Acts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hypothalamus</a:t>
            </a:r>
            <a:r>
              <a:rPr lang="tr-TR" dirty="0"/>
              <a:t>, </a:t>
            </a:r>
            <a:r>
              <a:rPr lang="en-US" dirty="0"/>
              <a:t>constant release of</a:t>
            </a:r>
            <a:r>
              <a:rPr lang="tr-TR" dirty="0"/>
              <a:t> </a:t>
            </a:r>
            <a:r>
              <a:rPr lang="en-US" dirty="0" err="1"/>
              <a:t>deslorelin</a:t>
            </a:r>
            <a:r>
              <a:rPr lang="tr-TR" dirty="0"/>
              <a:t> </a:t>
            </a:r>
            <a:r>
              <a:rPr lang="en-US" dirty="0"/>
              <a:t>lead</a:t>
            </a:r>
            <a:r>
              <a:rPr lang="tr-TR" dirty="0"/>
              <a:t>s</a:t>
            </a:r>
            <a:r>
              <a:rPr lang="en-US" dirty="0"/>
              <a:t> to downregulation of pituitary</a:t>
            </a:r>
            <a:r>
              <a:rPr lang="tr-TR" dirty="0"/>
              <a:t> </a:t>
            </a:r>
            <a:r>
              <a:rPr lang="en-US" dirty="0"/>
              <a:t>GnRH receptors</a:t>
            </a:r>
            <a:r>
              <a:rPr lang="tr-TR" dirty="0"/>
              <a:t>.</a:t>
            </a:r>
          </a:p>
          <a:p>
            <a:r>
              <a:rPr lang="en-US" dirty="0"/>
              <a:t>The duration of </a:t>
            </a:r>
            <a:r>
              <a:rPr lang="tr-TR" dirty="0"/>
              <a:t>a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en-US" dirty="0"/>
              <a:t>estrus prevention has a considerable variation from 2 to 27 months</a:t>
            </a:r>
            <a:endParaRPr lang="tr-TR" dirty="0"/>
          </a:p>
          <a:p>
            <a:r>
              <a:rPr lang="tr-TR" dirty="0"/>
              <a:t>Applications can be </a:t>
            </a:r>
            <a:r>
              <a:rPr lang="tr-TR" dirty="0" err="1"/>
              <a:t>repeated</a:t>
            </a:r>
            <a:r>
              <a:rPr lang="tr-TR" dirty="0"/>
              <a:t> </a:t>
            </a:r>
            <a:r>
              <a:rPr lang="tr-TR" dirty="0" err="1"/>
              <a:t>continuously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07D6FD1A-61D6-437F-8F73-8F536FCF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Clinical</a:t>
            </a:r>
            <a:r>
              <a:rPr lang="tr-TR" sz="3600" dirty="0"/>
              <a:t> Control of </a:t>
            </a:r>
            <a:r>
              <a:rPr lang="tr-TR" sz="3600" dirty="0" err="1"/>
              <a:t>Reproductive</a:t>
            </a:r>
            <a:r>
              <a:rPr lang="tr-TR" sz="3600" dirty="0"/>
              <a:t> Activity in </a:t>
            </a:r>
            <a:r>
              <a:rPr lang="tr-TR" sz="3600" dirty="0" err="1"/>
              <a:t>Bitches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2290396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936558FE-89DD-420F-8834-B7B4827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/>
              <a:t>Deslorelin</a:t>
            </a:r>
            <a:endParaRPr lang="tr-TR" b="1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Has a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inhibition</a:t>
            </a:r>
            <a:r>
              <a:rPr lang="tr-TR" dirty="0"/>
              <a:t> </a:t>
            </a:r>
            <a:r>
              <a:rPr lang="tr-TR" dirty="0" err="1"/>
              <a:t>pathway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chemicals</a:t>
            </a:r>
            <a:r>
              <a:rPr lang="tr-TR" dirty="0"/>
              <a:t>.</a:t>
            </a:r>
          </a:p>
          <a:p>
            <a:r>
              <a:rPr lang="tr-TR" dirty="0" err="1"/>
              <a:t>Deslorelin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en-US" dirty="0"/>
              <a:t>has a stimulatory effect</a:t>
            </a:r>
            <a:r>
              <a:rPr lang="tr-TR" dirty="0"/>
              <a:t> </a:t>
            </a:r>
            <a:r>
              <a:rPr lang="en-US" dirty="0"/>
              <a:t>on the gonadotropin secretion</a:t>
            </a:r>
            <a:r>
              <a:rPr lang="tr-TR" dirty="0"/>
              <a:t> (</a:t>
            </a:r>
            <a:r>
              <a:rPr lang="tr-TR" dirty="0" err="1"/>
              <a:t>flare-up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). </a:t>
            </a:r>
            <a:r>
              <a:rPr lang="tr-TR" dirty="0" err="1"/>
              <a:t>Estrus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observed</a:t>
            </a:r>
            <a:r>
              <a:rPr lang="tr-TR" dirty="0"/>
              <a:t> at a </a:t>
            </a:r>
            <a:r>
              <a:rPr lang="tr-TR" dirty="0" err="1"/>
              <a:t>percentage</a:t>
            </a:r>
            <a:r>
              <a:rPr lang="tr-TR" dirty="0"/>
              <a:t> of 100% in </a:t>
            </a:r>
            <a:r>
              <a:rPr lang="tr-TR" dirty="0" err="1"/>
              <a:t>adult</a:t>
            </a:r>
            <a:r>
              <a:rPr lang="tr-TR" dirty="0"/>
              <a:t> </a:t>
            </a:r>
            <a:r>
              <a:rPr lang="tr-TR" dirty="0" err="1"/>
              <a:t>bitches</a:t>
            </a:r>
            <a:r>
              <a:rPr lang="tr-TR" dirty="0"/>
              <a:t>.</a:t>
            </a:r>
          </a:p>
          <a:p>
            <a:r>
              <a:rPr lang="tr-TR" dirty="0"/>
              <a:t>P</a:t>
            </a:r>
            <a:r>
              <a:rPr lang="en-US" dirty="0" err="1"/>
              <a:t>ersistent</a:t>
            </a:r>
            <a:r>
              <a:rPr lang="en-US" dirty="0"/>
              <a:t> presence of </a:t>
            </a:r>
            <a:r>
              <a:rPr lang="en-US" dirty="0" err="1"/>
              <a:t>deslorelin</a:t>
            </a:r>
            <a:r>
              <a:rPr lang="en-US" dirty="0"/>
              <a:t> causes desensitization of the pituitary and thus downregulation</a:t>
            </a:r>
            <a:r>
              <a:rPr lang="tr-TR" dirty="0"/>
              <a:t> of FSH </a:t>
            </a:r>
            <a:r>
              <a:rPr lang="tr-TR" dirty="0" err="1"/>
              <a:t>and</a:t>
            </a:r>
            <a:r>
              <a:rPr lang="tr-TR" dirty="0"/>
              <a:t> LH.</a:t>
            </a:r>
          </a:p>
          <a:p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mid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late</a:t>
            </a:r>
            <a:r>
              <a:rPr lang="tr-TR" dirty="0"/>
              <a:t> </a:t>
            </a:r>
            <a:r>
              <a:rPr lang="tr-TR" dirty="0" err="1"/>
              <a:t>anestrus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FB5DBEB-BC70-445C-A50D-17B7B202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Clinical</a:t>
            </a:r>
            <a:r>
              <a:rPr lang="tr-TR" sz="3600" dirty="0"/>
              <a:t> Control of </a:t>
            </a:r>
            <a:r>
              <a:rPr lang="tr-TR" sz="3600" dirty="0" err="1"/>
              <a:t>Reproductive</a:t>
            </a:r>
            <a:r>
              <a:rPr lang="tr-TR" sz="3600" dirty="0"/>
              <a:t> Activity in </a:t>
            </a:r>
            <a:r>
              <a:rPr lang="tr-TR" sz="3600" dirty="0" err="1"/>
              <a:t>Bitches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706047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FFF2570F-E536-4515-A211-3D78701B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Side </a:t>
            </a:r>
            <a:r>
              <a:rPr lang="tr-TR" b="1" dirty="0" err="1"/>
              <a:t>effects</a:t>
            </a:r>
            <a:endParaRPr lang="tr-TR" b="1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T</a:t>
            </a:r>
            <a:r>
              <a:rPr lang="en-US" dirty="0"/>
              <a:t>he flare-up</a:t>
            </a:r>
            <a:r>
              <a:rPr lang="tr-TR" dirty="0"/>
              <a:t> </a:t>
            </a:r>
            <a:r>
              <a:rPr lang="en-US" dirty="0"/>
              <a:t>effect occurs even in bitches with high levels of progesterone, as</a:t>
            </a:r>
            <a:r>
              <a:rPr lang="tr-TR" dirty="0"/>
              <a:t> </a:t>
            </a:r>
            <a:r>
              <a:rPr lang="en-US" dirty="0"/>
              <a:t>observed during the luteal phase</a:t>
            </a:r>
            <a:r>
              <a:rPr lang="tr-TR" dirty="0"/>
              <a:t>.</a:t>
            </a:r>
          </a:p>
          <a:p>
            <a:r>
              <a:rPr lang="en-US" dirty="0"/>
              <a:t>The</a:t>
            </a:r>
            <a:r>
              <a:rPr lang="tr-TR" dirty="0"/>
              <a:t> </a:t>
            </a:r>
            <a:r>
              <a:rPr lang="en-US" dirty="0"/>
              <a:t>estrus induction during high peripheral levels of progesterone</a:t>
            </a:r>
            <a:r>
              <a:rPr lang="tr-TR" dirty="0"/>
              <a:t> </a:t>
            </a:r>
            <a:r>
              <a:rPr lang="en-US" dirty="0"/>
              <a:t>could lead to hormonal imbalance, considered to be a predisposing</a:t>
            </a:r>
            <a:r>
              <a:rPr lang="tr-TR" dirty="0"/>
              <a:t> </a:t>
            </a:r>
            <a:r>
              <a:rPr lang="en-US" dirty="0"/>
              <a:t>factor for CEH</a:t>
            </a:r>
            <a:r>
              <a:rPr lang="tr-TR" dirty="0"/>
              <a:t>-</a:t>
            </a:r>
            <a:r>
              <a:rPr lang="en-US" dirty="0"/>
              <a:t>pyometra complex</a:t>
            </a:r>
            <a:endParaRPr lang="tr-TR" dirty="0"/>
          </a:p>
          <a:p>
            <a:r>
              <a:rPr lang="tr-TR" dirty="0" err="1"/>
              <a:t>Persisten</a:t>
            </a:r>
            <a:r>
              <a:rPr lang="tr-TR" dirty="0"/>
              <a:t> </a:t>
            </a:r>
            <a:r>
              <a:rPr lang="tr-TR" dirty="0" err="1"/>
              <a:t>estrus</a:t>
            </a:r>
            <a:r>
              <a:rPr lang="tr-TR" dirty="0"/>
              <a:t>, </a:t>
            </a:r>
            <a:r>
              <a:rPr lang="tr-TR" dirty="0" err="1"/>
              <a:t>ovarian</a:t>
            </a:r>
            <a:r>
              <a:rPr lang="tr-TR" dirty="0"/>
              <a:t> </a:t>
            </a:r>
            <a:r>
              <a:rPr lang="tr-TR" dirty="0" err="1"/>
              <a:t>cysts</a:t>
            </a:r>
            <a:endParaRPr lang="tr-TR" dirty="0"/>
          </a:p>
          <a:p>
            <a:r>
              <a:rPr lang="tr-TR" dirty="0" err="1"/>
              <a:t>Behavioural</a:t>
            </a:r>
            <a:r>
              <a:rPr lang="tr-TR" dirty="0"/>
              <a:t> </a:t>
            </a:r>
            <a:r>
              <a:rPr lang="tr-TR" dirty="0" err="1"/>
              <a:t>changes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4275B5E7-330B-4B91-8481-53D15B3B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Clinical</a:t>
            </a:r>
            <a:r>
              <a:rPr lang="tr-TR" sz="3600" dirty="0"/>
              <a:t> Control of </a:t>
            </a:r>
            <a:r>
              <a:rPr lang="tr-TR" sz="3600" dirty="0" err="1"/>
              <a:t>Reproductive</a:t>
            </a:r>
            <a:r>
              <a:rPr lang="tr-TR" sz="3600" dirty="0"/>
              <a:t> Activity in </a:t>
            </a:r>
            <a:r>
              <a:rPr lang="tr-TR" sz="3600" dirty="0" err="1"/>
              <a:t>Bitches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00090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3693</Words>
  <Application>Microsoft Office PowerPoint</Application>
  <PresentationFormat>Geniş ekran</PresentationFormat>
  <Paragraphs>765</Paragraphs>
  <Slides>95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95</vt:i4>
      </vt:variant>
    </vt:vector>
  </HeadingPairs>
  <TitlesOfParts>
    <vt:vector size="101" baseType="lpstr">
      <vt:lpstr>Aptos</vt:lpstr>
      <vt:lpstr>Arial</vt:lpstr>
      <vt:lpstr>Calibri</vt:lpstr>
      <vt:lpstr>Calibri Light</vt:lpstr>
      <vt:lpstr>Century Gothic</vt:lpstr>
      <vt:lpstr>Office Teması</vt:lpstr>
      <vt:lpstr>Reproductive cycle of Bitches</vt:lpstr>
      <vt:lpstr>PowerPoint Sunusu</vt:lpstr>
      <vt:lpstr>Reproductive cycle of Bitches</vt:lpstr>
      <vt:lpstr>PowerPoint Sunusu</vt:lpstr>
      <vt:lpstr>PowerPoint Sunusu</vt:lpstr>
      <vt:lpstr>PowerPoint Sunusu</vt:lpstr>
      <vt:lpstr>PowerPoint Sunusu</vt:lpstr>
      <vt:lpstr>Vajinal sitoloji</vt:lpstr>
      <vt:lpstr>PowerPoint Sunusu</vt:lpstr>
      <vt:lpstr>PowerPoint Sunusu</vt:lpstr>
      <vt:lpstr>PowerPoint Sunusu</vt:lpstr>
      <vt:lpstr>Reproductive cycle of Bitches</vt:lpstr>
      <vt:lpstr>PowerPoint Sunusu</vt:lpstr>
      <vt:lpstr>PowerPoint Sunusu</vt:lpstr>
      <vt:lpstr>PowerPoint Sunusu</vt:lpstr>
      <vt:lpstr>PowerPoint Sunusu</vt:lpstr>
      <vt:lpstr>Insemination time</vt:lpstr>
      <vt:lpstr>Artificial insemination</vt:lpstr>
      <vt:lpstr>Artificial Insemination techniques</vt:lpstr>
      <vt:lpstr>Artificial Insemination techniques</vt:lpstr>
      <vt:lpstr>Artificial Insemination techniques</vt:lpstr>
      <vt:lpstr>Artificial Insemination techniques</vt:lpstr>
      <vt:lpstr>Artificial Insemination techniques</vt:lpstr>
      <vt:lpstr>Semen collection and Evaluation</vt:lpstr>
      <vt:lpstr>Semen collection and Evaluation</vt:lpstr>
      <vt:lpstr>Semen collection and Evaluation</vt:lpstr>
      <vt:lpstr>Semen collection and Evaluation</vt:lpstr>
      <vt:lpstr>Semen collection and Evaluation</vt:lpstr>
      <vt:lpstr>Semen collection and Evaluation</vt:lpstr>
      <vt:lpstr>Semen collection and Evaluation</vt:lpstr>
      <vt:lpstr>Semen collection and Evaluation</vt:lpstr>
      <vt:lpstr>Artificial Insemination in Dogs</vt:lpstr>
      <vt:lpstr>Pregnancy diagnosis</vt:lpstr>
      <vt:lpstr>Pregnancy diagnosis</vt:lpstr>
      <vt:lpstr>Pregnancy diagnosis</vt:lpstr>
      <vt:lpstr>Pregnancy diagnosis</vt:lpstr>
      <vt:lpstr>Pregnancy diagnosis</vt:lpstr>
      <vt:lpstr>Pregnancy diagnosis </vt:lpstr>
      <vt:lpstr>Pregnancy diagnosis</vt:lpstr>
      <vt:lpstr>Pregnancy diagnosis</vt:lpstr>
      <vt:lpstr>Pregnancy diagnosis</vt:lpstr>
      <vt:lpstr>Pregnancy diagnosis</vt:lpstr>
      <vt:lpstr>Pregnancy diagnosis</vt:lpstr>
      <vt:lpstr>Pregnancy diagnosis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Uygun Tohumlama Zamanı</vt:lpstr>
      <vt:lpstr>Suni Tohumlama Teknikleri</vt:lpstr>
      <vt:lpstr>Suni Tohumlama Teknikleri</vt:lpstr>
      <vt:lpstr>PowerPoint Sunusu</vt:lpstr>
      <vt:lpstr>Suni Tohumlama Teknikleri</vt:lpstr>
      <vt:lpstr>PowerPoint Sunusu</vt:lpstr>
      <vt:lpstr>Suni Tohumlama Teknikleri</vt:lpstr>
      <vt:lpstr>Başarının denetlenmesi</vt:lpstr>
      <vt:lpstr>Pregnancy diagnosis</vt:lpstr>
      <vt:lpstr>Pregnancy diagnosis</vt:lpstr>
      <vt:lpstr>Pregnancy diagnosis</vt:lpstr>
      <vt:lpstr>Pregnancy diagnosis</vt:lpstr>
      <vt:lpstr>Pregnancy diagnosis</vt:lpstr>
      <vt:lpstr>Pregnancy diagnosis </vt:lpstr>
      <vt:lpstr>Pregnancy diagnosis</vt:lpstr>
      <vt:lpstr>Pregnancy diagnosis</vt:lpstr>
      <vt:lpstr>Pregnancy diagnosis</vt:lpstr>
      <vt:lpstr>Pregnancy diagnosis</vt:lpstr>
      <vt:lpstr>Pregnancy diagnosis</vt:lpstr>
      <vt:lpstr>Clinical Control of Reproductive Activity in Queens</vt:lpstr>
      <vt:lpstr>Clinical Control of Reproductive Activity in Queens</vt:lpstr>
      <vt:lpstr>Clinical Control of Reproductive Activity in Queens</vt:lpstr>
      <vt:lpstr>Clinical Control of Reproductive Activity in Queens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Köpeklerde Seksüel Siklus</dc:title>
  <dc:creator>Administrator</dc:creator>
  <cp:lastModifiedBy>Kemal.Tuna.Olgac</cp:lastModifiedBy>
  <cp:revision>108</cp:revision>
  <dcterms:created xsi:type="dcterms:W3CDTF">2022-03-22T05:39:47Z</dcterms:created>
  <dcterms:modified xsi:type="dcterms:W3CDTF">2025-01-03T07:38:44Z</dcterms:modified>
</cp:coreProperties>
</file>