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8" r:id="rId3"/>
    <p:sldId id="269" r:id="rId4"/>
    <p:sldId id="270" r:id="rId5"/>
    <p:sldId id="273" r:id="rId6"/>
    <p:sldId id="272" r:id="rId7"/>
    <p:sldId id="271" r:id="rId8"/>
    <p:sldId id="274" r:id="rId9"/>
    <p:sldId id="266" r:id="rId10"/>
    <p:sldId id="267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4788"/>
    <a:srgbClr val="E5C7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83" d="100"/>
          <a:sy n="83" d="100"/>
        </p:scale>
        <p:origin x="222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5.04.2018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5.04.2018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5.04.2018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5.04.2018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5.04.2018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ARIZA ANALİZİ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</a:t>
            </a:r>
            <a:r>
              <a:rPr lang="tr-TR" dirty="0" smtClean="0"/>
              <a:t>206 </a:t>
            </a:r>
            <a:r>
              <a:rPr lang="tr-TR" smtClean="0"/>
              <a:t>Katalogların okunması</a:t>
            </a:r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 err="1" smtClean="0"/>
              <a:t>Öğ</a:t>
            </a:r>
            <a:r>
              <a:rPr lang="tr-TR" dirty="0" smtClean="0"/>
              <a:t>. </a:t>
            </a:r>
            <a:r>
              <a:rPr lang="tr-TR" dirty="0"/>
              <a:t>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Yarı İletkenlerin Katalog Bilgileri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tr-TR" sz="3600" dirty="0"/>
              <a:t>Bir </a:t>
            </a:r>
            <a:r>
              <a:rPr lang="tr-TR" sz="3600" dirty="0" err="1"/>
              <a:t>transistör</a:t>
            </a:r>
            <a:r>
              <a:rPr lang="tr-TR" sz="3600" dirty="0"/>
              <a:t> hakkında bilgi edinmek gerektiğinde üzerindeki kodlardan ve</a:t>
            </a:r>
          </a:p>
          <a:p>
            <a:pPr marL="0" indent="0" algn="just">
              <a:buNone/>
            </a:pPr>
            <a:r>
              <a:rPr lang="tr-TR" sz="3600" dirty="0"/>
              <a:t>katalogdaki bilgilerden yararlanılır. Katalog (bilgi formları), </a:t>
            </a:r>
            <a:r>
              <a:rPr lang="tr-TR" sz="3600" dirty="0" err="1"/>
              <a:t>transistör</a:t>
            </a:r>
            <a:r>
              <a:rPr lang="tr-TR" sz="3600" dirty="0"/>
              <a:t> imalatçıları ve</a:t>
            </a:r>
          </a:p>
          <a:p>
            <a:pPr marL="0" indent="0" algn="just">
              <a:buNone/>
            </a:pPr>
            <a:r>
              <a:rPr lang="tr-TR" sz="3600" dirty="0"/>
              <a:t>kullanıcılar arasında iletişim sağlayan dil olarak düşünülebilir. Kataloglar, bilgilerin bulunup</a:t>
            </a:r>
          </a:p>
          <a:p>
            <a:pPr marL="0" indent="0" algn="just">
              <a:buNone/>
            </a:pPr>
            <a:r>
              <a:rPr lang="tr-TR" sz="3600" dirty="0"/>
              <a:t>doğru olarak anlaşılmasını, istenilen özellikteki elemanların tespit edilmesini ve bu</a:t>
            </a:r>
          </a:p>
          <a:p>
            <a:pPr marL="0" indent="0" algn="just">
              <a:buNone/>
            </a:pPr>
            <a:r>
              <a:rPr lang="tr-TR" sz="3600" dirty="0"/>
              <a:t>elemanların bilgilerinin doğru kullanılmasını sağlamak için oldukça önemlidir.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319020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1. </a:t>
            </a:r>
            <a:r>
              <a:rPr lang="tr-TR" dirty="0" smtClean="0"/>
              <a:t>MAKSİMUM GERİLİM SINIRLARI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 err="1" smtClean="0"/>
              <a:t>Transistörün</a:t>
            </a:r>
            <a:r>
              <a:rPr lang="tr-TR" sz="2400" dirty="0" smtClean="0"/>
              <a:t> </a:t>
            </a:r>
            <a:r>
              <a:rPr lang="tr-TR" sz="2400" dirty="0"/>
              <a:t>çalışma sınırlarını belirleyen en önemli özellikler, maksimum gerilim</a:t>
            </a:r>
          </a:p>
          <a:p>
            <a:pPr marL="0" indent="0" algn="just">
              <a:buNone/>
            </a:pPr>
            <a:r>
              <a:rPr lang="tr-TR" sz="2400" dirty="0"/>
              <a:t>sınırlarıdır. </a:t>
            </a:r>
            <a:r>
              <a:rPr lang="tr-TR" sz="2400" dirty="0" err="1"/>
              <a:t>Transistör</a:t>
            </a:r>
            <a:r>
              <a:rPr lang="tr-TR" sz="2400" dirty="0"/>
              <a:t> kesimdeyken kolektör-</a:t>
            </a:r>
            <a:r>
              <a:rPr lang="tr-TR" sz="2400" dirty="0" err="1"/>
              <a:t>emiter</a:t>
            </a:r>
            <a:r>
              <a:rPr lang="tr-TR" sz="2400" dirty="0"/>
              <a:t> (VCEO), </a:t>
            </a:r>
            <a:r>
              <a:rPr lang="tr-TR" sz="2400" dirty="0" err="1"/>
              <a:t>koektör-beyz</a:t>
            </a:r>
            <a:r>
              <a:rPr lang="tr-TR" sz="2400" dirty="0"/>
              <a:t> (VCBO), </a:t>
            </a:r>
            <a:r>
              <a:rPr lang="tr-TR" sz="2400" dirty="0" err="1"/>
              <a:t>beyzemiter</a:t>
            </a:r>
            <a:endParaRPr lang="tr-TR" sz="2400" dirty="0"/>
          </a:p>
          <a:p>
            <a:pPr marL="0" indent="0" algn="just">
              <a:buNone/>
            </a:pPr>
            <a:r>
              <a:rPr lang="tr-TR" sz="2400" dirty="0"/>
              <a:t>(VBEO) ters polarma gerilimleri çalışma sırasında aşılmamalıdır.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773182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97280" y="88299"/>
            <a:ext cx="10058400" cy="1450757"/>
          </a:xfrm>
        </p:spPr>
        <p:txBody>
          <a:bodyPr/>
          <a:lstStyle/>
          <a:p>
            <a:r>
              <a:rPr lang="tr-TR" dirty="0"/>
              <a:t>2. </a:t>
            </a:r>
            <a:r>
              <a:rPr lang="tr-TR" dirty="0" smtClean="0"/>
              <a:t>MAKSİMUM AKIM SINIRLARI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8" name="İçerik Yer Tutucusu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Transistörler</a:t>
            </a:r>
            <a:r>
              <a:rPr lang="tr-TR" dirty="0"/>
              <a:t> çektikleri maksimum kolektör akımlarıyla bilinir. Devre dizaynında çekilecek</a:t>
            </a:r>
          </a:p>
          <a:p>
            <a:r>
              <a:rPr lang="tr-TR" dirty="0"/>
              <a:t>akım değeri belirlenirken harcanan güç değeri aşılmayacak şekilde seçilir.</a:t>
            </a:r>
          </a:p>
          <a:p>
            <a:r>
              <a:rPr lang="tr-TR" dirty="0"/>
              <a:t>Örnek: 2N 3904 </a:t>
            </a:r>
            <a:r>
              <a:rPr lang="tr-TR" dirty="0" err="1"/>
              <a:t>transistörü</a:t>
            </a:r>
            <a:r>
              <a:rPr lang="tr-TR" dirty="0"/>
              <a:t> için güç sınırları içinde tespit edilebilecek maksimum akım</a:t>
            </a:r>
          </a:p>
          <a:p>
            <a:r>
              <a:rPr lang="tr-TR" dirty="0"/>
              <a:t>değeri 200 </a:t>
            </a:r>
            <a:r>
              <a:rPr lang="tr-TR" dirty="0" err="1"/>
              <a:t>mA’dir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9772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3. </a:t>
            </a:r>
            <a:r>
              <a:rPr lang="tr-TR" dirty="0" smtClean="0"/>
              <a:t>MAKSİMUM GÜÇ HARCAMA SINIRI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7282" y="1845734"/>
            <a:ext cx="10318398" cy="402336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sz="2400" dirty="0" smtClean="0"/>
              <a:t> </a:t>
            </a:r>
            <a:endParaRPr lang="tr-TR" sz="2400" dirty="0"/>
          </a:p>
          <a:p>
            <a:pPr algn="just"/>
            <a:r>
              <a:rPr lang="tr-TR" sz="2400" dirty="0"/>
              <a:t>Çalışma sırasında kolektör akımı (IC) ile kolektör-</a:t>
            </a:r>
            <a:r>
              <a:rPr lang="tr-TR" sz="2400" dirty="0" err="1"/>
              <a:t>emiter</a:t>
            </a:r>
            <a:r>
              <a:rPr lang="tr-TR" sz="2400" dirty="0"/>
              <a:t> geriliminin (VCE) çarpımı </a:t>
            </a:r>
            <a:r>
              <a:rPr lang="tr-TR" sz="2400" dirty="0" err="1"/>
              <a:t>transistör</a:t>
            </a:r>
            <a:endParaRPr lang="tr-TR" sz="2400" dirty="0"/>
          </a:p>
          <a:p>
            <a:pPr algn="just"/>
            <a:r>
              <a:rPr lang="tr-TR" sz="2400" dirty="0"/>
              <a:t>üzerinde harcanan gücü verir. PD = VCE . IC</a:t>
            </a:r>
          </a:p>
          <a:p>
            <a:pPr algn="just"/>
            <a:r>
              <a:rPr lang="tr-TR" sz="2400" dirty="0"/>
              <a:t>Kataloglarda bu değerler 25 0C oda sıcaklığı için verilir.</a:t>
            </a:r>
          </a:p>
          <a:p>
            <a:pPr algn="just"/>
            <a:r>
              <a:rPr lang="tr-TR" sz="2400" dirty="0"/>
              <a:t>2N 3904 </a:t>
            </a:r>
            <a:r>
              <a:rPr lang="tr-TR" sz="2400" dirty="0" err="1"/>
              <a:t>transistör</a:t>
            </a:r>
            <a:r>
              <a:rPr lang="tr-TR" sz="2400" dirty="0"/>
              <a:t> için PD = 625 </a:t>
            </a:r>
            <a:r>
              <a:rPr lang="tr-TR" sz="2400" dirty="0" err="1"/>
              <a:t>mW’tır</a:t>
            </a:r>
            <a:r>
              <a:rPr lang="tr-TR" sz="2400" dirty="0"/>
              <a:t>. 25 0C’nin üzerindeki her 10C’lik sıcaklık artışı için</a:t>
            </a:r>
          </a:p>
          <a:p>
            <a:pPr algn="just"/>
            <a:r>
              <a:rPr lang="tr-TR" sz="2400" dirty="0"/>
              <a:t>gücü 5 </a:t>
            </a:r>
            <a:r>
              <a:rPr lang="tr-TR" sz="2400" dirty="0" err="1"/>
              <a:t>mW</a:t>
            </a:r>
            <a:r>
              <a:rPr lang="tr-TR" sz="2400" dirty="0"/>
              <a:t> azaltmak gerekir.</a:t>
            </a:r>
          </a:p>
          <a:p>
            <a:pPr algn="just"/>
            <a:r>
              <a:rPr lang="tr-TR" sz="2400" dirty="0"/>
              <a:t>Her 10C’lik sıcaklık artışına karşılık güçte yapılacak azaltma miktarına azaltma faktörü</a:t>
            </a:r>
          </a:p>
          <a:p>
            <a:pPr algn="just"/>
            <a:r>
              <a:rPr lang="tr-TR" sz="2400" dirty="0"/>
              <a:t>denir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4216226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DATA SHEET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3851626" y="5058136"/>
            <a:ext cx="45497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err="1"/>
              <a:t>Regüleli</a:t>
            </a:r>
            <a:r>
              <a:rPr lang="tr-TR" dirty="0"/>
              <a:t> güç kaynağı sisteminin blok diyagramı 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27457" y="1846263"/>
            <a:ext cx="4197412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71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DATA SHEET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4766" y="2046956"/>
            <a:ext cx="5102794" cy="3914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475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SORU ÇÖZÜMÜ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1400" dirty="0"/>
              <a:t>a) 60 0C’lik çevre sıcaklığında 2N 3904 </a:t>
            </a:r>
            <a:r>
              <a:rPr lang="tr-TR" sz="1400" dirty="0" err="1"/>
              <a:t>transistörünün</a:t>
            </a:r>
            <a:r>
              <a:rPr lang="tr-TR" sz="1400" dirty="0"/>
              <a:t> maksimum çalışma gücünü bulunuz.</a:t>
            </a:r>
          </a:p>
          <a:p>
            <a:r>
              <a:rPr lang="tr-TR" sz="1400" dirty="0"/>
              <a:t>b) Aynı sıcaklıkta </a:t>
            </a:r>
            <a:r>
              <a:rPr lang="tr-TR" sz="1400" dirty="0" smtClean="0"/>
              <a:t>VCE </a:t>
            </a:r>
            <a:r>
              <a:rPr lang="tr-TR" sz="1400" dirty="0"/>
              <a:t>gerilimi 9 volt iken IC akımını bulunuz</a:t>
            </a:r>
            <a:r>
              <a:rPr lang="tr-TR" sz="1400" dirty="0" smtClean="0"/>
              <a:t>.</a:t>
            </a:r>
          </a:p>
          <a:p>
            <a:r>
              <a:rPr lang="tr-TR" sz="1400" dirty="0"/>
              <a:t>Çözüm:</a:t>
            </a:r>
          </a:p>
          <a:p>
            <a:r>
              <a:rPr lang="tr-TR" sz="1400" dirty="0"/>
              <a:t>a) Sıcaklık farkı = 600C - 250C = 350C</a:t>
            </a:r>
          </a:p>
          <a:p>
            <a:r>
              <a:rPr lang="tr-TR" sz="1400" dirty="0"/>
              <a:t>Azaltılması gereken güç = 350C . 5 </a:t>
            </a:r>
            <a:r>
              <a:rPr lang="tr-TR" sz="1400" dirty="0" err="1"/>
              <a:t>mV</a:t>
            </a:r>
            <a:r>
              <a:rPr lang="tr-TR" sz="1400" dirty="0"/>
              <a:t> = 175 </a:t>
            </a:r>
            <a:r>
              <a:rPr lang="tr-TR" sz="1400" dirty="0" err="1"/>
              <a:t>mW</a:t>
            </a:r>
            <a:endParaRPr lang="tr-TR" sz="1400" dirty="0"/>
          </a:p>
          <a:p>
            <a:r>
              <a:rPr lang="tr-TR" sz="1400" dirty="0"/>
              <a:t>PD60 =PD25-175 </a:t>
            </a:r>
            <a:r>
              <a:rPr lang="tr-TR" sz="1400" dirty="0" err="1"/>
              <a:t>mW</a:t>
            </a:r>
            <a:endParaRPr lang="tr-TR" sz="1400" dirty="0"/>
          </a:p>
          <a:p>
            <a:r>
              <a:rPr lang="tr-TR" sz="1400" dirty="0"/>
              <a:t>PD60 = 625 </a:t>
            </a:r>
            <a:r>
              <a:rPr lang="tr-TR" sz="1400" dirty="0" err="1"/>
              <a:t>mW</a:t>
            </a:r>
            <a:r>
              <a:rPr lang="tr-TR" sz="1400" dirty="0"/>
              <a:t> – 175 </a:t>
            </a:r>
            <a:r>
              <a:rPr lang="tr-TR" sz="1400" dirty="0" err="1"/>
              <a:t>mW</a:t>
            </a:r>
            <a:endParaRPr lang="tr-TR" sz="1400" dirty="0"/>
          </a:p>
          <a:p>
            <a:r>
              <a:rPr lang="tr-TR" sz="1400" dirty="0"/>
              <a:t>PD60 = 450 </a:t>
            </a:r>
            <a:r>
              <a:rPr lang="tr-TR" sz="1400" dirty="0" err="1"/>
              <a:t>mW</a:t>
            </a:r>
            <a:r>
              <a:rPr lang="tr-TR" sz="1400" dirty="0"/>
              <a:t> ta çalışmalıdır.</a:t>
            </a:r>
          </a:p>
          <a:p>
            <a:r>
              <a:rPr lang="tr-TR" sz="1400" dirty="0"/>
              <a:t>b)PD60 =VCE . </a:t>
            </a:r>
            <a:r>
              <a:rPr lang="tr-TR" sz="1400" dirty="0" smtClean="0"/>
              <a:t>IC</a:t>
            </a:r>
          </a:p>
          <a:p>
            <a:endParaRPr lang="tr-TR" sz="1400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9308" y="5187063"/>
            <a:ext cx="4977172" cy="68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841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file:///C:/Users/Hasan%20Kaya/Desktop/Ar%C4%B1za%20Analiz%20Y%C3%B6ntemleri%20Ve%20Ar%C4%B1za%20Giderme.pdf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3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1568</TotalTime>
  <Words>322</Words>
  <Application>Microsoft Office PowerPoint</Application>
  <PresentationFormat>Geniş ekran</PresentationFormat>
  <Paragraphs>44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Calibri</vt:lpstr>
      <vt:lpstr>Times New Roman</vt:lpstr>
      <vt:lpstr>Geçmişe bakış</vt:lpstr>
      <vt:lpstr>ARIZA ANALİZİ</vt:lpstr>
      <vt:lpstr>Yarı İletkenlerin Katalog Bilgileri </vt:lpstr>
      <vt:lpstr> 1. MAKSİMUM GERİLİM SINIRLARI </vt:lpstr>
      <vt:lpstr>2. MAKSİMUM AKIM SINIRLARI </vt:lpstr>
      <vt:lpstr>3. MAKSİMUM GÜÇ HARCAMA SINIRI</vt:lpstr>
      <vt:lpstr>DATA SHEET </vt:lpstr>
      <vt:lpstr>DATA SHEET </vt:lpstr>
      <vt:lpstr>ÖRNEK SORU ÇÖZÜMÜ </vt:lpstr>
      <vt:lpstr>KAYNAKLAR</vt:lpstr>
      <vt:lpstr>DİNLEDİĞİNİZ İÇİN TEŞEKKÜRLER…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Hasan Kaya</cp:lastModifiedBy>
  <cp:revision>93</cp:revision>
  <dcterms:created xsi:type="dcterms:W3CDTF">2017-11-14T11:12:27Z</dcterms:created>
  <dcterms:modified xsi:type="dcterms:W3CDTF">2018-04-05T19:54:47Z</dcterms:modified>
</cp:coreProperties>
</file>