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9" r:id="rId2"/>
    <p:sldId id="301" r:id="rId3"/>
    <p:sldId id="302" r:id="rId4"/>
    <p:sldId id="303" r:id="rId5"/>
    <p:sldId id="304" r:id="rId6"/>
    <p:sldId id="305" r:id="rId7"/>
    <p:sldId id="306" r:id="rId8"/>
    <p:sldId id="293" r:id="rId9"/>
    <p:sldId id="289" r:id="rId10"/>
    <p:sldId id="291" r:id="rId11"/>
    <p:sldId id="292" r:id="rId12"/>
    <p:sldId id="299" r:id="rId13"/>
    <p:sldId id="298" r:id="rId14"/>
    <p:sldId id="30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971" autoAdjust="0"/>
  </p:normalViewPr>
  <p:slideViewPr>
    <p:cSldViewPr snapToGrid="0" snapToObjects="1">
      <p:cViewPr varScale="1">
        <p:scale>
          <a:sx n="69" d="100"/>
          <a:sy n="69" d="100"/>
        </p:scale>
        <p:origin x="-20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18335-45EE-4CC6-B056-05DC1821CDC1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5650D-CACF-49D2-93C1-226DE58D20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85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90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7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6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3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8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1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9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4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4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1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Mide</a:t>
            </a:r>
            <a:r>
              <a:rPr lang="en-US" dirty="0" smtClean="0"/>
              <a:t>; motor </a:t>
            </a:r>
            <a:r>
              <a:rPr lang="en-US" dirty="0" err="1" smtClean="0"/>
              <a:t>fonksiyonları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 </a:t>
            </a:r>
            <a:r>
              <a:rPr lang="en-US" dirty="0" err="1" smtClean="0"/>
              <a:t>salgılama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553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Midenin depo görevi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Hacmi 50 ml’den 1,5 L’ye kadar artar.</a:t>
            </a:r>
          </a:p>
          <a:p>
            <a:pPr lvl="1"/>
            <a:r>
              <a:rPr lang="tr-TR" dirty="0" smtClean="0"/>
              <a:t>Mide </a:t>
            </a:r>
            <a:r>
              <a:rPr lang="tr-TR" dirty="0" err="1" smtClean="0"/>
              <a:t>enterik</a:t>
            </a:r>
            <a:r>
              <a:rPr lang="tr-TR" dirty="0" smtClean="0"/>
              <a:t> sinir sisteminin oluşturduğu </a:t>
            </a:r>
            <a:r>
              <a:rPr lang="tr-TR" b="1" i="1" dirty="0" err="1" smtClean="0"/>
              <a:t>reseptif</a:t>
            </a:r>
            <a:r>
              <a:rPr lang="tr-TR" b="1" i="1" dirty="0" smtClean="0"/>
              <a:t> (</a:t>
            </a:r>
            <a:r>
              <a:rPr lang="tr-TR" b="1" i="1" dirty="0" err="1" smtClean="0"/>
              <a:t>adaptif</a:t>
            </a:r>
            <a:r>
              <a:rPr lang="tr-TR" b="1" i="1" dirty="0" smtClean="0"/>
              <a:t>)  gevşeme</a:t>
            </a:r>
          </a:p>
          <a:p>
            <a:pPr lvl="2"/>
            <a:r>
              <a:rPr lang="tr-TR" dirty="0" err="1" smtClean="0"/>
              <a:t>Enterik</a:t>
            </a:r>
            <a:r>
              <a:rPr lang="tr-TR" dirty="0" smtClean="0"/>
              <a:t> nöronların NO ve </a:t>
            </a:r>
            <a:r>
              <a:rPr lang="tr-TR" dirty="0" err="1" smtClean="0"/>
              <a:t>Serotonin</a:t>
            </a:r>
            <a:r>
              <a:rPr lang="tr-TR" dirty="0" smtClean="0"/>
              <a:t> </a:t>
            </a:r>
            <a:r>
              <a:rPr lang="tr-TR" dirty="0" err="1" smtClean="0"/>
              <a:t>VD’ör</a:t>
            </a:r>
            <a:r>
              <a:rPr lang="tr-TR" dirty="0" smtClean="0"/>
              <a:t> </a:t>
            </a:r>
            <a:r>
              <a:rPr lang="tr-TR" dirty="0" err="1" smtClean="0"/>
              <a:t>nörotransmitterleri</a:t>
            </a:r>
            <a:endParaRPr lang="tr-TR" dirty="0" smtClean="0"/>
          </a:p>
          <a:p>
            <a:pPr lvl="2"/>
            <a:r>
              <a:rPr lang="tr-TR" dirty="0" smtClean="0"/>
              <a:t>PS sistem koordine eder – </a:t>
            </a:r>
            <a:r>
              <a:rPr lang="tr-TR" dirty="0" err="1" smtClean="0"/>
              <a:t>Vagovagal</a:t>
            </a:r>
            <a:r>
              <a:rPr lang="tr-TR" dirty="0" smtClean="0"/>
              <a:t> refleks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700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Besinlerin karıştırılması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400" b="1" dirty="0" smtClean="0"/>
              <a:t>Zayıf sıkıştırma dalgaları</a:t>
            </a:r>
          </a:p>
          <a:p>
            <a:pPr lvl="1"/>
            <a:r>
              <a:rPr lang="tr-TR" dirty="0" smtClean="0"/>
              <a:t>Temel elektriksel ritme yol açan yavaş dalgalar tarafından oluşturulur. </a:t>
            </a:r>
            <a:r>
              <a:rPr lang="tr-TR" dirty="0" err="1" smtClean="0"/>
              <a:t>Tonus</a:t>
            </a:r>
            <a:r>
              <a:rPr lang="tr-TR" dirty="0" smtClean="0"/>
              <a:t> artışına yol açar.</a:t>
            </a:r>
          </a:p>
          <a:p>
            <a:pPr lvl="1"/>
            <a:r>
              <a:rPr lang="tr-TR" dirty="0" smtClean="0"/>
              <a:t>15-20 saniyede bir, </a:t>
            </a:r>
            <a:r>
              <a:rPr lang="tr-TR" dirty="0" err="1" smtClean="0"/>
              <a:t>antruma</a:t>
            </a:r>
            <a:r>
              <a:rPr lang="tr-TR" dirty="0" smtClean="0"/>
              <a:t> doğru ilerler.</a:t>
            </a:r>
          </a:p>
          <a:p>
            <a:pPr lvl="1"/>
            <a:r>
              <a:rPr lang="tr-TR" dirty="0" err="1" smtClean="0"/>
              <a:t>Antruma</a:t>
            </a:r>
            <a:r>
              <a:rPr lang="tr-TR" dirty="0" smtClean="0"/>
              <a:t> doğru ilerledikçe şiddetlenir –                              </a:t>
            </a:r>
            <a:r>
              <a:rPr lang="tr-TR" b="1" dirty="0" smtClean="0"/>
              <a:t>2.Güçlü </a:t>
            </a:r>
            <a:r>
              <a:rPr lang="tr-TR" b="1" dirty="0" err="1" smtClean="0"/>
              <a:t>peristaltik</a:t>
            </a:r>
            <a:r>
              <a:rPr lang="tr-TR" b="1" dirty="0" smtClean="0"/>
              <a:t> dalga - aksiyon potansiyelleri </a:t>
            </a:r>
            <a:r>
              <a:rPr lang="tr-TR" dirty="0" smtClean="0"/>
              <a:t>oluşur</a:t>
            </a:r>
          </a:p>
          <a:p>
            <a:pPr lvl="2"/>
            <a:r>
              <a:rPr lang="tr-TR" sz="2200" dirty="0" err="1" smtClean="0"/>
              <a:t>Fazik</a:t>
            </a:r>
            <a:r>
              <a:rPr lang="tr-TR" sz="2200" dirty="0" smtClean="0"/>
              <a:t> kasılmalar daraltıcı </a:t>
            </a:r>
            <a:r>
              <a:rPr lang="tr-TR" sz="2200" dirty="0" err="1" smtClean="0"/>
              <a:t>peristaltik</a:t>
            </a:r>
            <a:r>
              <a:rPr lang="tr-TR" sz="2200" dirty="0" smtClean="0"/>
              <a:t> halka oluşturur.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92381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2.Güçlü </a:t>
            </a:r>
            <a:r>
              <a:rPr lang="tr-TR" b="1" dirty="0" err="1"/>
              <a:t>peristaltik</a:t>
            </a:r>
            <a:r>
              <a:rPr lang="tr-TR" b="1" dirty="0"/>
              <a:t> dalga </a:t>
            </a:r>
            <a:r>
              <a:rPr lang="tr-TR" b="1" dirty="0" smtClean="0"/>
              <a:t>– </a:t>
            </a:r>
            <a:r>
              <a:rPr lang="tr-TR" b="1" dirty="0" err="1" smtClean="0"/>
              <a:t>gastrik</a:t>
            </a:r>
            <a:r>
              <a:rPr lang="tr-TR" b="1" dirty="0" smtClean="0"/>
              <a:t> aksiyon potansiyeli</a:t>
            </a:r>
          </a:p>
          <a:p>
            <a:r>
              <a:rPr lang="tr-TR" dirty="0"/>
              <a:t>Güçlü </a:t>
            </a:r>
            <a:r>
              <a:rPr lang="tr-TR" dirty="0" err="1"/>
              <a:t>peristaltik</a:t>
            </a:r>
            <a:r>
              <a:rPr lang="tr-TR" dirty="0"/>
              <a:t> dalga ile </a:t>
            </a:r>
            <a:r>
              <a:rPr lang="tr-TR" dirty="0" err="1"/>
              <a:t>duodenuma</a:t>
            </a:r>
            <a:r>
              <a:rPr lang="tr-TR" dirty="0"/>
              <a:t> çok az </a:t>
            </a:r>
            <a:r>
              <a:rPr lang="tr-TR" dirty="0" err="1"/>
              <a:t>kimus</a:t>
            </a:r>
            <a:r>
              <a:rPr lang="tr-TR" dirty="0"/>
              <a:t> geçer (ml), </a:t>
            </a:r>
            <a:r>
              <a:rPr lang="tr-TR" dirty="0" err="1"/>
              <a:t>antrum</a:t>
            </a:r>
            <a:r>
              <a:rPr lang="tr-TR" dirty="0"/>
              <a:t> içeriğinin çoğu geri püskürtülür (</a:t>
            </a:r>
            <a:r>
              <a:rPr lang="tr-TR" dirty="0" err="1"/>
              <a:t>retropulsiyon</a:t>
            </a:r>
            <a:r>
              <a:rPr lang="tr-TR" dirty="0"/>
              <a:t>) ve  içerik karışır.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858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Midenin boşalması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Pilor</a:t>
            </a:r>
            <a:r>
              <a:rPr lang="tr-TR" dirty="0" smtClean="0"/>
              <a:t> </a:t>
            </a:r>
            <a:r>
              <a:rPr lang="tr-TR" dirty="0" err="1" smtClean="0"/>
              <a:t>sfinkterinin</a:t>
            </a:r>
            <a:r>
              <a:rPr lang="tr-TR" dirty="0" smtClean="0"/>
              <a:t> </a:t>
            </a:r>
            <a:r>
              <a:rPr lang="tr-TR" dirty="0" err="1" smtClean="0"/>
              <a:t>tonsu</a:t>
            </a:r>
            <a:r>
              <a:rPr lang="tr-TR" dirty="0" smtClean="0"/>
              <a:t> </a:t>
            </a:r>
            <a:r>
              <a:rPr lang="tr-TR" dirty="0" err="1" smtClean="0"/>
              <a:t>nırmal</a:t>
            </a:r>
            <a:r>
              <a:rPr lang="tr-TR" dirty="0" smtClean="0"/>
              <a:t> olduğu zaman her güçlü </a:t>
            </a:r>
            <a:r>
              <a:rPr lang="tr-TR" dirty="0" err="1" smtClean="0"/>
              <a:t>peristaltik</a:t>
            </a:r>
            <a:r>
              <a:rPr lang="tr-TR" dirty="0" smtClean="0"/>
              <a:t> dalga ile birkaç ml </a:t>
            </a:r>
            <a:r>
              <a:rPr lang="tr-TR" dirty="0" err="1" smtClean="0"/>
              <a:t>kimus</a:t>
            </a:r>
            <a:r>
              <a:rPr lang="tr-TR" dirty="0" smtClean="0"/>
              <a:t> </a:t>
            </a:r>
            <a:r>
              <a:rPr lang="tr-TR" dirty="0" err="1" smtClean="0"/>
              <a:t>duodenuma</a:t>
            </a:r>
            <a:r>
              <a:rPr lang="tr-TR" dirty="0" smtClean="0"/>
              <a:t> geçer.</a:t>
            </a:r>
          </a:p>
          <a:p>
            <a:pPr lvl="1"/>
            <a:r>
              <a:rPr lang="tr-TR" dirty="0" smtClean="0"/>
              <a:t>Hafif tonik kasılma gösteren  sirküler düz kaslar.</a:t>
            </a:r>
          </a:p>
          <a:p>
            <a:pPr lvl="1"/>
            <a:r>
              <a:rPr lang="tr-TR" dirty="0" smtClean="0"/>
              <a:t>Kasılmanın derecesi mide ve </a:t>
            </a:r>
            <a:r>
              <a:rPr lang="tr-TR" dirty="0" err="1" smtClean="0"/>
              <a:t>duodenumdan</a:t>
            </a:r>
            <a:r>
              <a:rPr lang="tr-TR" dirty="0" smtClean="0"/>
              <a:t> (ön planda) gelen sinirsel ve endokrin sinyallerin etkisi altında artar veya azalır</a:t>
            </a:r>
          </a:p>
          <a:p>
            <a:pPr lvl="2"/>
            <a:r>
              <a:rPr lang="tr-TR" dirty="0" err="1" smtClean="0"/>
              <a:t>Duodenuma</a:t>
            </a:r>
            <a:r>
              <a:rPr lang="tr-TR" dirty="0" smtClean="0"/>
              <a:t> geçiş hızı ince </a:t>
            </a:r>
            <a:r>
              <a:rPr lang="tr-TR" dirty="0" err="1" smtClean="0"/>
              <a:t>barsaktaki</a:t>
            </a:r>
            <a:r>
              <a:rPr lang="tr-TR" dirty="0" smtClean="0"/>
              <a:t> sindirim ve emilim hızından fazla olmaması sağlanır.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253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Mideye ait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Besin miktarını artması midenin boşalma hızını artırır. </a:t>
            </a:r>
          </a:p>
          <a:p>
            <a:pPr lvl="1"/>
            <a:r>
              <a:rPr lang="tr-TR" dirty="0" smtClean="0"/>
              <a:t>Lokal </a:t>
            </a:r>
            <a:r>
              <a:rPr lang="tr-TR" dirty="0" err="1" smtClean="0"/>
              <a:t>miyenterik</a:t>
            </a:r>
            <a:r>
              <a:rPr lang="tr-TR" dirty="0" smtClean="0"/>
              <a:t> refleksler ile sağlanır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974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3600" b="1" dirty="0" smtClean="0"/>
              <a:t>Mide bezleri hücreleri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dirty="0" err="1"/>
              <a:t>Paryetal</a:t>
            </a:r>
            <a:r>
              <a:rPr lang="tr-TR" altLang="tr-TR" dirty="0"/>
              <a:t> (</a:t>
            </a:r>
            <a:r>
              <a:rPr lang="tr-TR" altLang="tr-TR" dirty="0" err="1"/>
              <a:t>Oxintic</a:t>
            </a:r>
            <a:r>
              <a:rPr lang="tr-TR" altLang="tr-TR" dirty="0"/>
              <a:t>) hücre : </a:t>
            </a:r>
            <a:r>
              <a:rPr lang="tr-TR" altLang="tr-TR" dirty="0" err="1"/>
              <a:t>HCl</a:t>
            </a:r>
            <a:r>
              <a:rPr lang="tr-TR" altLang="tr-TR" dirty="0"/>
              <a:t> ve </a:t>
            </a:r>
            <a:r>
              <a:rPr lang="tr-TR" altLang="tr-TR" dirty="0" err="1"/>
              <a:t>intrensek</a:t>
            </a:r>
            <a:r>
              <a:rPr lang="tr-TR" altLang="tr-TR" dirty="0"/>
              <a:t> faktör,</a:t>
            </a:r>
            <a:br>
              <a:rPr lang="tr-TR" altLang="tr-TR" dirty="0"/>
            </a:br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dirty="0" err="1"/>
              <a:t>Chief</a:t>
            </a:r>
            <a:r>
              <a:rPr lang="tr-TR" altLang="tr-TR" dirty="0"/>
              <a:t>(</a:t>
            </a:r>
            <a:r>
              <a:rPr lang="tr-TR" altLang="tr-TR" dirty="0" err="1"/>
              <a:t>zymogen,peptic</a:t>
            </a:r>
            <a:r>
              <a:rPr lang="tr-TR" altLang="tr-TR" dirty="0"/>
              <a:t>)h: </a:t>
            </a:r>
            <a:r>
              <a:rPr lang="tr-TR" altLang="tr-TR" dirty="0" err="1"/>
              <a:t>Pepsinojen</a:t>
            </a:r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dirty="0" err="1"/>
              <a:t>Enterokromafin</a:t>
            </a:r>
            <a:r>
              <a:rPr lang="tr-TR" altLang="tr-TR" dirty="0"/>
              <a:t> h: </a:t>
            </a:r>
            <a:r>
              <a:rPr lang="tr-TR" altLang="tr-TR" dirty="0" err="1"/>
              <a:t>Histamin</a:t>
            </a:r>
            <a:r>
              <a:rPr lang="tr-TR" altLang="tr-TR" dirty="0"/>
              <a:t>, </a:t>
            </a:r>
            <a:r>
              <a:rPr lang="tr-TR" altLang="tr-TR" dirty="0" err="1"/>
              <a:t>Somatostatin</a:t>
            </a:r>
            <a:r>
              <a:rPr lang="tr-TR" altLang="tr-TR" dirty="0"/>
              <a:t> salgılar</a:t>
            </a:r>
            <a:br>
              <a:rPr lang="tr-TR" altLang="tr-TR" dirty="0"/>
            </a:br>
            <a:r>
              <a:rPr lang="tr-TR" altLang="tr-TR" dirty="0"/>
              <a:t>Ayrıca bezin boyun hücrelerinden mukus salgılanır.</a:t>
            </a:r>
            <a:r>
              <a:rPr lang="tr-TR" altLang="tr-TR" dirty="0">
                <a:solidFill>
                  <a:srgbClr val="FFCC00"/>
                </a:solidFill>
              </a:rPr>
              <a:t/>
            </a:r>
            <a:br>
              <a:rPr lang="tr-TR" altLang="tr-TR" dirty="0">
                <a:solidFill>
                  <a:srgbClr val="FFCC00"/>
                </a:solidFill>
              </a:rPr>
            </a:br>
            <a:endParaRPr lang="tr-TR" dirty="0"/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0" y="301625"/>
            <a:ext cx="9144000" cy="655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>
              <a:defRPr/>
            </a:pPr>
            <a:endParaRPr lang="tr-TR" altLang="tr-TR" smtClean="0"/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0" y="301625"/>
            <a:ext cx="9144000" cy="655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>
              <a:defRPr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7850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254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600" dirty="0" smtClean="0"/>
              <a:t>GASTRİN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5538"/>
            <a:ext cx="7989888" cy="539908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/>
              <a:t>Midenin </a:t>
            </a:r>
            <a:r>
              <a:rPr lang="tr-TR" altLang="tr-TR" dirty="0" err="1" smtClean="0"/>
              <a:t>antrum</a:t>
            </a:r>
            <a:r>
              <a:rPr lang="tr-TR" altLang="tr-TR" dirty="0" smtClean="0"/>
              <a:t> mukozasındaki </a:t>
            </a:r>
            <a:r>
              <a:rPr lang="tr-TR" altLang="tr-TR" b="1" dirty="0" smtClean="0"/>
              <a:t>G </a:t>
            </a:r>
            <a:r>
              <a:rPr lang="tr-TR" altLang="tr-TR" dirty="0" smtClean="0"/>
              <a:t>hücrelerinden salınır.</a:t>
            </a:r>
          </a:p>
          <a:p>
            <a:pPr eaLnBrk="1" hangingPunct="1">
              <a:defRPr/>
            </a:pPr>
            <a:r>
              <a:rPr lang="tr-TR" altLang="tr-TR" dirty="0" smtClean="0"/>
              <a:t>Portal dolaşım yolu ile genel dolaşıma katılır.</a:t>
            </a:r>
          </a:p>
          <a:p>
            <a:pPr eaLnBrk="1" hangingPunct="1">
              <a:defRPr/>
            </a:pPr>
            <a:r>
              <a:rPr lang="tr-TR" altLang="tr-TR" dirty="0" smtClean="0"/>
              <a:t>Etkisini hedef hücre üzerindeki reseptörleri aracılığıyla gösterir.</a:t>
            </a:r>
          </a:p>
          <a:p>
            <a:pPr eaLnBrk="1" hangingPunct="1">
              <a:defRPr/>
            </a:pPr>
            <a:r>
              <a:rPr lang="tr-TR" altLang="tr-TR" dirty="0" smtClean="0"/>
              <a:t>Besinin mideye girmesi ile salınır.</a:t>
            </a:r>
          </a:p>
          <a:p>
            <a:pPr eaLnBrk="1" hangingPunct="1">
              <a:defRPr/>
            </a:pPr>
            <a:r>
              <a:rPr lang="tr-TR" altLang="tr-TR" dirty="0" smtClean="0"/>
              <a:t>Mide de protein sindirimi ürünleri özellikle aminoasitler(</a:t>
            </a:r>
            <a:r>
              <a:rPr lang="tr-TR" altLang="tr-TR" dirty="0" err="1" smtClean="0"/>
              <a:t>fenilalanin</a:t>
            </a:r>
            <a:r>
              <a:rPr lang="tr-TR" altLang="tr-TR" dirty="0" smtClean="0"/>
              <a:t> ve </a:t>
            </a:r>
            <a:r>
              <a:rPr lang="tr-TR" altLang="tr-TR" dirty="0" err="1" smtClean="0"/>
              <a:t>triptofan</a:t>
            </a:r>
            <a:r>
              <a:rPr lang="tr-TR" altLang="tr-TR" dirty="0" smtClean="0"/>
              <a:t>) G hücrelerine direkt etki ile salınımını arttırır</a:t>
            </a: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 rot="10800000" flipV="1">
            <a:off x="1763713" y="7029450"/>
            <a:ext cx="575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tr-TR" altLang="tr-TR" sz="240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37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5032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tr-TR" altLang="tr-TR" sz="4000" smtClean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6613"/>
            <a:ext cx="7772400" cy="525938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Mide içeriği, </a:t>
            </a:r>
            <a:r>
              <a:rPr lang="tr-TR" altLang="tr-TR" dirty="0" err="1" smtClean="0"/>
              <a:t>Vagal</a:t>
            </a:r>
            <a:r>
              <a:rPr lang="tr-TR" altLang="tr-TR" dirty="0" smtClean="0"/>
              <a:t> uyarılar salınımını uyarır.</a:t>
            </a:r>
          </a:p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Etkisi:</a:t>
            </a:r>
          </a:p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-Mide bezi </a:t>
            </a:r>
            <a:r>
              <a:rPr lang="tr-TR" altLang="tr-TR" dirty="0" err="1" smtClean="0"/>
              <a:t>paryetal</a:t>
            </a:r>
            <a:r>
              <a:rPr lang="tr-TR" altLang="tr-TR" dirty="0" smtClean="0"/>
              <a:t> hücre salgısını arttırır.</a:t>
            </a:r>
          </a:p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-Mide hareketlerini arttırır.</a:t>
            </a:r>
          </a:p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-Mide bezi </a:t>
            </a:r>
            <a:r>
              <a:rPr lang="tr-TR" altLang="tr-TR" dirty="0" err="1" smtClean="0"/>
              <a:t>peptik</a:t>
            </a:r>
            <a:r>
              <a:rPr lang="tr-TR" altLang="tr-TR" dirty="0" smtClean="0"/>
              <a:t> hücre salgısını arttırır.</a:t>
            </a:r>
          </a:p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-Alt </a:t>
            </a:r>
            <a:r>
              <a:rPr lang="tr-TR" altLang="tr-TR" dirty="0" err="1" smtClean="0"/>
              <a:t>özefagus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sfinkteri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tonusunu</a:t>
            </a:r>
            <a:r>
              <a:rPr lang="tr-TR" altLang="tr-TR" dirty="0" smtClean="0"/>
              <a:t> arttırır.</a:t>
            </a:r>
          </a:p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-</a:t>
            </a:r>
            <a:r>
              <a:rPr lang="tr-TR" altLang="tr-TR" dirty="0" err="1" smtClean="0"/>
              <a:t>Mide,ince</a:t>
            </a:r>
            <a:r>
              <a:rPr lang="tr-TR" altLang="tr-TR" dirty="0" smtClean="0"/>
              <a:t> ve kalın barsak mukozasının büyümesini uyarır.</a:t>
            </a:r>
          </a:p>
          <a:p>
            <a:pPr eaLnBrk="1" hangingPunct="1">
              <a:buFontTx/>
              <a:buNone/>
              <a:defRPr/>
            </a:pPr>
            <a:endParaRPr lang="tr-TR" altLang="tr-TR" dirty="0" smtClean="0">
              <a:solidFill>
                <a:srgbClr val="FF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26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827088" y="476250"/>
            <a:ext cx="7772400" cy="73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tr-TR" altLang="tr-TR" sz="4000" smtClean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836613"/>
            <a:ext cx="7772400" cy="5545137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tr-TR" altLang="tr-TR" dirty="0" err="1" smtClean="0"/>
              <a:t>Gastrin</a:t>
            </a:r>
            <a:r>
              <a:rPr lang="tr-TR" altLang="tr-TR" dirty="0" smtClean="0"/>
              <a:t> salgılaması (-) </a:t>
            </a:r>
            <a:r>
              <a:rPr lang="tr-TR" altLang="tr-TR" dirty="0" err="1" smtClean="0"/>
              <a:t>feedback</a:t>
            </a:r>
            <a:r>
              <a:rPr lang="tr-TR" altLang="tr-TR" dirty="0" smtClean="0"/>
              <a:t> mekanizması ile düzenlenir. </a:t>
            </a:r>
            <a:r>
              <a:rPr lang="tr-TR" altLang="tr-TR" dirty="0" err="1" smtClean="0"/>
              <a:t>Antrumdaki</a:t>
            </a:r>
            <a:r>
              <a:rPr lang="tr-TR" altLang="tr-TR" dirty="0" smtClean="0"/>
              <a:t> asit artışı (</a:t>
            </a:r>
            <a:r>
              <a:rPr lang="tr-TR" altLang="tr-TR" dirty="0" err="1" smtClean="0"/>
              <a:t>pH</a:t>
            </a:r>
            <a:r>
              <a:rPr lang="tr-TR" altLang="tr-TR" dirty="0" smtClean="0"/>
              <a:t> </a:t>
            </a:r>
            <a:r>
              <a:rPr lang="en-US" altLang="tr-TR" dirty="0" smtClean="0">
                <a:cs typeface="Times New Roman" pitchFamily="18" charset="0"/>
              </a:rPr>
              <a:t>&lt;</a:t>
            </a:r>
            <a:r>
              <a:rPr lang="tr-TR" altLang="tr-TR" dirty="0" smtClean="0"/>
              <a:t> 3)salgılamayı </a:t>
            </a:r>
            <a:r>
              <a:rPr lang="tr-TR" altLang="tr-TR" dirty="0" err="1" smtClean="0"/>
              <a:t>inhibe</a:t>
            </a:r>
            <a:r>
              <a:rPr lang="tr-TR" altLang="tr-TR" dirty="0" smtClean="0"/>
              <a:t> eder.    </a:t>
            </a:r>
          </a:p>
          <a:p>
            <a:pPr marL="609600" indent="-609600" eaLnBrk="1" hangingPunct="1">
              <a:defRPr/>
            </a:pPr>
            <a:r>
              <a:rPr lang="tr-TR" altLang="tr-TR" dirty="0" smtClean="0"/>
              <a:t>Bu </a:t>
            </a:r>
            <a:r>
              <a:rPr lang="tr-TR" altLang="tr-TR" dirty="0" err="1" smtClean="0"/>
              <a:t>inhibisyon</a:t>
            </a:r>
            <a:r>
              <a:rPr lang="tr-TR" altLang="tr-TR" dirty="0" smtClean="0"/>
              <a:t> :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tr-TR" altLang="tr-TR" dirty="0" smtClean="0"/>
              <a:t>Direkt G hücrelerinin </a:t>
            </a:r>
            <a:r>
              <a:rPr lang="tr-TR" altLang="tr-TR" dirty="0" err="1" smtClean="0"/>
              <a:t>inhibisyonu</a:t>
            </a:r>
            <a:r>
              <a:rPr lang="tr-TR" altLang="tr-TR" dirty="0" smtClean="0"/>
              <a:t> ile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tr-TR" altLang="tr-TR" dirty="0" err="1" smtClean="0"/>
              <a:t>Somatostatin</a:t>
            </a:r>
            <a:r>
              <a:rPr lang="tr-TR" altLang="tr-TR" dirty="0" smtClean="0"/>
              <a:t> salınımının uyarılması ile gerçekleşir.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tr-TR" altLang="tr-TR" dirty="0" err="1" smtClean="0"/>
              <a:t>Gastrin</a:t>
            </a:r>
            <a:r>
              <a:rPr lang="tr-TR" altLang="tr-TR" dirty="0" smtClean="0"/>
              <a:t>, böbrekler ve ince </a:t>
            </a:r>
            <a:r>
              <a:rPr lang="tr-TR" altLang="tr-TR" dirty="0" err="1" smtClean="0"/>
              <a:t>barsakta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inaktive</a:t>
            </a:r>
            <a:r>
              <a:rPr lang="tr-TR" altLang="tr-TR" dirty="0" smtClean="0"/>
              <a:t> edilir. </a:t>
            </a:r>
          </a:p>
        </p:txBody>
      </p:sp>
    </p:spTree>
    <p:extLst>
      <p:ext uri="{BB962C8B-B14F-4D97-AF65-F5344CB8AC3E}">
        <p14:creationId xmlns:p14="http://schemas.microsoft.com/office/powerpoint/2010/main" val="634306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dirty="0" err="1" smtClean="0"/>
              <a:t>Gastrin</a:t>
            </a:r>
            <a:r>
              <a:rPr lang="tr-TR" altLang="tr-TR" sz="3600" dirty="0" smtClean="0"/>
              <a:t> salınımını arttıran faktörler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dirty="0" smtClean="0"/>
              <a:t>-Midede bulunan </a:t>
            </a:r>
            <a:r>
              <a:rPr lang="tr-TR" altLang="tr-TR" dirty="0" err="1" smtClean="0"/>
              <a:t>peptit</a:t>
            </a:r>
            <a:r>
              <a:rPr lang="tr-TR" altLang="tr-TR" dirty="0" smtClean="0"/>
              <a:t> ve amino asitler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tr-TR" altLang="tr-TR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dirty="0" smtClean="0"/>
              <a:t>-Midenin gerilmesi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tr-TR" altLang="tr-TR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dirty="0" smtClean="0"/>
              <a:t>-</a:t>
            </a:r>
            <a:r>
              <a:rPr lang="tr-TR" altLang="tr-TR" dirty="0" err="1" smtClean="0"/>
              <a:t>Vagal</a:t>
            </a:r>
            <a:r>
              <a:rPr lang="tr-TR" altLang="tr-TR" dirty="0" smtClean="0"/>
              <a:t> deşarj artışı</a:t>
            </a:r>
          </a:p>
        </p:txBody>
      </p:sp>
    </p:spTree>
    <p:extLst>
      <p:ext uri="{BB962C8B-B14F-4D97-AF65-F5344CB8AC3E}">
        <p14:creationId xmlns:p14="http://schemas.microsoft.com/office/powerpoint/2010/main" val="391908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dirty="0" err="1" smtClean="0"/>
              <a:t>Gastrin</a:t>
            </a:r>
            <a:r>
              <a:rPr lang="tr-TR" altLang="tr-TR" sz="3600" dirty="0" smtClean="0"/>
              <a:t> salınımını  </a:t>
            </a:r>
            <a:r>
              <a:rPr lang="tr-TR" altLang="tr-TR" sz="3600" dirty="0" err="1" smtClean="0"/>
              <a:t>inhibe</a:t>
            </a:r>
            <a:r>
              <a:rPr lang="tr-TR" altLang="tr-TR" sz="3600" dirty="0" smtClean="0"/>
              <a:t> eden faktörler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tr-TR" altLang="tr-TR" dirty="0" smtClean="0"/>
              <a:t>Mide ortamının </a:t>
            </a:r>
            <a:r>
              <a:rPr lang="tr-TR" altLang="tr-TR" dirty="0" err="1" smtClean="0"/>
              <a:t>asiditesi</a:t>
            </a:r>
            <a:endParaRPr lang="tr-TR" altLang="tr-TR" dirty="0" smtClean="0"/>
          </a:p>
          <a:p>
            <a:pPr eaLnBrk="1" hangingPunct="1">
              <a:buFontTx/>
              <a:buChar char="-"/>
              <a:defRPr/>
            </a:pPr>
            <a:r>
              <a:rPr lang="tr-TR" altLang="tr-TR" dirty="0" err="1" smtClean="0"/>
              <a:t>Somatostatin</a:t>
            </a:r>
            <a:endParaRPr lang="tr-TR" altLang="tr-TR" dirty="0" smtClean="0"/>
          </a:p>
          <a:p>
            <a:pPr eaLnBrk="1" hangingPunct="1">
              <a:buFontTx/>
              <a:buChar char="-"/>
              <a:defRPr/>
            </a:pPr>
            <a:r>
              <a:rPr lang="tr-TR" altLang="tr-TR" dirty="0" err="1" smtClean="0"/>
              <a:t>Sekretin</a:t>
            </a:r>
            <a:endParaRPr lang="tr-TR" altLang="tr-TR" dirty="0" smtClean="0"/>
          </a:p>
          <a:p>
            <a:pPr eaLnBrk="1" hangingPunct="1">
              <a:buFontTx/>
              <a:buChar char="-"/>
              <a:defRPr/>
            </a:pPr>
            <a:r>
              <a:rPr lang="tr-TR" altLang="tr-TR" dirty="0" err="1" smtClean="0"/>
              <a:t>Gastrik</a:t>
            </a:r>
            <a:r>
              <a:rPr lang="tr-TR" altLang="tr-TR" dirty="0" smtClean="0"/>
              <a:t> İnhibitör </a:t>
            </a:r>
            <a:r>
              <a:rPr lang="tr-TR" altLang="tr-TR" dirty="0" err="1" smtClean="0"/>
              <a:t>Peptit</a:t>
            </a:r>
            <a:r>
              <a:rPr lang="tr-TR" altLang="tr-TR" dirty="0" smtClean="0"/>
              <a:t> (GİP)</a:t>
            </a:r>
          </a:p>
          <a:p>
            <a:pPr eaLnBrk="1" hangingPunct="1">
              <a:buFontTx/>
              <a:buChar char="-"/>
              <a:defRPr/>
            </a:pPr>
            <a:r>
              <a:rPr lang="tr-TR" altLang="tr-TR" dirty="0" err="1" smtClean="0"/>
              <a:t>Vazoaktif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İntestinal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Peptit</a:t>
            </a:r>
            <a:r>
              <a:rPr lang="tr-TR" altLang="tr-TR" dirty="0" smtClean="0"/>
              <a:t> (VİP)</a:t>
            </a:r>
          </a:p>
          <a:p>
            <a:pPr eaLnBrk="1" hangingPunct="1">
              <a:buFontTx/>
              <a:buChar char="-"/>
              <a:defRPr/>
            </a:pPr>
            <a:r>
              <a:rPr lang="tr-TR" altLang="tr-TR" dirty="0" err="1" smtClean="0"/>
              <a:t>Glukagon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1457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HCL salgılanması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400" dirty="0" smtClean="0"/>
              <a:t>Günde  yaklaşık 2L </a:t>
            </a:r>
            <a:r>
              <a:rPr lang="tr-TR" sz="2400" dirty="0" err="1" smtClean="0"/>
              <a:t>HCl</a:t>
            </a:r>
            <a:r>
              <a:rPr lang="tr-TR" sz="2400" dirty="0" smtClean="0"/>
              <a:t> salgılanır</a:t>
            </a:r>
          </a:p>
          <a:p>
            <a:r>
              <a:rPr lang="tr-TR" sz="2400" dirty="0" smtClean="0"/>
              <a:t>Lümende H iyonu &gt;150mM</a:t>
            </a:r>
          </a:p>
          <a:p>
            <a:r>
              <a:rPr lang="tr-TR" sz="2400" dirty="0" smtClean="0"/>
              <a:t>H iyonunun aktif </a:t>
            </a:r>
            <a:r>
              <a:rPr lang="tr-TR" sz="2400" dirty="0" err="1" smtClean="0"/>
              <a:t>taşınımı</a:t>
            </a:r>
            <a:endParaRPr lang="tr-TR" sz="2400" dirty="0" smtClean="0"/>
          </a:p>
          <a:p>
            <a:pPr lvl="1"/>
            <a:r>
              <a:rPr lang="tr-TR" sz="2000" dirty="0" smtClean="0"/>
              <a:t>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/K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- </a:t>
            </a:r>
            <a:r>
              <a:rPr lang="tr-TR" sz="2000" dirty="0" err="1" smtClean="0"/>
              <a:t>ATPaz</a:t>
            </a:r>
            <a:r>
              <a:rPr lang="tr-TR" sz="2000" dirty="0" smtClean="0"/>
              <a:t>: </a:t>
            </a:r>
            <a:r>
              <a:rPr lang="tr-TR" sz="2000" dirty="0" err="1" smtClean="0"/>
              <a:t>Lüminal</a:t>
            </a:r>
            <a:r>
              <a:rPr lang="tr-TR" sz="2000" dirty="0" smtClean="0"/>
              <a:t> </a:t>
            </a:r>
            <a:r>
              <a:rPr lang="tr-TR" sz="2000" dirty="0" err="1" smtClean="0"/>
              <a:t>membranda</a:t>
            </a:r>
            <a:endParaRPr lang="tr-TR" sz="2000" dirty="0" smtClean="0"/>
          </a:p>
          <a:p>
            <a:pPr lvl="1"/>
            <a:r>
              <a:rPr lang="tr-TR" dirty="0" err="1"/>
              <a:t>Bazolateral</a:t>
            </a:r>
            <a:r>
              <a:rPr lang="tr-TR" dirty="0"/>
              <a:t> </a:t>
            </a:r>
            <a:r>
              <a:rPr lang="tr-TR" dirty="0" err="1"/>
              <a:t>membranda</a:t>
            </a:r>
            <a:r>
              <a:rPr lang="tr-TR" dirty="0"/>
              <a:t> </a:t>
            </a:r>
            <a:r>
              <a:rPr lang="tr-TR" dirty="0" err="1" smtClean="0"/>
              <a:t>Na</a:t>
            </a:r>
            <a:r>
              <a:rPr lang="tr-TR" baseline="30000" dirty="0" smtClean="0"/>
              <a:t>+</a:t>
            </a:r>
            <a:r>
              <a:rPr lang="tr-TR" dirty="0" smtClean="0"/>
              <a:t> </a:t>
            </a:r>
            <a:r>
              <a:rPr lang="tr-TR" dirty="0"/>
              <a:t>–</a:t>
            </a:r>
            <a:r>
              <a:rPr lang="tr-TR" dirty="0" smtClean="0"/>
              <a:t>K</a:t>
            </a:r>
            <a:r>
              <a:rPr lang="tr-TR" baseline="30000" dirty="0" smtClean="0"/>
              <a:t>+</a:t>
            </a:r>
            <a:r>
              <a:rPr lang="tr-TR" dirty="0" smtClean="0"/>
              <a:t> </a:t>
            </a:r>
            <a:r>
              <a:rPr lang="tr-TR" dirty="0" err="1"/>
              <a:t>ATPaz</a:t>
            </a:r>
            <a:r>
              <a:rPr lang="tr-TR" dirty="0"/>
              <a:t> aktif </a:t>
            </a:r>
            <a:r>
              <a:rPr lang="tr-TR" dirty="0" err="1"/>
              <a:t>taşınımı</a:t>
            </a:r>
            <a:r>
              <a:rPr lang="tr-TR" dirty="0"/>
              <a:t> katalize eder.</a:t>
            </a:r>
          </a:p>
          <a:p>
            <a:pPr lvl="1"/>
            <a:r>
              <a:rPr lang="tr-TR" dirty="0" smtClean="0"/>
              <a:t>Hücre içine giren </a:t>
            </a:r>
            <a:r>
              <a:rPr lang="tr-TR" dirty="0"/>
              <a:t>K</a:t>
            </a:r>
            <a:r>
              <a:rPr lang="tr-TR" baseline="30000" dirty="0"/>
              <a:t>+</a:t>
            </a:r>
            <a:r>
              <a:rPr lang="tr-TR" dirty="0"/>
              <a:t> </a:t>
            </a:r>
            <a:r>
              <a:rPr lang="tr-TR" dirty="0" smtClean="0"/>
              <a:t>, potasyum kanalları ile lümene sızar.</a:t>
            </a:r>
          </a:p>
          <a:p>
            <a:pPr lvl="1"/>
            <a:r>
              <a:rPr lang="tr-TR" dirty="0" smtClean="0"/>
              <a:t>pompası </a:t>
            </a:r>
            <a:r>
              <a:rPr lang="tr-TR" sz="2600" dirty="0" smtClean="0"/>
              <a:t>HCO3 iyonları </a:t>
            </a:r>
            <a:r>
              <a:rPr lang="tr-TR" sz="2600" dirty="0" err="1" smtClean="0"/>
              <a:t>bazolateral</a:t>
            </a:r>
            <a:r>
              <a:rPr lang="tr-TR" sz="2600" dirty="0" smtClean="0"/>
              <a:t> zardan hücre dışına klor iyonu ile değişmeli olarak taşınır.</a:t>
            </a:r>
          </a:p>
          <a:p>
            <a:r>
              <a:rPr lang="tr-TR" sz="2600" dirty="0" smtClean="0"/>
              <a:t>Kuvvetli asit özelliği olan HCL oluşur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8628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Midenin motor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Depo görevi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Besinlerin karıştırılması, </a:t>
            </a:r>
            <a:r>
              <a:rPr lang="tr-TR" dirty="0" err="1" smtClean="0"/>
              <a:t>kimusoluşumu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Besinlerin yavaş ve kontrollü olarak ince </a:t>
            </a:r>
            <a:r>
              <a:rPr lang="tr-TR" dirty="0" err="1" smtClean="0"/>
              <a:t>barsağa</a:t>
            </a:r>
            <a:r>
              <a:rPr lang="tr-TR" dirty="0" smtClean="0"/>
              <a:t> geçişi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8656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3001</TotalTime>
  <Words>473</Words>
  <Application>Microsoft Office PowerPoint</Application>
  <PresentationFormat>Ekran Gösterisi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Office Theme</vt:lpstr>
      <vt:lpstr>Mide; motor fonksiyonları ve  salgılama</vt:lpstr>
      <vt:lpstr>Mide bezleri hücreleri</vt:lpstr>
      <vt:lpstr>GASTRİN</vt:lpstr>
      <vt:lpstr>PowerPoint Sunusu</vt:lpstr>
      <vt:lpstr>PowerPoint Sunusu</vt:lpstr>
      <vt:lpstr>Gastrin salınımını arttıran faktörler</vt:lpstr>
      <vt:lpstr>Gastrin salınımını  inhibe eden faktörler</vt:lpstr>
      <vt:lpstr>HCL salgılanması</vt:lpstr>
      <vt:lpstr>1. Midenin motor fonksiyonları</vt:lpstr>
      <vt:lpstr>Midenin depo görevi</vt:lpstr>
      <vt:lpstr>Besinlerin karıştırılması</vt:lpstr>
      <vt:lpstr>PowerPoint Sunusu</vt:lpstr>
      <vt:lpstr>Midenin boşalması</vt:lpstr>
      <vt:lpstr>Mideye ait faktörler</vt:lpstr>
    </vt:vector>
  </TitlesOfParts>
  <Company>aaa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Çiğneme, yutma, salya salgılama mekanizmaları</dc:title>
  <dc:creator>aa aa</dc:creator>
  <cp:lastModifiedBy>user</cp:lastModifiedBy>
  <cp:revision>77</cp:revision>
  <dcterms:created xsi:type="dcterms:W3CDTF">2018-02-11T05:38:19Z</dcterms:created>
  <dcterms:modified xsi:type="dcterms:W3CDTF">2018-04-16T11:48:59Z</dcterms:modified>
</cp:coreProperties>
</file>