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77" r:id="rId2"/>
    <p:sldId id="282" r:id="rId3"/>
    <p:sldId id="283" r:id="rId4"/>
    <p:sldId id="288" r:id="rId5"/>
    <p:sldId id="284" r:id="rId6"/>
    <p:sldId id="298" r:id="rId7"/>
    <p:sldId id="289" r:id="rId8"/>
    <p:sldId id="299" r:id="rId9"/>
    <p:sldId id="290" r:id="rId10"/>
    <p:sldId id="30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800080"/>
    <a:srgbClr val="000099"/>
    <a:srgbClr val="A40C8E"/>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98" autoAdjust="0"/>
    <p:restoredTop sz="94660"/>
  </p:normalViewPr>
  <p:slideViewPr>
    <p:cSldViewPr>
      <p:cViewPr>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94C78B-7022-4251-AEBF-F8452EE8D402}" type="datetimeFigureOut">
              <a:rPr lang="tr-TR" smtClean="0"/>
              <a:pPr/>
              <a:t>20.11.2019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0DA9A-248D-41F1-96B5-7659ADF09EA2}" type="slidenum">
              <a:rPr lang="tr-TR" smtClean="0"/>
              <a:pPr/>
              <a:t>‹#›</a:t>
            </a:fld>
            <a:endParaRPr lang="tr-TR"/>
          </a:p>
        </p:txBody>
      </p:sp>
    </p:spTree>
    <p:extLst>
      <p:ext uri="{BB962C8B-B14F-4D97-AF65-F5344CB8AC3E}">
        <p14:creationId xmlns:p14="http://schemas.microsoft.com/office/powerpoint/2010/main" val="2098212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B20C13-A845-429C-AE0D-B084B4FCB607}"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6D9D840-124B-44A0-B4EA-0482B4D9B5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43B20C13-A845-429C-AE0D-B084B4FCB607}"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6D9D840-124B-44A0-B4EA-0482B4D9B5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66868" y="533400"/>
            <a:ext cx="5105400" cy="4252922"/>
          </a:xfrm>
        </p:spPr>
        <p:txBody>
          <a:bodyPr anchor="ctr"/>
          <a:lstStyle/>
          <a:p>
            <a:r>
              <a:rPr lang="tr-TR" sz="4400" dirty="0" smtClean="0">
                <a:solidFill>
                  <a:schemeClr val="bg1">
                    <a:lumMod val="95000"/>
                  </a:schemeClr>
                </a:solidFill>
                <a:effectLst>
                  <a:outerShdw blurRad="38100" dist="38100" dir="2700000" algn="tl">
                    <a:srgbClr val="000000">
                      <a:alpha val="43137"/>
                    </a:srgbClr>
                  </a:outerShdw>
                </a:effectLst>
              </a:rPr>
              <a:t>Turizmde Arz ve Talep Esneklikleri</a:t>
            </a:r>
            <a:endParaRPr lang="tr-TR" sz="4400" dirty="0">
              <a:solidFill>
                <a:schemeClr val="bg1">
                  <a:lumMod val="95000"/>
                </a:schemeClr>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00108"/>
            <a:ext cx="7239000" cy="5455628"/>
          </a:xfrm>
        </p:spPr>
        <p:txBody>
          <a:bodyPr/>
          <a:lstStyle/>
          <a:p>
            <a:pPr>
              <a:buNone/>
            </a:pPr>
            <a:r>
              <a:rPr lang="tr-TR" dirty="0" smtClean="0"/>
              <a:t>KAYNAKÇA</a:t>
            </a:r>
            <a:r>
              <a:rPr lang="tr-TR" dirty="0" smtClean="0"/>
              <a:t>: </a:t>
            </a:r>
            <a:r>
              <a:rPr lang="tr-TR" dirty="0" err="1" smtClean="0"/>
              <a:t>Ankuzem</a:t>
            </a:r>
            <a:r>
              <a:rPr lang="tr-TR" smtClean="0"/>
              <a:t> modül.</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Autofit/>
          </a:bodyPr>
          <a:lstStyle/>
          <a:p>
            <a:pPr algn="ctr"/>
            <a:r>
              <a:rPr lang="tr-TR" b="1" dirty="0" smtClean="0">
                <a:solidFill>
                  <a:schemeClr val="tx2"/>
                </a:solidFill>
              </a:rPr>
              <a:t>Esneklik Nedir?</a:t>
            </a:r>
            <a:endParaRPr lang="tr-TR" b="1" dirty="0">
              <a:solidFill>
                <a:schemeClr val="tx2"/>
              </a:solidFill>
            </a:endParaRPr>
          </a:p>
        </p:txBody>
      </p:sp>
      <p:sp>
        <p:nvSpPr>
          <p:cNvPr id="3" name="2 İçerik Yer Tutucusu"/>
          <p:cNvSpPr>
            <a:spLocks noGrp="1"/>
          </p:cNvSpPr>
          <p:nvPr>
            <p:ph idx="1"/>
          </p:nvPr>
        </p:nvSpPr>
        <p:spPr>
          <a:xfrm>
            <a:off x="457200" y="1142984"/>
            <a:ext cx="7239000" cy="5312752"/>
          </a:xfrm>
        </p:spPr>
        <p:txBody>
          <a:bodyPr>
            <a:normAutofit fontScale="62500" lnSpcReduction="20000"/>
          </a:bodyPr>
          <a:lstStyle/>
          <a:p>
            <a:pPr marL="187325" indent="0" algn="ctr">
              <a:buClr>
                <a:srgbClr val="FF0000"/>
              </a:buClr>
              <a:buSzPct val="100000"/>
              <a:buNone/>
            </a:pPr>
            <a:r>
              <a:rPr lang="tr-TR" sz="3000" b="1" i="1" dirty="0" smtClean="0">
                <a:latin typeface="+mj-lt"/>
              </a:rPr>
              <a:t>Bir  ekonomik  değişkenin  bir  başka  ekonomik  değişkene  karşı  olan duyarlılığının ölçüsüdür. </a:t>
            </a:r>
          </a:p>
          <a:p>
            <a:pPr marL="187325" indent="0" algn="ctr">
              <a:buClr>
                <a:srgbClr val="FF0000"/>
              </a:buClr>
              <a:buSzPct val="100000"/>
              <a:buNone/>
            </a:pPr>
            <a:r>
              <a:rPr lang="tr-TR" sz="3800" b="1" i="1" dirty="0" smtClean="0">
                <a:solidFill>
                  <a:srgbClr val="FF0000"/>
                </a:solidFill>
                <a:effectLst>
                  <a:outerShdw blurRad="38100" dist="38100" dir="2700000" algn="tl">
                    <a:srgbClr val="000000">
                      <a:alpha val="43137"/>
                    </a:srgbClr>
                  </a:outerShdw>
                </a:effectLst>
                <a:latin typeface="+mj-lt"/>
              </a:rPr>
              <a:t> </a:t>
            </a:r>
          </a:p>
          <a:p>
            <a:pPr marL="187325" indent="0" algn="just">
              <a:buClr>
                <a:srgbClr val="FF0000"/>
              </a:buClr>
              <a:buSzPct val="100000"/>
            </a:pPr>
            <a:r>
              <a:rPr lang="tr-TR" sz="3000" b="1" dirty="0" smtClean="0">
                <a:solidFill>
                  <a:srgbClr val="000099"/>
                </a:solidFill>
                <a:latin typeface="+mj-lt"/>
              </a:rPr>
              <a:t> </a:t>
            </a:r>
            <a:r>
              <a:rPr lang="tr-TR" sz="3000" b="1" dirty="0" smtClean="0">
                <a:solidFill>
                  <a:srgbClr val="FF0000"/>
                </a:solidFill>
                <a:latin typeface="+mj-lt"/>
              </a:rPr>
              <a:t>Malın fiyatındaki bir artış arz miktarını arttırırken, talep miktarını azaltmaktadır. </a:t>
            </a:r>
          </a:p>
          <a:p>
            <a:pPr marL="187325" indent="0" algn="just">
              <a:buClr>
                <a:srgbClr val="FF0000"/>
              </a:buClr>
              <a:buSzPct val="100000"/>
            </a:pPr>
            <a:endParaRPr lang="tr-TR" sz="3000" b="1" dirty="0" smtClean="0">
              <a:solidFill>
                <a:srgbClr val="FF0000"/>
              </a:solidFill>
              <a:latin typeface="+mj-lt"/>
            </a:endParaRPr>
          </a:p>
          <a:p>
            <a:pPr marL="187325" indent="0" algn="just">
              <a:buClr>
                <a:srgbClr val="FF0000"/>
              </a:buClr>
              <a:buSzPct val="100000"/>
            </a:pPr>
            <a:r>
              <a:rPr lang="tr-TR" sz="3000" b="1" dirty="0" smtClean="0">
                <a:solidFill>
                  <a:srgbClr val="FF0000"/>
                </a:solidFill>
                <a:latin typeface="+mj-lt"/>
              </a:rPr>
              <a:t> Malın fiyatındaki bir azalış arz miktarını azaltırken, talep miktarını arttırmaktadır. </a:t>
            </a:r>
          </a:p>
          <a:p>
            <a:pPr marL="187325" indent="0" algn="just">
              <a:buClr>
                <a:srgbClr val="FF0000"/>
              </a:buClr>
              <a:buSzPct val="100000"/>
              <a:buNone/>
            </a:pPr>
            <a:endParaRPr lang="tr-TR" sz="3000" b="1" dirty="0" smtClean="0">
              <a:solidFill>
                <a:srgbClr val="FF0000"/>
              </a:solidFill>
              <a:latin typeface="+mj-lt"/>
            </a:endParaRPr>
          </a:p>
          <a:p>
            <a:pPr marL="187325" indent="0" algn="just">
              <a:buClr>
                <a:srgbClr val="FF0000"/>
              </a:buClr>
              <a:buSzPct val="100000"/>
            </a:pPr>
            <a:r>
              <a:rPr lang="tr-TR" sz="3000" b="1" dirty="0" smtClean="0">
                <a:solidFill>
                  <a:srgbClr val="FF0000"/>
                </a:solidFill>
                <a:latin typeface="+mj-lt"/>
              </a:rPr>
              <a:t> Ancak, fiyattaki belli bir değişme arz veya talep miktarını her zaman aynı şekilde değiştirmeyebilir. Bazı durumlarda fiyatta belli bir değişme, miktarda çok büyük bir değişikliğe yol açarken bazen de bunun tersi olabilmektedir. </a:t>
            </a:r>
          </a:p>
          <a:p>
            <a:pPr marL="187325" indent="0" algn="just">
              <a:buClr>
                <a:srgbClr val="FF0000"/>
              </a:buClr>
              <a:buSzPct val="100000"/>
              <a:buNone/>
            </a:pPr>
            <a:endParaRPr lang="tr-TR" sz="3000" b="1" dirty="0" smtClean="0">
              <a:solidFill>
                <a:srgbClr val="FF0000"/>
              </a:solidFill>
            </a:endParaRPr>
          </a:p>
          <a:p>
            <a:pPr marL="187325" indent="0" algn="just">
              <a:buClr>
                <a:srgbClr val="FF0000"/>
              </a:buClr>
              <a:buSzPct val="100000"/>
              <a:buNone/>
            </a:pPr>
            <a:r>
              <a:rPr lang="tr-TR" sz="3600" b="1" dirty="0" smtClean="0">
                <a:latin typeface="+mj-lt"/>
              </a:rPr>
              <a:t>Arz edilen miktarın ve talep edilen miktarın fiyat değişmeleri karşısında gösterdikleri duyarlılık </a:t>
            </a:r>
            <a:r>
              <a:rPr lang="tr-TR" sz="3600" b="1" dirty="0" smtClean="0">
                <a:solidFill>
                  <a:srgbClr val="FF0000"/>
                </a:solidFill>
                <a:effectLst>
                  <a:outerShdw blurRad="38100" dist="38100" dir="2700000" algn="tl">
                    <a:srgbClr val="000000">
                      <a:alpha val="43137"/>
                    </a:srgbClr>
                  </a:outerShdw>
                </a:effectLst>
                <a:latin typeface="+mj-lt"/>
              </a:rPr>
              <a:t>arz esnekliği</a:t>
            </a:r>
            <a:r>
              <a:rPr lang="tr-TR" sz="3600" b="1" dirty="0" smtClean="0">
                <a:solidFill>
                  <a:srgbClr val="FF0000"/>
                </a:solidFill>
                <a:latin typeface="+mj-lt"/>
              </a:rPr>
              <a:t> </a:t>
            </a:r>
            <a:r>
              <a:rPr lang="tr-TR" sz="3600" b="1" dirty="0" smtClean="0">
                <a:latin typeface="+mj-lt"/>
              </a:rPr>
              <a:t>ve</a:t>
            </a:r>
            <a:r>
              <a:rPr lang="tr-TR" sz="3600" b="1" dirty="0" smtClean="0">
                <a:solidFill>
                  <a:srgbClr val="FF0000"/>
                </a:solidFill>
                <a:latin typeface="+mj-lt"/>
              </a:rPr>
              <a:t> </a:t>
            </a:r>
            <a:r>
              <a:rPr lang="tr-TR" sz="3600" b="1" dirty="0" smtClean="0">
                <a:solidFill>
                  <a:srgbClr val="FF0000"/>
                </a:solidFill>
                <a:effectLst>
                  <a:outerShdw blurRad="38100" dist="38100" dir="2700000" algn="tl">
                    <a:srgbClr val="000000">
                      <a:alpha val="43137"/>
                    </a:srgbClr>
                  </a:outerShdw>
                </a:effectLst>
                <a:latin typeface="+mj-lt"/>
              </a:rPr>
              <a:t>talep esnekliği</a:t>
            </a:r>
            <a:r>
              <a:rPr lang="tr-TR" sz="3600" b="1" dirty="0" smtClean="0">
                <a:solidFill>
                  <a:srgbClr val="FF0000"/>
                </a:solidFill>
                <a:latin typeface="+mj-lt"/>
              </a:rPr>
              <a:t> </a:t>
            </a:r>
            <a:r>
              <a:rPr lang="tr-TR" sz="3600" b="1" dirty="0" smtClean="0">
                <a:latin typeface="+mj-lt"/>
              </a:rPr>
              <a:t>olarak adlandırılır. </a:t>
            </a:r>
            <a:endParaRPr lang="tr-TR" sz="3200" b="1" dirty="0" smtClean="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b="1" dirty="0" smtClean="0">
                <a:solidFill>
                  <a:schemeClr val="tx2"/>
                </a:solidFill>
              </a:rPr>
              <a:t>Turizmde Talebin Fiyat Esnekliği </a:t>
            </a:r>
            <a:endParaRPr lang="tr-TR"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fontScale="92500" lnSpcReduction="10000"/>
          </a:bodyPr>
          <a:lstStyle/>
          <a:p>
            <a:pPr marL="187325" indent="0" algn="just">
              <a:buClr>
                <a:srgbClr val="FF0000"/>
              </a:buClr>
              <a:buSzPct val="100000"/>
              <a:buNone/>
            </a:pPr>
            <a:r>
              <a:rPr lang="tr-TR" sz="2800" b="1" dirty="0" smtClean="0">
                <a:latin typeface="+mj-lt"/>
              </a:rPr>
              <a:t>Talep  eğrisi üzerinde bir  noktadan  başka bir  noktaya  geçilmesi  turistik  malın  fiyatının değiştiğini, buna bağlı olarak da talep miktarının arttığını veya azaldığını gösterir. </a:t>
            </a:r>
            <a:endParaRPr lang="tr-TR" sz="2800" b="1" i="1" dirty="0" smtClean="0">
              <a:effectLst>
                <a:outerShdw blurRad="38100" dist="38100" dir="2700000" algn="tl">
                  <a:srgbClr val="000000">
                    <a:alpha val="43137"/>
                  </a:srgbClr>
                </a:outerShdw>
              </a:effectLst>
              <a:latin typeface="+mj-lt"/>
            </a:endParaRPr>
          </a:p>
          <a:p>
            <a:pPr marL="187325" indent="0" algn="just">
              <a:buClr>
                <a:srgbClr val="FF0000"/>
              </a:buClr>
              <a:buSzPct val="100000"/>
              <a:buNone/>
            </a:pPr>
            <a:r>
              <a:rPr lang="tr-TR" sz="2800" b="1" i="1" dirty="0" smtClean="0">
                <a:solidFill>
                  <a:srgbClr val="FF0000"/>
                </a:solidFill>
                <a:latin typeface="+mj-lt"/>
              </a:rPr>
              <a:t>Talebin  fiyat  esnekliği</a:t>
            </a:r>
            <a:r>
              <a:rPr lang="tr-TR" sz="2800" b="1" dirty="0" smtClean="0">
                <a:solidFill>
                  <a:srgbClr val="FF0000"/>
                </a:solidFill>
                <a:latin typeface="+mj-lt"/>
              </a:rPr>
              <a:t>;  </a:t>
            </a:r>
            <a:r>
              <a:rPr lang="tr-TR" sz="2800" b="1" dirty="0" smtClean="0">
                <a:latin typeface="+mj-lt"/>
              </a:rPr>
              <a:t>turistik  bir  malın  talep  edilen  miktarının  bu  malın  fiyatına karşı  duyarlılığını  ölçmek  için  kullanılır.  Talebin  fiyat  esnekliği;  fiyattaki  küçük  bir değişme  karşısında  talep  edilen  miktardaki  yüzde  değişmenin,  fiyattaki  yüzde değişmeye oranıdır. </a:t>
            </a:r>
            <a:endParaRPr lang="tr-TR" sz="2800" b="1" i="1" dirty="0" smtClean="0">
              <a:effectLst>
                <a:outerShdw blurRad="38100" dist="38100" dir="2700000" algn="tl">
                  <a:srgbClr val="000000">
                    <a:alpha val="43137"/>
                  </a:srgbClr>
                </a:outerShdw>
              </a:effectLst>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b="1" dirty="0" smtClean="0">
                <a:solidFill>
                  <a:schemeClr val="accent1">
                    <a:lumMod val="75000"/>
                  </a:schemeClr>
                </a:solidFill>
              </a:rPr>
              <a:t>Turizm Talebinin Gelir Esnekliği </a:t>
            </a:r>
            <a:endParaRPr lang="tr-TR" b="1" dirty="0" smtClean="0">
              <a:solidFill>
                <a:schemeClr val="accent1">
                  <a:lumMod val="75000"/>
                </a:schemeClr>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Autofit/>
          </a:bodyPr>
          <a:lstStyle/>
          <a:p>
            <a:pPr marL="187325" indent="0" algn="just">
              <a:buClr>
                <a:srgbClr val="FF0000"/>
              </a:buClr>
              <a:buSzPct val="100000"/>
              <a:buNone/>
            </a:pPr>
            <a:r>
              <a:rPr lang="tr-TR" sz="2500" b="1" dirty="0" smtClean="0">
                <a:latin typeface="+mj-lt"/>
              </a:rPr>
              <a:t>Turizm talebin gelir esnekliği turistik mal ve hizmetleri talep edenlerin gelir değişmelerine karşı olan duyarlılıklarını ölçmek için kullanılır. </a:t>
            </a:r>
          </a:p>
          <a:p>
            <a:pPr marL="187325" indent="0" algn="just">
              <a:buClr>
                <a:srgbClr val="FF0000"/>
              </a:buClr>
              <a:buSzPct val="100000"/>
              <a:buNone/>
            </a:pPr>
            <a:endParaRPr lang="tr-TR" sz="2500" b="1" dirty="0" smtClean="0">
              <a:latin typeface="+mj-lt"/>
            </a:endParaRPr>
          </a:p>
          <a:p>
            <a:pPr marL="187325" indent="0" algn="just">
              <a:buClr>
                <a:srgbClr val="FF0000"/>
              </a:buClr>
              <a:buSzPct val="100000"/>
              <a:buNone/>
            </a:pPr>
            <a:r>
              <a:rPr lang="tr-TR" sz="2400" b="1" dirty="0" smtClean="0">
                <a:solidFill>
                  <a:srgbClr val="FF0000"/>
                </a:solidFill>
                <a:latin typeface="+mj-lt"/>
              </a:rPr>
              <a:t>Gelir esnekliği; </a:t>
            </a:r>
            <a:r>
              <a:rPr lang="tr-TR" sz="2400" b="1" dirty="0" smtClean="0">
                <a:latin typeface="+mj-lt"/>
              </a:rPr>
              <a:t>parasal gelirde meydana gelen değişme karşısında talep edilen miktardaki yüzde değişmenin, gelirdeki yüzde değişmeye oranıdır. </a:t>
            </a:r>
          </a:p>
          <a:p>
            <a:pPr marL="187325" indent="0" algn="just">
              <a:buClr>
                <a:srgbClr val="FF0000"/>
              </a:buClr>
              <a:buSzPct val="100000"/>
              <a:buNone/>
            </a:pPr>
            <a:endParaRPr lang="tr-TR" sz="2500" b="1" dirty="0" smtClean="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pPr algn="r"/>
            <a:r>
              <a:rPr lang="tr-TR" b="1" dirty="0" smtClean="0">
                <a:solidFill>
                  <a:schemeClr val="tx2"/>
                </a:solidFill>
              </a:rPr>
              <a:t>Çapraz Fiyat Talep Esnekliği </a:t>
            </a:r>
            <a:endParaRPr lang="tr-TR" dirty="0">
              <a:solidFill>
                <a:schemeClr val="tx2"/>
              </a:solidFill>
            </a:endParaRPr>
          </a:p>
        </p:txBody>
      </p:sp>
      <p:sp>
        <p:nvSpPr>
          <p:cNvPr id="3" name="2 İçerik Yer Tutucusu"/>
          <p:cNvSpPr>
            <a:spLocks noGrp="1"/>
          </p:cNvSpPr>
          <p:nvPr>
            <p:ph idx="1"/>
          </p:nvPr>
        </p:nvSpPr>
        <p:spPr/>
        <p:txBody>
          <a:bodyPr>
            <a:normAutofit/>
          </a:bodyPr>
          <a:lstStyle/>
          <a:p>
            <a:pPr marL="98425" indent="-98425" algn="just">
              <a:buClr>
                <a:srgbClr val="FF0000"/>
              </a:buClr>
              <a:buSzPct val="100000"/>
              <a:buNone/>
            </a:pPr>
            <a:r>
              <a:rPr lang="tr-TR" sz="4800" b="1" i="1" dirty="0" smtClean="0">
                <a:solidFill>
                  <a:srgbClr val="000099"/>
                </a:solidFill>
                <a:effectLst>
                  <a:outerShdw blurRad="38100" dist="38100" dir="2700000" algn="tl">
                    <a:srgbClr val="000000">
                      <a:alpha val="43137"/>
                    </a:srgbClr>
                  </a:outerShdw>
                </a:effectLst>
              </a:rPr>
              <a:t>	</a:t>
            </a:r>
            <a:r>
              <a:rPr lang="tr-TR" sz="2500" b="1" dirty="0" smtClean="0">
                <a:latin typeface="+mj-lt"/>
              </a:rPr>
              <a:t>Bir malın talep edilen miktarının ilgili diğer malın fiyatındaki değişmelere duyarlılığını ölçer.  </a:t>
            </a:r>
          </a:p>
          <a:p>
            <a:pPr marL="98425" indent="-98425" algn="just">
              <a:buClr>
                <a:srgbClr val="FF0000"/>
              </a:buClr>
              <a:buSzPct val="100000"/>
              <a:buNone/>
            </a:pPr>
            <a:r>
              <a:rPr lang="tr-TR" sz="2500" b="1" dirty="0" smtClean="0"/>
              <a:t> </a:t>
            </a:r>
          </a:p>
          <a:p>
            <a:pPr marL="98425" indent="-98425" algn="just">
              <a:buClr>
                <a:srgbClr val="FF0000"/>
              </a:buClr>
              <a:buSzPct val="100000"/>
              <a:buNone/>
            </a:pPr>
            <a:r>
              <a:rPr lang="tr-TR" sz="2500" b="1" i="1" dirty="0" smtClean="0">
                <a:solidFill>
                  <a:srgbClr val="000099"/>
                </a:solidFill>
                <a:latin typeface="+mj-lt"/>
              </a:rPr>
              <a:t> </a:t>
            </a:r>
            <a:r>
              <a:rPr lang="tr-TR" sz="2500" b="1" i="1" dirty="0" smtClean="0">
                <a:solidFill>
                  <a:srgbClr val="FF0000"/>
                </a:solidFill>
                <a:latin typeface="+mj-lt"/>
              </a:rPr>
              <a:t>Çapraz talep esnekliği; </a:t>
            </a:r>
            <a:r>
              <a:rPr lang="tr-TR" sz="2500" b="1" dirty="0" smtClean="0">
                <a:latin typeface="+mj-lt"/>
              </a:rPr>
              <a:t>x malından talep edilen miktardaki % değişmenin y malının fiyatındaki % değişmeye oranıdır.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pPr algn="ctr"/>
            <a:r>
              <a:rPr lang="tr-TR" b="1" dirty="0" smtClean="0">
                <a:solidFill>
                  <a:schemeClr val="tx2"/>
                </a:solidFill>
              </a:rPr>
              <a:t>Turizmde Arz Esnekliği </a:t>
            </a:r>
            <a:endParaRPr lang="tr-TR" dirty="0">
              <a:solidFill>
                <a:schemeClr val="tx2"/>
              </a:solidFill>
            </a:endParaRPr>
          </a:p>
        </p:txBody>
      </p:sp>
      <p:sp>
        <p:nvSpPr>
          <p:cNvPr id="3" name="2 İçerik Yer Tutucusu"/>
          <p:cNvSpPr>
            <a:spLocks noGrp="1"/>
          </p:cNvSpPr>
          <p:nvPr>
            <p:ph idx="1"/>
          </p:nvPr>
        </p:nvSpPr>
        <p:spPr/>
        <p:txBody>
          <a:bodyPr>
            <a:normAutofit/>
          </a:bodyPr>
          <a:lstStyle/>
          <a:p>
            <a:pPr marL="98425" indent="-98425" algn="just">
              <a:buClr>
                <a:srgbClr val="FF0000"/>
              </a:buClr>
              <a:buSzPct val="100000"/>
              <a:buNone/>
            </a:pPr>
            <a:r>
              <a:rPr lang="tr-TR" sz="2800" b="1" i="1" dirty="0" smtClean="0">
                <a:solidFill>
                  <a:srgbClr val="000099"/>
                </a:solidFill>
                <a:effectLst>
                  <a:outerShdw blurRad="38100" dist="38100" dir="2700000" algn="tl">
                    <a:srgbClr val="000000">
                      <a:alpha val="43137"/>
                    </a:srgbClr>
                  </a:outerShdw>
                </a:effectLst>
              </a:rPr>
              <a:t>	</a:t>
            </a:r>
            <a:r>
              <a:rPr lang="tr-TR" sz="2500" b="1" dirty="0" smtClean="0">
                <a:latin typeface="+mj-lt"/>
              </a:rPr>
              <a:t>Turistik ürünü arz edenlerin fiyat değişmelerine karşı olan duyarlılıklarını ölçmek için kullanılmaktadır. </a:t>
            </a:r>
          </a:p>
          <a:p>
            <a:pPr marL="173038" indent="0" algn="just">
              <a:buClr>
                <a:srgbClr val="FF0000"/>
              </a:buClr>
              <a:buSzPct val="100000"/>
              <a:buNone/>
            </a:pPr>
            <a:endParaRPr lang="tr-TR" sz="2500" b="1" dirty="0" smtClean="0"/>
          </a:p>
          <a:p>
            <a:pPr marL="173038" indent="0" algn="just">
              <a:buClr>
                <a:srgbClr val="FF0000"/>
              </a:buClr>
              <a:buSzPct val="100000"/>
              <a:buNone/>
            </a:pPr>
            <a:r>
              <a:rPr lang="tr-TR" sz="2500" b="1" dirty="0" smtClean="0">
                <a:solidFill>
                  <a:srgbClr val="FF0000"/>
                </a:solidFill>
              </a:rPr>
              <a:t>Arz esnekliği; </a:t>
            </a:r>
            <a:r>
              <a:rPr lang="tr-TR" sz="2500" b="1" dirty="0" smtClean="0"/>
              <a:t>bir malın arz edilen miktarındaki yüzde değişmenin fiyattaki yüzde değişmeye oranıdır. Fiyattaki küçük bir değişme karşısında arz edilen miktardaki yüzde değişmenin, fiyattaki % değişmeye oranıdır.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2852"/>
            <a:ext cx="7239000" cy="928694"/>
          </a:xfrm>
        </p:spPr>
        <p:txBody>
          <a:bodyPr>
            <a:noAutofit/>
          </a:bodyPr>
          <a:lstStyle/>
          <a:p>
            <a:pPr algn="ctr"/>
            <a:r>
              <a:rPr lang="tr-TR" sz="3200" b="1" dirty="0" smtClean="0">
                <a:solidFill>
                  <a:schemeClr val="tx2"/>
                </a:solidFill>
              </a:rPr>
              <a:t>Arz Esnekliğini Etkileyen Faktörler </a:t>
            </a:r>
            <a:endParaRPr lang="tr-TR" sz="3200"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1219200"/>
            <a:ext cx="7400948" cy="5306144"/>
          </a:xfrm>
        </p:spPr>
        <p:txBody>
          <a:bodyPr>
            <a:noAutofit/>
          </a:bodyPr>
          <a:lstStyle/>
          <a:p>
            <a:pPr marL="0" indent="0" algn="just">
              <a:buClr>
                <a:srgbClr val="FF0000"/>
              </a:buClr>
              <a:buSzPct val="100000"/>
              <a:buNone/>
            </a:pPr>
            <a:r>
              <a:rPr lang="tr-TR" sz="2500" b="1" dirty="0" smtClean="0">
                <a:latin typeface="+mj-lt"/>
              </a:rPr>
              <a:t>Tüm ürünler ya da tüm üreticiler aynı arz esnekliğine sahip değillerdir. Bu süreye ve geleceğe ait bekleyişlere bağlıdır. </a:t>
            </a:r>
          </a:p>
          <a:p>
            <a:pPr marL="0" indent="0" algn="just">
              <a:buClr>
                <a:srgbClr val="FF0000"/>
              </a:buClr>
              <a:buSzPct val="100000"/>
              <a:buFont typeface="Wingdings" pitchFamily="2" charset="2"/>
              <a:buChar char="Ø"/>
            </a:pPr>
            <a:r>
              <a:rPr lang="tr-TR" b="1" dirty="0" smtClean="0"/>
              <a:t> </a:t>
            </a:r>
            <a:r>
              <a:rPr lang="tr-TR" b="1" dirty="0" smtClean="0">
                <a:solidFill>
                  <a:srgbClr val="FF0000"/>
                </a:solidFill>
              </a:rPr>
              <a:t>Süre</a:t>
            </a:r>
            <a:r>
              <a:rPr lang="tr-TR" b="1" dirty="0" smtClean="0"/>
              <a:t> </a:t>
            </a:r>
          </a:p>
          <a:p>
            <a:pPr marL="0" indent="0" algn="just">
              <a:buClr>
                <a:srgbClr val="FF0000"/>
              </a:buClr>
              <a:buSzPct val="100000"/>
              <a:buNone/>
            </a:pPr>
            <a:r>
              <a:rPr lang="tr-TR" sz="2500" b="1" dirty="0" smtClean="0">
                <a:latin typeface="+mj-lt"/>
              </a:rPr>
              <a:t>Çok kısa (pazar-piyasa dönemi) dönemde bir malın arz miktarı sabittir. Hiçbir şekilde bu dönemde arz miktarı arttırılamaz.</a:t>
            </a:r>
          </a:p>
          <a:p>
            <a:pPr marL="0" indent="0" algn="ctr">
              <a:buClr>
                <a:srgbClr val="FF0000"/>
              </a:buClr>
              <a:buSzPct val="100000"/>
              <a:buNone/>
            </a:pPr>
            <a:r>
              <a:rPr lang="tr-TR" sz="2400" b="1" i="1" dirty="0" smtClean="0">
                <a:solidFill>
                  <a:srgbClr val="FF0000"/>
                </a:solidFill>
                <a:latin typeface="+mj-lt"/>
              </a:rPr>
              <a:t>Tatil köyündeki balıkçılar akşam ağlarını attıkları zaman sabah topladıkları balıkları (diğer şartlar sabitken) aynı gün satmak zorundadırlar. Balığın miktarı bellidir. Yeniden ağ atılıncaya kadar bu miktar değişmez.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7615262" cy="5668112"/>
          </a:xfrm>
        </p:spPr>
        <p:txBody>
          <a:bodyPr>
            <a:noAutofit/>
          </a:bodyPr>
          <a:lstStyle/>
          <a:p>
            <a:pPr marL="0" indent="0" algn="just">
              <a:buClr>
                <a:srgbClr val="FF0000"/>
              </a:buClr>
              <a:buSzPct val="100000"/>
              <a:buFont typeface="Arial" pitchFamily="34" charset="0"/>
              <a:buChar char="•"/>
            </a:pPr>
            <a:r>
              <a:rPr lang="tr-TR" sz="2800" b="1" dirty="0" smtClean="0">
                <a:solidFill>
                  <a:srgbClr val="FF0000"/>
                </a:solidFill>
              </a:rPr>
              <a:t> </a:t>
            </a:r>
            <a:r>
              <a:rPr lang="tr-TR" sz="2500" b="1" dirty="0" smtClean="0">
                <a:solidFill>
                  <a:srgbClr val="FF0000"/>
                </a:solidFill>
                <a:latin typeface="+mj-lt"/>
              </a:rPr>
              <a:t>Kısa dönem: </a:t>
            </a:r>
            <a:r>
              <a:rPr lang="tr-TR" sz="2500" b="1" dirty="0" smtClean="0">
                <a:latin typeface="+mj-lt"/>
              </a:rPr>
              <a:t>Sadece emek faktörünün değişebildiği zaman süresidir. Sabit girdilerin değiştirilmesi kısa dönemde mümkün değildir. </a:t>
            </a:r>
          </a:p>
          <a:p>
            <a:pPr marL="0" indent="0" algn="just">
              <a:buClr>
                <a:srgbClr val="FF0000"/>
              </a:buClr>
              <a:buSzPct val="100000"/>
              <a:buNone/>
            </a:pPr>
            <a:endParaRPr lang="tr-TR" sz="2500" b="1" dirty="0" smtClean="0">
              <a:latin typeface="+mj-lt"/>
            </a:endParaRPr>
          </a:p>
          <a:p>
            <a:pPr marL="0" indent="0" algn="ctr">
              <a:buClr>
                <a:srgbClr val="FF0000"/>
              </a:buClr>
              <a:buSzPct val="100000"/>
              <a:buNone/>
            </a:pPr>
            <a:r>
              <a:rPr lang="tr-TR" sz="2500" b="1" i="1" dirty="0" smtClean="0">
                <a:solidFill>
                  <a:srgbClr val="FF0000"/>
                </a:solidFill>
                <a:latin typeface="+mj-lt"/>
              </a:rPr>
              <a:t>Balıkçılar kısa dönemde üretim hacmini arttırmak için ellerindeki imkanları zorlayacaklardır. Daha fazla işgücü çalıştıracaklar, ellerindeki ağların sayısını arttırabileceklerdir. Kısa dönemde arz esnekliği düşüktür (e A  &lt; 1) .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472386" cy="5953864"/>
          </a:xfrm>
        </p:spPr>
        <p:txBody>
          <a:bodyPr>
            <a:noAutofit/>
          </a:bodyPr>
          <a:lstStyle/>
          <a:p>
            <a:pPr marL="0" indent="0" algn="just">
              <a:buClr>
                <a:srgbClr val="FF0000"/>
              </a:buClr>
              <a:buSzPct val="100000"/>
              <a:buFont typeface="Arial" pitchFamily="34" charset="0"/>
              <a:buChar char="•"/>
            </a:pPr>
            <a:r>
              <a:rPr lang="tr-TR" sz="2800" b="1" dirty="0" smtClean="0"/>
              <a:t> </a:t>
            </a:r>
            <a:r>
              <a:rPr lang="tr-TR" sz="2400" b="1" dirty="0" smtClean="0">
                <a:solidFill>
                  <a:srgbClr val="FF0000"/>
                </a:solidFill>
                <a:latin typeface="+mj-lt"/>
              </a:rPr>
              <a:t>Uzun dönemde; </a:t>
            </a:r>
            <a:r>
              <a:rPr lang="tr-TR" sz="2400" b="1" dirty="0" smtClean="0">
                <a:latin typeface="+mj-lt"/>
              </a:rPr>
              <a:t>ise her üretim faktörü değiştirilebilir. Balıkçılar sandallarını arttırabilirler.</a:t>
            </a:r>
          </a:p>
          <a:p>
            <a:pPr marL="0" indent="0" algn="just">
              <a:buClr>
                <a:srgbClr val="FF0000"/>
              </a:buClr>
              <a:buSzPct val="100000"/>
              <a:buNone/>
            </a:pPr>
            <a:r>
              <a:rPr lang="tr-TR" sz="2400" b="1" dirty="0" smtClean="0">
                <a:latin typeface="+mj-lt"/>
              </a:rPr>
              <a:t> </a:t>
            </a:r>
          </a:p>
          <a:p>
            <a:pPr marL="0" indent="0" algn="ctr">
              <a:buClr>
                <a:srgbClr val="FF0000"/>
              </a:buClr>
              <a:buSzPct val="100000"/>
              <a:buNone/>
            </a:pPr>
            <a:r>
              <a:rPr lang="tr-TR" sz="2400" b="1" i="1" dirty="0" smtClean="0">
                <a:solidFill>
                  <a:srgbClr val="FF0000"/>
                </a:solidFill>
                <a:latin typeface="+mj-lt"/>
              </a:rPr>
              <a:t>Yeni avlanma metodu geliştirebilirler. </a:t>
            </a:r>
            <a:r>
              <a:rPr lang="pt-BR" sz="2400" b="1" i="1" dirty="0" smtClean="0">
                <a:solidFill>
                  <a:srgbClr val="FF0000"/>
                </a:solidFill>
                <a:latin typeface="+mj-lt"/>
              </a:rPr>
              <a:t>Arz bu dönemde esnektir (e A  &gt; 1).  </a:t>
            </a:r>
            <a:endParaRPr lang="tr-TR" sz="2400" b="1" i="1" dirty="0" smtClean="0">
              <a:solidFill>
                <a:srgbClr val="FF0000"/>
              </a:solidFill>
              <a:latin typeface="+mj-lt"/>
            </a:endParaRPr>
          </a:p>
          <a:p>
            <a:pPr marL="0" indent="0" algn="ctr">
              <a:buClr>
                <a:srgbClr val="FF0000"/>
              </a:buClr>
              <a:buSzPct val="100000"/>
              <a:buNone/>
            </a:pPr>
            <a:endParaRPr lang="tr-TR" sz="2400" b="1" i="1" dirty="0" smtClean="0">
              <a:solidFill>
                <a:srgbClr val="FF0000"/>
              </a:solidFill>
              <a:latin typeface="+mj-lt"/>
            </a:endParaRPr>
          </a:p>
          <a:p>
            <a:pPr marL="0" indent="0" algn="just">
              <a:buClr>
                <a:srgbClr val="FF0000"/>
              </a:buClr>
              <a:buSzPct val="100000"/>
              <a:buNone/>
            </a:pPr>
            <a:r>
              <a:rPr lang="tr-TR" sz="2400" b="1" dirty="0" smtClean="0">
                <a:solidFill>
                  <a:srgbClr val="FF0000"/>
                </a:solidFill>
                <a:latin typeface="+mj-lt"/>
              </a:rPr>
              <a:t>Bekleyişler ; </a:t>
            </a:r>
            <a:r>
              <a:rPr lang="tr-TR" sz="2400" b="1" dirty="0" smtClean="0">
                <a:latin typeface="+mj-lt"/>
              </a:rPr>
              <a:t>bekleyişler de arz esnekliğini etkilemektedir. </a:t>
            </a:r>
          </a:p>
          <a:p>
            <a:pPr marL="0" indent="0" algn="ctr">
              <a:buClr>
                <a:srgbClr val="FF0000"/>
              </a:buClr>
              <a:buSzPct val="100000"/>
              <a:buNone/>
            </a:pPr>
            <a:r>
              <a:rPr lang="tr-TR" sz="2400" b="1" i="1" dirty="0" smtClean="0">
                <a:latin typeface="+mj-lt"/>
              </a:rPr>
              <a:t>Eğer fiyat artışları geçici ise üretici açısından üretimi arttırmak yarar sağlamayacaktır                        </a:t>
            </a:r>
            <a:r>
              <a:rPr lang="tr-TR" sz="2400" b="1" i="1" dirty="0" smtClean="0">
                <a:solidFill>
                  <a:srgbClr val="FF0000"/>
                </a:solidFill>
                <a:latin typeface="+mj-lt"/>
              </a:rPr>
              <a:t>(e A  &lt; 1), eğer fiyat yükselişleri uzun sürecekse, üretici üretimini ayarlayabilecektir (e A  &gt; 1). </a:t>
            </a:r>
            <a:endParaRPr lang="tr-TR" sz="2400" b="1" i="1" smtClean="0">
              <a:solidFill>
                <a:srgbClr val="FF0000"/>
              </a:solidFill>
              <a:latin typeface="+mj-lt"/>
            </a:endParaRPr>
          </a:p>
          <a:p>
            <a:pPr marL="0" indent="0" algn="ctr">
              <a:buClr>
                <a:srgbClr val="FF0000"/>
              </a:buClr>
              <a:buSzPct val="100000"/>
              <a:buNone/>
            </a:pPr>
            <a:r>
              <a:rPr lang="tr-TR" sz="2400" b="1" i="1" smtClean="0">
                <a:latin typeface="+mj-lt"/>
              </a:rPr>
              <a:t>Dolayısıyla </a:t>
            </a:r>
            <a:r>
              <a:rPr lang="tr-TR" sz="2400" b="1" i="1" dirty="0" smtClean="0">
                <a:latin typeface="+mj-lt"/>
              </a:rPr>
              <a:t>arz esnek olacaktır.</a:t>
            </a:r>
            <a:r>
              <a:rPr lang="tr-TR" sz="2400" b="1" i="1" dirty="0" smtClean="0">
                <a:solidFill>
                  <a:schemeClr val="accent4">
                    <a:lumMod val="60000"/>
                    <a:lumOff val="40000"/>
                  </a:schemeClr>
                </a:solidFill>
                <a:latin typeface="+mj-lt"/>
              </a:rPr>
              <a:t>  </a:t>
            </a:r>
          </a:p>
          <a:p>
            <a:pPr marL="0" indent="0" algn="just">
              <a:buClr>
                <a:srgbClr val="FF0000"/>
              </a:buClr>
              <a:buSzPct val="100000"/>
              <a:buNone/>
            </a:pPr>
            <a:endParaRPr lang="tr-TR" sz="2500" b="1" i="1" dirty="0" smtClean="0">
              <a:solidFill>
                <a:schemeClr val="accent4">
                  <a:lumMod val="60000"/>
                  <a:lumOff val="40000"/>
                </a:schemeClr>
              </a:solidFill>
              <a:latin typeface="+mj-lt"/>
            </a:endParaRPr>
          </a:p>
          <a:p>
            <a:pPr marL="0" indent="0" algn="just">
              <a:buClr>
                <a:srgbClr val="FF0000"/>
              </a:buClr>
              <a:buSzPct val="100000"/>
              <a:buNone/>
            </a:pPr>
            <a:endParaRPr lang="tr-TR" sz="2500" b="1" i="1" dirty="0" smtClean="0">
              <a:solidFill>
                <a:schemeClr val="accent4">
                  <a:lumMod val="60000"/>
                  <a:lumOff val="40000"/>
                </a:schemeClr>
              </a:solidFill>
              <a:latin typeface="+mj-l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1138</TotalTime>
  <Words>433</Words>
  <Application>Microsoft Office PowerPoint</Application>
  <PresentationFormat>Ekran Gösterisi (4:3)</PresentationFormat>
  <Paragraphs>42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Zengin</vt:lpstr>
      <vt:lpstr>Turizmde Arz ve Talep Esneklikleri</vt:lpstr>
      <vt:lpstr>Esneklik Nedir?</vt:lpstr>
      <vt:lpstr>Turizmde Talebin Fiyat Esnekliği </vt:lpstr>
      <vt:lpstr>Turizm Talebinin Gelir Esnekliği </vt:lpstr>
      <vt:lpstr>Çapraz Fiyat Talep Esnekliği </vt:lpstr>
      <vt:lpstr>Turizmde Arz Esnekliği </vt:lpstr>
      <vt:lpstr>Arz Esnekliğini Etkileyen Faktörler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125</cp:revision>
  <dcterms:created xsi:type="dcterms:W3CDTF">2014-10-03T13:39:49Z</dcterms:created>
  <dcterms:modified xsi:type="dcterms:W3CDTF">2019-11-20T18:31:55Z</dcterms:modified>
</cp:coreProperties>
</file>