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9"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55000" lnSpcReduction="20000"/>
          </a:bodyPr>
          <a:lstStyle/>
          <a:p>
            <a:r>
              <a:rPr lang="tr-TR" sz="4400" dirty="0">
                <a:latin typeface="Bell MT" pitchFamily="18" charset="0"/>
                <a:cs typeface="Andalus" pitchFamily="18" charset="-78"/>
              </a:rPr>
              <a:t>Bir sanat ürünü veya sanatsal parça nedir?</a:t>
            </a:r>
          </a:p>
          <a:p>
            <a:r>
              <a:rPr lang="tr-TR" sz="4400" dirty="0">
                <a:latin typeface="Bell MT" pitchFamily="18" charset="0"/>
                <a:cs typeface="Andalus" pitchFamily="18" charset="-78"/>
              </a:rPr>
              <a:t>Sanatsal parça nelerden oluşur?</a:t>
            </a:r>
          </a:p>
          <a:p>
            <a:r>
              <a:rPr lang="tr-TR" sz="4400" dirty="0">
                <a:latin typeface="Bell MT" pitchFamily="18" charset="0"/>
                <a:cs typeface="Andalus" pitchFamily="18" charset="-78"/>
              </a:rPr>
              <a:t>Estetik, sanatsal parçanın okunmasında gerekli ve hatta vazgeçilmez bir öğe midir?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7</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Sanat parçasını kavramsallaştırmak:</a:t>
            </a:r>
            <a:endParaRPr lang="tr-TR" sz="2400" dirty="0" smtClean="0">
              <a:latin typeface="Bell MT" pitchFamily="18" charset="0"/>
            </a:endParaRPr>
          </a:p>
          <a:p>
            <a:r>
              <a:rPr lang="tr-TR" sz="2400" dirty="0" smtClean="0">
                <a:latin typeface="Bell MT" pitchFamily="18" charset="0"/>
              </a:rPr>
              <a:t>Altı hafta boyunca süren sanat parçasının hangi kavramlara referansla ve nasıl tanımlanabileceği ve değerlendirilebileceğine dönük tartışmayı ve ortaya koyduğumuz argümanları tekrarlamak için bu son haftada bir kere daha bir sanat parçasına döneceğiz.</a:t>
            </a:r>
            <a:endParaRPr lang="tr-TR" sz="2400" dirty="0" smtClean="0">
              <a:latin typeface="Bell MT" pitchFamily="18" charset="0"/>
            </a:endParaRPr>
          </a:p>
          <a:p>
            <a:r>
              <a:rPr lang="tr-TR" sz="2400" dirty="0" smtClean="0">
                <a:latin typeface="Bell MT" pitchFamily="18" charset="0"/>
              </a:rPr>
              <a:t>Öğrencilerin bu hafta derse gelmeden belirtilen ilgili </a:t>
            </a:r>
            <a:r>
              <a:rPr lang="tr-TR" sz="2400" dirty="0" smtClean="0">
                <a:latin typeface="Bell MT" pitchFamily="18" charset="0"/>
              </a:rPr>
              <a:t>edebi eserin tamamını bitirmiş olmaları </a:t>
            </a:r>
            <a:r>
              <a:rPr lang="tr-TR" sz="2400" dirty="0" smtClean="0">
                <a:latin typeface="Bell MT" pitchFamily="18" charset="0"/>
              </a:rPr>
              <a:t>gerekmektedir.</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7</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smtClean="0">
                <a:latin typeface="Bell MT" pitchFamily="18" charset="0"/>
              </a:rPr>
              <a:t>Zorunlu</a:t>
            </a:r>
            <a:r>
              <a:rPr lang="tr-TR" sz="2400" b="1" dirty="0" smtClean="0">
                <a:latin typeface="Bell MT" pitchFamily="18" charset="0"/>
              </a:rPr>
              <a:t> </a:t>
            </a:r>
            <a:r>
              <a:rPr lang="tr-TR" sz="2400" b="1" dirty="0">
                <a:latin typeface="Bell MT" pitchFamily="18" charset="0"/>
              </a:rPr>
              <a:t>okumalar</a:t>
            </a:r>
            <a:r>
              <a:rPr lang="tr-TR" sz="2400" dirty="0">
                <a:latin typeface="Bell MT" pitchFamily="18" charset="0"/>
              </a:rPr>
              <a:t>:</a:t>
            </a:r>
          </a:p>
          <a:p>
            <a:r>
              <a:rPr lang="tr-TR" sz="2400" dirty="0" err="1" smtClean="0">
                <a:latin typeface="Bell MT" pitchFamily="18" charset="0"/>
              </a:rPr>
              <a:t>Umberto</a:t>
            </a:r>
            <a:r>
              <a:rPr lang="tr-TR" sz="2400" dirty="0" smtClean="0">
                <a:latin typeface="Bell MT" pitchFamily="18" charset="0"/>
              </a:rPr>
              <a:t> </a:t>
            </a:r>
            <a:r>
              <a:rPr lang="tr-TR" sz="2400" dirty="0" err="1" smtClean="0">
                <a:latin typeface="Bell MT" pitchFamily="18" charset="0"/>
              </a:rPr>
              <a:t>Eco</a:t>
            </a:r>
            <a:r>
              <a:rPr lang="tr-TR" sz="2400" dirty="0" smtClean="0">
                <a:latin typeface="Bell MT" pitchFamily="18" charset="0"/>
              </a:rPr>
              <a:t> (2018). </a:t>
            </a:r>
            <a:r>
              <a:rPr lang="tr-TR" sz="2400" i="1" dirty="0" smtClean="0">
                <a:latin typeface="Bell MT" pitchFamily="18" charset="0"/>
              </a:rPr>
              <a:t>Gülün Adı</a:t>
            </a:r>
            <a:r>
              <a:rPr lang="tr-TR" sz="2400" dirty="0" smtClean="0">
                <a:latin typeface="Bell MT" pitchFamily="18" charset="0"/>
              </a:rPr>
              <a:t>. İstanbul: Can Yayınları</a:t>
            </a:r>
            <a:r>
              <a:rPr lang="tr-TR" sz="2400" dirty="0" smtClean="0">
                <a:latin typeface="Bell MT" pitchFamily="18" charset="0"/>
              </a:rPr>
              <a:t>.</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TotalTime>
  <Words>103</Words>
  <Application>Microsoft Office PowerPoint</Application>
  <PresentationFormat>Ekran Gösterisi (4:3)</PresentationFormat>
  <Paragraphs>12</Paragraphs>
  <Slides>3</Slides>
  <Notes>1</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1. konu</vt:lpstr>
      <vt:lpstr>7. hafta</vt:lpstr>
      <vt:lpstr>7.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30</cp:revision>
  <dcterms:created xsi:type="dcterms:W3CDTF">2018-05-08T13:48:36Z</dcterms:created>
  <dcterms:modified xsi:type="dcterms:W3CDTF">2018-05-23T11:50:10Z</dcterms:modified>
</cp:coreProperties>
</file>