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2"/>
  </p:notesMasterIdLst>
  <p:sldIdLst>
    <p:sldId id="604" r:id="rId4"/>
    <p:sldId id="1095" r:id="rId5"/>
    <p:sldId id="1096" r:id="rId6"/>
    <p:sldId id="1097" r:id="rId7"/>
    <p:sldId id="1098" r:id="rId8"/>
    <p:sldId id="1099" r:id="rId9"/>
    <p:sldId id="1100" r:id="rId10"/>
    <p:sldId id="1109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4" autoAdjust="0"/>
    <p:restoredTop sz="91471" autoAdjust="0"/>
  </p:normalViewPr>
  <p:slideViewPr>
    <p:cSldViewPr snapToGrid="0">
      <p:cViewPr varScale="1">
        <p:scale>
          <a:sx n="84" d="100"/>
          <a:sy n="84" d="100"/>
        </p:scale>
        <p:origin x="1056" y="9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2/27/2020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2/27/2020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2/27/2020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2/27/2020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2/27/2020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2/27/2020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2/27/2020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2/27/2020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2/27/2020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C0EF-15DE-425E-A602-6416008CF6C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45714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Oran Analizi</a:t>
            </a: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47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0040" y="311468"/>
            <a:ext cx="7772400" cy="68294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altLang="tr-TR" b="1" cap="none" dirty="0" err="1" smtClean="0"/>
              <a:t>Rasyo</a:t>
            </a:r>
            <a:r>
              <a:rPr lang="tr-TR" altLang="tr-TR" b="1" cap="none" dirty="0" smtClean="0"/>
              <a:t> Analizinde Kullanılan </a:t>
            </a:r>
            <a:br>
              <a:rPr lang="tr-TR" altLang="tr-TR" b="1" cap="none" dirty="0" smtClean="0"/>
            </a:br>
            <a:r>
              <a:rPr lang="tr-TR" altLang="tr-TR" b="1" cap="none" dirty="0" smtClean="0"/>
              <a:t>Oranların Sınıflandırılması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34023" y="1226185"/>
            <a:ext cx="8229600" cy="3024188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tr-TR" altLang="tr-TR" dirty="0" smtClean="0"/>
              <a:t> Likidite Oranları</a:t>
            </a:r>
          </a:p>
          <a:p>
            <a:pPr eaLnBrk="1" hangingPunct="1">
              <a:lnSpc>
                <a:spcPct val="130000"/>
              </a:lnSpc>
            </a:pPr>
            <a:r>
              <a:rPr lang="tr-TR" altLang="tr-TR" dirty="0" smtClean="0"/>
              <a:t> Finansal Yapı Oranları</a:t>
            </a:r>
          </a:p>
          <a:p>
            <a:pPr eaLnBrk="1" hangingPunct="1">
              <a:lnSpc>
                <a:spcPct val="130000"/>
              </a:lnSpc>
            </a:pPr>
            <a:r>
              <a:rPr lang="tr-TR" altLang="tr-TR" dirty="0" smtClean="0"/>
              <a:t> Faaliyet Oranları</a:t>
            </a:r>
          </a:p>
          <a:p>
            <a:pPr eaLnBrk="1" hangingPunct="1">
              <a:lnSpc>
                <a:spcPct val="130000"/>
              </a:lnSpc>
            </a:pPr>
            <a:r>
              <a:rPr lang="tr-TR" altLang="tr-TR" dirty="0" smtClean="0"/>
              <a:t> Karlılık Oranları</a:t>
            </a:r>
          </a:p>
          <a:p>
            <a:pPr eaLnBrk="1" hangingPunct="1">
              <a:lnSpc>
                <a:spcPct val="130000"/>
              </a:lnSpc>
            </a:pPr>
            <a:r>
              <a:rPr lang="tr-TR" altLang="tr-TR" dirty="0" smtClean="0"/>
              <a:t> Borsa Performans Ölçüm Oranları</a:t>
            </a:r>
          </a:p>
          <a:p>
            <a:pPr eaLnBrk="1" hangingPunct="1">
              <a:lnSpc>
                <a:spcPct val="130000"/>
              </a:lnSpc>
            </a:pPr>
            <a:r>
              <a:rPr lang="tr-TR" altLang="tr-TR" dirty="0" smtClean="0"/>
              <a:t> Verimlilik Oranları</a:t>
            </a:r>
          </a:p>
        </p:txBody>
      </p:sp>
    </p:spTree>
    <p:extLst>
      <p:ext uri="{BB962C8B-B14F-4D97-AF65-F5344CB8AC3E}">
        <p14:creationId xmlns:p14="http://schemas.microsoft.com/office/powerpoint/2010/main" val="249635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596266"/>
            <a:ext cx="7772400" cy="47942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altLang="tr-TR" sz="2400" b="1" cap="none" dirty="0" smtClean="0"/>
              <a:t>Likidite Oranları</a:t>
            </a: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395288" y="2060575"/>
          <a:ext cx="5329237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3" imgW="2095500" imgH="431800" progId="Equation.3">
                  <p:embed/>
                </p:oleObj>
              </mc:Choice>
              <mc:Fallback>
                <p:oleObj name="Equation" r:id="rId3" imgW="2095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060575"/>
                        <a:ext cx="5329237" cy="104298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0" y="2914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395288" y="3275013"/>
          <a:ext cx="5329237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5" imgW="2476500" imgH="431800" progId="Equation.3">
                  <p:embed/>
                </p:oleObj>
              </mc:Choice>
              <mc:Fallback>
                <p:oleObj name="Equation" r:id="rId5" imgW="2476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275013"/>
                        <a:ext cx="5329237" cy="931862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Rectangle 9"/>
          <p:cNvSpPr>
            <a:spLocks noChangeArrowheads="1"/>
          </p:cNvSpPr>
          <p:nvPr/>
        </p:nvSpPr>
        <p:spPr bwMode="auto">
          <a:xfrm>
            <a:off x="0" y="2914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aphicFrame>
        <p:nvGraphicFramePr>
          <p:cNvPr id="13320" name="Object 8"/>
          <p:cNvGraphicFramePr>
            <a:graphicFrameLocks noChangeAspect="1"/>
          </p:cNvGraphicFramePr>
          <p:nvPr/>
        </p:nvGraphicFramePr>
        <p:xfrm>
          <a:off x="395288" y="4365625"/>
          <a:ext cx="5329237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7" imgW="2209800" imgH="431800" progId="Equation.3">
                  <p:embed/>
                </p:oleObj>
              </mc:Choice>
              <mc:Fallback>
                <p:oleObj name="Equation" r:id="rId7" imgW="2209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365625"/>
                        <a:ext cx="5329237" cy="97948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7" name="Dikdörtgen 1"/>
          <p:cNvSpPr>
            <a:spLocks noChangeArrowheads="1"/>
          </p:cNvSpPr>
          <p:nvPr/>
        </p:nvSpPr>
        <p:spPr bwMode="auto">
          <a:xfrm>
            <a:off x="395288" y="1052513"/>
            <a:ext cx="8424862" cy="85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28600" indent="-228600" algn="just" eaLnBrk="1" fontAlgn="base" hangingPunct="1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q"/>
            </a:pPr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Firmanın vadesi gelen kısa vadeli yükümlülüklerini karşılama derecesini ölçen oranlardır</a:t>
            </a:r>
          </a:p>
        </p:txBody>
      </p:sp>
      <p:sp>
        <p:nvSpPr>
          <p:cNvPr id="3" name="Sağ Ayraç 2"/>
          <p:cNvSpPr/>
          <p:nvPr/>
        </p:nvSpPr>
        <p:spPr>
          <a:xfrm>
            <a:off x="6011863" y="2060575"/>
            <a:ext cx="360362" cy="936625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tr-TR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2539" name="Dikdörtgen 3"/>
          <p:cNvSpPr>
            <a:spLocks noChangeArrowheads="1"/>
          </p:cNvSpPr>
          <p:nvPr/>
        </p:nvSpPr>
        <p:spPr bwMode="auto">
          <a:xfrm>
            <a:off x="6588125" y="2206625"/>
            <a:ext cx="2087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tr-TR" altLang="tr-TR" dirty="0">
                <a:latin typeface="Arial" panose="020B0604020202020204" pitchFamily="34" charset="0"/>
                <a:cs typeface="Arial" panose="020B0604020202020204" pitchFamily="34" charset="0"/>
              </a:rPr>
              <a:t>3. dereceden likiditeyi </a:t>
            </a:r>
          </a:p>
        </p:txBody>
      </p:sp>
      <p:sp>
        <p:nvSpPr>
          <p:cNvPr id="12" name="Sağ Ayraç 11"/>
          <p:cNvSpPr/>
          <p:nvPr/>
        </p:nvSpPr>
        <p:spPr>
          <a:xfrm>
            <a:off x="6011863" y="3213100"/>
            <a:ext cx="360362" cy="936625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tr-TR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2541" name="Dikdörtgen 12"/>
          <p:cNvSpPr>
            <a:spLocks noChangeArrowheads="1"/>
          </p:cNvSpPr>
          <p:nvPr/>
        </p:nvSpPr>
        <p:spPr bwMode="auto">
          <a:xfrm>
            <a:off x="6588125" y="3359150"/>
            <a:ext cx="2087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tr-TR" altLang="tr-TR" dirty="0">
                <a:latin typeface="Arial" panose="020B0604020202020204" pitchFamily="34" charset="0"/>
                <a:cs typeface="Arial" panose="020B0604020202020204" pitchFamily="34" charset="0"/>
              </a:rPr>
              <a:t>2. dereceden likiditeyi </a:t>
            </a:r>
          </a:p>
        </p:txBody>
      </p:sp>
      <p:sp>
        <p:nvSpPr>
          <p:cNvPr id="15" name="Sağ Ayraç 14"/>
          <p:cNvSpPr/>
          <p:nvPr/>
        </p:nvSpPr>
        <p:spPr>
          <a:xfrm>
            <a:off x="6011863" y="4306888"/>
            <a:ext cx="360362" cy="936625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tr-TR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2543" name="Dikdörtgen 15"/>
          <p:cNvSpPr>
            <a:spLocks noChangeArrowheads="1"/>
          </p:cNvSpPr>
          <p:nvPr/>
        </p:nvSpPr>
        <p:spPr bwMode="auto">
          <a:xfrm>
            <a:off x="6588125" y="4292600"/>
            <a:ext cx="2087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tr-TR" altLang="tr-TR" dirty="0">
                <a:latin typeface="Arial" panose="020B0604020202020204" pitchFamily="34" charset="0"/>
                <a:cs typeface="Arial" panose="020B0604020202020204" pitchFamily="34" charset="0"/>
              </a:rPr>
              <a:t>1. dereceden likiditeyi göstermektedir. </a:t>
            </a:r>
          </a:p>
        </p:txBody>
      </p:sp>
    </p:spTree>
    <p:extLst>
      <p:ext uri="{BB962C8B-B14F-4D97-AF65-F5344CB8AC3E}">
        <p14:creationId xmlns:p14="http://schemas.microsoft.com/office/powerpoint/2010/main" val="170808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3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550923"/>
            <a:ext cx="8229600" cy="65881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altLang="tr-TR" b="1" cap="none" dirty="0" smtClean="0"/>
              <a:t>Finansal Yapı Oranları</a:t>
            </a: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0" y="2914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23557" name="Rectangle 9"/>
          <p:cNvSpPr>
            <a:spLocks noChangeArrowheads="1"/>
          </p:cNvSpPr>
          <p:nvPr/>
        </p:nvSpPr>
        <p:spPr bwMode="auto">
          <a:xfrm>
            <a:off x="0" y="2914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23558" name="Dikdörtgen 3"/>
          <p:cNvSpPr>
            <a:spLocks noChangeArrowheads="1"/>
          </p:cNvSpPr>
          <p:nvPr/>
        </p:nvSpPr>
        <p:spPr bwMode="auto">
          <a:xfrm>
            <a:off x="200026" y="1263491"/>
            <a:ext cx="8424862" cy="165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28600" indent="-228600" algn="just" eaLnBrk="1" fontAlgn="base" hangingPunct="1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q"/>
            </a:pPr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Finansal yapı ile ilgili oranlar, işletmenin ne kadar ölçülü bir şekilde finanse edildiğini, finansman riskinin derecesini, işletmeye kredi sağlayanların emniyet paylarının ne olduğunu değerlendirmeye yönelik oranlardır. </a:t>
            </a:r>
          </a:p>
        </p:txBody>
      </p:sp>
      <p:sp>
        <p:nvSpPr>
          <p:cNvPr id="2" name="Dikdörtgen 1"/>
          <p:cNvSpPr/>
          <p:nvPr/>
        </p:nvSpPr>
        <p:spPr>
          <a:xfrm>
            <a:off x="382589" y="3916100"/>
            <a:ext cx="3835081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">
              <a:defRPr/>
            </a:pP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Özsermaye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tr-T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Yabancı Kaynaklar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82589" y="4892018"/>
            <a:ext cx="685260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">
              <a:defRPr/>
            </a:pPr>
            <a:r>
              <a:rPr lang="tr-T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Kısa Vadeli Yabancı Kaynaklar / Toplam Yabancı Kaynaklar</a:t>
            </a:r>
            <a:endParaRPr lang="tr-T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82589" y="4404089"/>
            <a:ext cx="3492182" cy="4000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">
              <a:defRPr/>
            </a:pP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Duran Varlıklar / 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Özkaynaklar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95289" y="5380007"/>
            <a:ext cx="447389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">
              <a:defRPr/>
            </a:pP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Duran Varlıklar / Uzun Vadeli Borçlar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359569" y="2914650"/>
            <a:ext cx="5904071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">
              <a:defRPr/>
            </a:pP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Kaldıraç Oranı = Toplam Borçlar / Toplam Varlıklar 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59569" y="3422519"/>
            <a:ext cx="5789771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">
              <a:defRPr/>
            </a:pP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Özsermaye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 / Toplam Varlıklar = 1- Kaldıraç Oranı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98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3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7190" y="604855"/>
            <a:ext cx="7772400" cy="635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altLang="tr-TR" sz="2400" b="1" cap="none" dirty="0" smtClean="0"/>
              <a:t>Faaliyet Oranları</a:t>
            </a: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0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24580" name="Rectangle 7"/>
          <p:cNvSpPr>
            <a:spLocks noChangeArrowheads="1"/>
          </p:cNvSpPr>
          <p:nvPr/>
        </p:nvSpPr>
        <p:spPr bwMode="auto">
          <a:xfrm>
            <a:off x="0" y="2914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24581" name="Rectangle 9"/>
          <p:cNvSpPr>
            <a:spLocks noChangeArrowheads="1"/>
          </p:cNvSpPr>
          <p:nvPr/>
        </p:nvSpPr>
        <p:spPr bwMode="auto">
          <a:xfrm>
            <a:off x="0" y="2914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24582" name="Rectangle 11"/>
          <p:cNvSpPr>
            <a:spLocks noChangeArrowheads="1"/>
          </p:cNvSpPr>
          <p:nvPr/>
        </p:nvSpPr>
        <p:spPr bwMode="auto">
          <a:xfrm>
            <a:off x="0" y="2914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24583" name="Dikdörtgen 1"/>
          <p:cNvSpPr>
            <a:spLocks noChangeArrowheads="1"/>
          </p:cNvSpPr>
          <p:nvPr/>
        </p:nvSpPr>
        <p:spPr bwMode="auto">
          <a:xfrm>
            <a:off x="250823" y="1182131"/>
            <a:ext cx="8569325" cy="165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28600" indent="-228600" algn="just" eaLnBrk="1" fontAlgn="base" hangingPunct="1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q"/>
            </a:pPr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Faaliyet oranları, işletmenin çeşitli varlıklarını hangi etkinlikle kullandığını ölçmeye yönelik oranlardır. Genellikle işletmenin satışlarının çeşitli varlık kalemlerine bölünmesiyle elde edilirler ve söz konusu varlığın satış yaratma etkinliğini ölçerler.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57174" y="4576049"/>
            <a:ext cx="609282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r-TR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 Varlıklar Devir Hızı = Net Satışlar / Duran Varlıklar</a:t>
            </a:r>
            <a:endParaRPr lang="en-US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50824" y="4998721"/>
            <a:ext cx="540067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r-TR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Varlık Devir Hızı = Net Satışlar / Aktif Toplamı</a:t>
            </a:r>
            <a:endParaRPr lang="en-US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50824" y="5421393"/>
            <a:ext cx="5815013" cy="3683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Dönen Varlık Devir Hızı = Net Satışlar / Dönen Varlıklar</a:t>
            </a:r>
            <a:endParaRPr lang="en-US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250823" y="2910183"/>
            <a:ext cx="601281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r-TR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Alacak Devir Hızı = Kredili Net Satışlar / Ticari Alacaklar</a:t>
            </a:r>
            <a:endParaRPr lang="en-US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250823" y="3309301"/>
            <a:ext cx="385762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Stok Devir Hızı = SMM / Stoklar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Dikdörtgen 16"/>
          <p:cNvSpPr/>
          <p:nvPr/>
        </p:nvSpPr>
        <p:spPr>
          <a:xfrm>
            <a:off x="257174" y="3724273"/>
            <a:ext cx="5400675" cy="3698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Alacak Tahsil Süresi = 360 / Alacak Devir Hızı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250823" y="4153733"/>
            <a:ext cx="5400675" cy="3698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Stok Devir Süresi = 360 / Stok Devir Hızı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3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3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7" y="642763"/>
            <a:ext cx="8229600" cy="5873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altLang="tr-TR" sz="2400" b="1" cap="none" dirty="0" smtClean="0"/>
              <a:t>Karlılık Oranları</a:t>
            </a: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181296"/>
              </p:ext>
            </p:extLst>
          </p:nvPr>
        </p:nvGraphicFramePr>
        <p:xfrm>
          <a:off x="395288" y="2020712"/>
          <a:ext cx="4786312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Denklem" r:id="rId3" imgW="2349500" imgH="431800" progId="Equation.3">
                  <p:embed/>
                </p:oleObj>
              </mc:Choice>
              <mc:Fallback>
                <p:oleObj name="Denklem" r:id="rId3" imgW="2349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020712"/>
                        <a:ext cx="4786312" cy="849312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0" y="2914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aphicFrame>
        <p:nvGraphicFramePr>
          <p:cNvPr id="245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856634"/>
              </p:ext>
            </p:extLst>
          </p:nvPr>
        </p:nvGraphicFramePr>
        <p:xfrm>
          <a:off x="407988" y="2900363"/>
          <a:ext cx="4891087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Denklem" r:id="rId5" imgW="2184400" imgH="431800" progId="Equation.3">
                  <p:embed/>
                </p:oleObj>
              </mc:Choice>
              <mc:Fallback>
                <p:oleObj name="Denklem" r:id="rId5" imgW="2184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8" y="2900363"/>
                        <a:ext cx="4891087" cy="9334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7" name="Rectangle 9"/>
          <p:cNvSpPr>
            <a:spLocks noChangeArrowheads="1"/>
          </p:cNvSpPr>
          <p:nvPr/>
        </p:nvSpPr>
        <p:spPr bwMode="auto">
          <a:xfrm>
            <a:off x="0" y="2914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aphicFrame>
        <p:nvGraphicFramePr>
          <p:cNvPr id="2458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450854"/>
              </p:ext>
            </p:extLst>
          </p:nvPr>
        </p:nvGraphicFramePr>
        <p:xfrm>
          <a:off x="407988" y="3867504"/>
          <a:ext cx="6043612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Denklem" r:id="rId7" imgW="2717800" imgH="431800" progId="Equation.3">
                  <p:embed/>
                </p:oleObj>
              </mc:Choice>
              <mc:Fallback>
                <p:oleObj name="Denklem" r:id="rId7" imgW="2717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8" y="3867504"/>
                        <a:ext cx="6043612" cy="9271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9" name="Rectangle 11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25610" name="Rectangle 13"/>
          <p:cNvSpPr>
            <a:spLocks noChangeArrowheads="1"/>
          </p:cNvSpPr>
          <p:nvPr/>
        </p:nvSpPr>
        <p:spPr bwMode="auto">
          <a:xfrm>
            <a:off x="0" y="2900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aphicFrame>
        <p:nvGraphicFramePr>
          <p:cNvPr id="2458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730368"/>
              </p:ext>
            </p:extLst>
          </p:nvPr>
        </p:nvGraphicFramePr>
        <p:xfrm>
          <a:off x="395288" y="4827587"/>
          <a:ext cx="7159625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Denklem" r:id="rId9" imgW="3035300" imgH="444500" progId="Equation.3">
                  <p:embed/>
                </p:oleObj>
              </mc:Choice>
              <mc:Fallback>
                <p:oleObj name="Denklem" r:id="rId9" imgW="30353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827587"/>
                        <a:ext cx="7159625" cy="101123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2" name="Dikdörtgen 1"/>
          <p:cNvSpPr>
            <a:spLocks noChangeArrowheads="1"/>
          </p:cNvSpPr>
          <p:nvPr/>
        </p:nvSpPr>
        <p:spPr bwMode="auto">
          <a:xfrm>
            <a:off x="287337" y="1103119"/>
            <a:ext cx="8569325" cy="85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28600" indent="-228600" algn="just" eaLnBrk="1" fontAlgn="base" hangingPunct="1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q"/>
            </a:pPr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Karlılık oranları, işletmenin bir dönemde; satışlarına, varlıklarına ve öz sermayesine oranla ne ölçüde kar elde ettiğinin göstergeleridir. </a:t>
            </a:r>
          </a:p>
        </p:txBody>
      </p:sp>
    </p:spTree>
    <p:extLst>
      <p:ext uri="{BB962C8B-B14F-4D97-AF65-F5344CB8AC3E}">
        <p14:creationId xmlns:p14="http://schemas.microsoft.com/office/powerpoint/2010/main" val="274578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5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345283"/>
            <a:ext cx="8785225" cy="87471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altLang="tr-TR" sz="2400" cap="none" dirty="0" smtClean="0"/>
              <a:t>Borsa Performansını Değerlendirmek İçin</a:t>
            </a:r>
            <a:br>
              <a:rPr lang="tr-TR" altLang="tr-TR" sz="2400" cap="none" dirty="0" smtClean="0"/>
            </a:br>
            <a:r>
              <a:rPr lang="tr-TR" altLang="tr-TR" sz="2400" cap="none" dirty="0" smtClean="0"/>
              <a:t>Kullanılan Oranlar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0" y="2914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743836"/>
              </p:ext>
            </p:extLst>
          </p:nvPr>
        </p:nvGraphicFramePr>
        <p:xfrm>
          <a:off x="451168" y="1410495"/>
          <a:ext cx="6337300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Denklem" r:id="rId3" imgW="2781300" imgH="431800" progId="Equation.3">
                  <p:embed/>
                </p:oleObj>
              </mc:Choice>
              <mc:Fallback>
                <p:oleObj name="Denklem" r:id="rId3" imgW="2781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68" y="1410495"/>
                        <a:ext cx="6337300" cy="950912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0" y="2914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aphicFrame>
        <p:nvGraphicFramePr>
          <p:cNvPr id="256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069679"/>
              </p:ext>
            </p:extLst>
          </p:nvPr>
        </p:nvGraphicFramePr>
        <p:xfrm>
          <a:off x="451168" y="2501424"/>
          <a:ext cx="748665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5" imgW="3035300" imgH="431800" progId="Equation.3">
                  <p:embed/>
                </p:oleObj>
              </mc:Choice>
              <mc:Fallback>
                <p:oleObj name="Equation" r:id="rId5" imgW="3035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68" y="2501424"/>
                        <a:ext cx="7486650" cy="10287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Rectangle 9"/>
          <p:cNvSpPr>
            <a:spLocks noChangeArrowheads="1"/>
          </p:cNvSpPr>
          <p:nvPr/>
        </p:nvSpPr>
        <p:spPr bwMode="auto">
          <a:xfrm>
            <a:off x="0" y="2914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aphicFrame>
        <p:nvGraphicFramePr>
          <p:cNvPr id="2560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299396"/>
              </p:ext>
            </p:extLst>
          </p:nvPr>
        </p:nvGraphicFramePr>
        <p:xfrm>
          <a:off x="451168" y="3668871"/>
          <a:ext cx="566737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7" imgW="2298700" imgH="431800" progId="Equation.3">
                  <p:embed/>
                </p:oleObj>
              </mc:Choice>
              <mc:Fallback>
                <p:oleObj name="Equation" r:id="rId7" imgW="2298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68" y="3668871"/>
                        <a:ext cx="5667375" cy="10287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2914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aphicFrame>
        <p:nvGraphicFramePr>
          <p:cNvPr id="256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053595"/>
              </p:ext>
            </p:extLst>
          </p:nvPr>
        </p:nvGraphicFramePr>
        <p:xfrm>
          <a:off x="451168" y="4836318"/>
          <a:ext cx="736282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9" imgW="2984500" imgH="431800" progId="Equation.3">
                  <p:embed/>
                </p:oleObj>
              </mc:Choice>
              <mc:Fallback>
                <p:oleObj name="Equation" r:id="rId9" imgW="2984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68" y="4836318"/>
                        <a:ext cx="7362825" cy="10287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219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6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7190" y="604855"/>
            <a:ext cx="7772400" cy="26888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r-TR" altLang="tr-TR" dirty="0"/>
              <a:t>Verimlilik Oranları</a:t>
            </a:r>
            <a:endParaRPr lang="tr-TR" altLang="tr-TR" sz="2400" b="1" cap="none" dirty="0" smtClean="0"/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0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24580" name="Rectangle 7"/>
          <p:cNvSpPr>
            <a:spLocks noChangeArrowheads="1"/>
          </p:cNvSpPr>
          <p:nvPr/>
        </p:nvSpPr>
        <p:spPr bwMode="auto">
          <a:xfrm>
            <a:off x="0" y="2914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24581" name="Rectangle 9"/>
          <p:cNvSpPr>
            <a:spLocks noChangeArrowheads="1"/>
          </p:cNvSpPr>
          <p:nvPr/>
        </p:nvSpPr>
        <p:spPr bwMode="auto">
          <a:xfrm>
            <a:off x="0" y="2914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24582" name="Rectangle 11"/>
          <p:cNvSpPr>
            <a:spLocks noChangeArrowheads="1"/>
          </p:cNvSpPr>
          <p:nvPr/>
        </p:nvSpPr>
        <p:spPr bwMode="auto">
          <a:xfrm>
            <a:off x="0" y="2914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24583" name="Dikdörtgen 1"/>
          <p:cNvSpPr>
            <a:spLocks noChangeArrowheads="1"/>
          </p:cNvSpPr>
          <p:nvPr/>
        </p:nvSpPr>
        <p:spPr bwMode="auto">
          <a:xfrm>
            <a:off x="250823" y="1182131"/>
            <a:ext cx="8569325" cy="85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28600" indent="-228600" algn="just" eaLnBrk="1" fontAlgn="base" hangingPunct="1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q"/>
            </a:pPr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Firmaların verimlilik performansının hesaplanmasında bilanço ve üretim verileri esas alınarak aşağıdaki oranlar kullanılabilir.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15" y="2080694"/>
            <a:ext cx="5742930" cy="71939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15" y="2914650"/>
            <a:ext cx="5742930" cy="68890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15" y="3681664"/>
            <a:ext cx="5742930" cy="737680"/>
          </a:xfrm>
          <a:prstGeom prst="rect">
            <a:avLst/>
          </a:prstGeom>
        </p:spPr>
      </p:pic>
      <p:sp>
        <p:nvSpPr>
          <p:cNvPr id="21" name="Dikdörtgen 20"/>
          <p:cNvSpPr/>
          <p:nvPr/>
        </p:nvSpPr>
        <p:spPr>
          <a:xfrm>
            <a:off x="134625" y="4677755"/>
            <a:ext cx="2232025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Ortalama Ücret / Tüketici Fiyat Endeksi 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Dikdörtgen 23"/>
          <p:cNvSpPr/>
          <p:nvPr/>
        </p:nvSpPr>
        <p:spPr>
          <a:xfrm>
            <a:off x="7287900" y="4677755"/>
            <a:ext cx="1638930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Satışlar / İşçi Sayısı</a:t>
            </a:r>
          </a:p>
        </p:txBody>
      </p:sp>
      <p:sp>
        <p:nvSpPr>
          <p:cNvPr id="25" name="Dikdörtgen 24"/>
          <p:cNvSpPr/>
          <p:nvPr/>
        </p:nvSpPr>
        <p:spPr>
          <a:xfrm>
            <a:off x="4903475" y="4657780"/>
            <a:ext cx="2232025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Brüt Katma Değer / Ücret Giderleri</a:t>
            </a:r>
          </a:p>
        </p:txBody>
      </p:sp>
      <p:sp>
        <p:nvSpPr>
          <p:cNvPr id="26" name="Dikdörtgen 25"/>
          <p:cNvSpPr/>
          <p:nvPr/>
        </p:nvSpPr>
        <p:spPr>
          <a:xfrm>
            <a:off x="2519050" y="4657781"/>
            <a:ext cx="2232025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Ücret Giderleri / Ortalama İşçi Sayısı</a:t>
            </a:r>
          </a:p>
        </p:txBody>
      </p:sp>
    </p:spTree>
    <p:extLst>
      <p:ext uri="{BB962C8B-B14F-4D97-AF65-F5344CB8AC3E}">
        <p14:creationId xmlns:p14="http://schemas.microsoft.com/office/powerpoint/2010/main" val="320093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3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12655</TotalTime>
  <Words>283</Words>
  <Application>Microsoft Office PowerPoint</Application>
  <PresentationFormat>Ekran Gösterisi (4:3)</PresentationFormat>
  <Paragraphs>42</Paragraphs>
  <Slides>8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Eklenmiş OLE Hizmet Programları</vt:lpstr>
      </vt:variant>
      <vt:variant>
        <vt:i4>2</vt:i4>
      </vt:variant>
      <vt:variant>
        <vt:lpstr>Slayt Başlıkları</vt:lpstr>
      </vt:variant>
      <vt:variant>
        <vt:i4>8</vt:i4>
      </vt:variant>
    </vt:vector>
  </HeadingPairs>
  <TitlesOfParts>
    <vt:vector size="18" baseType="lpstr">
      <vt:lpstr>ＭＳ Ｐゴシック</vt:lpstr>
      <vt:lpstr>Arial</vt:lpstr>
      <vt:lpstr>Calibri</vt:lpstr>
      <vt:lpstr>Verdana</vt:lpstr>
      <vt:lpstr>Wingdings</vt:lpstr>
      <vt:lpstr>ekonomi</vt:lpstr>
      <vt:lpstr>1_Rics</vt:lpstr>
      <vt:lpstr>h.t.</vt:lpstr>
      <vt:lpstr>Equation</vt:lpstr>
      <vt:lpstr>Denklem</vt:lpstr>
      <vt:lpstr>PowerPoint Sunusu</vt:lpstr>
      <vt:lpstr>Rasyo Analizinde Kullanılan  Oranların Sınıflandırılması</vt:lpstr>
      <vt:lpstr>Likidite Oranları</vt:lpstr>
      <vt:lpstr>Finansal Yapı Oranları</vt:lpstr>
      <vt:lpstr>Faaliyet Oranları</vt:lpstr>
      <vt:lpstr>Karlılık Oranları</vt:lpstr>
      <vt:lpstr>Borsa Performansını Değerlendirmek İçin Kullanılan Oranlar</vt:lpstr>
      <vt:lpstr>Verimlilik Oranları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tasinmaz</cp:lastModifiedBy>
  <cp:revision>824</cp:revision>
  <cp:lastPrinted>2016-10-24T07:53:35Z</cp:lastPrinted>
  <dcterms:created xsi:type="dcterms:W3CDTF">2016-09-18T09:35:24Z</dcterms:created>
  <dcterms:modified xsi:type="dcterms:W3CDTF">2020-02-27T07:06:54Z</dcterms:modified>
</cp:coreProperties>
</file>