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0"/>
  </p:notesMasterIdLst>
  <p:sldIdLst>
    <p:sldId id="349" r:id="rId2"/>
    <p:sldId id="289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304" r:id="rId13"/>
    <p:sldId id="350" r:id="rId14"/>
    <p:sldId id="422" r:id="rId15"/>
    <p:sldId id="450" r:id="rId16"/>
    <p:sldId id="475" r:id="rId17"/>
    <p:sldId id="476" r:id="rId18"/>
    <p:sldId id="477" r:id="rId19"/>
    <p:sldId id="478" r:id="rId20"/>
    <p:sldId id="377" r:id="rId21"/>
    <p:sldId id="479" r:id="rId22"/>
    <p:sldId id="430" r:id="rId23"/>
    <p:sldId id="480" r:id="rId24"/>
    <p:sldId id="451" r:id="rId25"/>
    <p:sldId id="452" r:id="rId26"/>
    <p:sldId id="481" r:id="rId27"/>
    <p:sldId id="330" r:id="rId28"/>
    <p:sldId id="483" r:id="rId29"/>
    <p:sldId id="484" r:id="rId30"/>
    <p:sldId id="456" r:id="rId31"/>
    <p:sldId id="485" r:id="rId32"/>
    <p:sldId id="486" r:id="rId33"/>
    <p:sldId id="333" r:id="rId34"/>
    <p:sldId id="461" r:id="rId35"/>
    <p:sldId id="462" r:id="rId36"/>
    <p:sldId id="487" r:id="rId37"/>
    <p:sldId id="463" r:id="rId38"/>
    <p:sldId id="346" r:id="rId39"/>
  </p:sldIdLst>
  <p:sldSz cx="9144000" cy="6858000" type="screen4x3"/>
  <p:notesSz cx="6858000" cy="9144000"/>
  <p:embeddedFontLst>
    <p:embeddedFont>
      <p:font typeface="华文楷体" panose="02010600040101010101" pitchFamily="2" charset="-122"/>
      <p:regular r:id="rId41"/>
    </p:embeddedFont>
    <p:embeddedFont>
      <p:font typeface="楷体" panose="02010609060101010101" pitchFamily="49" charset="-122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B Pinyinok-B" panose="02010600030101010101" charset="-122"/>
      <p:regular r:id="rId47"/>
    </p:embeddedFont>
    <p:embeddedFont>
      <p:font typeface="Britannic Bold" panose="020B0604020202020204" charset="0"/>
      <p:regular r:id="rId48"/>
    </p:embeddedFont>
    <p:embeddedFont>
      <p:font typeface="GB Pinyinok-D" panose="02010600030101010101" charset="-122"/>
      <p:regular r:id="rId49"/>
    </p:embeddedFont>
    <p:embeddedFont>
      <p:font typeface="华文仿宋" panose="02010600040101010101" pitchFamily="2" charset="-122"/>
      <p:regular r:id="rId50"/>
    </p:embeddedFont>
    <p:embeddedFont>
      <p:font typeface="华文隶书" panose="02010800040101010101" pitchFamily="2" charset="-122"/>
      <p:regular r:id="rId51"/>
    </p:embeddedFont>
    <p:embeddedFont>
      <p:font typeface="微软雅黑" panose="020B0503020204020204" pitchFamily="34" charset="-122"/>
      <p:regular r:id="rId52"/>
      <p:bold r:id="rId53"/>
    </p:embeddedFont>
  </p:embeddedFontLst>
  <p:custDataLst>
    <p:tags r:id="rId5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9055" autoAdjust="0"/>
  </p:normalViewPr>
  <p:slideViewPr>
    <p:cSldViewPr snapToGrid="0">
      <p:cViewPr varScale="1">
        <p:scale>
          <a:sx n="110" d="100"/>
          <a:sy n="110" d="100"/>
        </p:scale>
        <p:origin x="420" y="60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2019-10-7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4590189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第二十八课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礼轻情意重</a:t>
            </a:r>
            <a:endParaRPr kumimoji="0"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5282" y="1357408"/>
            <a:ext cx="5228702" cy="141880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0698" y="1290513"/>
            <a:ext cx="4873836" cy="28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一点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小意思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这是我的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一点小意思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，请收下。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491744" y="1245602"/>
            <a:ext cx="2695246" cy="359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xiǎoyìsi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gānbēi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yuèliang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Zhōngqiū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Chūn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193" y="1245602"/>
            <a:ext cx="1693353" cy="3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小意思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干杯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月亮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中秋节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春节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45282" y="3393169"/>
            <a:ext cx="5228702" cy="155533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45282" y="3406185"/>
            <a:ext cx="4949802" cy="18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今天晚上没有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天上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漂亮极了。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1352320"/>
            <a:ext cx="3546219" cy="54092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00017 0.2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5282" y="1357408"/>
            <a:ext cx="5228702" cy="141880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0698" y="1290514"/>
            <a:ext cx="4873836" cy="136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过中秋节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跟家人一起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过中秋节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中秋节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的时候，我们一定要吃月饼。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491744" y="1245602"/>
            <a:ext cx="2695246" cy="359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xiǎoyìsi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gānbēi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yuèliang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Zhōngqiū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Chūn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149" y="1279107"/>
            <a:ext cx="1693353" cy="3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小意思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干杯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月亮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中秋节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春节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45282" y="3393168"/>
            <a:ext cx="5228702" cy="227370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45282" y="3406185"/>
            <a:ext cx="4949802" cy="18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过春节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最喜欢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过春节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春节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的时候，中国人都不工作。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春节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是小孩子最喜欢的节日之一。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9193" y="3592390"/>
            <a:ext cx="3546219" cy="54092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2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9815 L 0.01285 0.1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9267" y="489708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礼轻情意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准备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月饼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水果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啤酒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纪念品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91577" y="522460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希望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毛笔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文房四宝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之一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名牌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围巾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戴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那么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小意思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干杯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月亮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中秋节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春节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14134"/>
            <a:ext cx="8398716" cy="127899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50002" y="2319352"/>
            <a:ext cx="7850530" cy="133307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今天是中秋节，中国人喜欢全家在一起过这个节日。今天，我们也一起过。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94241" y="2521094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谢谢你，雨平。今天我们可以了解一下中国人是怎么过中秋节的。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中秋节有春节那么热闹吗？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84519" y="4056923"/>
            <a:ext cx="8434627" cy="965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102070" y="4242407"/>
            <a:ext cx="7717075" cy="12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中秋节虽然没有春节热闹，但是它也是一个重要的节日。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32" y="264786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02" y="429841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2300" grpId="0" animBg="1"/>
      <p:bldP spid="123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258113" y="793287"/>
            <a:ext cx="7819675" cy="122801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92502" y="2390831"/>
            <a:ext cx="7467866" cy="8350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941222" y="3595408"/>
            <a:ext cx="5824538" cy="8834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41222" y="2532568"/>
            <a:ext cx="6662736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好啊！对了，我们还有一些小礼物要送给你们。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768417" y="3786191"/>
            <a:ext cx="4997342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我们也要送给你们一些小礼物。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60" y="250714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25" y="374229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109290" y="984610"/>
            <a:ext cx="69684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我们准备了月饼、水果、茶、啤酒，咱们一边吃月饼，一边赏月，怎么样。</a:t>
            </a:r>
            <a:endParaRPr kumimoji="0" lang="zh-CN" altLang="en-US" dirty="0"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3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4" y="101835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1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291" grpId="0" animBg="1"/>
      <p:bldP spid="12292" grpId="0" animBg="1"/>
      <p:bldP spid="12297" grpId="0"/>
      <p:bldP spid="12298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双括号 2"/>
          <p:cNvSpPr/>
          <p:nvPr/>
        </p:nvSpPr>
        <p:spPr bwMode="auto">
          <a:xfrm>
            <a:off x="2057400" y="3343651"/>
            <a:ext cx="5775158" cy="2022433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34531" y="628650"/>
            <a:ext cx="8244555" cy="95290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98459" y="1548275"/>
            <a:ext cx="7980627" cy="177824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2" y="760113"/>
            <a:ext cx="759802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我先来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吧。力波，这是我给你的小纪念品，希望你喜欢。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29745" y="1782195"/>
            <a:ext cx="7049341" cy="114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啊，是毛笔，文房四宝之一，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                             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这是一件大礼物。我要把它放在我的桌子上，每天都能看到它。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30" y="77724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21" y="184843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450676" y="1782195"/>
            <a:ext cx="2213439" cy="52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还是名牌的呢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465590" y="2142915"/>
            <a:ext cx="2891218" cy="52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这哪儿是小纪念品？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11199" y="3687240"/>
            <a:ext cx="4746543" cy="27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65125" y="3527161"/>
            <a:ext cx="5398990" cy="168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玛丽还会说日语呢。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我们学校的食堂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里还有印度菜呢。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除了羽毛球，我还会打网球呢。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家小商店还卖很多国外的大牌子呢。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9726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596 0.216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1" grpId="0" animBg="1"/>
      <p:bldP spid="12292" grpId="0" animBg="1"/>
      <p:bldP spid="12297" grpId="0"/>
      <p:bldP spid="12298" grpId="0"/>
      <p:bldP spid="9" grpId="0"/>
      <p:bldP spid="9" grpId="1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258113" y="793287"/>
            <a:ext cx="7819675" cy="122801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92502" y="2390831"/>
            <a:ext cx="8346172" cy="8350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65021" y="3339166"/>
            <a:ext cx="5824538" cy="8834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41221" y="2532568"/>
            <a:ext cx="7492915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林娜，我给你带来了一件小礼物。你看看喜欢不喜欢。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692216" y="3529949"/>
            <a:ext cx="4997342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一条围巾，是丝绸的！太漂亮了！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9" y="106979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109290" y="984610"/>
            <a:ext cx="69684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你不是喜欢中国书法吗？用了名牌毛笔，你的字一定会写得更好。</a:t>
            </a:r>
            <a:endParaRPr kumimoji="0" lang="zh-CN" altLang="en-US" dirty="0"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3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7" y="253256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1" y="351259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92501" y="4564557"/>
            <a:ext cx="7467866" cy="8350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41221" y="4706294"/>
            <a:ext cx="6662736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漂亮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的林娜，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戴上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这条漂亮的围巾，就更漂亮了。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959" y="468086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0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291" grpId="0" animBg="1"/>
      <p:bldP spid="12292" grpId="0" animBg="1"/>
      <p:bldP spid="12297" grpId="0"/>
      <p:bldP spid="12298" grpId="0"/>
      <p:bldP spid="31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84218" y="814694"/>
            <a:ext cx="8346172" cy="102109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32937" y="956431"/>
            <a:ext cx="7492915" cy="87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是吗？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我哪儿有你说的那么漂亮？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小云，真谢谢你！对我来说，这是最好的礼物。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3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3" y="9564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84218" y="3360507"/>
            <a:ext cx="8683056" cy="12119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32937" y="3502244"/>
            <a:ext cx="7877925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你们看，我收到的礼物最好了，一套音乐光盘，是中国民乐！谢谢。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676" y="347681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07821" y="1970390"/>
            <a:ext cx="8303042" cy="126033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35015" y="2161174"/>
            <a:ext cx="7379595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我没有更好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的礼物送给大为，我知道他喜欢中国音乐，就送他一套音乐光盘。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4" y="211728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04073" y="4620732"/>
            <a:ext cx="5222959" cy="81633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331267" y="4811516"/>
            <a:ext cx="7379595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不客气，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一点儿小意思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6" y="476762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7" grpId="0"/>
      <p:bldP spid="13" grpId="0" animBg="1"/>
      <p:bldP spid="14" grpId="0"/>
      <p:bldP spid="16" grpId="0" animBg="1"/>
      <p:bldP spid="17" grpId="0"/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866124" y="4230678"/>
            <a:ext cx="3913187" cy="965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834102" cy="95290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19702" y="2144050"/>
            <a:ext cx="2472414" cy="89909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66124" y="1133548"/>
            <a:ext cx="8154653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该我们了吧？我们也有一些礼物送给你们。这是给宋华的。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63941" y="2345793"/>
            <a:ext cx="1323638" cy="46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01613" y="3168773"/>
            <a:ext cx="3913187" cy="965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919165" y="3354258"/>
            <a:ext cx="4110036" cy="4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雨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平，这是给你的。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21" y="106024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9" y="437587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234334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62" y="335425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83676" y="4416163"/>
            <a:ext cx="4110036" cy="4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非常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感谢！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059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291" grpId="0" animBg="1"/>
      <p:bldP spid="12292" grpId="0" animBg="1"/>
      <p:bldP spid="12297" grpId="0" build="allAtOnce"/>
      <p:bldP spid="12298" grpId="0"/>
      <p:bldP spid="12300" grpId="0" animBg="1"/>
      <p:bldP spid="1230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84218" y="814694"/>
            <a:ext cx="5041233" cy="77706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32937" y="956431"/>
            <a:ext cx="7492915" cy="87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云，看看我给你的礼物。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3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3" y="9564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84218" y="2560671"/>
            <a:ext cx="7395677" cy="8144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32937" y="2702408"/>
            <a:ext cx="7877925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大家都送完礼物了，我看，咱们该吃月饼了！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676" y="267698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95789" y="3568087"/>
            <a:ext cx="5222959" cy="81633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372360" y="3677804"/>
            <a:ext cx="7379595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祝大家中秋快乐！干杯！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1" y="367780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3599831" y="1641869"/>
            <a:ext cx="3367671" cy="77706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356833" y="1777803"/>
            <a:ext cx="4354029" cy="87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谢谢你！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77" y="1783606"/>
            <a:ext cx="488444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5225451" y="4538209"/>
            <a:ext cx="2053656" cy="81633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337596" y="4701239"/>
            <a:ext cx="1664784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干杯！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10321" y="5473323"/>
            <a:ext cx="6969574" cy="77706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259040" y="5615060"/>
            <a:ext cx="7492915" cy="87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快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来看，月亮上来了。今天的月亮多美啊！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6" y="561506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7" grpId="0"/>
      <p:bldP spid="13" grpId="0" animBg="1"/>
      <p:bldP spid="14" grpId="0"/>
      <p:bldP spid="19" grpId="0" animBg="1"/>
      <p:bldP spid="21" grpId="0"/>
      <p:bldP spid="20" grpId="0" animBg="1"/>
      <p:bldP spid="22" grpId="0"/>
      <p:bldP spid="25" grpId="0" animBg="1"/>
      <p:bldP spid="27" grpId="0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845383" y="984250"/>
            <a:ext cx="4298617" cy="21168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865141" y="912099"/>
            <a:ext cx="411906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送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朋友礼物不一定要买贵的，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礼轻情意重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，对朋友来说，你的情意是最重要的。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984249"/>
            <a:ext cx="4331368" cy="137394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</a:t>
            </a:r>
            <a:r>
              <a:rPr kumimoji="1"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qīng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qíngyì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jiérì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zhǔnbèi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yuèbǐng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shuǐguǒ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píjiǔ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礼轻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情意重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准备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月饼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水果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啤酒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85412" y="3393168"/>
            <a:ext cx="5488572" cy="279014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45282" y="3406184"/>
            <a:ext cx="4949802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传统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节日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最重要的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节日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跟家人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一起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过节日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春节是中国最重要的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节日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你最喜欢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节日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是什么？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9192" y="2560148"/>
            <a:ext cx="3546219" cy="54092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中秋节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有</a:t>
            </a: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春节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那么热闹</a:t>
            </a: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吗？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这家咖啡馆的咖啡   有      我们学校的  好喝  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这家咖啡馆的咖啡  没有   我们学校的  好喝。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上海     有没有   北京            热闹？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我的汉语水平  没有   我朋友的      那么高。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他已经       有       他爸爸       那么高  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912422" y="5181183"/>
            <a:ext cx="7440153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12422" y="5242630"/>
            <a:ext cx="7417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A+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没有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有没有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+B +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（那么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这么）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Adj.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0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中秋节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有</a:t>
            </a: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春节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那么热闹</a:t>
            </a: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吗？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          没有      朋友      那么     喜欢游泳。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       有没有     大卫                    跑得快？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林娜       没有      我         那么      想去西安。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         没有      宋华       那么      了解中国文化。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912422" y="5181183"/>
            <a:ext cx="7440153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12422" y="5242630"/>
            <a:ext cx="7417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A+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没有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有没有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+B +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（那么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这么）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V.……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0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课堂活动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Activity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76" y="1916906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3017" y="1771650"/>
            <a:ext cx="8468320" cy="231183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4800" dirty="0" smtClean="0">
                <a:latin typeface="华文楷体" pitchFamily="2" charset="-122"/>
                <a:ea typeface="华文楷体" pitchFamily="2" charset="-122"/>
              </a:rPr>
              <a:t>       用“有</a:t>
            </a:r>
            <a:r>
              <a:rPr kumimoji="0" lang="en-US" altLang="zh-CN" sz="4800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kumimoji="0" lang="zh-CN" altLang="en-US" sz="4800" dirty="0" smtClean="0">
                <a:latin typeface="华文楷体" pitchFamily="2" charset="-122"/>
                <a:ea typeface="华文楷体" pitchFamily="2" charset="-122"/>
              </a:rPr>
              <a:t>没有”对比一下你的城市和北京，或者你和你的朋友。</a:t>
            </a:r>
          </a:p>
        </p:txBody>
      </p:sp>
    </p:spTree>
    <p:extLst>
      <p:ext uri="{BB962C8B-B14F-4D97-AF65-F5344CB8AC3E}">
        <p14:creationId xmlns:p14="http://schemas.microsoft.com/office/powerpoint/2010/main" val="31678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这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哪儿是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小纪念品？  </a:t>
            </a:r>
            <a:r>
              <a:rPr lang="en-US" altLang="zh-CN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VS   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这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不是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小纪念品。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88929" y="1895068"/>
            <a:ext cx="6336924" cy="45057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我哪儿知道他的电话号码？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我不知道他的电话号码。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的汉语哪儿有你说得那么好？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我的汉语没有你说得那么好。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我怎么会不了解他呢？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我当然了解他。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你的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生日我怎么能不去呢？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你的生日我一定去。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你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不是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喜欢中国书法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吗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？  </a:t>
            </a:r>
            <a:r>
              <a:rPr lang="en-US" altLang="zh-CN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VS   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你喜欢中国书法。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88929" y="2147732"/>
            <a:ext cx="6336924" cy="425306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他不是你的朋友吗？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他是你的朋友。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今天不是星期六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今天是星期六。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今天不是你的生日吗？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今天是你的生日。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9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644918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我们还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有</a:t>
            </a: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一些小礼物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要</a:t>
            </a: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送给你们。</a:t>
            </a:r>
            <a:endParaRPr lang="zh-CN" altLang="en-US" sz="3200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88929" y="2091847"/>
            <a:ext cx="6336924" cy="301409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       有    一件礼物要    送给你。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   有    一些作业要   做。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大家   有没有   问题       问老师？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我现在  没有       书          看。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1988929" y="5165337"/>
            <a:ext cx="6336924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011696" y="5267792"/>
            <a:ext cx="6314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         S+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没有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有没有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O+ V……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18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0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戴上</a:t>
            </a: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这条漂亮的围巾</a:t>
            </a:r>
            <a:endParaRPr lang="zh-CN" altLang="en-US" sz="3200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88929" y="2091847"/>
            <a:ext cx="6336924" cy="315655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穿上衬衫      穿上运动鞋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写上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名字      写上年龄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关上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门          关上电视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关上灯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上书           带上手机          带上钱包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8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30914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35458" y="866273"/>
            <a:ext cx="4704003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我很</a:t>
            </a:r>
            <a:r>
              <a:rPr lang="zh-CN" altLang="en-US" sz="2400" dirty="0" smtClean="0">
                <a:latin typeface="华文楷体"/>
                <a:ea typeface="华文楷体"/>
              </a:rPr>
              <a:t>喜欢吃饺子，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不过</a:t>
            </a:r>
            <a:r>
              <a:rPr lang="zh-CN" altLang="en-US" sz="2400" dirty="0" smtClean="0">
                <a:latin typeface="华文楷体"/>
                <a:ea typeface="华文楷体"/>
              </a:rPr>
              <a:t>，今天我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不想吃</a:t>
            </a:r>
            <a:r>
              <a:rPr lang="zh-CN" altLang="en-US" sz="2400" dirty="0" smtClean="0">
                <a:latin typeface="华文楷体"/>
                <a:ea typeface="华文楷体"/>
              </a:rPr>
              <a:t>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这件</a:t>
            </a:r>
            <a:r>
              <a:rPr lang="zh-CN" altLang="en-US" sz="2400" dirty="0" smtClean="0">
                <a:latin typeface="华文楷体"/>
                <a:ea typeface="华文楷体"/>
              </a:rPr>
              <a:t>衣服很漂亮，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不过</a:t>
            </a:r>
            <a:r>
              <a:rPr lang="zh-CN" altLang="en-US" sz="2400" dirty="0" smtClean="0">
                <a:latin typeface="华文楷体"/>
                <a:ea typeface="华文楷体"/>
              </a:rPr>
              <a:t>有点儿贵。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我很想</a:t>
            </a:r>
            <a:r>
              <a:rPr lang="zh-CN" altLang="en-US" sz="2400" dirty="0" smtClean="0">
                <a:latin typeface="华文楷体"/>
                <a:ea typeface="华文楷体"/>
              </a:rPr>
              <a:t>去上海，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不过</a:t>
            </a:r>
            <a:r>
              <a:rPr lang="zh-CN" altLang="en-US" sz="2400" dirty="0" smtClean="0">
                <a:latin typeface="华文楷体"/>
                <a:ea typeface="华文楷体"/>
              </a:rPr>
              <a:t>不知道有没有时间。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búguò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chēngzàn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biǎoshì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gǎnxiè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zūnzhòng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dédào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jīngxǐ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148159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573380" y="4007827"/>
            <a:ext cx="5366082" cy="23736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573379" y="4092436"/>
            <a:ext cx="5366082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称赞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称赞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礼物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称赞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他的汉语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朋友们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称赞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林娜的新衣服很漂亮。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大卫的朋友都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称赞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他汉语说得很流利。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不过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称赞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表示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感谢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尊重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得到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惊喜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0521 0.1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274122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35458" y="866273"/>
            <a:ext cx="4704003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表示</a:t>
            </a:r>
            <a:r>
              <a:rPr lang="zh-CN" altLang="en-US" sz="2400" dirty="0" smtClean="0">
                <a:latin typeface="华文楷体"/>
                <a:ea typeface="华文楷体"/>
              </a:rPr>
              <a:t>很喜欢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表示</a:t>
            </a:r>
            <a:r>
              <a:rPr lang="zh-CN" altLang="en-US" sz="2400" dirty="0" smtClean="0">
                <a:latin typeface="华文楷体"/>
                <a:ea typeface="华文楷体"/>
              </a:rPr>
              <a:t>感兴趣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正常</a:t>
            </a:r>
            <a:r>
              <a:rPr lang="zh-CN" altLang="en-US" sz="2400" dirty="0" smtClean="0">
                <a:latin typeface="华文楷体"/>
                <a:ea typeface="华文楷体"/>
              </a:rPr>
              <a:t>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表示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同学们都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表示</a:t>
            </a:r>
            <a:r>
              <a:rPr lang="zh-CN" altLang="en-US" sz="2400" dirty="0" smtClean="0">
                <a:latin typeface="华文楷体"/>
                <a:ea typeface="华文楷体"/>
              </a:rPr>
              <a:t>对这本书很感兴趣。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林娜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表示</a:t>
            </a:r>
            <a:r>
              <a:rPr lang="zh-CN" altLang="en-US" sz="2400" dirty="0" smtClean="0">
                <a:latin typeface="华文楷体"/>
                <a:ea typeface="华文楷体"/>
              </a:rPr>
              <a:t>很喜欢朋友们送的礼物。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búguò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chēngzàn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biǎoshì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gǎnxiè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zūnzhòng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dédào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jīngxǐ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576126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777918" y="3845120"/>
            <a:ext cx="5366082" cy="23736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904418" y="3845120"/>
            <a:ext cx="5366082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表示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感谢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  非常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感谢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感谢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你的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帮助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对朋友们的帮助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表示感谢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感谢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大家送我这么漂亮的礼物！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不过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称赞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表示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感谢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尊重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得到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惊喜</a:t>
            </a:r>
          </a:p>
        </p:txBody>
      </p:sp>
    </p:spTree>
    <p:extLst>
      <p:ext uri="{BB962C8B-B14F-4D97-AF65-F5344CB8AC3E}">
        <p14:creationId xmlns:p14="http://schemas.microsoft.com/office/powerpoint/2010/main" val="29007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0521 0.1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711389" y="747940"/>
            <a:ext cx="5228074" cy="29096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86692" y="661878"/>
            <a:ext cx="5131255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尊重</a:t>
            </a:r>
            <a:r>
              <a:rPr lang="zh-CN" altLang="en-US" sz="2400" dirty="0" smtClean="0">
                <a:latin typeface="华文楷体"/>
                <a:ea typeface="华文楷体"/>
              </a:rPr>
              <a:t>老师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尊重</a:t>
            </a:r>
            <a:r>
              <a:rPr lang="zh-CN" altLang="en-US" sz="2400" dirty="0" smtClean="0">
                <a:latin typeface="华文楷体"/>
                <a:ea typeface="华文楷体"/>
              </a:rPr>
              <a:t>别人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尊重</a:t>
            </a:r>
            <a:r>
              <a:rPr lang="zh-CN" altLang="en-US" sz="2400" dirty="0" smtClean="0">
                <a:latin typeface="华文楷体"/>
                <a:ea typeface="华文楷体"/>
              </a:rPr>
              <a:t>每一个人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尊重</a:t>
            </a:r>
            <a:r>
              <a:rPr lang="zh-CN" altLang="en-US" sz="2400" dirty="0" smtClean="0">
                <a:latin typeface="华文楷体"/>
                <a:ea typeface="华文楷体"/>
              </a:rPr>
              <a:t>知识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尊重</a:t>
            </a:r>
            <a:r>
              <a:rPr lang="zh-CN" altLang="en-US" sz="2400" dirty="0" smtClean="0">
                <a:latin typeface="华文楷体"/>
                <a:ea typeface="华文楷体"/>
              </a:rPr>
              <a:t>当地的文化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我们应该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尊重</a:t>
            </a:r>
            <a:r>
              <a:rPr lang="zh-CN" altLang="en-US" sz="2400" dirty="0" smtClean="0">
                <a:latin typeface="华文楷体"/>
                <a:ea typeface="华文楷体"/>
              </a:rPr>
              <a:t>别人的习惯。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不管我们去哪里，都应该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尊重</a:t>
            </a:r>
            <a:r>
              <a:rPr lang="zh-CN" altLang="en-US" sz="2400" dirty="0" smtClean="0">
                <a:latin typeface="华文楷体"/>
                <a:ea typeface="华文楷体"/>
              </a:rPr>
              <a:t>当地的风俗文化。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búguò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chēngzàn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biǎoshì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gǎnxiè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zūnzhòng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dédào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jīngxǐ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4092954"/>
            <a:ext cx="3044414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119719" y="3845120"/>
            <a:ext cx="6024282" cy="268477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141233" y="3845120"/>
            <a:ext cx="6129267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得到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了一份礼物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得到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帮助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得到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称赞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得到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尊重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刚到中国的时候，我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得到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了很多朋友的帮助。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他虽然年龄小，不过水平很高，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得到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了大家的尊重。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不过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称赞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表示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感谢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尊重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得到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惊喜</a:t>
            </a:r>
          </a:p>
        </p:txBody>
      </p:sp>
    </p:spTree>
    <p:extLst>
      <p:ext uri="{BB962C8B-B14F-4D97-AF65-F5344CB8AC3E}">
        <p14:creationId xmlns:p14="http://schemas.microsoft.com/office/powerpoint/2010/main" val="29007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1994E-7 L 0.00278 0.108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5282" y="766278"/>
            <a:ext cx="5228702" cy="250137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0698" y="699383"/>
            <a:ext cx="4873836" cy="28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准备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过春节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准备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考试</a:t>
            </a: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准备好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准备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一下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明天我们有考试，我还没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准备好。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过圣诞节的时候，你们要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准备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什么？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695695" y="920747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</a:t>
            </a:r>
            <a:r>
              <a:rPr kumimoji="1"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qīng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qíngyì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jiérì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zhǔnbèi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yuèbǐng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shuǐguǒ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píjiǔ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礼轻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情意重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准备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月饼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水果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啤酒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85412" y="3393168"/>
            <a:ext cx="5488572" cy="279014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45282" y="3406184"/>
            <a:ext cx="4949802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准备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一些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月饼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最喜欢吃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月饼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中秋节的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时候，中国人一定要跟家人一起吃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月饼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把月饼切成了八块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9193" y="3249819"/>
            <a:ext cx="3546219" cy="54092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0347 0.10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442447" y="866275"/>
            <a:ext cx="5497016" cy="212435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442447" y="744837"/>
            <a:ext cx="5497015" cy="25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尊重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别人</a:t>
            </a:r>
            <a:r>
              <a:rPr lang="zh-CN" altLang="en-US" sz="2400" dirty="0" smtClean="0">
                <a:latin typeface="华文楷体"/>
                <a:ea typeface="华文楷体"/>
              </a:rPr>
              <a:t>    告诉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别人</a:t>
            </a:r>
            <a:r>
              <a:rPr lang="zh-CN" altLang="en-US" sz="2400" dirty="0" smtClean="0">
                <a:latin typeface="华文楷体"/>
                <a:ea typeface="华文楷体"/>
              </a:rPr>
              <a:t>    得到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别人</a:t>
            </a:r>
            <a:r>
              <a:rPr lang="zh-CN" altLang="en-US" sz="2400" dirty="0" smtClean="0">
                <a:latin typeface="华文楷体"/>
                <a:ea typeface="华文楷体"/>
              </a:rPr>
              <a:t>的帮助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我还没有把这件事告诉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别人</a:t>
            </a:r>
            <a:r>
              <a:rPr lang="zh-CN" altLang="en-US" sz="2400" dirty="0" smtClean="0">
                <a:latin typeface="华文楷体"/>
                <a:ea typeface="华文楷体"/>
              </a:rPr>
              <a:t>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收到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别人</a:t>
            </a:r>
            <a:r>
              <a:rPr lang="zh-CN" altLang="en-US" sz="2400" dirty="0" smtClean="0">
                <a:latin typeface="华文楷体"/>
                <a:ea typeface="华文楷体"/>
              </a:rPr>
              <a:t>礼物的时候，你会怎么做？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biéren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yìbān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zhòngyào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yǒuyì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dānxīn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</a:t>
            </a:r>
            <a:r>
              <a:rPr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</a:rPr>
              <a:t>á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tèsè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154939"/>
            <a:ext cx="319502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926080" y="3581941"/>
            <a:ext cx="6217920" cy="278658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2926080" y="3666551"/>
            <a:ext cx="6045798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一般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的问题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一般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的地方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一般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的朋友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一般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不说  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一般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会去旅行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收到别人礼物的时候，我们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一般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不马上打开。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被别人称赞的时候，中国人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一般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会说什么？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放假的时候，你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一般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做什么？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别人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一般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重要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友谊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担心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糖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特色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6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00521 0.1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302598" y="866275"/>
            <a:ext cx="5841402" cy="2578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356386" y="856965"/>
            <a:ext cx="5787614" cy="25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重要</a:t>
            </a:r>
            <a:r>
              <a:rPr lang="zh-CN" altLang="en-US" sz="2400" dirty="0" smtClean="0">
                <a:latin typeface="华文楷体"/>
                <a:ea typeface="华文楷体"/>
              </a:rPr>
              <a:t>的事情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重要</a:t>
            </a:r>
            <a:r>
              <a:rPr lang="zh-CN" altLang="en-US" sz="2400" dirty="0" smtClean="0">
                <a:latin typeface="华文楷体"/>
                <a:ea typeface="华文楷体"/>
              </a:rPr>
              <a:t>的朋友     非常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重要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这个语法点很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重要</a:t>
            </a:r>
            <a:r>
              <a:rPr lang="zh-CN" altLang="en-US" sz="2400" dirty="0" smtClean="0">
                <a:latin typeface="华文楷体"/>
                <a:ea typeface="华文楷体"/>
              </a:rPr>
              <a:t>，我们对话中经常会用。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我觉得学习汉语的时候，了解中国文化是很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重要</a:t>
            </a:r>
            <a:r>
              <a:rPr lang="zh-CN" altLang="en-US" sz="2400" dirty="0" smtClean="0">
                <a:latin typeface="华文楷体"/>
                <a:ea typeface="华文楷体"/>
              </a:rPr>
              <a:t>的。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biéren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yìbān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zhòngyào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yǒuyì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dānxīn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</a:t>
            </a:r>
            <a:r>
              <a:rPr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</a:rPr>
              <a:t>á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tèsè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596464"/>
            <a:ext cx="319502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926080" y="3549668"/>
            <a:ext cx="6217920" cy="260370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2926080" y="3666551"/>
            <a:ext cx="6045798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我们的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友谊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中外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友谊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在生活中，我觉得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友谊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是最重要的。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人们常说“礼轻情意重”，重要的是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友谊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，不是礼物的价格。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别人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一般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重要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友谊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担心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糖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特色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6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00521 0.1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302598" y="866275"/>
            <a:ext cx="5841402" cy="2578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356386" y="856965"/>
            <a:ext cx="5787614" cy="25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非常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担心</a:t>
            </a:r>
            <a:r>
              <a:rPr lang="zh-CN" altLang="en-US" sz="2400" dirty="0" smtClean="0">
                <a:latin typeface="华文楷体"/>
                <a:ea typeface="华文楷体"/>
              </a:rPr>
              <a:t>     不用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担心</a:t>
            </a:r>
            <a:r>
              <a:rPr lang="zh-CN" altLang="en-US" sz="2400" dirty="0" smtClean="0">
                <a:latin typeface="华文楷体"/>
                <a:ea typeface="华文楷体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担心</a:t>
            </a:r>
            <a:r>
              <a:rPr lang="zh-CN" altLang="en-US" sz="2400" dirty="0" smtClean="0">
                <a:latin typeface="华文楷体"/>
                <a:ea typeface="华文楷体"/>
              </a:rPr>
              <a:t>孩子的健康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担心</a:t>
            </a:r>
            <a:r>
              <a:rPr lang="zh-CN" altLang="en-US" sz="2400" dirty="0" smtClean="0">
                <a:latin typeface="华文楷体"/>
                <a:ea typeface="华文楷体"/>
              </a:rPr>
              <a:t>明天的考试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明天的活动我们都准备好了，你不要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担心</a:t>
            </a:r>
            <a:r>
              <a:rPr lang="zh-CN" altLang="en-US" sz="2400" dirty="0" smtClean="0">
                <a:latin typeface="华文楷体"/>
                <a:ea typeface="华文楷体"/>
              </a:rPr>
              <a:t>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我很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担心</a:t>
            </a:r>
            <a:r>
              <a:rPr lang="zh-CN" altLang="en-US" sz="2400" dirty="0" smtClean="0">
                <a:latin typeface="华文楷体"/>
                <a:ea typeface="华文楷体"/>
              </a:rPr>
              <a:t>他不喜欢我送他的礼物。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biéren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yìbān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zhòngyào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yǒuyì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dānxīn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</a:t>
            </a:r>
            <a:r>
              <a:rPr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</a:rPr>
              <a:t>á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tèsè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070261"/>
            <a:ext cx="2775473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926080" y="3754064"/>
            <a:ext cx="6217920" cy="191521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2947595" y="3784885"/>
            <a:ext cx="6045798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特色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地方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特色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 很有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特色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这个公园很有中国南方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特色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很多外国人都喜欢中国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特色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的小礼物。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别人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一般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重要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友谊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担心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糖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特色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6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2815E-6 L 0.00277 0.2139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027606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别人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一般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重要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友谊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担心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糖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特色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66310" y="952304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不过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称赞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表示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感谢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尊重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得到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惊喜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11190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133147"/>
            <a:ext cx="3053485" cy="9220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我们第一次过中国的中秋节，又收到了那么好的礼物，大家都很高兴。不过，我有个问题想问问你。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02160" y="2322747"/>
            <a:ext cx="7495882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什么问题？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948" y="115235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1" y="236036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71133" y="3161977"/>
            <a:ext cx="8418512" cy="138850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18310" y="3293546"/>
            <a:ext cx="765871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我们收到礼物，就马上把它打开，看看是什么。你们拿到礼物以后，只看看外边，不打开，好像没有我们那么想知道里边是什么。这是为什么？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68" y="3348710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33563" y="4673744"/>
            <a:ext cx="8379555" cy="117841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828650" y="4863344"/>
            <a:ext cx="7495882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我先问你，收到礼物的时候，你们为什么要马上打开看呢？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1" y="4900965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12" grpId="0" animBg="1"/>
      <p:bldP spid="13" grpId="0"/>
      <p:bldP spid="21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43382" y="974315"/>
            <a:ext cx="8429889" cy="168282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282968" y="2808887"/>
            <a:ext cx="8046980" cy="224720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960933" y="1181402"/>
            <a:ext cx="7293478" cy="11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我们把礼物打开看，称赞礼物，表示感谢，这是尊重送礼物的人。当然，也希望自己能得到一种惊喜。你们的习惯我就不懂了，你们不喜欢别人给你们礼物吗？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190492" y="3024932"/>
            <a:ext cx="6975475" cy="17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当然不是。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朋友送的礼物怎么会不喜欢呢？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我们收到朋友的礼物，一般不马上打开看，这也是尊重送礼物的人。我们觉得送什么礼物不重要。人们常说“礼轻情意重”，重要的是友谊。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864" y="113173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0" y="315479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1" grpId="0" animBg="1"/>
      <p:bldP spid="12306" grpId="0"/>
      <p:bldP spid="123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43382" y="974315"/>
            <a:ext cx="8429889" cy="136009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282968" y="2808887"/>
            <a:ext cx="3194158" cy="10853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960933" y="1181402"/>
            <a:ext cx="7293478" cy="11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是这样！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说真的，那天你们没有打开，我们还有点儿担心呢。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190492" y="3024932"/>
            <a:ext cx="6975475" cy="17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担心什么？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864" y="113173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0" y="315479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23659" y="4031280"/>
            <a:ext cx="5371025" cy="120769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941210" y="4238367"/>
            <a:ext cx="7293478" cy="11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担心你们不喜欢我们的礼物。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141" y="418869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9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1" grpId="0" animBg="1"/>
      <p:bldP spid="12306" grpId="0"/>
      <p:bldP spid="12307" grpId="0"/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双括号 15"/>
          <p:cNvSpPr/>
          <p:nvPr/>
        </p:nvSpPr>
        <p:spPr bwMode="auto">
          <a:xfrm>
            <a:off x="796066" y="4173967"/>
            <a:ext cx="7659445" cy="1506071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136488" y="770618"/>
            <a:ext cx="8273586" cy="128409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90372" y="2168470"/>
            <a:ext cx="5356976" cy="88670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69821" y="2344862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你们都很喜欢，我太高兴了。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011467" y="984927"/>
            <a:ext cx="7314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                                你们送的礼物都很好。比如说，丁立波送的加拿大糖，不是很有特色吗？我们都很喜欢。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32" y="228923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8" y="108570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765" y="97894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你说到哪儿去了？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300705" y="4153940"/>
            <a:ext cx="7068744" cy="162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：很高兴你来了，你那么忙，我昨天真担心你不   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  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能来。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：你说到哪儿去了，这么重要的事情，我一定会 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 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6730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-0.00162 L -0.07049 0.352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12291" grpId="0" animBg="1"/>
      <p:bldP spid="12297" grpId="0"/>
      <p:bldP spid="30" grpId="0"/>
      <p:bldP spid="13" grpId="0"/>
      <p:bldP spid="13" grpId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5282" y="766278"/>
            <a:ext cx="5228702" cy="21213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0698" y="699383"/>
            <a:ext cx="4873836" cy="28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水果  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准备一些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水果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这里的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水果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又新鲜又便宜。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你最喜欢吃什么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水果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695695" y="920747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</a:t>
            </a:r>
            <a:r>
              <a:rPr kumimoji="1"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ǐ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qīng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qíngyì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jiérì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zhǔnbèi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yuèbǐng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shuǐguǒ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píjiǔ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礼轻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情意重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节日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准备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月饼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水果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啤酒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85412" y="3393168"/>
            <a:ext cx="5488572" cy="279014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45282" y="3406184"/>
            <a:ext cx="4949802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喝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啤酒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一瓶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啤酒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我不喜欢喝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啤酒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大卫今天跟朋友有一个聚会，他们准备了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啤酒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、点心、水果。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4725480"/>
            <a:ext cx="3546219" cy="54092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8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347 0.10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79564" y="984249"/>
            <a:ext cx="4780006" cy="233971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70624" y="920749"/>
            <a:ext cx="4580350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花     跟家人一起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中秋节的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时候，中国人喜欢跟家人一起一边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月，一边吃月饼。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984249"/>
            <a:ext cx="3858979" cy="64001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9" y="920749"/>
            <a:ext cx="279667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jìniànpǐn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xīwàng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máobǐ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wénfáng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sìbǎo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zhī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míngpái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563" y="92074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纪念品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希望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毛笔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文房四宝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之一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名牌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439654" y="3393169"/>
            <a:ext cx="4634330" cy="21413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572000" y="3450156"/>
            <a:ext cx="4199021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纪念品 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送朋友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纪念品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回国以前，我要去买一些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纪念品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带回去送给朋友。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87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0226 0.116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79564" y="984249"/>
            <a:ext cx="4780006" cy="233971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70624" y="920749"/>
            <a:ext cx="4580350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希望    希望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很大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希望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跟家人一起过中秋节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希望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你喜欢我送你的纪念品。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21821" y="2452102"/>
            <a:ext cx="3858979" cy="64001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9" y="920749"/>
            <a:ext cx="279667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jìniànpǐn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xīwàng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máobǐ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wénfáng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sìbǎo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zhī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míngpái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563" y="92074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纪念品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希望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毛笔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文房四宝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之一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名牌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439654" y="3393169"/>
            <a:ext cx="4634330" cy="292341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572000" y="3450156"/>
            <a:ext cx="4199021" cy="286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毛笔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写汉字    不会用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毛笔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现在很多中国的年轻人都不会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毛笔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毛笔是“文房四宝”中的一宝。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-21822" y="3200273"/>
            <a:ext cx="4370811" cy="142319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2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79564" y="984249"/>
            <a:ext cx="4780006" cy="233971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70624" y="920749"/>
            <a:ext cx="4580350" cy="205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毛笔是文房四宝之一。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我们学校是中国有名的大学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之一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张老师是我非常喜欢的老师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之一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637257"/>
            <a:ext cx="4328307" cy="64001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9" y="920749"/>
            <a:ext cx="279667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jìniànpǐn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xīwàng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máobǐ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wénfáng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sìbǎo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zhī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míngpái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563" y="92074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纪念品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希望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毛笔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文房四宝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之一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名牌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439654" y="3393169"/>
            <a:ext cx="4634330" cy="21413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572000" y="3450156"/>
            <a:ext cx="4199021" cy="18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名牌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手机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名牌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手表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现在很多年轻人都喜欢穿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名牌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衣服。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9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0225 0.116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5282" y="766278"/>
            <a:ext cx="5228702" cy="21934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0698" y="699383"/>
            <a:ext cx="4873836" cy="28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汉字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书法 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上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书法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课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我很喜欢中国汉字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书法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陈老师的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书法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非常漂亮。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286955" y="1285070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shūfǎ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wéijīn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</a:t>
            </a:r>
            <a:r>
              <a:rPr kumimoji="1"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</a:t>
            </a:r>
            <a:r>
              <a:rPr kumimoji="1"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shōu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194" y="1245602"/>
            <a:ext cx="1247762" cy="3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围巾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那么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85412" y="3393169"/>
            <a:ext cx="5488572" cy="23699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45282" y="3406184"/>
            <a:ext cx="4949802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一条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围巾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戴围巾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她戴了一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条漂亮的丝绸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围巾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手表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项链 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戴眼镜     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戒指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1352320"/>
            <a:ext cx="3546219" cy="54092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-1" y="2109830"/>
            <a:ext cx="3546219" cy="141044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5282" y="766277"/>
            <a:ext cx="5228702" cy="247021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0698" y="699383"/>
            <a:ext cx="4873836" cy="28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那么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漂亮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那么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热闹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那么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干净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中秋节的月亮是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那么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漂亮！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这里人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那么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多，我们还是去别的地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方吧。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286955" y="1285070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shūfǎ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wéijīn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</a:t>
            </a:r>
            <a:r>
              <a:rPr kumimoji="1"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</a:t>
            </a:r>
            <a:r>
              <a:rPr kumimoji="1" lang="en-US" altLang="zh-CN" sz="2800" dirty="0" err="1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shōu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194" y="1245602"/>
            <a:ext cx="1247762" cy="3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围巾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那么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85412" y="3393169"/>
            <a:ext cx="5488572" cy="23699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45282" y="3406184"/>
            <a:ext cx="4949802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收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礼物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收到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一条短信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收到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你寄给我的纪念品了，谢谢你。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3614140"/>
            <a:ext cx="3128211" cy="54092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2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191 0.096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</TotalTime>
  <Pages>0</Pages>
  <Words>2400</Words>
  <Characters>0</Characters>
  <Application>Microsoft Office PowerPoint</Application>
  <DocSecurity>0</DocSecurity>
  <PresentationFormat>全屏显示(4:3)</PresentationFormat>
  <Lines>0</Lines>
  <Paragraphs>539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华文楷体</vt:lpstr>
      <vt:lpstr>楷体</vt:lpstr>
      <vt:lpstr>Calibri</vt:lpstr>
      <vt:lpstr>GB Pinyinok-B</vt:lpstr>
      <vt:lpstr>Britannic Bold</vt:lpstr>
      <vt:lpstr>GB Pinyinok-D</vt:lpstr>
      <vt:lpstr>Arial</vt:lpstr>
      <vt:lpstr>华文仿宋</vt:lpstr>
      <vt:lpstr>Wingdings</vt:lpstr>
      <vt:lpstr>华文隶书</vt:lpstr>
      <vt:lpstr>宋体</vt:lpstr>
      <vt:lpstr>微软雅黑</vt:lpstr>
      <vt:lpstr>默认设计模板</vt:lpstr>
      <vt:lpstr>第二十八课   礼轻情意重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teng zhe</cp:lastModifiedBy>
  <cp:revision>410</cp:revision>
  <dcterms:created xsi:type="dcterms:W3CDTF">2015-09-28T12:25:20Z</dcterms:created>
  <dcterms:modified xsi:type="dcterms:W3CDTF">2019-10-06T19:28:59Z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