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CE16F-7CCC-4923-9686-F34AD36850B3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A4C9B-A3E0-4FA6-A339-3F04116319B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GÜVENLİK SOSYOLOJİSİ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</a:p>
          <a:p>
            <a:r>
              <a:rPr lang="tr-TR" dirty="0" smtClean="0"/>
              <a:t>SOSYAL SORUN OLARAK ENGELLİLİK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Engellilik ve Yoksulluk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Engellilik </a:t>
            </a:r>
            <a:r>
              <a:rPr lang="tr-TR" dirty="0"/>
              <a:t>ve yoksulluğun çeşitli boyutları</a:t>
            </a:r>
          </a:p>
          <a:p>
            <a:pPr algn="just">
              <a:buNone/>
            </a:pPr>
            <a:r>
              <a:rPr lang="tr-TR" dirty="0"/>
              <a:t>(gelir ve geliri olmama) arasındaki ilişkiye dair</a:t>
            </a:r>
          </a:p>
          <a:p>
            <a:pPr algn="just">
              <a:buNone/>
            </a:pPr>
            <a:r>
              <a:rPr lang="tr-TR" dirty="0"/>
              <a:t>deneysel kanıtlar gelişmiş ve gelişmekte olan</a:t>
            </a:r>
          </a:p>
          <a:p>
            <a:pPr algn="just">
              <a:buNone/>
            </a:pPr>
            <a:r>
              <a:rPr lang="tr-TR" dirty="0"/>
              <a:t>ülkeler arasında büyük farklılık </a:t>
            </a:r>
            <a:r>
              <a:rPr lang="tr-TR" dirty="0" smtClean="0"/>
              <a:t>göstermektedir;</a:t>
            </a:r>
          </a:p>
          <a:p>
            <a:pPr algn="just">
              <a:buNone/>
            </a:pPr>
            <a:r>
              <a:rPr lang="tr-TR" dirty="0" smtClean="0"/>
              <a:t>bu </a:t>
            </a:r>
            <a:r>
              <a:rPr lang="tr-TR" dirty="0"/>
              <a:t>konudaki bilgiler çoğunlukla gelişmiş ülkelerde</a:t>
            </a:r>
          </a:p>
          <a:p>
            <a:pPr algn="just">
              <a:buNone/>
            </a:pPr>
            <a:r>
              <a:rPr lang="tr-TR" dirty="0"/>
              <a:t>bulunmaktadır. 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Ancak</a:t>
            </a:r>
            <a:r>
              <a:rPr lang="tr-TR" dirty="0"/>
              <a:t>, engellilikle yoksulluk</a:t>
            </a:r>
          </a:p>
          <a:p>
            <a:pPr algn="just">
              <a:buNone/>
            </a:pPr>
            <a:r>
              <a:rPr lang="nn-NO" dirty="0"/>
              <a:t>arasında nedensel ilişki kurmaya yarayacak</a:t>
            </a:r>
          </a:p>
          <a:p>
            <a:pPr algn="just">
              <a:buNone/>
            </a:pPr>
            <a:r>
              <a:rPr lang="tr-TR" dirty="0"/>
              <a:t>boylamsal veri setleri gelişmiş ülkelerde dahi çok</a:t>
            </a:r>
          </a:p>
          <a:p>
            <a:pPr algn="just">
              <a:buNone/>
            </a:pPr>
            <a:r>
              <a:rPr lang="tr-TR" dirty="0" smtClean="0"/>
              <a:t>Sınırlıdır(WHO).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Engellilik ve Yoksulluk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Engelli bireyler eğitimde ve iş piyasasında</a:t>
            </a:r>
          </a:p>
          <a:p>
            <a:r>
              <a:rPr lang="es-ES" dirty="0" err="1"/>
              <a:t>daha</a:t>
            </a:r>
            <a:r>
              <a:rPr lang="es-ES" dirty="0"/>
              <a:t> </a:t>
            </a:r>
            <a:r>
              <a:rPr lang="es-ES" dirty="0" err="1"/>
              <a:t>dezavantajlıdır</a:t>
            </a:r>
            <a:r>
              <a:rPr lang="es-ES" dirty="0"/>
              <a:t> ve </a:t>
            </a:r>
            <a:r>
              <a:rPr lang="es-ES" dirty="0" err="1"/>
              <a:t>genellikle</a:t>
            </a:r>
            <a:r>
              <a:rPr lang="es-ES" dirty="0"/>
              <a:t> </a:t>
            </a:r>
            <a:r>
              <a:rPr lang="es-ES" dirty="0" err="1"/>
              <a:t>engelli</a:t>
            </a:r>
            <a:r>
              <a:rPr lang="es-ES" dirty="0"/>
              <a:t> </a:t>
            </a:r>
            <a:r>
              <a:rPr lang="es-ES" dirty="0" err="1"/>
              <a:t>olmayan</a:t>
            </a:r>
            <a:endParaRPr lang="es-ES" dirty="0"/>
          </a:p>
          <a:p>
            <a:r>
              <a:rPr lang="tr-TR" dirty="0"/>
              <a:t>bireylere göre daha yoksuldurlar (119-129). OECD</a:t>
            </a:r>
          </a:p>
          <a:p>
            <a:r>
              <a:rPr lang="tr-TR" dirty="0"/>
              <a:t>tarafından yapılan ve üst, orta ve yüksek gelir</a:t>
            </a:r>
          </a:p>
          <a:p>
            <a:r>
              <a:rPr lang="tr-TR" dirty="0"/>
              <a:t>düzeyine sahip 21 ülkeyi kapsayan bir çalışmanın</a:t>
            </a:r>
          </a:p>
          <a:p>
            <a:r>
              <a:rPr lang="tr-TR" dirty="0"/>
              <a:t>sonuçlarına göre, araştırma kapsamındaki</a:t>
            </a:r>
          </a:p>
          <a:p>
            <a:r>
              <a:rPr lang="tr-TR" dirty="0"/>
              <a:t>ülkelerin üçü (Norveç, Slovakya ve İsveç) dışında</a:t>
            </a:r>
          </a:p>
          <a:p>
            <a:r>
              <a:rPr lang="tr-TR" dirty="0"/>
              <a:t>hepsinde yoksulluk oranı çalışma çağındaki</a:t>
            </a:r>
          </a:p>
          <a:p>
            <a:r>
              <a:rPr lang="tr-TR" dirty="0"/>
              <a:t>engelli bireylerde çalışma çağındaki engelsiz</a:t>
            </a:r>
          </a:p>
          <a:p>
            <a:r>
              <a:rPr lang="tr-TR" dirty="0"/>
              <a:t>bireylere nispeten daha </a:t>
            </a:r>
            <a:r>
              <a:rPr lang="tr-TR" dirty="0" smtClean="0"/>
              <a:t>yüksekti(WHO).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Engellilik ve Yoksulluk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İşsizlik oranı </a:t>
            </a:r>
            <a:r>
              <a:rPr lang="tr-TR" dirty="0"/>
              <a:t>çalışma çağındaki engelli bireylerde iki </a:t>
            </a:r>
            <a:r>
              <a:rPr lang="tr-TR" dirty="0" smtClean="0"/>
              <a:t>kat yüksek </a:t>
            </a:r>
            <a:r>
              <a:rPr lang="tr-TR" dirty="0"/>
              <a:t>idi. </a:t>
            </a:r>
            <a:endParaRPr lang="tr-TR" dirty="0" smtClean="0"/>
          </a:p>
          <a:p>
            <a:r>
              <a:rPr lang="tr-TR" dirty="0" smtClean="0"/>
              <a:t>İşgücü </a:t>
            </a:r>
            <a:r>
              <a:rPr lang="tr-TR" dirty="0"/>
              <a:t>piyasasına katılan engelli </a:t>
            </a:r>
            <a:r>
              <a:rPr lang="tr-TR" dirty="0" smtClean="0"/>
              <a:t>bireyler daha </a:t>
            </a:r>
            <a:r>
              <a:rPr lang="tr-TR" dirty="0"/>
              <a:t>çok yarı zamanlı işlerde çalışmaktadırlar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 Çok iyi </a:t>
            </a:r>
            <a:r>
              <a:rPr lang="tr-TR" dirty="0"/>
              <a:t>eğitim düzeyine sahip olup işi olanlar </a:t>
            </a:r>
            <a:r>
              <a:rPr lang="tr-TR" dirty="0" smtClean="0"/>
              <a:t>dışındaki engelli </a:t>
            </a:r>
            <a:r>
              <a:rPr lang="tr-TR" dirty="0"/>
              <a:t>bireylerin gelir düzeyi düşük </a:t>
            </a:r>
            <a:r>
              <a:rPr lang="tr-TR" dirty="0" smtClean="0"/>
              <a:t>idi(WHO).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Engellilik ve Yoksulluk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Gelişmekte olan ülkelerde engelli </a:t>
            </a:r>
            <a:r>
              <a:rPr lang="tr-TR" dirty="0" smtClean="0"/>
              <a:t>bireylerin sosyoekonomik </a:t>
            </a:r>
            <a:r>
              <a:rPr lang="tr-TR" dirty="0"/>
              <a:t>durumuna dair nicel araştırmalar</a:t>
            </a:r>
          </a:p>
          <a:p>
            <a:pPr algn="just">
              <a:buNone/>
            </a:pPr>
            <a:r>
              <a:rPr lang="tr-TR" dirty="0"/>
              <a:t>sınırlı olmakla birlikte son zamanlarda </a:t>
            </a:r>
            <a:r>
              <a:rPr lang="tr-TR" dirty="0" smtClean="0"/>
              <a:t>artmaya başlamıştır</a:t>
            </a:r>
            <a:r>
              <a:rPr lang="tr-TR" dirty="0"/>
              <a:t>. </a:t>
            </a:r>
            <a:r>
              <a:rPr lang="tr-TR" dirty="0" smtClean="0"/>
              <a:t> </a:t>
            </a:r>
          </a:p>
          <a:p>
            <a:pPr algn="just">
              <a:buNone/>
            </a:pPr>
            <a:r>
              <a:rPr lang="tr-TR" dirty="0" smtClean="0"/>
              <a:t>Betimleyici </a:t>
            </a:r>
            <a:r>
              <a:rPr lang="tr-TR" dirty="0"/>
              <a:t>veriler, gelişmiş </a:t>
            </a:r>
            <a:r>
              <a:rPr lang="tr-TR" dirty="0" smtClean="0"/>
              <a:t>ülkelerde olduğu </a:t>
            </a:r>
            <a:r>
              <a:rPr lang="tr-TR" dirty="0"/>
              <a:t>gibi, engelli bireylerin eğitim </a:t>
            </a:r>
            <a:r>
              <a:rPr lang="tr-TR" dirty="0" smtClean="0"/>
              <a:t>kazanımları ve </a:t>
            </a:r>
            <a:r>
              <a:rPr lang="tr-TR" dirty="0"/>
              <a:t>iş piyasasına katılım oranları </a:t>
            </a:r>
            <a:r>
              <a:rPr lang="tr-TR" dirty="0" smtClean="0"/>
              <a:t>bakımından dezavantajlı </a:t>
            </a:r>
            <a:r>
              <a:rPr lang="tr-TR" dirty="0"/>
              <a:t>olduğunu ortaya koymaktadır.</a:t>
            </a:r>
          </a:p>
          <a:p>
            <a:pPr algn="just">
              <a:buNone/>
            </a:pPr>
            <a:r>
              <a:rPr lang="tr-TR" dirty="0"/>
              <a:t>Mülk varlığı, yaşam koşulları ve </a:t>
            </a:r>
            <a:r>
              <a:rPr lang="tr-TR" dirty="0" smtClean="0"/>
              <a:t>gelir-tüketim harcamalarına </a:t>
            </a:r>
            <a:r>
              <a:rPr lang="tr-TR" dirty="0"/>
              <a:t>göre ölçülen yoksulluk </a:t>
            </a:r>
            <a:r>
              <a:rPr lang="tr-TR" dirty="0" smtClean="0"/>
              <a:t>durumuna ilişkin </a:t>
            </a:r>
            <a:r>
              <a:rPr lang="tr-TR" dirty="0"/>
              <a:t>kanıtlar bu denli kesin </a:t>
            </a:r>
            <a:r>
              <a:rPr lang="tr-TR" dirty="0" smtClean="0"/>
              <a:t>değildir(WHO).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ENGELLİ YOKSULLUĞU VE KALKINMA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İktisadi ve sosyal olarak kalkınmak demek, toplumun gelir artışının nimetlerinden görece daha adil biçimde yararlanması demektir.</a:t>
            </a:r>
          </a:p>
          <a:p>
            <a:r>
              <a:rPr lang="tr-TR" dirty="0" smtClean="0"/>
              <a:t>Kalkınmışlıkla engellilik arasında karşılıklı bir ilişki söz konusudur.</a:t>
            </a:r>
          </a:p>
          <a:p>
            <a:r>
              <a:rPr lang="tr-TR" dirty="0" smtClean="0"/>
              <a:t>Hem engellilik kalkınmayı zorlaştırmakta </a:t>
            </a:r>
          </a:p>
          <a:p>
            <a:r>
              <a:rPr lang="tr-TR" dirty="0" smtClean="0"/>
              <a:t>Hem de kalkınmamışlık engelliliğe yönelik çözümleri zayıflatmaktadır.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ENGELLİ YOKSULLUĞU VE KALKINMA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Engelli bireyler, aslında öz yeterlilikleri arttığı oranda, ülkenin üretim potansiyelini arttırabilirler.</a:t>
            </a:r>
          </a:p>
          <a:p>
            <a:r>
              <a:rPr lang="tr-TR" dirty="0" smtClean="0"/>
              <a:t>Ülkenin üretim potansiyeli arttıkça elde edilen nimetler de engellilerin daha fazla sisteme dahil edilmesine yardımcı olabilir.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ENGELLİ YOKSULLUĞU VE KALKINMA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/>
              <a:t>Dünya Sağlık Araştırmasının verilerinden</a:t>
            </a:r>
          </a:p>
          <a:p>
            <a:pPr>
              <a:buNone/>
            </a:pPr>
            <a:r>
              <a:rPr lang="tr-TR" dirty="0"/>
              <a:t>yararlanılarak gerçekleştirilen ve 15 ülkeyi</a:t>
            </a:r>
          </a:p>
          <a:p>
            <a:pPr>
              <a:buNone/>
            </a:pPr>
            <a:r>
              <a:rPr lang="tr-TR" dirty="0"/>
              <a:t>kapsayan bir analiz çalışmasında engelli bireylerin</a:t>
            </a:r>
          </a:p>
          <a:p>
            <a:pPr>
              <a:buNone/>
            </a:pPr>
            <a:r>
              <a:rPr lang="tr-TR" dirty="0"/>
              <a:t>bulunduğu hanelerin sağlık harcamalarının </a:t>
            </a:r>
            <a:r>
              <a:rPr lang="tr-TR" dirty="0" smtClean="0"/>
              <a:t>engelli kimsenin </a:t>
            </a:r>
            <a:r>
              <a:rPr lang="tr-TR" dirty="0"/>
              <a:t>bulunmadığı hanelere oranla </a:t>
            </a:r>
            <a:r>
              <a:rPr lang="tr-TR" dirty="0" smtClean="0"/>
              <a:t>nispeten daha </a:t>
            </a:r>
            <a:r>
              <a:rPr lang="tr-TR" dirty="0"/>
              <a:t>fazla olduğu ortaya konmuştur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352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SOSYAL GÜVENLİK SOSYOLOJİSİ</vt:lpstr>
      <vt:lpstr>Engellilik ve Yoksulluk </vt:lpstr>
      <vt:lpstr>Engellilik ve Yoksulluk </vt:lpstr>
      <vt:lpstr>Engellilik ve Yoksulluk </vt:lpstr>
      <vt:lpstr>Engellilik ve Yoksulluk </vt:lpstr>
      <vt:lpstr>ENGELLİ YOKSULLUĞU VE KALKINMA</vt:lpstr>
      <vt:lpstr>ENGELLİ YOKSULLUĞU VE KALKINMA</vt:lpstr>
      <vt:lpstr>ENGELLİ YOKSULLUĞU VE KALKINMA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GÜVENLİK SOSYOLOJİSİ</dc:title>
  <dc:creator>Tuğba&amp;Cihan</dc:creator>
  <cp:lastModifiedBy>Tuğba&amp;Cihan</cp:lastModifiedBy>
  <cp:revision>1</cp:revision>
  <dcterms:created xsi:type="dcterms:W3CDTF">2020-05-08T20:43:35Z</dcterms:created>
  <dcterms:modified xsi:type="dcterms:W3CDTF">2020-05-08T20:44:58Z</dcterms:modified>
</cp:coreProperties>
</file>