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78"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45711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388913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95562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400289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1836CE-FAA0-43DA-88D6-6EBE7B728B64}" type="datetimeFigureOut">
              <a:rPr lang="tr-TR" smtClean="0"/>
              <a:t>25.07.2024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2268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297923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0C1836CE-FAA0-43DA-88D6-6EBE7B728B64}" type="datetimeFigureOut">
              <a:rPr lang="tr-TR" smtClean="0"/>
              <a:t>25.07.2024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12390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0C1836CE-FAA0-43DA-88D6-6EBE7B728B64}" type="datetimeFigureOut">
              <a:rPr lang="tr-TR" smtClean="0"/>
              <a:t>25.07.2024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164119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836CE-FAA0-43DA-88D6-6EBE7B728B64}" type="datetimeFigureOut">
              <a:rPr lang="tr-TR" smtClean="0"/>
              <a:t>25.07.2024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368363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43684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1836CE-FAA0-43DA-88D6-6EBE7B728B64}" type="datetimeFigureOut">
              <a:rPr lang="tr-TR" smtClean="0"/>
              <a:t>25.07.2024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53B85E0-E8FB-4C7A-BF86-9D6B314CFC65}" type="slidenum">
              <a:rPr lang="tr-TR" smtClean="0"/>
              <a:t>‹#›</a:t>
            </a:fld>
            <a:endParaRPr lang="tr-TR"/>
          </a:p>
        </p:txBody>
      </p:sp>
    </p:spTree>
    <p:extLst>
      <p:ext uri="{BB962C8B-B14F-4D97-AF65-F5344CB8AC3E}">
        <p14:creationId xmlns:p14="http://schemas.microsoft.com/office/powerpoint/2010/main" val="2120891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1836CE-FAA0-43DA-88D6-6EBE7B728B64}" type="datetimeFigureOut">
              <a:rPr lang="tr-TR" smtClean="0"/>
              <a:t>25.07.2024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B85E0-E8FB-4C7A-BF86-9D6B314CFC65}" type="slidenum">
              <a:rPr lang="tr-TR" smtClean="0"/>
              <a:t>‹#›</a:t>
            </a:fld>
            <a:endParaRPr lang="tr-TR"/>
          </a:p>
        </p:txBody>
      </p:sp>
    </p:spTree>
    <p:extLst>
      <p:ext uri="{BB962C8B-B14F-4D97-AF65-F5344CB8AC3E}">
        <p14:creationId xmlns:p14="http://schemas.microsoft.com/office/powerpoint/2010/main" val="1784512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1" y="0"/>
            <a:ext cx="12192001" cy="6858000"/>
          </a:xfrm>
          <a:prstGeom prst="rect">
            <a:avLst/>
          </a:prstGeom>
        </p:spPr>
      </p:pic>
      <p:sp>
        <p:nvSpPr>
          <p:cNvPr id="2" name="Title 1"/>
          <p:cNvSpPr>
            <a:spLocks noGrp="1"/>
          </p:cNvSpPr>
          <p:nvPr>
            <p:ph type="ctrTitle"/>
          </p:nvPr>
        </p:nvSpPr>
        <p:spPr/>
        <p:txBody>
          <a:bodyPr>
            <a:normAutofit/>
          </a:bodyPr>
          <a:lstStyle/>
          <a:p>
            <a:r>
              <a:rPr lang="tr-TR" sz="8000" b="1" u="sng" dirty="0">
                <a:solidFill>
                  <a:schemeClr val="bg1"/>
                </a:solidFill>
              </a:rPr>
              <a:t>Political Geography</a:t>
            </a:r>
          </a:p>
        </p:txBody>
      </p:sp>
      <p:sp>
        <p:nvSpPr>
          <p:cNvPr id="3" name="Subtitle 2"/>
          <p:cNvSpPr>
            <a:spLocks noGrp="1"/>
          </p:cNvSpPr>
          <p:nvPr>
            <p:ph type="subTitle" idx="1"/>
          </p:nvPr>
        </p:nvSpPr>
        <p:spPr>
          <a:xfrm>
            <a:off x="1523999" y="3804445"/>
            <a:ext cx="9144000" cy="1655762"/>
          </a:xfrm>
        </p:spPr>
        <p:txBody>
          <a:bodyPr/>
          <a:lstStyle/>
          <a:p>
            <a:r>
              <a:rPr lang="tr-TR" b="1" dirty="0">
                <a:solidFill>
                  <a:schemeClr val="bg1"/>
                </a:solidFill>
              </a:rPr>
              <a:t>Asst. Prof. Merve ALTUNDAL ÖNCÜ</a:t>
            </a:r>
          </a:p>
        </p:txBody>
      </p:sp>
    </p:spTree>
    <p:extLst>
      <p:ext uri="{BB962C8B-B14F-4D97-AF65-F5344CB8AC3E}">
        <p14:creationId xmlns:p14="http://schemas.microsoft.com/office/powerpoint/2010/main" val="341955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Essence of Political Geography</a:t>
            </a:r>
            <a:endParaRPr lang="tr-TR" dirty="0"/>
          </a:p>
        </p:txBody>
      </p:sp>
      <p:sp>
        <p:nvSpPr>
          <p:cNvPr id="3" name="Content Placeholder 2"/>
          <p:cNvSpPr>
            <a:spLocks noGrp="1"/>
          </p:cNvSpPr>
          <p:nvPr>
            <p:ph idx="1"/>
          </p:nvPr>
        </p:nvSpPr>
        <p:spPr>
          <a:xfrm>
            <a:off x="838200" y="1825624"/>
            <a:ext cx="10515600" cy="4672157"/>
          </a:xfrm>
        </p:spPr>
        <p:txBody>
          <a:bodyPr>
            <a:normAutofit fontScale="92500" lnSpcReduction="20000"/>
          </a:bodyPr>
          <a:lstStyle/>
          <a:p>
            <a:r>
              <a:rPr lang="en-US" dirty="0"/>
              <a:t>Political geography is the study of the organization and distribution of political phenomena in the area expression. </a:t>
            </a:r>
            <a:endParaRPr lang="tr-TR" dirty="0"/>
          </a:p>
          <a:p>
            <a:r>
              <a:rPr lang="en-US" dirty="0"/>
              <a:t>Political geography is on the ascendance in part because the traditional approaches to understanding and tackling broad ranges of current problems have failed. </a:t>
            </a:r>
            <a:endParaRPr lang="tr-TR" dirty="0"/>
          </a:p>
          <a:p>
            <a:r>
              <a:rPr lang="en-US" dirty="0"/>
              <a:t>The international community is now paying for our weak understanding of the linkages among socio-economic, environmental, and political forces at local and regional levels. </a:t>
            </a:r>
            <a:endParaRPr lang="tr-TR" dirty="0"/>
          </a:p>
          <a:p>
            <a:r>
              <a:rPr lang="en-US" dirty="0"/>
              <a:t>The international community is now well into the “post –Cold War” period, with leaders around the world claiming to be less focused on various “isms” and most interested on harsh reality of maintaining viable economics and politics. </a:t>
            </a:r>
            <a:endParaRPr lang="tr-TR" dirty="0"/>
          </a:p>
          <a:p>
            <a:r>
              <a:rPr lang="en-US" dirty="0"/>
              <a:t>The end of the Cold War stimulated efforts to create new and to revive old regional economic organizations. </a:t>
            </a:r>
            <a:endParaRPr lang="tr-TR" dirty="0"/>
          </a:p>
        </p:txBody>
      </p:sp>
    </p:spTree>
    <p:extLst>
      <p:ext uri="{BB962C8B-B14F-4D97-AF65-F5344CB8AC3E}">
        <p14:creationId xmlns:p14="http://schemas.microsoft.com/office/powerpoint/2010/main" val="484284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a:t>Political geography can contribute to this new era of multilateral, multi-scale intervention dilemmas by demonstrating how socio-economic, demographic, political, cultural, and environmental factors weave together-or unravel- within or among regions via spatial process and flows and how a negative synergism can led to a severe humanitarian crisis</a:t>
            </a:r>
            <a:r>
              <a:rPr lang="tr-TR" dirty="0"/>
              <a:t>.</a:t>
            </a:r>
          </a:p>
        </p:txBody>
      </p:sp>
    </p:spTree>
    <p:extLst>
      <p:ext uri="{BB962C8B-B14F-4D97-AF65-F5344CB8AC3E}">
        <p14:creationId xmlns:p14="http://schemas.microsoft.com/office/powerpoint/2010/main" val="240202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Approaches to the study of Political Geography </a:t>
            </a:r>
            <a:endParaRPr lang="tr-TR" dirty="0"/>
          </a:p>
        </p:txBody>
      </p:sp>
      <p:sp>
        <p:nvSpPr>
          <p:cNvPr id="3" name="Content Placeholder 2"/>
          <p:cNvSpPr>
            <a:spLocks noGrp="1"/>
          </p:cNvSpPr>
          <p:nvPr>
            <p:ph idx="1"/>
          </p:nvPr>
        </p:nvSpPr>
        <p:spPr>
          <a:xfrm>
            <a:off x="838200" y="1825624"/>
            <a:ext cx="10515600" cy="4892167"/>
          </a:xfrm>
        </p:spPr>
        <p:txBody>
          <a:bodyPr>
            <a:normAutofit fontScale="85000" lnSpcReduction="20000"/>
          </a:bodyPr>
          <a:lstStyle/>
          <a:p>
            <a:r>
              <a:rPr lang="en-US" dirty="0"/>
              <a:t>Political geography is a varied and wide ranging-field of learning and research, exciting and endlessly fascinating to the student and useful to the practitioner in many fields. Its roots go back to Aristotle model of an ideal or perfect state. It developed in spurts over the next 200 years and appears now to be in the early stages of efflorescence. </a:t>
            </a:r>
            <a:endParaRPr lang="tr-TR" dirty="0"/>
          </a:p>
          <a:p>
            <a:r>
              <a:rPr lang="en-US" dirty="0"/>
              <a:t>Geographical study of the political environment rests upon survey and analysis within a cartographic framework. Various approaches are employed in such studies: </a:t>
            </a:r>
            <a:endParaRPr lang="tr-TR" dirty="0"/>
          </a:p>
          <a:p>
            <a:pPr marL="0" indent="0">
              <a:buNone/>
            </a:pPr>
            <a:r>
              <a:rPr lang="tr-TR" dirty="0"/>
              <a:t>1) </a:t>
            </a:r>
            <a:r>
              <a:rPr lang="en-US" dirty="0"/>
              <a:t>The Power Analysis</a:t>
            </a:r>
            <a:endParaRPr lang="tr-TR" dirty="0"/>
          </a:p>
          <a:p>
            <a:pPr marL="0" indent="0">
              <a:buNone/>
            </a:pPr>
            <a:r>
              <a:rPr lang="en-US" dirty="0"/>
              <a:t>2) The Historical</a:t>
            </a:r>
            <a:endParaRPr lang="tr-TR" dirty="0"/>
          </a:p>
          <a:p>
            <a:pPr marL="0" indent="0">
              <a:buNone/>
            </a:pPr>
            <a:r>
              <a:rPr lang="en-US" dirty="0"/>
              <a:t>3) The Morphological</a:t>
            </a:r>
            <a:endParaRPr lang="tr-TR" dirty="0"/>
          </a:p>
          <a:p>
            <a:pPr marL="0" indent="0">
              <a:buNone/>
            </a:pPr>
            <a:r>
              <a:rPr lang="en-US" dirty="0"/>
              <a:t>4) The Functional </a:t>
            </a:r>
            <a:endParaRPr lang="tr-TR" dirty="0"/>
          </a:p>
          <a:p>
            <a:pPr marL="0" indent="0">
              <a:buNone/>
            </a:pPr>
            <a:r>
              <a:rPr lang="en-US" dirty="0"/>
              <a:t>5) The </a:t>
            </a:r>
            <a:r>
              <a:rPr lang="en-US" dirty="0" err="1"/>
              <a:t>Behavioural</a:t>
            </a:r>
            <a:r>
              <a:rPr lang="en-US" dirty="0"/>
              <a:t> </a:t>
            </a:r>
            <a:endParaRPr lang="tr-TR" dirty="0"/>
          </a:p>
          <a:p>
            <a:pPr marL="0" indent="0">
              <a:buNone/>
            </a:pPr>
            <a:r>
              <a:rPr lang="en-US" dirty="0"/>
              <a:t>6) The Systematic </a:t>
            </a:r>
            <a:endParaRPr lang="tr-TR" dirty="0"/>
          </a:p>
        </p:txBody>
      </p:sp>
    </p:spTree>
    <p:extLst>
      <p:ext uri="{BB962C8B-B14F-4D97-AF65-F5344CB8AC3E}">
        <p14:creationId xmlns:p14="http://schemas.microsoft.com/office/powerpoint/2010/main" val="4106938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320</Words>
  <Application>Microsoft Office PowerPoint</Application>
  <PresentationFormat>Geniş ekran</PresentationFormat>
  <Paragraphs>18</Paragraphs>
  <Slides>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vt:i4>
      </vt:variant>
    </vt:vector>
  </HeadingPairs>
  <TitlesOfParts>
    <vt:vector size="8" baseType="lpstr">
      <vt:lpstr>Arial</vt:lpstr>
      <vt:lpstr>Calibri</vt:lpstr>
      <vt:lpstr>Calibri Light</vt:lpstr>
      <vt:lpstr>Office Theme</vt:lpstr>
      <vt:lpstr>Political Geography</vt:lpstr>
      <vt:lpstr>Scope and Essence of Political Geography</vt:lpstr>
      <vt:lpstr>PowerPoint Sunusu</vt:lpstr>
      <vt:lpstr>Approaches to the study of Political Geography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Geography</dc:title>
  <dc:creator>Microsoft account</dc:creator>
  <cp:lastModifiedBy>merve altundal öncü</cp:lastModifiedBy>
  <cp:revision>14</cp:revision>
  <dcterms:created xsi:type="dcterms:W3CDTF">2024-02-05T10:55:55Z</dcterms:created>
  <dcterms:modified xsi:type="dcterms:W3CDTF">2024-07-24T21:17:57Z</dcterms:modified>
</cp:coreProperties>
</file>