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Kuramı II</a:t>
            </a:r>
          </a:p>
          <a:p>
            <a:pPr algn="just"/>
            <a:r>
              <a:rPr lang="tr-TR" sz="3000" dirty="0" smtClean="0">
                <a:solidFill>
                  <a:schemeClr val="tx1"/>
                </a:solidFill>
                <a:latin typeface="Calibri" pitchFamily="34" charset="0"/>
                <a:cs typeface="Calibri" pitchFamily="34" charset="0"/>
              </a:rPr>
              <a:t> 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dirty="0" smtClean="0">
                <a:solidFill>
                  <a:schemeClr val="tx1"/>
                </a:solidFill>
                <a:latin typeface="Calibri" pitchFamily="34" charset="0"/>
                <a:cs typeface="Calibri" pitchFamily="34" charset="0"/>
              </a:rPr>
              <a:t>Gruplarla Sosyal Hizmet Son Değerlendirme Aşaması</a:t>
            </a:r>
            <a:endParaRPr lang="tr-TR" sz="24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
          </p:nvPr>
        </p:nvSpPr>
        <p:spPr/>
        <p:txBody>
          <a:bodyPr>
            <a:normAutofit fontScale="92500" lnSpcReduction="20000"/>
          </a:bodyPr>
          <a:lstStyle/>
          <a:p>
            <a:pPr>
              <a:defRPr/>
            </a:pPr>
            <a:r>
              <a:rPr lang="tr-TR" sz="4000" b="1" u="sng" dirty="0" smtClean="0"/>
              <a:t>Son Değerlendirme Aşaması</a:t>
            </a:r>
            <a:endParaRPr lang="tr-TR" sz="4400" u="sng" dirty="0" smtClean="0">
              <a:effectLst>
                <a:outerShdw blurRad="38100" dist="38100" dir="2700000" algn="tl">
                  <a:srgbClr val="000000"/>
                </a:outerShdw>
              </a:effectLst>
            </a:endParaRPr>
          </a:p>
          <a:p>
            <a:pPr>
              <a:lnSpc>
                <a:spcPct val="90000"/>
              </a:lnSpc>
              <a:defRPr/>
            </a:pPr>
            <a:r>
              <a:rPr lang="tr-TR" sz="3200" dirty="0" smtClean="0"/>
              <a:t>1</a:t>
            </a:r>
            <a:r>
              <a:rPr lang="tr-TR" sz="3200" dirty="0"/>
              <a:t>. Değerlendirme Süreklidir. Grup müdahalesinin tüm aşamalarında vardır. Erken dönemlerde birincil odaktır. </a:t>
            </a:r>
          </a:p>
          <a:p>
            <a:pPr>
              <a:lnSpc>
                <a:spcPct val="90000"/>
              </a:lnSpc>
              <a:defRPr/>
            </a:pPr>
            <a:r>
              <a:rPr lang="tr-TR" sz="3200" dirty="0"/>
              <a:t>2. Değerlendirme Hem Durum İçinde Grubu Anlamaya Hem de Planlama ve Eylem İçin Temel Sağladığı İçin İki Yönlüdür.</a:t>
            </a:r>
          </a:p>
          <a:p>
            <a:pPr>
              <a:lnSpc>
                <a:spcPct val="90000"/>
              </a:lnSpc>
              <a:defRPr/>
            </a:pPr>
            <a:r>
              <a:rPr lang="tr-TR" sz="3200" dirty="0"/>
              <a:t>Grup üyelerinin birbiriyle ve çevreyle kurduğu ilişki hakkında bilgi edinme</a:t>
            </a:r>
          </a:p>
          <a:p>
            <a:pPr>
              <a:lnSpc>
                <a:spcPct val="90000"/>
              </a:lnSpc>
              <a:defRPr/>
            </a:pPr>
            <a:r>
              <a:rPr lang="tr-TR" sz="3200" dirty="0"/>
              <a:t>Gereksinimler, engeller, problem, ilgili sistemler</a:t>
            </a:r>
          </a:p>
          <a:p>
            <a:pPr>
              <a:lnSpc>
                <a:spcPct val="90000"/>
              </a:lnSpc>
              <a:defRPr/>
            </a:pPr>
            <a:r>
              <a:rPr lang="tr-TR" sz="3200" dirty="0"/>
              <a:t>3. Değerlendirme Hem Grubu  Hem de Sosyal Hizmet Uzmanını Kapsayan Bir Süreçtir</a:t>
            </a:r>
          </a:p>
          <a:p>
            <a:pPr>
              <a:spcBef>
                <a:spcPct val="50000"/>
              </a:spcBef>
            </a:pPr>
            <a:endParaRPr lang="tr-TR" altLang="tr-TR" sz="3200" b="1" u="sng" dirty="0"/>
          </a:p>
        </p:txBody>
      </p:sp>
    </p:spTree>
    <p:extLst>
      <p:ext uri="{BB962C8B-B14F-4D97-AF65-F5344CB8AC3E}">
        <p14:creationId xmlns:p14="http://schemas.microsoft.com/office/powerpoint/2010/main" val="320298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340768"/>
            <a:ext cx="8229600" cy="4384144"/>
          </a:xfrm>
        </p:spPr>
        <p:txBody>
          <a:bodyPr>
            <a:normAutofit/>
          </a:bodyPr>
          <a:lstStyle/>
          <a:p>
            <a:pPr>
              <a:defRPr/>
            </a:pPr>
            <a:r>
              <a:rPr lang="tr-TR" sz="2800" b="1" u="sng" dirty="0"/>
              <a:t>Son Değerlendirme Aşaması</a:t>
            </a:r>
            <a:endParaRPr lang="tr-TR" sz="3200" u="sng" dirty="0">
              <a:effectLst>
                <a:outerShdw blurRad="38100" dist="38100" dir="2700000" algn="tl">
                  <a:srgbClr val="000000"/>
                </a:outerShdw>
              </a:effectLst>
            </a:endParaRPr>
          </a:p>
          <a:p>
            <a:pPr marL="609600" indent="-609600" algn="ctr">
              <a:lnSpc>
                <a:spcPct val="90000"/>
              </a:lnSpc>
              <a:buNone/>
              <a:defRPr/>
            </a:pPr>
            <a:endParaRPr lang="tr-TR" sz="2800" b="1" dirty="0" smtClean="0"/>
          </a:p>
          <a:p>
            <a:pPr>
              <a:lnSpc>
                <a:spcPct val="90000"/>
              </a:lnSpc>
              <a:defRPr/>
            </a:pPr>
            <a:r>
              <a:rPr lang="tr-TR" sz="2800" dirty="0"/>
              <a:t>4. Değerlendirme Sürecinde Hareket Vardır. Hizmet durumunun parçalarının gözlenmesi, anlama için gerekli bilgilerin tanımlanması, hizmet durumu hakkında bilgi toplanması, toplanan verilerin anlamlarının bütünleştirilmesi</a:t>
            </a:r>
          </a:p>
          <a:p>
            <a:pPr>
              <a:lnSpc>
                <a:spcPct val="90000"/>
              </a:lnSpc>
              <a:defRPr/>
            </a:pPr>
            <a:r>
              <a:rPr lang="tr-TR" sz="2800" dirty="0"/>
              <a:t>Durum hakkındaki ilk gözlem aileden gelir, danışman kendi gözlemlerini aktarır ve duruma ilişkin gözlemler bütünleştirilir</a:t>
            </a:r>
          </a:p>
        </p:txBody>
      </p:sp>
    </p:spTree>
    <p:extLst>
      <p:ext uri="{BB962C8B-B14F-4D97-AF65-F5344CB8AC3E}">
        <p14:creationId xmlns:p14="http://schemas.microsoft.com/office/powerpoint/2010/main" val="187233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340768"/>
            <a:ext cx="8229600" cy="4816192"/>
          </a:xfrm>
        </p:spPr>
        <p:txBody>
          <a:bodyPr>
            <a:normAutofit lnSpcReduction="10000"/>
          </a:bodyPr>
          <a:lstStyle/>
          <a:p>
            <a:pPr>
              <a:defRPr/>
            </a:pPr>
            <a:r>
              <a:rPr lang="tr-TR" sz="2800" b="1" u="sng" dirty="0"/>
              <a:t>Son Değerlendirme Aşaması</a:t>
            </a:r>
            <a:endParaRPr lang="tr-TR" sz="3200" u="sng" dirty="0">
              <a:effectLst>
                <a:outerShdw blurRad="38100" dist="38100" dir="2700000" algn="tl">
                  <a:srgbClr val="000000"/>
                </a:outerShdw>
              </a:effectLst>
            </a:endParaRPr>
          </a:p>
          <a:p>
            <a:pPr>
              <a:lnSpc>
                <a:spcPct val="90000"/>
              </a:lnSpc>
              <a:defRPr/>
            </a:pPr>
            <a:endParaRPr lang="tr-TR" sz="2800" b="1" dirty="0"/>
          </a:p>
          <a:p>
            <a:pPr>
              <a:lnSpc>
                <a:spcPct val="90000"/>
              </a:lnSpc>
              <a:defRPr/>
            </a:pPr>
            <a:r>
              <a:rPr lang="tr-TR" sz="2800" dirty="0"/>
              <a:t>5. Hem Yatay Hem De Dikey Keşif Önemlidir</a:t>
            </a:r>
          </a:p>
          <a:p>
            <a:pPr>
              <a:lnSpc>
                <a:spcPct val="90000"/>
              </a:lnSpc>
              <a:defRPr/>
            </a:pPr>
            <a:r>
              <a:rPr lang="tr-TR" sz="2800" dirty="0"/>
              <a:t>Erken basamaklarda yatay olarak bakmak genellikle yararlıdır. Yatay olarak bakmak durumun olası parçalarını, etkileşimlerini ve ilişkilerini tanımlayabilmek için genişlemesine bakmak demektir. Yatay keşfin amacı gereksinimin karşılanmasındaki engelleri belirlemektir. Sonra dikey ya da derinlemesine inceleme gelir. </a:t>
            </a:r>
          </a:p>
          <a:p>
            <a:pPr>
              <a:lnSpc>
                <a:spcPct val="90000"/>
              </a:lnSpc>
              <a:defRPr/>
            </a:pPr>
            <a:r>
              <a:rPr lang="tr-TR" sz="2800" dirty="0"/>
              <a:t>Bilgi toplama süreci yataydan dikeye sonra yataya doğru yol izler.</a:t>
            </a:r>
          </a:p>
        </p:txBody>
      </p:sp>
    </p:spTree>
    <p:extLst>
      <p:ext uri="{BB962C8B-B14F-4D97-AF65-F5344CB8AC3E}">
        <p14:creationId xmlns:p14="http://schemas.microsoft.com/office/powerpoint/2010/main" val="3795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323528" y="1196752"/>
            <a:ext cx="8229600" cy="4937760"/>
          </a:xfrm>
        </p:spPr>
        <p:txBody>
          <a:bodyPr>
            <a:normAutofit lnSpcReduction="10000"/>
          </a:bodyPr>
          <a:lstStyle/>
          <a:p>
            <a:pPr>
              <a:defRPr/>
            </a:pPr>
            <a:r>
              <a:rPr lang="tr-TR" sz="3600" b="1" u="sng" dirty="0"/>
              <a:t>Son Değerlendirme Aşaması</a:t>
            </a:r>
            <a:endParaRPr lang="tr-TR" sz="4000" u="sng" dirty="0">
              <a:effectLst>
                <a:outerShdw blurRad="38100" dist="38100" dir="2700000" algn="tl">
                  <a:srgbClr val="000000"/>
                </a:outerShdw>
              </a:effectLst>
            </a:endParaRPr>
          </a:p>
          <a:p>
            <a:pPr>
              <a:lnSpc>
                <a:spcPct val="90000"/>
              </a:lnSpc>
              <a:defRPr/>
            </a:pPr>
            <a:endParaRPr lang="tr-TR" sz="3600" b="1" dirty="0"/>
          </a:p>
          <a:p>
            <a:pPr>
              <a:lnSpc>
                <a:spcPct val="90000"/>
              </a:lnSpc>
              <a:defRPr/>
            </a:pPr>
            <a:r>
              <a:rPr lang="tr-TR" sz="2800" dirty="0" smtClean="0"/>
              <a:t>6</a:t>
            </a:r>
            <a:r>
              <a:rPr lang="tr-TR" sz="2800" dirty="0"/>
              <a:t>. Bilgi Temeli Anlayış Geliştirmek için Kullanılır. Durum içinde grubu anlama. İnsan gelişimi, insan farklılıkları, sosyal çevre bilgisi.  </a:t>
            </a:r>
          </a:p>
          <a:p>
            <a:pPr>
              <a:lnSpc>
                <a:spcPct val="90000"/>
              </a:lnSpc>
              <a:defRPr/>
            </a:pPr>
            <a:r>
              <a:rPr lang="tr-TR" sz="2800" dirty="0"/>
              <a:t>7. Değerlendirme Yaşam Durumlarındaki Gereksinimleri ve Problemleri Tanımlar ve Bunların Anlamlarını ve Kalıplarını Açıklar.</a:t>
            </a:r>
          </a:p>
          <a:p>
            <a:pPr>
              <a:lnSpc>
                <a:spcPct val="90000"/>
              </a:lnSpc>
              <a:defRPr/>
            </a:pPr>
            <a:r>
              <a:rPr lang="tr-TR" sz="2800" dirty="0"/>
              <a:t>8. Değerlendirme Grubun Güçlerini, Bu Güçleri Müdahale Boyunca Kullanacak Biçimde Tanımlar</a:t>
            </a:r>
          </a:p>
          <a:p>
            <a:pPr>
              <a:lnSpc>
                <a:spcPct val="90000"/>
              </a:lnSpc>
              <a:defRPr/>
            </a:pPr>
            <a:r>
              <a:rPr lang="tr-TR" sz="2800" dirty="0"/>
              <a:t>Gruplar Güçlerinden Gelişirler Zayıf Yanlarından</a:t>
            </a:r>
            <a:endParaRPr lang="tr-TR" altLang="tr-TR" sz="2800" b="1" dirty="0"/>
          </a:p>
        </p:txBody>
      </p:sp>
    </p:spTree>
    <p:extLst>
      <p:ext uri="{BB962C8B-B14F-4D97-AF65-F5344CB8AC3E}">
        <p14:creationId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defRPr/>
            </a:pPr>
            <a:r>
              <a:rPr lang="tr-TR" sz="2400" b="1" u="sng" dirty="0"/>
              <a:t>Son Değerlendirme Aşaması</a:t>
            </a:r>
            <a:endParaRPr lang="tr-TR" sz="2800" u="sng" dirty="0">
              <a:effectLst>
                <a:outerShdw blurRad="38100" dist="38100" dir="2700000" algn="tl">
                  <a:srgbClr val="000000"/>
                </a:outerShdw>
              </a:effectLst>
            </a:endParaRPr>
          </a:p>
          <a:p>
            <a:pPr>
              <a:lnSpc>
                <a:spcPct val="90000"/>
              </a:lnSpc>
              <a:defRPr/>
            </a:pPr>
            <a:endParaRPr lang="tr-TR" sz="2400" b="1" dirty="0"/>
          </a:p>
          <a:p>
            <a:pPr>
              <a:lnSpc>
                <a:spcPct val="90000"/>
              </a:lnSpc>
              <a:defRPr/>
            </a:pPr>
            <a:r>
              <a:rPr lang="tr-TR" sz="2800" dirty="0"/>
              <a:t>9. Değerlendirme Biriciktir, Tekildir. İnsani durumlar karmaşıktır ve hiçbir durum bir başkasının aynısı değildir.</a:t>
            </a:r>
          </a:p>
          <a:p>
            <a:pPr>
              <a:lnSpc>
                <a:spcPct val="90000"/>
              </a:lnSpc>
              <a:defRPr/>
            </a:pPr>
            <a:r>
              <a:rPr lang="tr-TR" sz="2800" dirty="0"/>
              <a:t>10. Değerlendirmede Karar Verme – Yargıya Ulaşma Önemlidir. Her bir değerlendirme sonucunda mutlaka karar verilmelidir. Hangi parçalar dikkate alınacak, hangi bilgi temeli kullanılacak, aile sürece nasıl dahil edilecek, problem nasıl tanımlanacak.</a:t>
            </a:r>
          </a:p>
          <a:p>
            <a:pPr>
              <a:lnSpc>
                <a:spcPct val="90000"/>
              </a:lnSpc>
              <a:defRPr/>
            </a:pPr>
            <a:r>
              <a:rPr lang="tr-TR" sz="2800" dirty="0"/>
              <a:t>11. Anlamanın Sınırları Vardır. Hiçbir değerlendirme tam değildir. Tam bir anlama mümkün olmadığı gibi, istenir de değildir. Anlayış zaman alır.</a:t>
            </a:r>
          </a:p>
          <a:p>
            <a:endParaRPr lang="tr-TR" dirty="0"/>
          </a:p>
        </p:txBody>
      </p:sp>
    </p:spTree>
    <p:extLst>
      <p:ext uri="{BB962C8B-B14F-4D97-AF65-F5344CB8AC3E}">
        <p14:creationId xmlns:p14="http://schemas.microsoft.com/office/powerpoint/2010/main" val="391547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ctr"/>
            <a:r>
              <a:rPr lang="tr-TR" sz="2800" b="1" u="sng" dirty="0"/>
              <a:t>Son Değerlendirme </a:t>
            </a:r>
            <a:r>
              <a:rPr lang="tr-TR" sz="2800" b="1" u="sng" dirty="0" smtClean="0"/>
              <a:t>Aşaması</a:t>
            </a:r>
          </a:p>
          <a:p>
            <a:pPr algn="ctr"/>
            <a:endParaRPr lang="tr-TR" sz="3200" u="sng" dirty="0">
              <a:effectLst>
                <a:outerShdw blurRad="38100" dist="38100" dir="2700000" algn="tl">
                  <a:srgbClr val="000000"/>
                </a:outerShdw>
              </a:effectLst>
            </a:endParaRPr>
          </a:p>
          <a:p>
            <a:pPr marL="609600" indent="-609600" algn="ctr">
              <a:lnSpc>
                <a:spcPct val="90000"/>
              </a:lnSpc>
              <a:buNone/>
              <a:defRPr/>
            </a:pPr>
            <a:r>
              <a:rPr lang="tr-TR" b="1" u="sng" dirty="0"/>
              <a:t>Grup Üyelerinin Kendisini Değerlendirmesi</a:t>
            </a:r>
          </a:p>
          <a:p>
            <a:pPr marL="609600" indent="-609600" algn="ctr">
              <a:lnSpc>
                <a:spcPct val="90000"/>
              </a:lnSpc>
              <a:buNone/>
              <a:defRPr/>
            </a:pPr>
            <a:endParaRPr lang="tr-TR" b="1" u="sng" dirty="0"/>
          </a:p>
          <a:p>
            <a:pPr marL="609600" indent="-609600" algn="ctr">
              <a:lnSpc>
                <a:spcPct val="90000"/>
              </a:lnSpc>
              <a:buNone/>
              <a:defRPr/>
            </a:pPr>
            <a:r>
              <a:rPr lang="tr-TR" b="1" u="sng" dirty="0"/>
              <a:t>Oturumları Değerlendirme</a:t>
            </a:r>
          </a:p>
          <a:p>
            <a:pPr marL="609600" indent="-609600" algn="ctr">
              <a:lnSpc>
                <a:spcPct val="90000"/>
              </a:lnSpc>
              <a:buNone/>
              <a:defRPr/>
            </a:pPr>
            <a:endParaRPr lang="tr-TR" b="1" u="sng" dirty="0"/>
          </a:p>
          <a:p>
            <a:pPr marL="609600" indent="-609600" algn="ctr">
              <a:lnSpc>
                <a:spcPct val="90000"/>
              </a:lnSpc>
              <a:buNone/>
              <a:defRPr/>
            </a:pPr>
            <a:r>
              <a:rPr lang="tr-TR" b="1" u="sng" dirty="0"/>
              <a:t>Grup Liderini Değerlendirme</a:t>
            </a:r>
          </a:p>
          <a:p>
            <a:pPr algn="ctr"/>
            <a:endParaRPr lang="tr-TR" u="sng" dirty="0"/>
          </a:p>
        </p:txBody>
      </p:sp>
    </p:spTree>
    <p:extLst>
      <p:ext uri="{BB962C8B-B14F-4D97-AF65-F5344CB8AC3E}">
        <p14:creationId xmlns:p14="http://schemas.microsoft.com/office/powerpoint/2010/main" val="2398792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60</TotalTime>
  <Words>366</Words>
  <Application>Microsoft Office PowerPoint</Application>
  <PresentationFormat>Ekran Gösterisi (4:3)</PresentationFormat>
  <Paragraphs>38</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Ezgi Arslan</cp:lastModifiedBy>
  <cp:revision>18</cp:revision>
  <dcterms:created xsi:type="dcterms:W3CDTF">2017-04-26T08:36:58Z</dcterms:created>
  <dcterms:modified xsi:type="dcterms:W3CDTF">2017-12-11T08:00:02Z</dcterms:modified>
</cp:coreProperties>
</file>