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0" r:id="rId2"/>
    <p:sldId id="264" r:id="rId3"/>
    <p:sldId id="346" r:id="rId4"/>
    <p:sldId id="347" r:id="rId5"/>
    <p:sldId id="358" r:id="rId6"/>
    <p:sldId id="348" r:id="rId7"/>
    <p:sldId id="351" r:id="rId8"/>
    <p:sldId id="359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9"/>
    <p:restoredTop sz="96928"/>
  </p:normalViewPr>
  <p:slideViewPr>
    <p:cSldViewPr snapToGrid="0">
      <p:cViewPr varScale="1">
        <p:scale>
          <a:sx n="128" d="100"/>
          <a:sy n="128" d="100"/>
        </p:scale>
        <p:origin x="5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7F7DF5-E948-F160-9E1E-2BD153FFEF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B62297F-3509-B546-26D9-649ED39C9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3ECAE7-B582-EF96-7499-9404DCEF1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E16E96-5AC3-2D67-3075-D32BEA9B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6E4B312-2EA6-90BC-6EAE-38859C846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426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A28BEE-56B2-5506-7E87-6B5723D11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DA95D34-AE8A-336C-D0F2-4520F740D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586C4B-E351-41CF-5496-59A34BF34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35C6836-2CB5-E1D8-1FF0-0ABA0E78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FE0E9A-AA64-618F-FA2F-8E34D1F86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972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03F4753-35B1-58EA-B7FF-3EC073004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772D2F-ACF9-3393-0659-21572ECAB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C216F88-4928-300C-7ED6-B1AF9E596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A7D2D09-26B3-382C-6C0B-DF33213EB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306B3D-ED55-A298-1F01-A94A00E65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068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48AC6E-74CC-4FA2-12EA-579B22A35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FE3853-08BD-8AD6-3EE3-EA0DDCACE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491EA2-059A-938D-E15A-15F54F505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28C5269-F4BE-DF7C-BE7B-49E5136AF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7A7018F-F46D-F367-FC73-C5B4DBA8C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983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9AC17C-BB97-44FB-F5AA-4A744DADC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2034B12-73CD-F70F-3671-8CA880F2C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E3B060-3D1C-E788-CCE2-D0B80EA89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646CE87-7B5E-F850-AFF5-17353C8C4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C43748-8D39-0DD5-8EAC-2319DD044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148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23681FD-8D20-9D98-51D3-7AE7520FA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A2B1C1-B389-C8D9-1A31-9D888BF423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E5EF03A-B7B1-F01E-6EA7-CFABB6858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9C18C5E-3A0F-C16B-F473-4BBF0D20F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BEB8D21-8822-83E0-E61F-6D00956A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AAE17EA-8D82-0019-94CB-652A1323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724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482C83-7053-87E8-85A0-93BBC8D9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E0DFE6-FBE2-97E0-7FD5-2109AAE61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2D0A08D-9884-8FD4-D186-836A6F4EC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02B583F-E5BD-E0D4-4310-F9C4A489A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9771311-BB02-0DB3-F689-D876F0006F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E4C95AB-9EEA-10CA-8330-47B93AD6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B33B0F4-A80A-CF42-E3E7-10DB9E32C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D295C0D-25A9-16B1-21E3-0F7752F58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343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7C8E10-2A4F-57A4-DDE4-D0B99E879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3590F88-80F5-81F1-36AF-112AE3740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A85B94E-0168-65A1-5A67-A48B238D0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F457EE3-8E04-9609-6CA4-C35C22CB1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167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BD3AD1F-9647-752B-2124-44BFF1DF5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E22DD1A-A7FC-2F84-A4A3-A3BEE82E9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8FEC919-AF23-10AB-70E9-23C98983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2552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D63911-228B-FEE7-AEEE-7E298A7B0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9A523B-A25F-681E-9C4C-118C71E1F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BC33E62-5412-5038-71E3-9F2251EE0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83C6DDC-006E-6701-ACFE-CF8788081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68AD91-0D80-0CDC-2E33-E1A8FA9F3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F95D012-67CC-CE57-ED3F-2E137593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226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03012F-C69A-A1A8-5578-A823FBD2C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5BBDD29-26F8-4952-7C32-C4CCF74B60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E975D8-5D32-8EE6-9615-381B8A50CD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541F13F-1C58-D02A-C692-26FF52E28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20E081-C776-2CFA-C3A5-7F2757C9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406DF1-4080-2E49-43A4-C0722AD5F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821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14E006C-CE93-F934-AB4B-361FD9143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219A0-41EF-0EE3-A0DC-51110F525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9113F8-C30E-B635-E03B-07F0871A03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E1214-98F5-B842-A8CD-83FE063BB7A1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41811C2-6142-A7CA-2A73-0A1A45D9A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14869D-CC69-6FB4-C912-36ECFE0B8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ABD10-4738-274B-A572-2029DAF8CF2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405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568EFF-1D36-EC17-7640-517FEE7D2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87067"/>
          </a:xfrm>
        </p:spPr>
        <p:txBody>
          <a:bodyPr/>
          <a:lstStyle/>
          <a:p>
            <a:pPr algn="ctr"/>
            <a:br>
              <a:rPr lang="hu-HU" dirty="0"/>
            </a:br>
            <a:br>
              <a:rPr lang="hu-HU" dirty="0"/>
            </a:br>
            <a:r>
              <a:rPr lang="hu-HU" dirty="0"/>
              <a:t>2. </a:t>
            </a:r>
            <a:r>
              <a:rPr lang="hu-HU" dirty="0" err="1"/>
              <a:t>Hafta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32418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45D08C-26C5-C746-AC3D-BF4DA4E5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Klasik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Edebiyatı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444842-BDF3-B043-95EC-160EFFCF1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1. Ders: </a:t>
            </a:r>
            <a:r>
              <a:rPr lang="hu-HU" dirty="0" err="1"/>
              <a:t>Tartışma</a:t>
            </a:r>
            <a:r>
              <a:rPr lang="hu-HU" dirty="0"/>
              <a:t>: </a:t>
            </a:r>
          </a:p>
          <a:p>
            <a:pPr lvl="1"/>
            <a:r>
              <a:rPr lang="hu-HU" dirty="0" err="1"/>
              <a:t>Klasik</a:t>
            </a:r>
            <a:r>
              <a:rPr lang="hu-HU" dirty="0"/>
              <a:t> </a:t>
            </a:r>
            <a:r>
              <a:rPr lang="hu-HU" dirty="0" err="1"/>
              <a:t>nedir</a:t>
            </a:r>
            <a:r>
              <a:rPr lang="hu-HU" dirty="0"/>
              <a:t>? </a:t>
            </a:r>
          </a:p>
          <a:p>
            <a:pPr lvl="1"/>
            <a:r>
              <a:rPr lang="hu-HU" dirty="0" err="1"/>
              <a:t>Klasik</a:t>
            </a:r>
            <a:r>
              <a:rPr lang="hu-HU" dirty="0"/>
              <a:t> ne </a:t>
            </a:r>
            <a:r>
              <a:rPr lang="hu-HU" dirty="0" err="1"/>
              <a:t>değildir</a:t>
            </a:r>
            <a:r>
              <a:rPr lang="hu-HU" dirty="0"/>
              <a:t>? </a:t>
            </a:r>
          </a:p>
          <a:p>
            <a:pPr lvl="1"/>
            <a:r>
              <a:rPr lang="hu-HU" dirty="0" err="1"/>
              <a:t>Örnekler</a:t>
            </a:r>
            <a:r>
              <a:rPr lang="hu-HU" dirty="0"/>
              <a:t>? </a:t>
            </a:r>
          </a:p>
          <a:p>
            <a:pPr lvl="1"/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ülkenin</a:t>
            </a:r>
            <a:r>
              <a:rPr lang="hu-HU" dirty="0"/>
              <a:t> </a:t>
            </a:r>
            <a:r>
              <a:rPr lang="hu-HU" dirty="0" err="1"/>
              <a:t>edebiyatını</a:t>
            </a:r>
            <a:r>
              <a:rPr lang="hu-HU" dirty="0"/>
              <a:t> </a:t>
            </a:r>
            <a:r>
              <a:rPr lang="hu-HU" dirty="0" err="1"/>
              <a:t>diğerlerinden</a:t>
            </a:r>
            <a:r>
              <a:rPr lang="hu-HU" dirty="0"/>
              <a:t> </a:t>
            </a:r>
            <a:r>
              <a:rPr lang="hu-HU" dirty="0" err="1"/>
              <a:t>neler</a:t>
            </a:r>
            <a:r>
              <a:rPr lang="hu-HU" dirty="0"/>
              <a:t> </a:t>
            </a:r>
            <a:r>
              <a:rPr lang="hu-HU" dirty="0" err="1"/>
              <a:t>ayırır</a:t>
            </a:r>
            <a:r>
              <a:rPr lang="hu-HU" dirty="0"/>
              <a:t>?</a:t>
            </a:r>
          </a:p>
          <a:p>
            <a:pPr lvl="1"/>
            <a:r>
              <a:rPr lang="hu-HU" dirty="0"/>
              <a:t>„</a:t>
            </a:r>
            <a:r>
              <a:rPr lang="hu-HU" dirty="0" err="1"/>
              <a:t>Macar</a:t>
            </a:r>
            <a:r>
              <a:rPr lang="hu-HU" dirty="0"/>
              <a:t>”,   „</a:t>
            </a:r>
            <a:r>
              <a:rPr lang="hu-HU" dirty="0" err="1"/>
              <a:t>Klasik</a:t>
            </a:r>
            <a:r>
              <a:rPr lang="hu-HU" dirty="0"/>
              <a:t>”, „</a:t>
            </a:r>
            <a:r>
              <a:rPr lang="hu-HU" dirty="0" err="1"/>
              <a:t>Edebiyat”ı</a:t>
            </a:r>
            <a:r>
              <a:rPr lang="hu-HU" dirty="0"/>
              <a:t> </a:t>
            </a:r>
            <a:r>
              <a:rPr lang="hu-HU" dirty="0" err="1"/>
              <a:t>kavramını</a:t>
            </a:r>
            <a:r>
              <a:rPr lang="hu-HU" dirty="0"/>
              <a:t> </a:t>
            </a:r>
            <a:r>
              <a:rPr lang="hu-HU" dirty="0" err="1"/>
              <a:t>tartışalım</a:t>
            </a:r>
            <a:r>
              <a:rPr lang="hu-HU" dirty="0"/>
              <a:t>...</a:t>
            </a:r>
          </a:p>
          <a:p>
            <a:pPr marL="457200" lvl="1" indent="0">
              <a:buNone/>
            </a:pPr>
            <a:r>
              <a:rPr lang="hu-HU" dirty="0"/>
              <a:t>	</a:t>
            </a:r>
          </a:p>
          <a:p>
            <a:pPr lvl="1"/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1449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BBF8F3-5B48-FE4E-3DB4-50A9C294E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Klasik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588616-781B-AE7C-973E-64B0790FB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«1. Eski Yunan, Roma ve XVII. yüzyıl Fransız sanatıyla ilgili sanatçı veya eser: Yunan klasikleri. Fransız klasikleri. 2. Üzerinden çok zaman geçtiği hâlde değerini yitirmeyen, türünde örnek olarak görülen eser: “Klasikler bir kültür, bir gusto, bir seviye ölçütüdür.” TDK</a:t>
            </a:r>
          </a:p>
          <a:p>
            <a:endParaRPr lang="tr-TR" dirty="0"/>
          </a:p>
          <a:p>
            <a:r>
              <a:rPr lang="hu-HU" b="1" dirty="0"/>
              <a:t>ideális értékeket közvetítő</a:t>
            </a:r>
            <a:r>
              <a:rPr lang="hu-HU" dirty="0"/>
              <a:t> (mű, alkotó), aminek/akinek a gyökerei visszanyúlnak az ókori görög-római kultúráig, illetve közvetlenül ennek az ókori kultúrának az alkotói, alkotásai. (</a:t>
            </a:r>
            <a:r>
              <a:rPr lang="hu-HU" dirty="0" err="1"/>
              <a:t>Wikiszotar.hu</a:t>
            </a:r>
            <a:r>
              <a:rPr lang="hu-HU" dirty="0"/>
              <a:t>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67746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5D69D4-C0EB-53A9-381D-433284590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Tarihinin</a:t>
            </a:r>
            <a:r>
              <a:rPr lang="hu-HU" dirty="0"/>
              <a:t> </a:t>
            </a:r>
            <a:r>
              <a:rPr lang="hu-HU" dirty="0" err="1"/>
              <a:t>Dönemleri</a:t>
            </a:r>
            <a:br>
              <a:rPr lang="hu-HU" dirty="0"/>
            </a:br>
            <a:r>
              <a:rPr lang="hu-HU" sz="1600" dirty="0"/>
              <a:t>Kaynak:  </a:t>
            </a:r>
            <a:r>
              <a:rPr lang="hu-HU" sz="1600" dirty="0" err="1"/>
              <a:t>Eckmann</a:t>
            </a:r>
            <a:r>
              <a:rPr lang="hu-HU" sz="1600" dirty="0"/>
              <a:t> </a:t>
            </a:r>
            <a:r>
              <a:rPr lang="hu-HU" sz="1600" dirty="0" err="1"/>
              <a:t>J</a:t>
            </a:r>
            <a:r>
              <a:rPr lang="hu-HU" sz="1600" dirty="0"/>
              <a:t> (1944). </a:t>
            </a:r>
            <a:r>
              <a:rPr lang="hu-HU" sz="1600" dirty="0" err="1"/>
              <a:t>Macar</a:t>
            </a:r>
            <a:r>
              <a:rPr lang="hu-HU" sz="1600" dirty="0"/>
              <a:t> </a:t>
            </a:r>
            <a:r>
              <a:rPr lang="hu-HU" sz="1600" dirty="0" err="1"/>
              <a:t>Edebiyat</a:t>
            </a:r>
            <a:r>
              <a:rPr lang="hu-HU" sz="1600" dirty="0"/>
              <a:t> </a:t>
            </a:r>
            <a:r>
              <a:rPr lang="hu-HU" sz="1600" dirty="0" err="1"/>
              <a:t>Tarihi</a:t>
            </a:r>
            <a:r>
              <a:rPr lang="hu-HU" sz="1600" dirty="0"/>
              <a:t>. </a:t>
            </a:r>
            <a:r>
              <a:rPr lang="hu-HU" sz="1600" dirty="0" err="1"/>
              <a:t>İstanbul</a:t>
            </a:r>
            <a:r>
              <a:rPr lang="hu-HU" sz="1600" dirty="0"/>
              <a:t> </a:t>
            </a:r>
            <a:r>
              <a:rPr lang="hu-HU" sz="1600" dirty="0" err="1"/>
              <a:t>Pulhan</a:t>
            </a:r>
            <a:r>
              <a:rPr lang="hu-HU" sz="1600" dirty="0"/>
              <a:t> </a:t>
            </a:r>
            <a:r>
              <a:rPr lang="hu-HU" sz="1600" dirty="0" err="1"/>
              <a:t>Matbaası</a:t>
            </a:r>
            <a:br>
              <a:rPr lang="hu-HU" sz="1600" dirty="0"/>
            </a:br>
            <a:r>
              <a:rPr lang="hu-HU" sz="1600" dirty="0"/>
              <a:t>Kaynak: Tamás F (1996). Magyar Irodalmi Kalauz. Szent István Intelmeitől Petőfiig. Nemzeti Tankönyvkiadó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898309-9D8D-BC08-7598-F2598D364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2"/>
            <a:r>
              <a:rPr lang="hu-HU" dirty="0"/>
              <a:t>„</a:t>
            </a:r>
            <a:r>
              <a:rPr lang="hu-HU" i="1" dirty="0"/>
              <a:t>Kezdetben </a:t>
            </a:r>
            <a:r>
              <a:rPr lang="hu-HU" i="1" dirty="0" err="1"/>
              <a:t>teremté</a:t>
            </a:r>
            <a:r>
              <a:rPr lang="hu-HU" i="1" dirty="0"/>
              <a:t> Isten az eget és a földet” </a:t>
            </a:r>
            <a:r>
              <a:rPr lang="hu-HU" sz="1800" dirty="0"/>
              <a:t>Bibliai szavak Károlyi Gáspár fordításában</a:t>
            </a:r>
          </a:p>
          <a:p>
            <a:pPr marL="914400" lvl="2" indent="0">
              <a:buNone/>
            </a:pPr>
            <a:endParaRPr lang="hu-HU" sz="1800" dirty="0"/>
          </a:p>
          <a:p>
            <a:pPr lvl="4"/>
            <a:r>
              <a:rPr lang="hu-HU" dirty="0" err="1"/>
              <a:t>Tarihten</a:t>
            </a:r>
            <a:r>
              <a:rPr lang="hu-HU" dirty="0"/>
              <a:t> </a:t>
            </a:r>
            <a:r>
              <a:rPr lang="hu-HU" dirty="0" err="1"/>
              <a:t>söz</a:t>
            </a:r>
            <a:r>
              <a:rPr lang="hu-HU" dirty="0"/>
              <a:t> </a:t>
            </a:r>
            <a:r>
              <a:rPr lang="hu-HU" dirty="0" err="1"/>
              <a:t>ettiğimizde</a:t>
            </a:r>
            <a:r>
              <a:rPr lang="hu-HU" dirty="0"/>
              <a:t> </a:t>
            </a:r>
            <a:r>
              <a:rPr lang="hu-HU" dirty="0" err="1"/>
              <a:t>hep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başlangıca</a:t>
            </a:r>
            <a:r>
              <a:rPr lang="hu-HU" dirty="0"/>
              <a:t> </a:t>
            </a:r>
            <a:r>
              <a:rPr lang="hu-HU" dirty="0" err="1"/>
              <a:t>gereksinim</a:t>
            </a:r>
            <a:r>
              <a:rPr lang="hu-HU" dirty="0"/>
              <a:t> </a:t>
            </a:r>
            <a:r>
              <a:rPr lang="hu-HU" dirty="0" err="1"/>
              <a:t>duyarız</a:t>
            </a:r>
            <a:r>
              <a:rPr lang="hu-HU" dirty="0"/>
              <a:t> (</a:t>
            </a:r>
            <a:r>
              <a:rPr lang="hu-HU" sz="1800" dirty="0"/>
              <a:t>Tamás, 1996, 7).</a:t>
            </a:r>
          </a:p>
          <a:p>
            <a:pPr lvl="4"/>
            <a:r>
              <a:rPr lang="hu-HU" dirty="0" err="1"/>
              <a:t>Ir</a:t>
            </a:r>
            <a:r>
              <a:rPr lang="hu-HU" dirty="0"/>
              <a:t>-odalom/ </a:t>
            </a:r>
            <a:r>
              <a:rPr lang="hu-HU" dirty="0" err="1"/>
              <a:t>yazmak</a:t>
            </a:r>
            <a:r>
              <a:rPr lang="hu-HU" dirty="0"/>
              <a:t> /</a:t>
            </a:r>
            <a:r>
              <a:rPr lang="hu-HU" dirty="0" err="1"/>
              <a:t>yazıyı</a:t>
            </a:r>
            <a:r>
              <a:rPr lang="hu-HU" dirty="0"/>
              <a:t> </a:t>
            </a:r>
            <a:r>
              <a:rPr lang="hu-HU" dirty="0" err="1"/>
              <a:t>milat</a:t>
            </a:r>
            <a:r>
              <a:rPr lang="hu-HU" dirty="0"/>
              <a:t> </a:t>
            </a:r>
            <a:r>
              <a:rPr lang="hu-HU" dirty="0" err="1"/>
              <a:t>almak</a:t>
            </a:r>
            <a:r>
              <a:rPr lang="hu-HU" dirty="0"/>
              <a:t> „az első írásos emlék”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başlangıç</a:t>
            </a:r>
            <a:r>
              <a:rPr lang="hu-HU" dirty="0"/>
              <a:t> </a:t>
            </a:r>
            <a:r>
              <a:rPr lang="hu-HU" dirty="0" err="1"/>
              <a:t>noktası</a:t>
            </a:r>
            <a:r>
              <a:rPr lang="hu-HU" dirty="0"/>
              <a:t> </a:t>
            </a:r>
            <a:r>
              <a:rPr lang="hu-HU" dirty="0" err="1"/>
              <a:t>olarak</a:t>
            </a:r>
            <a:r>
              <a:rPr lang="hu-HU" dirty="0"/>
              <a:t> </a:t>
            </a:r>
            <a:r>
              <a:rPr lang="hu-HU" dirty="0" err="1"/>
              <a:t>alınabilir</a:t>
            </a:r>
            <a:r>
              <a:rPr lang="hu-HU" dirty="0"/>
              <a:t>.</a:t>
            </a:r>
          </a:p>
          <a:p>
            <a:pPr lvl="4"/>
            <a:r>
              <a:rPr lang="hu-HU" dirty="0" err="1"/>
              <a:t>Peki</a:t>
            </a:r>
            <a:r>
              <a:rPr lang="hu-HU" dirty="0"/>
              <a:t> </a:t>
            </a:r>
            <a:r>
              <a:rPr lang="hu-HU" dirty="0" err="1"/>
              <a:t>sözlü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? Szóbeli (orális) hagyomány? (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kapsama</a:t>
            </a:r>
            <a:r>
              <a:rPr lang="hu-HU" dirty="0"/>
              <a:t> </a:t>
            </a:r>
            <a:r>
              <a:rPr lang="hu-HU" dirty="0" err="1"/>
              <a:t>neler</a:t>
            </a:r>
            <a:r>
              <a:rPr lang="hu-HU" dirty="0"/>
              <a:t> </a:t>
            </a:r>
            <a:r>
              <a:rPr lang="hu-HU" dirty="0" err="1"/>
              <a:t>girer</a:t>
            </a:r>
            <a:r>
              <a:rPr lang="hu-HU" dirty="0"/>
              <a:t>?)</a:t>
            </a:r>
          </a:p>
          <a:p>
            <a:pPr lvl="5"/>
            <a:r>
              <a:rPr lang="hu-HU" dirty="0" err="1"/>
              <a:t>Masallar</a:t>
            </a:r>
            <a:r>
              <a:rPr lang="hu-HU" dirty="0"/>
              <a:t>, </a:t>
            </a:r>
            <a:r>
              <a:rPr lang="hu-HU" dirty="0" err="1"/>
              <a:t>ağıtlar</a:t>
            </a:r>
            <a:r>
              <a:rPr lang="hu-HU" dirty="0"/>
              <a:t>, </a:t>
            </a:r>
            <a:r>
              <a:rPr lang="hu-HU" dirty="0" err="1"/>
              <a:t>türküler</a:t>
            </a:r>
            <a:r>
              <a:rPr lang="hu-HU" dirty="0"/>
              <a:t> vb.</a:t>
            </a:r>
          </a:p>
          <a:p>
            <a:pPr lvl="4"/>
            <a:r>
              <a:rPr lang="hu-HU" dirty="0" err="1"/>
              <a:t>Macarların</a:t>
            </a:r>
            <a:r>
              <a:rPr lang="hu-HU" dirty="0"/>
              <a:t> „honfoglalás” </a:t>
            </a:r>
            <a:r>
              <a:rPr lang="hu-HU" dirty="0" err="1"/>
              <a:t>öncesinde</a:t>
            </a:r>
            <a:r>
              <a:rPr lang="hu-HU" dirty="0"/>
              <a:t> </a:t>
            </a:r>
            <a:r>
              <a:rPr lang="hu-HU" dirty="0" err="1"/>
              <a:t>yazıları</a:t>
            </a:r>
            <a:r>
              <a:rPr lang="hu-HU" dirty="0"/>
              <a:t> </a:t>
            </a:r>
            <a:r>
              <a:rPr lang="hu-HU" dirty="0" err="1"/>
              <a:t>yok</a:t>
            </a:r>
            <a:r>
              <a:rPr lang="hu-HU" dirty="0"/>
              <a:t> </a:t>
            </a:r>
            <a:r>
              <a:rPr lang="hu-HU" dirty="0" err="1"/>
              <a:t>muydu</a:t>
            </a:r>
            <a:r>
              <a:rPr lang="hu-HU" dirty="0"/>
              <a:t>? </a:t>
            </a:r>
          </a:p>
          <a:p>
            <a:pPr lvl="5"/>
            <a:r>
              <a:rPr lang="hu-HU" dirty="0"/>
              <a:t>Rovásírás: </a:t>
            </a:r>
            <a:r>
              <a:rPr lang="hu-HU" dirty="0" err="1"/>
              <a:t>Uzun</a:t>
            </a:r>
            <a:r>
              <a:rPr lang="hu-HU" dirty="0"/>
              <a:t> </a:t>
            </a:r>
            <a:r>
              <a:rPr lang="hu-HU" dirty="0" err="1"/>
              <a:t>metinler</a:t>
            </a:r>
            <a:r>
              <a:rPr lang="hu-HU" dirty="0"/>
              <a:t> </a:t>
            </a:r>
            <a:r>
              <a:rPr lang="hu-HU" dirty="0" err="1"/>
              <a:t>yazmaya</a:t>
            </a:r>
            <a:r>
              <a:rPr lang="hu-HU" dirty="0"/>
              <a:t> </a:t>
            </a:r>
            <a:r>
              <a:rPr lang="hu-HU" dirty="0" err="1"/>
              <a:t>uygun</a:t>
            </a:r>
            <a:r>
              <a:rPr lang="hu-HU" dirty="0"/>
              <a:t> </a:t>
            </a:r>
            <a:r>
              <a:rPr lang="hu-HU" dirty="0" err="1"/>
              <a:t>değil</a:t>
            </a:r>
            <a:r>
              <a:rPr lang="hu-HU" dirty="0"/>
              <a:t>. </a:t>
            </a:r>
            <a:r>
              <a:rPr lang="hu-HU" dirty="0" err="1"/>
              <a:t>Edebi</a:t>
            </a:r>
            <a:r>
              <a:rPr lang="hu-HU" dirty="0"/>
              <a:t> </a:t>
            </a:r>
            <a:r>
              <a:rPr lang="hu-HU" dirty="0" err="1"/>
              <a:t>olan</a:t>
            </a:r>
            <a:r>
              <a:rPr lang="hu-HU" dirty="0"/>
              <a:t>, </a:t>
            </a:r>
            <a:r>
              <a:rPr lang="hu-HU" dirty="0" err="1"/>
              <a:t>kurmaca</a:t>
            </a:r>
            <a:r>
              <a:rPr lang="hu-HU" dirty="0"/>
              <a:t> </a:t>
            </a:r>
            <a:r>
              <a:rPr lang="hu-HU" dirty="0" err="1"/>
              <a:t>olan</a:t>
            </a:r>
            <a:r>
              <a:rPr lang="hu-HU" dirty="0"/>
              <a:t>, </a:t>
            </a:r>
            <a:r>
              <a:rPr lang="hu-HU" dirty="0" err="1"/>
              <a:t>hayalgücü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yaratıcılık</a:t>
            </a:r>
            <a:r>
              <a:rPr lang="hu-HU" dirty="0"/>
              <a:t> </a:t>
            </a:r>
            <a:r>
              <a:rPr lang="hu-HU" dirty="0" err="1"/>
              <a:t>isteyen</a:t>
            </a:r>
            <a:r>
              <a:rPr lang="hu-HU" dirty="0"/>
              <a:t> </a:t>
            </a:r>
            <a:r>
              <a:rPr lang="hu-HU" dirty="0" err="1"/>
              <a:t>daha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sözlü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aracılığıyla</a:t>
            </a:r>
            <a:r>
              <a:rPr lang="hu-HU" dirty="0"/>
              <a:t> </a:t>
            </a:r>
            <a:r>
              <a:rPr lang="hu-HU" dirty="0" err="1"/>
              <a:t>hayat</a:t>
            </a:r>
            <a:r>
              <a:rPr lang="hu-HU" dirty="0"/>
              <a:t> </a:t>
            </a:r>
            <a:r>
              <a:rPr lang="hu-HU" dirty="0" err="1"/>
              <a:t>buluyor</a:t>
            </a:r>
            <a:r>
              <a:rPr lang="hu-HU" dirty="0"/>
              <a:t>. </a:t>
            </a:r>
          </a:p>
          <a:p>
            <a:pPr lvl="5"/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yüzden</a:t>
            </a:r>
            <a:r>
              <a:rPr lang="hu-HU" dirty="0"/>
              <a:t> </a:t>
            </a:r>
            <a:r>
              <a:rPr lang="hu-HU" dirty="0" err="1"/>
              <a:t>eğer</a:t>
            </a:r>
            <a:r>
              <a:rPr lang="hu-HU" dirty="0"/>
              <a:t> </a:t>
            </a:r>
            <a:r>
              <a:rPr lang="hu-HU" dirty="0" err="1"/>
              <a:t>yazılı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tarihinden</a:t>
            </a:r>
            <a:r>
              <a:rPr lang="hu-HU" dirty="0"/>
              <a:t> </a:t>
            </a:r>
            <a:r>
              <a:rPr lang="hu-HU" dirty="0" err="1"/>
              <a:t>söz</a:t>
            </a:r>
            <a:r>
              <a:rPr lang="hu-HU" dirty="0"/>
              <a:t> </a:t>
            </a:r>
            <a:r>
              <a:rPr lang="hu-HU" dirty="0" err="1"/>
              <a:t>edeceksek</a:t>
            </a:r>
            <a:r>
              <a:rPr lang="hu-HU" dirty="0"/>
              <a:t>, </a:t>
            </a:r>
            <a:r>
              <a:rPr lang="hu-HU" dirty="0" err="1"/>
              <a:t>devletin</a:t>
            </a:r>
            <a:r>
              <a:rPr lang="hu-HU" dirty="0"/>
              <a:t> </a:t>
            </a:r>
            <a:r>
              <a:rPr lang="hu-HU" dirty="0" err="1"/>
              <a:t>kuruluşunu</a:t>
            </a:r>
            <a:r>
              <a:rPr lang="hu-HU" dirty="0"/>
              <a:t> </a:t>
            </a:r>
            <a:r>
              <a:rPr lang="hu-HU" dirty="0" err="1"/>
              <a:t>başlangıç</a:t>
            </a:r>
            <a:r>
              <a:rPr lang="hu-HU" dirty="0"/>
              <a:t> </a:t>
            </a:r>
            <a:r>
              <a:rPr lang="hu-HU" dirty="0" err="1"/>
              <a:t>noktası</a:t>
            </a:r>
            <a:r>
              <a:rPr lang="hu-HU" dirty="0"/>
              <a:t> </a:t>
            </a:r>
            <a:r>
              <a:rPr lang="hu-HU" dirty="0" err="1"/>
              <a:t>olarak</a:t>
            </a:r>
            <a:r>
              <a:rPr lang="hu-HU" dirty="0"/>
              <a:t> </a:t>
            </a:r>
            <a:r>
              <a:rPr lang="hu-HU" dirty="0" err="1"/>
              <a:t>alabiliriz</a:t>
            </a:r>
            <a:r>
              <a:rPr lang="hu-HU" dirty="0"/>
              <a:t>. </a:t>
            </a:r>
            <a:r>
              <a:rPr lang="hu-HU" dirty="0" err="1"/>
              <a:t>Bu</a:t>
            </a:r>
            <a:r>
              <a:rPr lang="hu-HU" dirty="0"/>
              <a:t> da Latin </a:t>
            </a:r>
            <a:r>
              <a:rPr lang="hu-HU" dirty="0" err="1"/>
              <a:t>harfleriyle</a:t>
            </a:r>
            <a:r>
              <a:rPr lang="hu-HU" dirty="0"/>
              <a:t> </a:t>
            </a:r>
            <a:r>
              <a:rPr lang="hu-HU" dirty="0" err="1"/>
              <a:t>başlayan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demek</a:t>
            </a:r>
            <a:r>
              <a:rPr lang="hu-HU" dirty="0"/>
              <a:t> ( A latin betűs írás) </a:t>
            </a:r>
          </a:p>
          <a:p>
            <a:pPr lvl="5"/>
            <a:r>
              <a:rPr lang="hu-HU" dirty="0" err="1"/>
              <a:t>Yazılı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, </a:t>
            </a:r>
            <a:r>
              <a:rPr lang="hu-HU" dirty="0" err="1"/>
              <a:t>yani</a:t>
            </a:r>
            <a:r>
              <a:rPr lang="hu-HU" dirty="0"/>
              <a:t> </a:t>
            </a:r>
            <a:r>
              <a:rPr lang="hu-HU" dirty="0" err="1"/>
              <a:t>Ortaçağ’dan</a:t>
            </a:r>
            <a:r>
              <a:rPr lang="hu-HU" dirty="0"/>
              <a:t> </a:t>
            </a:r>
            <a:r>
              <a:rPr lang="hu-HU" dirty="0" err="1"/>
              <a:t>söz</a:t>
            </a:r>
            <a:r>
              <a:rPr lang="hu-HU" dirty="0"/>
              <a:t> </a:t>
            </a:r>
            <a:r>
              <a:rPr lang="hu-HU" dirty="0" err="1"/>
              <a:t>edeceğiz</a:t>
            </a:r>
            <a:r>
              <a:rPr lang="hu-HU" dirty="0"/>
              <a:t>, </a:t>
            </a:r>
          </a:p>
          <a:p>
            <a:pPr lvl="5"/>
            <a:r>
              <a:rPr lang="hu-HU" dirty="0" err="1"/>
              <a:t>Avrupa’nın</a:t>
            </a:r>
            <a:r>
              <a:rPr lang="hu-HU" dirty="0"/>
              <a:t> </a:t>
            </a:r>
            <a:r>
              <a:rPr lang="hu-HU" dirty="0" err="1"/>
              <a:t>ortak</a:t>
            </a:r>
            <a:r>
              <a:rPr lang="hu-HU" dirty="0"/>
              <a:t> </a:t>
            </a:r>
            <a:r>
              <a:rPr lang="hu-HU" dirty="0" err="1"/>
              <a:t>kültür</a:t>
            </a:r>
            <a:r>
              <a:rPr lang="hu-HU" dirty="0"/>
              <a:t> </a:t>
            </a:r>
            <a:r>
              <a:rPr lang="hu-HU" dirty="0" err="1"/>
              <a:t>dilinin</a:t>
            </a:r>
            <a:r>
              <a:rPr lang="hu-HU" dirty="0"/>
              <a:t> </a:t>
            </a:r>
            <a:r>
              <a:rPr lang="hu-HU" dirty="0" err="1"/>
              <a:t>egemenliğinden</a:t>
            </a:r>
            <a:r>
              <a:rPr lang="hu-HU" dirty="0"/>
              <a:t>. </a:t>
            </a:r>
            <a:r>
              <a:rPr lang="hu-HU" dirty="0" err="1"/>
              <a:t>Nedir</a:t>
            </a:r>
            <a:r>
              <a:rPr lang="hu-HU" dirty="0"/>
              <a:t>?</a:t>
            </a:r>
          </a:p>
          <a:p>
            <a:pPr lvl="5"/>
            <a:r>
              <a:rPr lang="hu-HU" dirty="0"/>
              <a:t>Macarca </a:t>
            </a:r>
            <a:r>
              <a:rPr lang="hu-HU" dirty="0" err="1"/>
              <a:t>edebiyattan</a:t>
            </a:r>
            <a:r>
              <a:rPr lang="hu-HU" dirty="0"/>
              <a:t> ne </a:t>
            </a:r>
            <a:r>
              <a:rPr lang="hu-HU" dirty="0" err="1"/>
              <a:t>zaman</a:t>
            </a:r>
            <a:r>
              <a:rPr lang="hu-HU" dirty="0"/>
              <a:t> </a:t>
            </a:r>
            <a:r>
              <a:rPr lang="hu-HU" dirty="0" err="1"/>
              <a:t>söz</a:t>
            </a:r>
            <a:r>
              <a:rPr lang="hu-HU" dirty="0"/>
              <a:t> </a:t>
            </a:r>
            <a:r>
              <a:rPr lang="hu-HU" dirty="0" err="1"/>
              <a:t>etmeye</a:t>
            </a:r>
            <a:r>
              <a:rPr lang="hu-HU" dirty="0"/>
              <a:t> </a:t>
            </a:r>
            <a:r>
              <a:rPr lang="hu-HU" dirty="0" err="1"/>
              <a:t>başlıyoruz</a:t>
            </a:r>
            <a:r>
              <a:rPr lang="hu-HU" dirty="0"/>
              <a:t>? </a:t>
            </a:r>
          </a:p>
          <a:p>
            <a:pPr lvl="6"/>
            <a:r>
              <a:rPr lang="hu-HU" dirty="0"/>
              <a:t>16.yy. </a:t>
            </a:r>
            <a:r>
              <a:rPr lang="hu-HU" dirty="0" err="1"/>
              <a:t>Latince’ye</a:t>
            </a:r>
            <a:r>
              <a:rPr lang="hu-HU" dirty="0"/>
              <a:t> </a:t>
            </a:r>
            <a:r>
              <a:rPr lang="hu-HU" dirty="0" err="1"/>
              <a:t>eş</a:t>
            </a:r>
            <a:r>
              <a:rPr lang="hu-HU" dirty="0"/>
              <a:t> </a:t>
            </a:r>
            <a:r>
              <a:rPr lang="hu-HU" dirty="0" err="1"/>
              <a:t>olarak</a:t>
            </a:r>
            <a:r>
              <a:rPr lang="hu-HU" dirty="0"/>
              <a:t> </a:t>
            </a:r>
            <a:r>
              <a:rPr lang="hu-HU" dirty="0" err="1"/>
              <a:t>yaygınlaşmaya</a:t>
            </a:r>
            <a:r>
              <a:rPr lang="hu-HU" dirty="0"/>
              <a:t> </a:t>
            </a:r>
            <a:r>
              <a:rPr lang="hu-HU" dirty="0" err="1"/>
              <a:t>başlayacak</a:t>
            </a:r>
            <a:r>
              <a:rPr lang="hu-HU" dirty="0"/>
              <a:t> Macarca </a:t>
            </a:r>
            <a:r>
              <a:rPr lang="hu-HU" dirty="0" err="1"/>
              <a:t>üretim</a:t>
            </a:r>
            <a:r>
              <a:rPr lang="hu-HU" dirty="0"/>
              <a:t> de. </a:t>
            </a:r>
          </a:p>
          <a:p>
            <a:pPr lvl="6"/>
            <a:r>
              <a:rPr lang="hu-HU" dirty="0"/>
              <a:t>18.yy </a:t>
            </a:r>
            <a:r>
              <a:rPr lang="hu-HU" dirty="0" err="1"/>
              <a:t>sonları</a:t>
            </a:r>
            <a:r>
              <a:rPr lang="hu-HU" dirty="0"/>
              <a:t> Bessenyei György  </a:t>
            </a:r>
            <a:r>
              <a:rPr lang="hu-HU" dirty="0" err="1"/>
              <a:t>anadilci</a:t>
            </a:r>
            <a:r>
              <a:rPr lang="hu-HU" dirty="0"/>
              <a:t>- </a:t>
            </a:r>
            <a:r>
              <a:rPr lang="hu-HU" dirty="0" err="1"/>
              <a:t>Macarca’nın</a:t>
            </a:r>
            <a:r>
              <a:rPr lang="hu-HU" dirty="0"/>
              <a:t> </a:t>
            </a:r>
            <a:r>
              <a:rPr lang="hu-HU" dirty="0" err="1"/>
              <a:t>Latince’ye</a:t>
            </a:r>
            <a:r>
              <a:rPr lang="hu-HU" dirty="0"/>
              <a:t> </a:t>
            </a:r>
            <a:r>
              <a:rPr lang="hu-HU" dirty="0" err="1"/>
              <a:t>karşı</a:t>
            </a:r>
            <a:r>
              <a:rPr lang="hu-HU" dirty="0"/>
              <a:t>  </a:t>
            </a:r>
            <a:r>
              <a:rPr lang="hu-HU" dirty="0" err="1"/>
              <a:t>önemini</a:t>
            </a:r>
            <a:r>
              <a:rPr lang="hu-HU" dirty="0"/>
              <a:t> </a:t>
            </a:r>
            <a:r>
              <a:rPr lang="hu-HU" dirty="0" err="1"/>
              <a:t>vurgulayan</a:t>
            </a:r>
            <a:r>
              <a:rPr lang="hu-HU" dirty="0"/>
              <a:t> program.</a:t>
            </a:r>
          </a:p>
          <a:p>
            <a:pPr marL="2286000" lvl="5" indent="0">
              <a:buNone/>
            </a:pPr>
            <a:endParaRPr lang="hu-HU" i="1" dirty="0"/>
          </a:p>
          <a:p>
            <a:pPr lvl="5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99349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D4F6B-A443-8960-689B-607A5EA18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5"/>
            <a:r>
              <a:rPr lang="hu-HU" dirty="0"/>
              <a:t>TARTIŞMA: </a:t>
            </a:r>
            <a:r>
              <a:rPr lang="hu-HU" dirty="0" err="1"/>
              <a:t>Ulusal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edebiyattan</a:t>
            </a:r>
            <a:r>
              <a:rPr lang="hu-HU" dirty="0"/>
              <a:t> </a:t>
            </a:r>
            <a:r>
              <a:rPr lang="hu-HU" dirty="0" err="1"/>
              <a:t>söz</a:t>
            </a:r>
            <a:r>
              <a:rPr lang="hu-HU" dirty="0"/>
              <a:t> </a:t>
            </a:r>
            <a:r>
              <a:rPr lang="hu-HU" dirty="0" err="1"/>
              <a:t>edeceksek</a:t>
            </a:r>
            <a:r>
              <a:rPr lang="hu-HU" dirty="0"/>
              <a:t>, </a:t>
            </a:r>
            <a:r>
              <a:rPr lang="hu-HU" dirty="0" err="1"/>
              <a:t>o</a:t>
            </a:r>
            <a:r>
              <a:rPr lang="hu-HU" dirty="0"/>
              <a:t> </a:t>
            </a:r>
            <a:r>
              <a:rPr lang="hu-HU" dirty="0" err="1"/>
              <a:t>topraklardaki</a:t>
            </a:r>
            <a:r>
              <a:rPr lang="hu-HU" dirty="0"/>
              <a:t> </a:t>
            </a:r>
            <a:r>
              <a:rPr lang="hu-HU" dirty="0" err="1"/>
              <a:t>ulusal</a:t>
            </a:r>
            <a:r>
              <a:rPr lang="hu-HU" dirty="0"/>
              <a:t> dili mi </a:t>
            </a:r>
            <a:r>
              <a:rPr lang="hu-HU" dirty="0" err="1"/>
              <a:t>milat</a:t>
            </a:r>
            <a:r>
              <a:rPr lang="hu-HU" dirty="0"/>
              <a:t> </a:t>
            </a:r>
            <a:r>
              <a:rPr lang="hu-HU" dirty="0" err="1"/>
              <a:t>alacağız</a:t>
            </a:r>
            <a:r>
              <a:rPr lang="hu-HU" dirty="0"/>
              <a:t> </a:t>
            </a:r>
            <a:r>
              <a:rPr lang="hu-HU" dirty="0" err="1"/>
              <a:t>yoksa</a:t>
            </a:r>
            <a:r>
              <a:rPr lang="hu-HU" dirty="0"/>
              <a:t> </a:t>
            </a:r>
            <a:r>
              <a:rPr lang="hu-HU" dirty="0" err="1"/>
              <a:t>latince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, </a:t>
            </a:r>
            <a:r>
              <a:rPr lang="hu-HU" dirty="0" err="1"/>
              <a:t>o</a:t>
            </a:r>
            <a:r>
              <a:rPr lang="hu-HU" dirty="0"/>
              <a:t> </a:t>
            </a:r>
            <a:r>
              <a:rPr lang="hu-HU" dirty="0" err="1"/>
              <a:t>topraklarda</a:t>
            </a:r>
            <a:r>
              <a:rPr lang="hu-HU" dirty="0"/>
              <a:t> </a:t>
            </a:r>
            <a:r>
              <a:rPr lang="hu-HU" dirty="0" err="1"/>
              <a:t>üretildiği</a:t>
            </a:r>
            <a:r>
              <a:rPr lang="hu-HU" dirty="0"/>
              <a:t> </a:t>
            </a:r>
            <a:r>
              <a:rPr lang="hu-HU" dirty="0" err="1"/>
              <a:t>için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kapsama</a:t>
            </a:r>
            <a:r>
              <a:rPr lang="hu-HU" dirty="0"/>
              <a:t> </a:t>
            </a:r>
            <a:r>
              <a:rPr lang="hu-HU" dirty="0" err="1"/>
              <a:t>girer</a:t>
            </a:r>
            <a:r>
              <a:rPr lang="hu-HU" dirty="0"/>
              <a:t> mi? </a:t>
            </a:r>
          </a:p>
          <a:p>
            <a:pPr lvl="5"/>
            <a:r>
              <a:rPr lang="hu-HU" dirty="0" err="1"/>
              <a:t>Yani</a:t>
            </a:r>
            <a:r>
              <a:rPr lang="hu-HU" dirty="0"/>
              <a:t> Szent István </a:t>
            </a:r>
            <a:r>
              <a:rPr lang="hu-HU" dirty="0" err="1"/>
              <a:t>legendalarını</a:t>
            </a:r>
            <a:r>
              <a:rPr lang="hu-HU" dirty="0"/>
              <a:t>, Janus </a:t>
            </a:r>
            <a:r>
              <a:rPr lang="hu-HU" dirty="0" err="1"/>
              <a:t>Pannonius’u</a:t>
            </a:r>
            <a:r>
              <a:rPr lang="hu-HU" dirty="0"/>
              <a:t> </a:t>
            </a:r>
            <a:r>
              <a:rPr lang="hu-HU" dirty="0" err="1"/>
              <a:t>bırakıp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tarihini</a:t>
            </a:r>
            <a:r>
              <a:rPr lang="hu-HU" dirty="0"/>
              <a:t> </a:t>
            </a:r>
            <a:r>
              <a:rPr lang="hu-HU" dirty="0" err="1"/>
              <a:t>ilk</a:t>
            </a:r>
            <a:r>
              <a:rPr lang="hu-HU" dirty="0"/>
              <a:t> Macarca </a:t>
            </a:r>
            <a:r>
              <a:rPr lang="hu-HU" dirty="0" err="1"/>
              <a:t>eser</a:t>
            </a:r>
            <a:r>
              <a:rPr lang="hu-HU" dirty="0"/>
              <a:t> </a:t>
            </a:r>
            <a:r>
              <a:rPr lang="hu-HU" dirty="0" err="1"/>
              <a:t>olarak</a:t>
            </a:r>
            <a:r>
              <a:rPr lang="hu-HU" dirty="0"/>
              <a:t> </a:t>
            </a:r>
            <a:r>
              <a:rPr lang="hu-HU" dirty="0" err="1"/>
              <a:t>kabul</a:t>
            </a:r>
            <a:r>
              <a:rPr lang="hu-HU" dirty="0"/>
              <a:t> </a:t>
            </a:r>
            <a:r>
              <a:rPr lang="hu-HU" dirty="0" err="1"/>
              <a:t>edebileceğimiz</a:t>
            </a:r>
            <a:r>
              <a:rPr lang="hu-HU" dirty="0"/>
              <a:t> </a:t>
            </a:r>
            <a:r>
              <a:rPr lang="hu-HU" i="1" dirty="0"/>
              <a:t>Halotti Beszéd </a:t>
            </a:r>
            <a:r>
              <a:rPr lang="hu-HU" i="1" dirty="0" err="1"/>
              <a:t>ile</a:t>
            </a:r>
            <a:r>
              <a:rPr lang="hu-HU" i="1" dirty="0"/>
              <a:t> mi </a:t>
            </a:r>
            <a:r>
              <a:rPr lang="hu-HU" i="1" dirty="0" err="1"/>
              <a:t>başlatacağız</a:t>
            </a:r>
            <a:r>
              <a:rPr lang="hu-HU" i="1" dirty="0"/>
              <a:t>? </a:t>
            </a:r>
            <a:r>
              <a:rPr lang="hu-HU" dirty="0"/>
              <a:t>(</a:t>
            </a:r>
            <a:r>
              <a:rPr lang="hu-HU" sz="2800" dirty="0"/>
              <a:t>Tamás, 1996, 7).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4998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1DF00-D311-0876-643D-43CD56F13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tarihi</a:t>
            </a:r>
            <a:r>
              <a:rPr lang="hu-HU" dirty="0"/>
              <a:t> </a:t>
            </a:r>
            <a:r>
              <a:rPr lang="hu-HU" dirty="0" err="1"/>
              <a:t>yazımı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8D95E3-2101-8DB8-DE4A-416924459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Mutlaka</a:t>
            </a:r>
            <a:r>
              <a:rPr lang="hu-HU" dirty="0"/>
              <a:t> belli </a:t>
            </a:r>
            <a:r>
              <a:rPr lang="hu-HU" dirty="0" err="1"/>
              <a:t>perspektiflerle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çerçeveleme</a:t>
            </a:r>
            <a:r>
              <a:rPr lang="hu-HU" dirty="0"/>
              <a:t> </a:t>
            </a:r>
            <a:r>
              <a:rPr lang="hu-HU" dirty="0" err="1"/>
              <a:t>yapabiliriz</a:t>
            </a:r>
            <a:r>
              <a:rPr lang="hu-HU" dirty="0"/>
              <a:t>.</a:t>
            </a:r>
          </a:p>
          <a:p>
            <a:r>
              <a:rPr lang="hu-HU" dirty="0"/>
              <a:t> </a:t>
            </a:r>
            <a:r>
              <a:rPr lang="hu-HU" dirty="0" err="1"/>
              <a:t>Birbirini</a:t>
            </a:r>
            <a:r>
              <a:rPr lang="hu-HU" dirty="0"/>
              <a:t> </a:t>
            </a:r>
            <a:r>
              <a:rPr lang="hu-HU" dirty="0" err="1"/>
              <a:t>dışlayan</a:t>
            </a:r>
            <a:r>
              <a:rPr lang="hu-HU" dirty="0"/>
              <a:t> </a:t>
            </a:r>
            <a:r>
              <a:rPr lang="hu-HU" dirty="0" err="1"/>
              <a:t>kanonlarla</a:t>
            </a:r>
            <a:r>
              <a:rPr lang="hu-HU" dirty="0"/>
              <a:t> da </a:t>
            </a:r>
            <a:r>
              <a:rPr lang="hu-HU" dirty="0" err="1"/>
              <a:t>karşılaşabiliriz</a:t>
            </a:r>
            <a:r>
              <a:rPr lang="hu-HU" dirty="0"/>
              <a:t>. </a:t>
            </a:r>
          </a:p>
          <a:p>
            <a:r>
              <a:rPr lang="hu-HU" dirty="0" err="1"/>
              <a:t>Yazan</a:t>
            </a:r>
            <a:r>
              <a:rPr lang="hu-HU" dirty="0"/>
              <a:t> </a:t>
            </a:r>
            <a:r>
              <a:rPr lang="hu-HU" dirty="0" err="1"/>
              <a:t>olduğu</a:t>
            </a:r>
            <a:r>
              <a:rPr lang="hu-HU" dirty="0"/>
              <a:t> </a:t>
            </a:r>
            <a:r>
              <a:rPr lang="hu-HU" dirty="0" err="1"/>
              <a:t>sürece</a:t>
            </a:r>
            <a:r>
              <a:rPr lang="hu-HU" dirty="0"/>
              <a:t> </a:t>
            </a:r>
            <a:r>
              <a:rPr lang="hu-HU" dirty="0" err="1"/>
              <a:t>hep</a:t>
            </a:r>
            <a:r>
              <a:rPr lang="hu-HU" dirty="0"/>
              <a:t> </a:t>
            </a:r>
            <a:r>
              <a:rPr lang="hu-HU" dirty="0" err="1"/>
              <a:t>onun</a:t>
            </a:r>
            <a:r>
              <a:rPr lang="hu-HU" dirty="0"/>
              <a:t> </a:t>
            </a:r>
            <a:r>
              <a:rPr lang="hu-HU" dirty="0" err="1"/>
              <a:t>izlediği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hat var. </a:t>
            </a:r>
          </a:p>
          <a:p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tarih</a:t>
            </a:r>
            <a:r>
              <a:rPr lang="hu-HU" dirty="0"/>
              <a:t> </a:t>
            </a:r>
            <a:r>
              <a:rPr lang="hu-HU" dirty="0" err="1"/>
              <a:t>yazımının</a:t>
            </a:r>
            <a:r>
              <a:rPr lang="hu-HU" dirty="0"/>
              <a:t> </a:t>
            </a:r>
            <a:r>
              <a:rPr lang="hu-HU" dirty="0" err="1"/>
              <a:t>bilgisel</a:t>
            </a:r>
            <a:r>
              <a:rPr lang="hu-HU" dirty="0"/>
              <a:t> </a:t>
            </a:r>
            <a:r>
              <a:rPr lang="hu-HU" dirty="0" err="1"/>
              <a:t>değerini</a:t>
            </a:r>
            <a:r>
              <a:rPr lang="hu-HU" dirty="0"/>
              <a:t> </a:t>
            </a:r>
            <a:r>
              <a:rPr lang="hu-HU" dirty="0" err="1"/>
              <a:t>azaltır</a:t>
            </a:r>
            <a:r>
              <a:rPr lang="hu-HU" dirty="0"/>
              <a:t> </a:t>
            </a:r>
            <a:r>
              <a:rPr lang="hu-HU" dirty="0" err="1"/>
              <a:t>mı</a:t>
            </a:r>
            <a:r>
              <a:rPr lang="hu-HU" dirty="0"/>
              <a:t>? </a:t>
            </a:r>
          </a:p>
          <a:p>
            <a:r>
              <a:rPr lang="hu-HU" dirty="0" err="1"/>
              <a:t>Doğru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metodoloji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bilime</a:t>
            </a:r>
            <a:r>
              <a:rPr lang="hu-HU" dirty="0"/>
              <a:t> </a:t>
            </a:r>
            <a:r>
              <a:rPr lang="hu-HU" dirty="0" err="1"/>
              <a:t>uygunluk</a:t>
            </a:r>
            <a:r>
              <a:rPr lang="hu-HU" dirty="0"/>
              <a:t> varsa, </a:t>
            </a:r>
            <a:r>
              <a:rPr lang="hu-HU" dirty="0" err="1"/>
              <a:t>birden</a:t>
            </a:r>
            <a:r>
              <a:rPr lang="hu-HU" dirty="0"/>
              <a:t> </a:t>
            </a:r>
            <a:r>
              <a:rPr lang="hu-HU" dirty="0" err="1"/>
              <a:t>fazla</a:t>
            </a:r>
            <a:r>
              <a:rPr lang="hu-HU" dirty="0"/>
              <a:t> </a:t>
            </a:r>
            <a:r>
              <a:rPr lang="hu-HU" dirty="0" err="1"/>
              <a:t>bilimsel</a:t>
            </a:r>
            <a:r>
              <a:rPr lang="hu-HU" dirty="0"/>
              <a:t> </a:t>
            </a:r>
            <a:r>
              <a:rPr lang="hu-HU" dirty="0" err="1"/>
              <a:t>gerçeklik</a:t>
            </a:r>
            <a:r>
              <a:rPr lang="hu-HU" dirty="0"/>
              <a:t> </a:t>
            </a:r>
            <a:r>
              <a:rPr lang="hu-HU" dirty="0" err="1"/>
              <a:t>söz</a:t>
            </a:r>
            <a:r>
              <a:rPr lang="hu-HU" dirty="0"/>
              <a:t> </a:t>
            </a:r>
            <a:r>
              <a:rPr lang="hu-HU" dirty="0" err="1"/>
              <a:t>konusu</a:t>
            </a:r>
            <a:r>
              <a:rPr lang="hu-HU" dirty="0"/>
              <a:t> </a:t>
            </a:r>
            <a:r>
              <a:rPr lang="hu-HU" dirty="0" err="1"/>
              <a:t>diyebiliriz</a:t>
            </a:r>
            <a:r>
              <a:rPr lang="hu-HU" dirty="0"/>
              <a:t>.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tarihini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kanonlarıyla</a:t>
            </a:r>
            <a:r>
              <a:rPr lang="hu-HU" dirty="0"/>
              <a:t> </a:t>
            </a:r>
            <a:r>
              <a:rPr lang="hu-HU" dirty="0" err="1"/>
              <a:t>ilgili</a:t>
            </a:r>
            <a:r>
              <a:rPr lang="hu-HU" dirty="0"/>
              <a:t> </a:t>
            </a:r>
            <a:r>
              <a:rPr lang="hu-HU" dirty="0" err="1"/>
              <a:t>olarak</a:t>
            </a:r>
            <a:r>
              <a:rPr lang="hu-HU" dirty="0"/>
              <a:t> da </a:t>
            </a:r>
            <a:r>
              <a:rPr lang="hu-HU" dirty="0" err="1"/>
              <a:t>böyledir</a:t>
            </a:r>
            <a:r>
              <a:rPr lang="hu-H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03945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A1088B-B65A-2740-B4B1-489183553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Tarihinin</a:t>
            </a:r>
            <a:r>
              <a:rPr lang="hu-HU" dirty="0"/>
              <a:t> </a:t>
            </a:r>
            <a:r>
              <a:rPr lang="hu-HU" dirty="0" err="1"/>
              <a:t>Dönemleri</a:t>
            </a:r>
            <a:br>
              <a:rPr lang="hu-HU" dirty="0"/>
            </a:br>
            <a:r>
              <a:rPr lang="hu-HU" sz="1600" dirty="0"/>
              <a:t>Kaynak:  </a:t>
            </a:r>
            <a:r>
              <a:rPr lang="hu-HU" sz="1600" dirty="0" err="1"/>
              <a:t>Eckmann</a:t>
            </a:r>
            <a:r>
              <a:rPr lang="hu-HU" sz="1600" dirty="0"/>
              <a:t> J (1944). </a:t>
            </a:r>
            <a:r>
              <a:rPr lang="hu-HU" sz="1600" dirty="0" err="1"/>
              <a:t>Macar</a:t>
            </a:r>
            <a:r>
              <a:rPr lang="hu-HU" sz="1600" dirty="0"/>
              <a:t> </a:t>
            </a:r>
            <a:r>
              <a:rPr lang="hu-HU" sz="1600" dirty="0" err="1"/>
              <a:t>Edebiyat</a:t>
            </a:r>
            <a:r>
              <a:rPr lang="hu-HU" sz="1600" dirty="0"/>
              <a:t> </a:t>
            </a:r>
            <a:r>
              <a:rPr lang="hu-HU" sz="1600" dirty="0" err="1"/>
              <a:t>Tarihi</a:t>
            </a:r>
            <a:r>
              <a:rPr lang="hu-HU" sz="1600" dirty="0"/>
              <a:t>. </a:t>
            </a:r>
            <a:r>
              <a:rPr lang="hu-HU" sz="1600" dirty="0" err="1"/>
              <a:t>İstanbul</a:t>
            </a:r>
            <a:r>
              <a:rPr lang="hu-HU" sz="1600" dirty="0"/>
              <a:t> </a:t>
            </a:r>
            <a:r>
              <a:rPr lang="hu-HU" sz="1600" dirty="0" err="1"/>
              <a:t>Pulhan</a:t>
            </a:r>
            <a:r>
              <a:rPr lang="hu-HU" sz="1600" dirty="0"/>
              <a:t> </a:t>
            </a:r>
            <a:r>
              <a:rPr lang="hu-HU" sz="1600" dirty="0" err="1"/>
              <a:t>Matbaası</a:t>
            </a:r>
            <a:br>
              <a:rPr lang="hu-HU" sz="1600" dirty="0"/>
            </a:br>
            <a:r>
              <a:rPr lang="hu-HU" sz="1600" dirty="0"/>
              <a:t>Kaynak: Tamás F (1996). Magyar Irodalmi Kalauz. Szent István Intelmeitől Petőfiig. Nemzeti Tankönyvkiadó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A73156-C659-AA48-A085-556B25340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Ortaçağ</a:t>
            </a:r>
            <a:r>
              <a:rPr lang="hu-HU" dirty="0"/>
              <a:t> </a:t>
            </a:r>
            <a:r>
              <a:rPr lang="hu-HU" dirty="0" err="1"/>
              <a:t>Edebiyatı</a:t>
            </a:r>
            <a:endParaRPr lang="hu-HU" dirty="0"/>
          </a:p>
          <a:p>
            <a:pPr lvl="1"/>
            <a:r>
              <a:rPr lang="hu-HU" dirty="0" err="1"/>
              <a:t>Hıristiyanlığın</a:t>
            </a:r>
            <a:r>
              <a:rPr lang="hu-HU" dirty="0"/>
              <a:t> </a:t>
            </a:r>
            <a:r>
              <a:rPr lang="hu-HU" dirty="0" err="1"/>
              <a:t>kabulü</a:t>
            </a:r>
            <a:endParaRPr lang="hu-HU" dirty="0"/>
          </a:p>
          <a:p>
            <a:pPr lvl="2"/>
            <a:endParaRPr lang="hu-HU" dirty="0"/>
          </a:p>
          <a:p>
            <a:pPr lvl="2"/>
            <a:r>
              <a:rPr lang="hu-HU" dirty="0"/>
              <a:t>Szent István (997-1038 </a:t>
            </a:r>
            <a:r>
              <a:rPr lang="hu-HU" dirty="0" err="1"/>
              <a:t>hükümdarlığı</a:t>
            </a:r>
            <a:r>
              <a:rPr lang="hu-HU" dirty="0"/>
              <a:t>)</a:t>
            </a:r>
          </a:p>
          <a:p>
            <a:pPr lvl="2"/>
            <a:r>
              <a:rPr lang="hu-HU" dirty="0" err="1"/>
              <a:t>Katolik</a:t>
            </a:r>
            <a:r>
              <a:rPr lang="hu-HU" dirty="0"/>
              <a:t> </a:t>
            </a:r>
            <a:r>
              <a:rPr lang="hu-HU" dirty="0" err="1"/>
              <a:t>kilisesi</a:t>
            </a:r>
            <a:r>
              <a:rPr lang="hu-HU" dirty="0"/>
              <a:t> </a:t>
            </a:r>
            <a:r>
              <a:rPr lang="hu-HU" dirty="0" err="1"/>
              <a:t>kültür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değerleri</a:t>
            </a:r>
            <a:endParaRPr lang="hu-HU" dirty="0"/>
          </a:p>
          <a:p>
            <a:pPr lvl="2"/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değerlerle</a:t>
            </a:r>
            <a:r>
              <a:rPr lang="hu-HU" dirty="0"/>
              <a:t> </a:t>
            </a:r>
            <a:r>
              <a:rPr lang="hu-HU" dirty="0" err="1"/>
              <a:t>kurulan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kanonu</a:t>
            </a:r>
            <a:endParaRPr lang="hu-HU" dirty="0"/>
          </a:p>
          <a:p>
            <a:pPr lvl="2"/>
            <a:r>
              <a:rPr lang="hu-HU" dirty="0" err="1"/>
              <a:t>Hıristiyanlık</a:t>
            </a:r>
            <a:r>
              <a:rPr lang="hu-HU" dirty="0"/>
              <a:t> </a:t>
            </a:r>
            <a:r>
              <a:rPr lang="hu-HU" dirty="0" err="1"/>
              <a:t>öncesini</a:t>
            </a:r>
            <a:r>
              <a:rPr lang="hu-HU" dirty="0"/>
              <a:t> </a:t>
            </a:r>
            <a:r>
              <a:rPr lang="hu-HU" dirty="0" err="1"/>
              <a:t>fazla</a:t>
            </a:r>
            <a:r>
              <a:rPr lang="hu-HU" dirty="0"/>
              <a:t> </a:t>
            </a:r>
            <a:r>
              <a:rPr lang="hu-HU" dirty="0" err="1"/>
              <a:t>bilemiyoruz</a:t>
            </a:r>
            <a:endParaRPr lang="hu-HU" dirty="0"/>
          </a:p>
          <a:p>
            <a:pPr lvl="2"/>
            <a:r>
              <a:rPr lang="hu-HU" dirty="0" err="1"/>
              <a:t>Kilisenin</a:t>
            </a:r>
            <a:r>
              <a:rPr lang="hu-HU" dirty="0"/>
              <a:t> </a:t>
            </a:r>
            <a:r>
              <a:rPr lang="hu-HU" dirty="0" err="1"/>
              <a:t>resmi</a:t>
            </a:r>
            <a:r>
              <a:rPr lang="hu-HU" dirty="0"/>
              <a:t> dili: </a:t>
            </a:r>
            <a:r>
              <a:rPr lang="hu-HU" dirty="0" err="1"/>
              <a:t>Latince</a:t>
            </a:r>
            <a:r>
              <a:rPr lang="hu-HU" dirty="0"/>
              <a:t>. İlk </a:t>
            </a:r>
            <a:r>
              <a:rPr lang="hu-HU" dirty="0" err="1"/>
              <a:t>eserler</a:t>
            </a:r>
            <a:r>
              <a:rPr lang="hu-HU" dirty="0"/>
              <a:t> de </a:t>
            </a:r>
            <a:r>
              <a:rPr lang="hu-HU" dirty="0" err="1"/>
              <a:t>Latince</a:t>
            </a:r>
            <a:r>
              <a:rPr lang="hu-HU" dirty="0"/>
              <a:t>.</a:t>
            </a:r>
          </a:p>
          <a:p>
            <a:pPr lvl="2"/>
            <a:r>
              <a:rPr lang="hu-HU" dirty="0"/>
              <a:t>(</a:t>
            </a:r>
            <a:r>
              <a:rPr lang="hu-HU" dirty="0" err="1"/>
              <a:t>Sarayda</a:t>
            </a:r>
            <a:r>
              <a:rPr lang="hu-HU" dirty="0"/>
              <a:t>, </a:t>
            </a:r>
            <a:r>
              <a:rPr lang="hu-HU" dirty="0" err="1"/>
              <a:t>resmi</a:t>
            </a:r>
            <a:r>
              <a:rPr lang="hu-HU" dirty="0"/>
              <a:t> </a:t>
            </a:r>
            <a:r>
              <a:rPr lang="hu-HU" dirty="0" err="1"/>
              <a:t>toplantılarda</a:t>
            </a:r>
            <a:r>
              <a:rPr lang="hu-HU" dirty="0"/>
              <a:t> Macarca </a:t>
            </a:r>
            <a:r>
              <a:rPr lang="hu-HU" dirty="0" err="1"/>
              <a:t>konuşuluyor</a:t>
            </a:r>
            <a:r>
              <a:rPr lang="hu-HU" dirty="0"/>
              <a:t> </a:t>
            </a:r>
            <a:r>
              <a:rPr lang="hu-HU" dirty="0" err="1"/>
              <a:t>ancak</a:t>
            </a:r>
            <a:r>
              <a:rPr lang="hu-HU" dirty="0"/>
              <a:t> </a:t>
            </a:r>
            <a:r>
              <a:rPr lang="hu-HU" dirty="0" err="1"/>
              <a:t>diğer</a:t>
            </a:r>
            <a:r>
              <a:rPr lang="hu-HU" dirty="0"/>
              <a:t> </a:t>
            </a:r>
            <a:r>
              <a:rPr lang="hu-HU" dirty="0" err="1"/>
              <a:t>resmi</a:t>
            </a:r>
            <a:r>
              <a:rPr lang="hu-HU" dirty="0"/>
              <a:t> </a:t>
            </a:r>
            <a:r>
              <a:rPr lang="hu-HU" dirty="0" err="1"/>
              <a:t>kanun</a:t>
            </a:r>
            <a:r>
              <a:rPr lang="hu-HU" dirty="0"/>
              <a:t>, </a:t>
            </a:r>
            <a:r>
              <a:rPr lang="hu-HU" dirty="0" err="1"/>
              <a:t>karar</a:t>
            </a:r>
            <a:r>
              <a:rPr lang="hu-HU" dirty="0"/>
              <a:t> vb. </a:t>
            </a:r>
            <a:r>
              <a:rPr lang="hu-HU" dirty="0" err="1"/>
              <a:t>Sistem</a:t>
            </a:r>
            <a:r>
              <a:rPr lang="hu-HU" dirty="0"/>
              <a:t> </a:t>
            </a:r>
            <a:r>
              <a:rPr lang="hu-HU" dirty="0" err="1"/>
              <a:t>Latince</a:t>
            </a:r>
            <a:r>
              <a:rPr lang="hu-HU" dirty="0"/>
              <a:t>)</a:t>
            </a:r>
          </a:p>
          <a:p>
            <a:pPr lvl="2"/>
            <a:r>
              <a:rPr lang="hu-HU" dirty="0" err="1"/>
              <a:t>Eğitim</a:t>
            </a:r>
            <a:r>
              <a:rPr lang="hu-HU" dirty="0"/>
              <a:t> </a:t>
            </a:r>
            <a:r>
              <a:rPr lang="hu-HU" dirty="0" err="1"/>
              <a:t>Latince</a:t>
            </a:r>
            <a:r>
              <a:rPr lang="hu-HU" dirty="0"/>
              <a:t>. </a:t>
            </a:r>
          </a:p>
          <a:p>
            <a:pPr marL="914400" lvl="2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48577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016BD2-822D-DFD4-9872-440C5AA74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DEVAM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A474C04-95B0-E1F0-1E7E-4F977EC73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hu-HU" sz="4000" dirty="0" err="1"/>
              <a:t>Tarihsel</a:t>
            </a:r>
            <a:r>
              <a:rPr lang="hu-HU" sz="4000" dirty="0"/>
              <a:t>, </a:t>
            </a:r>
            <a:r>
              <a:rPr lang="hu-HU" sz="4000" dirty="0" err="1"/>
              <a:t>kökensel</a:t>
            </a:r>
            <a:r>
              <a:rPr lang="hu-HU" sz="4000" dirty="0"/>
              <a:t> </a:t>
            </a:r>
            <a:r>
              <a:rPr lang="hu-HU" sz="4000" dirty="0" err="1"/>
              <a:t>anlatılar</a:t>
            </a:r>
            <a:r>
              <a:rPr lang="hu-HU" sz="4000" dirty="0"/>
              <a:t>: </a:t>
            </a:r>
            <a:r>
              <a:rPr lang="hu-HU" sz="4000" dirty="0" err="1"/>
              <a:t>Gestalar</a:t>
            </a:r>
            <a:r>
              <a:rPr lang="hu-HU" sz="4000" dirty="0"/>
              <a:t>, </a:t>
            </a:r>
            <a:r>
              <a:rPr lang="hu-HU" sz="4000" dirty="0" err="1"/>
              <a:t>tarihin</a:t>
            </a:r>
            <a:r>
              <a:rPr lang="hu-HU" sz="4000" dirty="0"/>
              <a:t> </a:t>
            </a:r>
            <a:r>
              <a:rPr lang="hu-HU" sz="4000" dirty="0" err="1"/>
              <a:t>sanatsal</a:t>
            </a:r>
            <a:r>
              <a:rPr lang="hu-HU" sz="4000" dirty="0"/>
              <a:t> </a:t>
            </a:r>
            <a:r>
              <a:rPr lang="hu-HU" sz="4000" dirty="0" err="1"/>
              <a:t>kaydı</a:t>
            </a:r>
            <a:endParaRPr lang="hu-HU" sz="4000" dirty="0"/>
          </a:p>
          <a:p>
            <a:pPr lvl="2"/>
            <a:r>
              <a:rPr lang="hu-HU" sz="4000" dirty="0"/>
              <a:t>Gesta (</a:t>
            </a:r>
            <a:r>
              <a:rPr lang="hu-HU" sz="4000" dirty="0" err="1"/>
              <a:t>Menkıbe</a:t>
            </a:r>
            <a:r>
              <a:rPr lang="hu-HU" sz="4000" dirty="0"/>
              <a:t>): „</a:t>
            </a:r>
            <a:r>
              <a:rPr lang="tr-TR" sz="4000" dirty="0"/>
              <a:t>din ulularının ya da tarihe geçmiş yiğit kimselerin olağanüstü, yüce yanlarını anlatan, dilden dile yayılıp gelen öykü.»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55482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728B04-258A-6844-BC6C-F4EFE803B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Klasik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Edebiyatı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A58B1B-B1B1-1948-9791-2C8DF407C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err="1"/>
              <a:t>Rönesans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Hümanizm</a:t>
            </a:r>
            <a:endParaRPr lang="hu-HU" dirty="0"/>
          </a:p>
          <a:p>
            <a:r>
              <a:rPr lang="hu-HU" dirty="0"/>
              <a:t>Janus Pannonius </a:t>
            </a:r>
          </a:p>
          <a:p>
            <a:r>
              <a:rPr lang="hu-HU" dirty="0"/>
              <a:t>Balassi  B</a:t>
            </a:r>
            <a:r>
              <a:rPr lang="tr-TR" dirty="0" err="1"/>
              <a:t>á</a:t>
            </a:r>
            <a:r>
              <a:rPr lang="hu-HU" dirty="0" err="1"/>
              <a:t>lint</a:t>
            </a:r>
            <a:endParaRPr lang="hu-HU" dirty="0"/>
          </a:p>
          <a:p>
            <a:r>
              <a:rPr lang="hu-HU" dirty="0" err="1"/>
              <a:t>Barok</a:t>
            </a:r>
            <a:r>
              <a:rPr lang="hu-HU" dirty="0"/>
              <a:t> </a:t>
            </a:r>
            <a:r>
              <a:rPr lang="hu-HU" dirty="0" err="1"/>
              <a:t>dönem</a:t>
            </a:r>
            <a:endParaRPr lang="hu-HU" dirty="0"/>
          </a:p>
          <a:p>
            <a:r>
              <a:rPr lang="hu-HU" dirty="0" err="1"/>
              <a:t>Zrinyi</a:t>
            </a:r>
            <a:r>
              <a:rPr lang="hu-HU" dirty="0"/>
              <a:t> </a:t>
            </a:r>
            <a:r>
              <a:rPr lang="hu-HU" dirty="0" err="1"/>
              <a:t>Miklos</a:t>
            </a:r>
            <a:endParaRPr lang="hu-HU" dirty="0"/>
          </a:p>
          <a:p>
            <a:pPr lvl="1"/>
            <a:r>
              <a:rPr lang="hu-HU" dirty="0"/>
              <a:t>Szigeti veszedelem</a:t>
            </a:r>
          </a:p>
          <a:p>
            <a:r>
              <a:rPr lang="hu-HU" dirty="0" err="1"/>
              <a:t>Istv</a:t>
            </a:r>
            <a:r>
              <a:rPr lang="tr-TR" dirty="0" err="1"/>
              <a:t>án</a:t>
            </a:r>
            <a:r>
              <a:rPr lang="tr-TR" dirty="0"/>
              <a:t> </a:t>
            </a:r>
            <a:r>
              <a:rPr lang="tr-TR" dirty="0" err="1"/>
              <a:t>Gyöngyösi</a:t>
            </a:r>
            <a:endParaRPr lang="hu-HU" dirty="0"/>
          </a:p>
          <a:p>
            <a:r>
              <a:rPr lang="hu-HU" dirty="0"/>
              <a:t>Mikes Kelemen</a:t>
            </a:r>
          </a:p>
          <a:p>
            <a:r>
              <a:rPr lang="hu-HU" dirty="0" err="1"/>
              <a:t>Törökorszagi</a:t>
            </a:r>
            <a:r>
              <a:rPr lang="hu-HU" dirty="0"/>
              <a:t> Levelek</a:t>
            </a:r>
          </a:p>
          <a:p>
            <a:r>
              <a:rPr lang="hu-HU" dirty="0" err="1"/>
              <a:t>Aydınlanma</a:t>
            </a:r>
            <a:r>
              <a:rPr lang="hu-HU" dirty="0"/>
              <a:t> ( </a:t>
            </a:r>
            <a:r>
              <a:rPr lang="hu-HU" dirty="0" err="1"/>
              <a:t>Felvil</a:t>
            </a:r>
            <a:r>
              <a:rPr lang="tr-TR" dirty="0" err="1"/>
              <a:t>ágosodás</a:t>
            </a:r>
            <a:r>
              <a:rPr lang="tr-TR" dirty="0"/>
              <a:t>)</a:t>
            </a:r>
          </a:p>
          <a:p>
            <a:r>
              <a:rPr lang="tr-TR" dirty="0" err="1"/>
              <a:t>Kazinczy</a:t>
            </a:r>
            <a:r>
              <a:rPr lang="tr-TR" dirty="0"/>
              <a:t> </a:t>
            </a:r>
            <a:r>
              <a:rPr lang="tr-TR" dirty="0" err="1"/>
              <a:t>Ferenc</a:t>
            </a:r>
            <a:r>
              <a:rPr lang="tr-TR" dirty="0"/>
              <a:t> </a:t>
            </a:r>
          </a:p>
          <a:p>
            <a:r>
              <a:rPr lang="tr-TR" dirty="0"/>
              <a:t>Dilde yenileşme ( A </a:t>
            </a:r>
            <a:r>
              <a:rPr lang="tr-TR" dirty="0" err="1"/>
              <a:t>nyelv</a:t>
            </a:r>
            <a:r>
              <a:rPr lang="tr-TR" b="1" dirty="0" err="1"/>
              <a:t>újítás</a:t>
            </a:r>
            <a:r>
              <a:rPr lang="tr-TR" dirty="0"/>
              <a:t> 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560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647</Words>
  <Application>Microsoft Macintosh PowerPoint</Application>
  <PresentationFormat>Geniş ekran</PresentationFormat>
  <Paragraphs>63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 2. Hafta</vt:lpstr>
      <vt:lpstr>Klasik Macar Edebiyatı</vt:lpstr>
      <vt:lpstr>Klasik</vt:lpstr>
      <vt:lpstr>Macar Edebiyat Tarihinin Dönemleri Kaynak:  Eckmann J (1944). Macar Edebiyat Tarihi. İstanbul Pulhan Matbaası Kaynak: Tamás F (1996). Magyar Irodalmi Kalauz. Szent István Intelmeitől Petőfiig. Nemzeti Tankönyvkiadó</vt:lpstr>
      <vt:lpstr>PowerPoint Sunusu</vt:lpstr>
      <vt:lpstr>Edebiyat tarihi yazımı</vt:lpstr>
      <vt:lpstr>Macar Edebiyat Tarihinin Dönemleri Kaynak:  Eckmann J (1944). Macar Edebiyat Tarihi. İstanbul Pulhan Matbaası Kaynak: Tamás F (1996). Magyar Irodalmi Kalauz. Szent István Intelmeitől Petőfiig. Nemzeti Tankönyvkiadó</vt:lpstr>
      <vt:lpstr>DEVAM</vt:lpstr>
      <vt:lpstr>Klasik Macar Edebiyatı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 adi</dc:creator>
  <cp:lastModifiedBy>kullanici adi</cp:lastModifiedBy>
  <cp:revision>4</cp:revision>
  <dcterms:created xsi:type="dcterms:W3CDTF">2022-10-24T09:59:30Z</dcterms:created>
  <dcterms:modified xsi:type="dcterms:W3CDTF">2023-01-04T09:22:26Z</dcterms:modified>
</cp:coreProperties>
</file>