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406" r:id="rId2"/>
    <p:sldId id="407" r:id="rId3"/>
    <p:sldId id="411" r:id="rId4"/>
    <p:sldId id="409" r:id="rId5"/>
    <p:sldId id="410" r:id="rId6"/>
    <p:sldId id="412" r:id="rId7"/>
    <p:sldId id="361" r:id="rId8"/>
    <p:sldId id="413" r:id="rId9"/>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FF"/>
    <a:srgbClr val="FFFF66"/>
    <a:srgbClr val="FFCC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29" autoAdjust="0"/>
    <p:restoredTop sz="94660"/>
  </p:normalViewPr>
  <p:slideViewPr>
    <p:cSldViewPr>
      <p:cViewPr varScale="1">
        <p:scale>
          <a:sx n="86" d="100"/>
          <a:sy n="86" d="100"/>
        </p:scale>
        <p:origin x="151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7 Dikdörtgen"/>
          <p:cNvSpPr/>
          <p:nvPr/>
        </p:nvSpPr>
        <p:spPr>
          <a:xfrm flipH="1">
            <a:off x="2660650" y="635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7 Dikdörtgen"/>
          <p:cNvSpPr/>
          <p:nvPr userDrawn="1"/>
        </p:nvSpPr>
        <p:spPr>
          <a:xfrm>
            <a:off x="6867468" y="6351610"/>
            <a:ext cx="1854895" cy="311667"/>
          </a:xfrm>
          <a:prstGeom prst="rect">
            <a:avLst/>
          </a:prstGeom>
        </p:spPr>
        <p:txBody>
          <a:bodyPr wrap="none">
            <a:spAutoFit/>
          </a:bodyPr>
          <a:lstStyle/>
          <a:p>
            <a:pPr eaLnBrk="1" fontAlgn="auto" hangingPunct="1">
              <a:spcBef>
                <a:spcPts val="0"/>
              </a:spcBef>
              <a:spcAft>
                <a:spcPts val="0"/>
              </a:spcAft>
              <a:defRPr/>
            </a:pP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www.</a:t>
            </a:r>
            <a:r>
              <a:rPr lang="tr-TR"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nuranyildiz</a:t>
            </a: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.com</a:t>
            </a:r>
          </a:p>
        </p:txBody>
      </p:sp>
      <p:pic>
        <p:nvPicPr>
          <p:cNvPr id="7" name="Picture 3" descr="C:\Program Files\Microsoft Office\MEDIA\OFFICE12\Lines\BD21338_.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27313" y="6524625"/>
            <a:ext cx="4286250" cy="6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11 Başlık"/>
          <p:cNvSpPr>
            <a:spLocks noGrp="1"/>
          </p:cNvSpPr>
          <p:nvPr>
            <p:ph type="ctrTitle"/>
          </p:nvPr>
        </p:nvSpPr>
        <p:spPr>
          <a:xfrm>
            <a:off x="3366868" y="533400"/>
            <a:ext cx="5105400" cy="2868168"/>
          </a:xfrm>
        </p:spPr>
        <p:txBody>
          <a:bodyPr>
            <a:noAutofit/>
          </a:bodyPr>
          <a:lstStyle>
            <a:lvl1pPr algn="r">
              <a:defRPr sz="4200" b="1"/>
            </a:lvl1pPr>
            <a:extLst/>
          </a:lstStyle>
          <a:p>
            <a:r>
              <a:rPr lang="tr-TR" smtClean="0"/>
              <a:t>Asıl başlık stili için tıklatın</a:t>
            </a:r>
            <a:endParaRPr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8" name="30 Veri Yer Tutucusu"/>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FC37AE9C-DE54-4759-ABEC-C0A1EEF6D8E9}" type="datetimeFigureOut">
              <a:rPr lang="tr-TR"/>
              <a:pPr>
                <a:defRPr/>
              </a:pPr>
              <a:t>30.06.2020</a:t>
            </a:fld>
            <a:endParaRPr lang="tr-TR"/>
          </a:p>
        </p:txBody>
      </p:sp>
      <p:sp>
        <p:nvSpPr>
          <p:cNvPr id="9" name="17 Altbilgi Yer Tutucusu"/>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lang="tr-TR"/>
          </a:p>
        </p:txBody>
      </p:sp>
      <p:sp>
        <p:nvSpPr>
          <p:cNvPr id="10" name="28 Slayt Numarası Yer Tutucusu"/>
          <p:cNvSpPr>
            <a:spLocks noGrp="1"/>
          </p:cNvSpPr>
          <p:nvPr>
            <p:ph type="sldNum" sz="quarter" idx="12"/>
          </p:nvPr>
        </p:nvSpPr>
        <p:spPr>
          <a:xfrm>
            <a:off x="7880350" y="6556375"/>
            <a:ext cx="588963" cy="228600"/>
          </a:xfrm>
        </p:spPr>
        <p:txBody>
          <a:bodyPr/>
          <a:lstStyle>
            <a:lvl1pPr>
              <a:defRPr>
                <a:solidFill>
                  <a:srgbClr val="FFFFFF"/>
                </a:solidFill>
              </a:defRPr>
            </a:lvl1pPr>
          </a:lstStyle>
          <a:p>
            <a:pPr>
              <a:defRPr/>
            </a:pPr>
            <a:fld id="{135098E7-7BD1-4078-B411-B1DB54050E8E}" type="slidenum">
              <a:rPr lang="tr-TR" altLang="tr-TR"/>
              <a:pPr>
                <a:defRPr/>
              </a:pPr>
              <a:t>‹#›</a:t>
            </a:fld>
            <a:endParaRPr lang="tr-TR" altLang="tr-TR"/>
          </a:p>
        </p:txBody>
      </p:sp>
    </p:spTree>
    <p:extLst>
      <p:ext uri="{BB962C8B-B14F-4D97-AF65-F5344CB8AC3E}">
        <p14:creationId xmlns:p14="http://schemas.microsoft.com/office/powerpoint/2010/main" val="18626644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1B69C3CC-8FAF-45AE-97A1-BB42F94F2E08}"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B953078C-AAD6-4685-93A3-1C8D756F284A}" type="slidenum">
              <a:rPr lang="tr-TR" altLang="tr-TR"/>
              <a:pPr>
                <a:defRPr/>
              </a:pPr>
              <a:t>‹#›</a:t>
            </a:fld>
            <a:endParaRPr lang="tr-TR" altLang="tr-TR"/>
          </a:p>
        </p:txBody>
      </p:sp>
    </p:spTree>
    <p:extLst>
      <p:ext uri="{BB962C8B-B14F-4D97-AF65-F5344CB8AC3E}">
        <p14:creationId xmlns:p14="http://schemas.microsoft.com/office/powerpoint/2010/main" val="152958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42"/>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a:xfrm>
            <a:off x="4243388" y="6557963"/>
            <a:ext cx="2001837" cy="227012"/>
          </a:xfrm>
        </p:spPr>
        <p:txBody>
          <a:bodyPr/>
          <a:lstStyle>
            <a:lvl1pPr>
              <a:defRPr/>
            </a:lvl1pPr>
            <a:extLst/>
          </a:lstStyle>
          <a:p>
            <a:pPr>
              <a:defRPr/>
            </a:pPr>
            <a:fld id="{05FFAD98-2CA2-4423-BF83-B41472FA1A7D}" type="datetimeFigureOut">
              <a:rPr lang="tr-TR"/>
              <a:pPr>
                <a:defRPr/>
              </a:pPr>
              <a:t>30.06.2020</a:t>
            </a:fld>
            <a:endParaRPr lang="tr-TR"/>
          </a:p>
        </p:txBody>
      </p:sp>
      <p:sp>
        <p:nvSpPr>
          <p:cNvPr id="5" name="4 Altbilgi Yer Tutucusu"/>
          <p:cNvSpPr>
            <a:spLocks noGrp="1"/>
          </p:cNvSpPr>
          <p:nvPr>
            <p:ph type="ftr" sz="quarter" idx="11"/>
          </p:nvPr>
        </p:nvSpPr>
        <p:spPr>
          <a:xfrm>
            <a:off x="457200" y="6556375"/>
            <a:ext cx="3657600" cy="228600"/>
          </a:xfrm>
        </p:spPr>
        <p:txBody>
          <a:bodyPr/>
          <a:lstStyle>
            <a:lvl1pPr>
              <a:defRPr/>
            </a:lvl1pPr>
            <a:extLst/>
          </a:lstStyle>
          <a:p>
            <a:pPr>
              <a:defRPr/>
            </a:pPr>
            <a:endParaRPr lang="tr-TR"/>
          </a:p>
        </p:txBody>
      </p:sp>
      <p:sp>
        <p:nvSpPr>
          <p:cNvPr id="6" name="5 Slayt Numarası Yer Tutucusu"/>
          <p:cNvSpPr>
            <a:spLocks noGrp="1"/>
          </p:cNvSpPr>
          <p:nvPr>
            <p:ph type="sldNum" sz="quarter" idx="12"/>
          </p:nvPr>
        </p:nvSpPr>
        <p:spPr>
          <a:xfrm>
            <a:off x="6254750" y="6553200"/>
            <a:ext cx="587375" cy="228600"/>
          </a:xfrm>
        </p:spPr>
        <p:txBody>
          <a:bodyPr/>
          <a:lstStyle>
            <a:lvl1pPr>
              <a:defRPr/>
            </a:lvl1pPr>
          </a:lstStyle>
          <a:p>
            <a:pPr>
              <a:defRPr/>
            </a:pPr>
            <a:fld id="{BA82C51D-53CD-4F2C-8BE1-43AC34964124}" type="slidenum">
              <a:rPr lang="tr-TR" altLang="tr-TR"/>
              <a:pPr>
                <a:defRPr/>
              </a:pPr>
              <a:t>‹#›</a:t>
            </a:fld>
            <a:endParaRPr lang="tr-TR" altLang="tr-TR"/>
          </a:p>
        </p:txBody>
      </p:sp>
    </p:spTree>
    <p:extLst>
      <p:ext uri="{BB962C8B-B14F-4D97-AF65-F5344CB8AC3E}">
        <p14:creationId xmlns:p14="http://schemas.microsoft.com/office/powerpoint/2010/main" val="127843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D161C1F3-A7E2-4620-90A8-D682CA881E9B}"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F0D4004F-B6BA-44A1-8356-8C8F16C6CE81}" type="slidenum">
              <a:rPr lang="tr-TR" altLang="tr-TR"/>
              <a:pPr>
                <a:defRPr/>
              </a:pPr>
              <a:t>‹#›</a:t>
            </a:fld>
            <a:endParaRPr lang="tr-TR" altLang="tr-TR"/>
          </a:p>
        </p:txBody>
      </p:sp>
    </p:spTree>
    <p:extLst>
      <p:ext uri="{BB962C8B-B14F-4D97-AF65-F5344CB8AC3E}">
        <p14:creationId xmlns:p14="http://schemas.microsoft.com/office/powerpoint/2010/main" val="222343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anchor="t"/>
          <a:lstStyle>
            <a:lvl1pPr algn="r">
              <a:buNone/>
              <a:defRPr sz="4200" b="1" cap="all"/>
            </a:lvl1pPr>
            <a:extLst/>
          </a:lstStyle>
          <a:p>
            <a:r>
              <a:rPr lang="tr-TR" smtClean="0"/>
              <a:t>Asıl başlık stili için tıklatın</a:t>
            </a:r>
            <a:endParaRPr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4" name="3 Veri Yer Tutucusu"/>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180448A0-2C91-494C-A16E-EB2AAD685553}" type="datetimeFigureOut">
              <a:rPr lang="tr-TR"/>
              <a:pPr>
                <a:defRPr/>
              </a:pPr>
              <a:t>30.06.2020</a:t>
            </a:fld>
            <a:endParaRPr lang="tr-TR"/>
          </a:p>
        </p:txBody>
      </p:sp>
      <p:sp>
        <p:nvSpPr>
          <p:cNvPr id="5" name="4 Altbilgi Yer Tutucusu"/>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tr-TR"/>
          </a:p>
        </p:txBody>
      </p:sp>
      <p:sp>
        <p:nvSpPr>
          <p:cNvPr id="6" name="5 Slayt Numarası Yer Tutucusu"/>
          <p:cNvSpPr>
            <a:spLocks noGrp="1"/>
          </p:cNvSpPr>
          <p:nvPr>
            <p:ph type="sldNum" sz="quarter" idx="12"/>
          </p:nvPr>
        </p:nvSpPr>
        <p:spPr>
          <a:xfrm>
            <a:off x="6734175" y="6554788"/>
            <a:ext cx="587375" cy="228600"/>
          </a:xfrm>
        </p:spPr>
        <p:txBody>
          <a:bodyPr/>
          <a:lstStyle>
            <a:lvl1pPr>
              <a:defRPr/>
            </a:lvl1pPr>
          </a:lstStyle>
          <a:p>
            <a:pPr>
              <a:defRPr/>
            </a:pPr>
            <a:fld id="{9689E939-F5A2-4B44-8EF5-F4078288077B}" type="slidenum">
              <a:rPr lang="tr-TR" altLang="tr-TR"/>
              <a:pPr>
                <a:defRPr/>
              </a:pPr>
              <a:t>‹#›</a:t>
            </a:fld>
            <a:endParaRPr lang="tr-TR" altLang="tr-TR"/>
          </a:p>
        </p:txBody>
      </p:sp>
    </p:spTree>
    <p:extLst>
      <p:ext uri="{BB962C8B-B14F-4D97-AF65-F5344CB8AC3E}">
        <p14:creationId xmlns:p14="http://schemas.microsoft.com/office/powerpoint/2010/main" val="412616040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F11AA1EB-CBD0-4CFE-A6F7-6E85D0E5D2C4}"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BEE811FD-0C39-4CC1-9082-4315278958C6}" type="slidenum">
              <a:rPr lang="tr-TR" altLang="tr-TR"/>
              <a:pPr>
                <a:defRPr/>
              </a:pPr>
              <a:t>‹#›</a:t>
            </a:fld>
            <a:endParaRPr lang="tr-TR" altLang="tr-TR"/>
          </a:p>
        </p:txBody>
      </p:sp>
    </p:spTree>
    <p:extLst>
      <p:ext uri="{BB962C8B-B14F-4D97-AF65-F5344CB8AC3E}">
        <p14:creationId xmlns:p14="http://schemas.microsoft.com/office/powerpoint/2010/main" val="217552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lvl1pPr>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26 Veri Yer Tutucusu"/>
          <p:cNvSpPr>
            <a:spLocks noGrp="1"/>
          </p:cNvSpPr>
          <p:nvPr>
            <p:ph type="dt" sz="half" idx="10"/>
          </p:nvPr>
        </p:nvSpPr>
        <p:spPr/>
        <p:txBody>
          <a:bodyPr/>
          <a:lstStyle>
            <a:lvl1pPr>
              <a:defRPr/>
            </a:lvl1pPr>
          </a:lstStyle>
          <a:p>
            <a:pPr>
              <a:defRPr/>
            </a:pPr>
            <a:fld id="{5394B969-1173-4440-919C-524DAF08073E}" type="datetimeFigureOut">
              <a:rPr lang="tr-TR"/>
              <a:pPr>
                <a:defRPr/>
              </a:pPr>
              <a:t>30.06.2020</a:t>
            </a:fld>
            <a:endParaRPr lang="tr-TR"/>
          </a:p>
        </p:txBody>
      </p:sp>
      <p:sp>
        <p:nvSpPr>
          <p:cNvPr id="8" name="3 Altbilgi Yer Tutucusu"/>
          <p:cNvSpPr>
            <a:spLocks noGrp="1"/>
          </p:cNvSpPr>
          <p:nvPr>
            <p:ph type="ftr" sz="quarter" idx="11"/>
          </p:nvPr>
        </p:nvSpPr>
        <p:spPr/>
        <p:txBody>
          <a:bodyPr/>
          <a:lstStyle>
            <a:lvl1pPr>
              <a:defRPr/>
            </a:lvl1pPr>
          </a:lstStyle>
          <a:p>
            <a:pPr>
              <a:defRPr/>
            </a:pPr>
            <a:endParaRPr lang="tr-TR"/>
          </a:p>
        </p:txBody>
      </p:sp>
      <p:sp>
        <p:nvSpPr>
          <p:cNvPr id="9" name="15 Slayt Numarası Yer Tutucusu"/>
          <p:cNvSpPr>
            <a:spLocks noGrp="1"/>
          </p:cNvSpPr>
          <p:nvPr>
            <p:ph type="sldNum" sz="quarter" idx="12"/>
          </p:nvPr>
        </p:nvSpPr>
        <p:spPr/>
        <p:txBody>
          <a:bodyPr/>
          <a:lstStyle>
            <a:lvl1pPr>
              <a:defRPr/>
            </a:lvl1pPr>
          </a:lstStyle>
          <a:p>
            <a:pPr>
              <a:defRPr/>
            </a:pPr>
            <a:fld id="{FDD1F5DE-E2A8-4529-B511-326E6C8FF5E8}" type="slidenum">
              <a:rPr lang="tr-TR" altLang="tr-TR"/>
              <a:pPr>
                <a:defRPr/>
              </a:pPr>
              <a:t>‹#›</a:t>
            </a:fld>
            <a:endParaRPr lang="tr-TR" altLang="tr-TR"/>
          </a:p>
        </p:txBody>
      </p:sp>
    </p:spTree>
    <p:extLst>
      <p:ext uri="{BB962C8B-B14F-4D97-AF65-F5344CB8AC3E}">
        <p14:creationId xmlns:p14="http://schemas.microsoft.com/office/powerpoint/2010/main" val="244223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6 Veri Yer Tutucusu"/>
          <p:cNvSpPr>
            <a:spLocks noGrp="1"/>
          </p:cNvSpPr>
          <p:nvPr>
            <p:ph type="dt" sz="half" idx="10"/>
          </p:nvPr>
        </p:nvSpPr>
        <p:spPr/>
        <p:txBody>
          <a:bodyPr/>
          <a:lstStyle>
            <a:lvl1pPr>
              <a:defRPr/>
            </a:lvl1pPr>
          </a:lstStyle>
          <a:p>
            <a:pPr>
              <a:defRPr/>
            </a:pPr>
            <a:fld id="{AD864EF5-7A42-410C-A796-3400DFC0A4F1}" type="datetimeFigureOut">
              <a:rPr lang="tr-TR"/>
              <a:pPr>
                <a:defRPr/>
              </a:pPr>
              <a:t>30.06.2020</a:t>
            </a:fld>
            <a:endParaRPr lang="tr-TR"/>
          </a:p>
        </p:txBody>
      </p:sp>
      <p:sp>
        <p:nvSpPr>
          <p:cNvPr id="4" name="3 Altbilgi Yer Tutucusu"/>
          <p:cNvSpPr>
            <a:spLocks noGrp="1"/>
          </p:cNvSpPr>
          <p:nvPr>
            <p:ph type="ftr" sz="quarter" idx="11"/>
          </p:nvPr>
        </p:nvSpPr>
        <p:spPr/>
        <p:txBody>
          <a:bodyPr/>
          <a:lstStyle>
            <a:lvl1pPr>
              <a:defRPr/>
            </a:lvl1pPr>
          </a:lstStyle>
          <a:p>
            <a:pPr>
              <a:defRPr/>
            </a:pPr>
            <a:endParaRPr lang="tr-TR"/>
          </a:p>
        </p:txBody>
      </p:sp>
      <p:sp>
        <p:nvSpPr>
          <p:cNvPr id="5" name="15 Slayt Numarası Yer Tutucusu"/>
          <p:cNvSpPr>
            <a:spLocks noGrp="1"/>
          </p:cNvSpPr>
          <p:nvPr>
            <p:ph type="sldNum" sz="quarter" idx="12"/>
          </p:nvPr>
        </p:nvSpPr>
        <p:spPr/>
        <p:txBody>
          <a:bodyPr/>
          <a:lstStyle>
            <a:lvl1pPr>
              <a:defRPr/>
            </a:lvl1pPr>
          </a:lstStyle>
          <a:p>
            <a:pPr>
              <a:defRPr/>
            </a:pPr>
            <a:fld id="{EF34D90D-B460-45AB-86FA-2C781AC9091E}" type="slidenum">
              <a:rPr lang="tr-TR" altLang="tr-TR"/>
              <a:pPr>
                <a:defRPr/>
              </a:pPr>
              <a:t>‹#›</a:t>
            </a:fld>
            <a:endParaRPr lang="tr-TR" altLang="tr-TR"/>
          </a:p>
        </p:txBody>
      </p:sp>
    </p:spTree>
    <p:extLst>
      <p:ext uri="{BB962C8B-B14F-4D97-AF65-F5344CB8AC3E}">
        <p14:creationId xmlns:p14="http://schemas.microsoft.com/office/powerpoint/2010/main" val="2267629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26 Veri Yer Tutucusu"/>
          <p:cNvSpPr>
            <a:spLocks noGrp="1"/>
          </p:cNvSpPr>
          <p:nvPr>
            <p:ph type="dt" sz="half" idx="10"/>
          </p:nvPr>
        </p:nvSpPr>
        <p:spPr/>
        <p:txBody>
          <a:bodyPr/>
          <a:lstStyle>
            <a:lvl1pPr>
              <a:defRPr/>
            </a:lvl1pPr>
          </a:lstStyle>
          <a:p>
            <a:pPr>
              <a:defRPr/>
            </a:pPr>
            <a:fld id="{22A5CAF7-6083-4183-BE2E-2C2100D81774}" type="datetimeFigureOut">
              <a:rPr lang="tr-TR"/>
              <a:pPr>
                <a:defRPr/>
              </a:pPr>
              <a:t>30.06.2020</a:t>
            </a:fld>
            <a:endParaRPr lang="tr-TR"/>
          </a:p>
        </p:txBody>
      </p:sp>
      <p:sp>
        <p:nvSpPr>
          <p:cNvPr id="3" name="3 Altbilgi Yer Tutucusu"/>
          <p:cNvSpPr>
            <a:spLocks noGrp="1"/>
          </p:cNvSpPr>
          <p:nvPr>
            <p:ph type="ftr" sz="quarter" idx="11"/>
          </p:nvPr>
        </p:nvSpPr>
        <p:spPr/>
        <p:txBody>
          <a:bodyPr/>
          <a:lstStyle>
            <a:lvl1pPr>
              <a:defRPr/>
            </a:lvl1pPr>
          </a:lstStyle>
          <a:p>
            <a:pPr>
              <a:defRPr/>
            </a:pPr>
            <a:endParaRPr lang="tr-TR"/>
          </a:p>
        </p:txBody>
      </p:sp>
      <p:sp>
        <p:nvSpPr>
          <p:cNvPr id="4" name="15 Slayt Numarası Yer Tutucusu"/>
          <p:cNvSpPr>
            <a:spLocks noGrp="1"/>
          </p:cNvSpPr>
          <p:nvPr>
            <p:ph type="sldNum" sz="quarter" idx="12"/>
          </p:nvPr>
        </p:nvSpPr>
        <p:spPr/>
        <p:txBody>
          <a:bodyPr/>
          <a:lstStyle>
            <a:lvl1pPr>
              <a:defRPr/>
            </a:lvl1pPr>
          </a:lstStyle>
          <a:p>
            <a:pPr>
              <a:defRPr/>
            </a:pPr>
            <a:fld id="{01B00DAA-DBF9-4826-BC01-573ADE3613A7}" type="slidenum">
              <a:rPr lang="tr-TR" altLang="tr-TR"/>
              <a:pPr>
                <a:defRPr/>
              </a:pPr>
              <a:t>‹#›</a:t>
            </a:fld>
            <a:endParaRPr lang="tr-TR" altLang="tr-TR"/>
          </a:p>
        </p:txBody>
      </p:sp>
    </p:spTree>
    <p:extLst>
      <p:ext uri="{BB962C8B-B14F-4D97-AF65-F5344CB8AC3E}">
        <p14:creationId xmlns:p14="http://schemas.microsoft.com/office/powerpoint/2010/main" val="314448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tr-TR" smtClean="0"/>
              <a:t>Asıl başlık stili için tıklatın</a:t>
            </a:r>
            <a:endParaRPr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CEE8445E-E460-468D-82D4-B0720471701F}"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AFD19DF8-404F-4F68-BC0D-398A6AF81CF1}" type="slidenum">
              <a:rPr lang="tr-TR" altLang="tr-TR"/>
              <a:pPr>
                <a:defRPr/>
              </a:pPr>
              <a:t>‹#›</a:t>
            </a:fld>
            <a:endParaRPr lang="tr-TR" altLang="tr-TR"/>
          </a:p>
        </p:txBody>
      </p:sp>
    </p:spTree>
    <p:extLst>
      <p:ext uri="{BB962C8B-B14F-4D97-AF65-F5344CB8AC3E}">
        <p14:creationId xmlns:p14="http://schemas.microsoft.com/office/powerpoint/2010/main" val="3307262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7 Dikdörtgen"/>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8 Dikdörtgen"/>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1 Başlık"/>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tr-TR" smtClean="0"/>
              <a:t>Asıl başlık stili için tıklatın</a:t>
            </a:r>
            <a:endParaRPr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tr-TR" noProof="0" smtClean="0"/>
              <a:t>Resim eklemek için simgeyi tıklatın</a:t>
            </a:r>
            <a:endParaRPr lang="en-US" noProof="0" dirty="0"/>
          </a:p>
        </p:txBody>
      </p:sp>
      <p:sp>
        <p:nvSpPr>
          <p:cNvPr id="7" name="4 Veri Yer Tutucusu"/>
          <p:cNvSpPr>
            <a:spLocks noGrp="1"/>
          </p:cNvSpPr>
          <p:nvPr>
            <p:ph type="dt" sz="half" idx="10"/>
          </p:nvPr>
        </p:nvSpPr>
        <p:spPr/>
        <p:txBody>
          <a:bodyPr/>
          <a:lstStyle>
            <a:lvl1pPr>
              <a:defRPr/>
            </a:lvl1pPr>
            <a:extLst/>
          </a:lstStyle>
          <a:p>
            <a:pPr>
              <a:defRPr/>
            </a:pPr>
            <a:fld id="{7F3F1525-78E4-40AD-A083-2D951F20EDCE}" type="datetimeFigureOut">
              <a:rPr lang="tr-TR"/>
              <a:pPr>
                <a:defRPr/>
              </a:pPr>
              <a:t>30.06.2020</a:t>
            </a:fld>
            <a:endParaRPr lang="tr-TR"/>
          </a:p>
        </p:txBody>
      </p:sp>
      <p:sp>
        <p:nvSpPr>
          <p:cNvPr id="8" name="5 Altbilgi Yer Tutucusu"/>
          <p:cNvSpPr>
            <a:spLocks noGrp="1"/>
          </p:cNvSpPr>
          <p:nvPr>
            <p:ph type="ftr" sz="quarter" idx="11"/>
          </p:nvPr>
        </p:nvSpPr>
        <p:spPr/>
        <p:txBody>
          <a:bodyPr/>
          <a:lstStyle>
            <a:lvl1pPr>
              <a:defRPr/>
            </a:lvl1pPr>
            <a:extLst/>
          </a:lstStyle>
          <a:p>
            <a:pPr>
              <a:defRPr/>
            </a:pPr>
            <a:endParaRPr lang="tr-TR"/>
          </a:p>
        </p:txBody>
      </p:sp>
      <p:sp>
        <p:nvSpPr>
          <p:cNvPr id="9" name="6 Slayt Numarası Yer Tutucusu"/>
          <p:cNvSpPr>
            <a:spLocks noGrp="1"/>
          </p:cNvSpPr>
          <p:nvPr>
            <p:ph type="sldNum" sz="quarter" idx="12"/>
          </p:nvPr>
        </p:nvSpPr>
        <p:spPr/>
        <p:txBody>
          <a:bodyPr/>
          <a:lstStyle>
            <a:lvl1pPr>
              <a:defRPr/>
            </a:lvl1pPr>
          </a:lstStyle>
          <a:p>
            <a:pPr>
              <a:defRPr/>
            </a:pPr>
            <a:fld id="{23425E39-851D-40B5-95A2-D17FEB78D2FB}" type="slidenum">
              <a:rPr lang="tr-TR" altLang="tr-TR"/>
              <a:pPr>
                <a:defRPr/>
              </a:pPr>
              <a:t>‹#›</a:t>
            </a:fld>
            <a:endParaRPr lang="tr-TR" altLang="tr-TR"/>
          </a:p>
        </p:txBody>
      </p:sp>
    </p:spTree>
    <p:extLst>
      <p:ext uri="{BB962C8B-B14F-4D97-AF65-F5344CB8AC3E}">
        <p14:creationId xmlns:p14="http://schemas.microsoft.com/office/powerpoint/2010/main" val="134156560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4"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2 Başlık Yer Tutucusu"/>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p>
            <a:r>
              <a:rPr lang="tr-TR" smtClean="0"/>
              <a:t>Asıl başlık stili için tıklatın</a:t>
            </a:r>
            <a:endParaRPr lang="en-US"/>
          </a:p>
        </p:txBody>
      </p:sp>
      <p:sp>
        <p:nvSpPr>
          <p:cNvPr id="1030" name="30 Metin Yer Tutucusu"/>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27" name="26 Veri Yer Tutucusu"/>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A2D619AF-C664-42F2-8A34-4E06439CD04D}" type="datetimeFigureOut">
              <a:rPr lang="tr-TR"/>
              <a:pPr>
                <a:defRPr/>
              </a:pPr>
              <a:t>30.06.2020</a:t>
            </a:fld>
            <a:endParaRPr lang="tr-TR"/>
          </a:p>
        </p:txBody>
      </p:sp>
      <p:sp>
        <p:nvSpPr>
          <p:cNvPr id="4" name="3 Altbilgi Yer Tutucusu"/>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tr-TR"/>
          </a:p>
        </p:txBody>
      </p:sp>
      <p:sp>
        <p:nvSpPr>
          <p:cNvPr id="16" name="15 Slayt Numarası Yer Tutucusu"/>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eaLnBrk="1" hangingPunct="1">
              <a:defRPr sz="1100">
                <a:solidFill>
                  <a:schemeClr val="tx2"/>
                </a:solidFill>
                <a:latin typeface="Trebuchet MS" panose="020B0603020202020204" pitchFamily="34" charset="0"/>
              </a:defRPr>
            </a:lvl1pPr>
          </a:lstStyle>
          <a:p>
            <a:pPr>
              <a:defRPr/>
            </a:pPr>
            <a:fld id="{79934509-852F-4C2B-9CC4-B76162BCFD53}"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sldLayoutIdLst>
    <p:sldLayoutId id="2147484065" r:id="rId1"/>
    <p:sldLayoutId id="2147484058" r:id="rId2"/>
    <p:sldLayoutId id="2147484066" r:id="rId3"/>
    <p:sldLayoutId id="2147484059" r:id="rId4"/>
    <p:sldLayoutId id="2147484060" r:id="rId5"/>
    <p:sldLayoutId id="2147484061" r:id="rId6"/>
    <p:sldLayoutId id="2147484062" r:id="rId7"/>
    <p:sldLayoutId id="2147484063" r:id="rId8"/>
    <p:sldLayoutId id="2147484067" r:id="rId9"/>
    <p:sldLayoutId id="2147484064" r:id="rId10"/>
    <p:sldLayoutId id="2147484068"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8064A2"/>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8064A2"/>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8064A2"/>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8064A2"/>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5 Dikdörtgen"/>
          <p:cNvSpPr>
            <a:spLocks noChangeArrowheads="1"/>
          </p:cNvSpPr>
          <p:nvPr/>
        </p:nvSpPr>
        <p:spPr bwMode="auto">
          <a:xfrm>
            <a:off x="3000374" y="251648"/>
            <a:ext cx="58578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r>
              <a:rPr lang="tr-TR" altLang="tr-TR" sz="2400" dirty="0" smtClean="0">
                <a:solidFill>
                  <a:schemeClr val="bg1"/>
                </a:solidFill>
                <a:latin typeface="Arial" panose="020B0604020202020204" pitchFamily="34" charset="0"/>
              </a:rPr>
              <a:t>Basın Bülteni Planlama</a:t>
            </a: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pic>
        <p:nvPicPr>
          <p:cNvPr id="5" name="7 Resim" descr="2907200510340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47" y="1988840"/>
            <a:ext cx="2643188"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kdörtgen 2"/>
          <p:cNvSpPr/>
          <p:nvPr/>
        </p:nvSpPr>
        <p:spPr>
          <a:xfrm>
            <a:off x="3000374" y="5733256"/>
            <a:ext cx="5964114" cy="276999"/>
          </a:xfrm>
          <a:prstGeom prst="rect">
            <a:avLst/>
          </a:prstGeom>
        </p:spPr>
        <p:txBody>
          <a:bodyPr wrap="square">
            <a:spAutoFit/>
          </a:bodyPr>
          <a:lstStyle/>
          <a:p>
            <a:r>
              <a:rPr lang="tr-TR" sz="1200" dirty="0" err="1" smtClean="0">
                <a:solidFill>
                  <a:schemeClr val="bg1"/>
                </a:solidFill>
              </a:rPr>
              <a:t>Kaynak:</a:t>
            </a:r>
            <a:r>
              <a:rPr lang="tr-TR" sz="1200" dirty="0" err="1">
                <a:solidFill>
                  <a:schemeClr val="bg1"/>
                </a:solidFill>
              </a:rPr>
              <a:t>MENGÜ</a:t>
            </a:r>
            <a:r>
              <a:rPr lang="tr-TR" sz="1200" dirty="0">
                <a:solidFill>
                  <a:schemeClr val="bg1"/>
                </a:solidFill>
              </a:rPr>
              <a:t>, DR SEDA. "HALKLA İLİŞKİLERE GİRİŞ.</a:t>
            </a:r>
            <a:endParaRPr lang="tr-TR" sz="1200" dirty="0">
              <a:solidFill>
                <a:schemeClr val="bg1"/>
              </a:solidFill>
            </a:endParaRPr>
          </a:p>
        </p:txBody>
      </p:sp>
      <p:sp>
        <p:nvSpPr>
          <p:cNvPr id="4" name="Dikdörtgen 3"/>
          <p:cNvSpPr/>
          <p:nvPr/>
        </p:nvSpPr>
        <p:spPr>
          <a:xfrm>
            <a:off x="3096978" y="1347211"/>
            <a:ext cx="1608197" cy="369332"/>
          </a:xfrm>
          <a:prstGeom prst="rect">
            <a:avLst/>
          </a:prstGeom>
        </p:spPr>
        <p:txBody>
          <a:bodyPr wrap="none">
            <a:spAutoFit/>
          </a:bodyPr>
          <a:lstStyle/>
          <a:p>
            <a:r>
              <a:rPr lang="tr-TR" dirty="0">
                <a:solidFill>
                  <a:schemeClr val="bg1"/>
                </a:solidFill>
              </a:rPr>
              <a:t>Temel Sorular</a:t>
            </a:r>
          </a:p>
        </p:txBody>
      </p:sp>
      <p:sp>
        <p:nvSpPr>
          <p:cNvPr id="6" name="Dikdörtgen 5"/>
          <p:cNvSpPr/>
          <p:nvPr/>
        </p:nvSpPr>
        <p:spPr>
          <a:xfrm>
            <a:off x="3000374" y="2014752"/>
            <a:ext cx="5676082" cy="369332"/>
          </a:xfrm>
          <a:prstGeom prst="rect">
            <a:avLst/>
          </a:prstGeom>
        </p:spPr>
        <p:txBody>
          <a:bodyPr wrap="square">
            <a:spAutoFit/>
          </a:bodyPr>
          <a:lstStyle/>
          <a:p>
            <a:r>
              <a:rPr lang="tr-TR" dirty="0">
                <a:solidFill>
                  <a:schemeClr val="bg1"/>
                </a:solidFill>
              </a:rPr>
              <a:t>- </a:t>
            </a:r>
            <a:r>
              <a:rPr lang="tr-TR" dirty="0" smtClean="0">
                <a:solidFill>
                  <a:schemeClr val="bg1"/>
                </a:solidFill>
              </a:rPr>
              <a:t>Bu </a:t>
            </a:r>
            <a:r>
              <a:rPr lang="tr-TR" dirty="0">
                <a:solidFill>
                  <a:schemeClr val="bg1"/>
                </a:solidFill>
              </a:rPr>
              <a:t>basın bülteninin odak noktası nedir?</a:t>
            </a:r>
          </a:p>
        </p:txBody>
      </p:sp>
      <p:sp>
        <p:nvSpPr>
          <p:cNvPr id="7" name="Dikdörtgen 6"/>
          <p:cNvSpPr/>
          <p:nvPr/>
        </p:nvSpPr>
        <p:spPr>
          <a:xfrm>
            <a:off x="2937703" y="2704712"/>
            <a:ext cx="5801423" cy="1200329"/>
          </a:xfrm>
          <a:prstGeom prst="rect">
            <a:avLst/>
          </a:prstGeom>
        </p:spPr>
        <p:txBody>
          <a:bodyPr wrap="square">
            <a:spAutoFit/>
          </a:bodyPr>
          <a:lstStyle/>
          <a:p>
            <a:r>
              <a:rPr lang="tr-TR" dirty="0">
                <a:solidFill>
                  <a:schemeClr val="bg1"/>
                </a:solidFill>
              </a:rPr>
              <a:t>- Bu mesaj, kime ulaştırılmak üzere tasarlanmaktadır? Örneğin, yerel halkla mı, yoksa </a:t>
            </a:r>
            <a:r>
              <a:rPr lang="tr-TR" dirty="0" smtClean="0">
                <a:solidFill>
                  <a:schemeClr val="bg1"/>
                </a:solidFill>
              </a:rPr>
              <a:t>belirli </a:t>
            </a:r>
            <a:r>
              <a:rPr lang="tr-TR" dirty="0">
                <a:solidFill>
                  <a:schemeClr val="bg1"/>
                </a:solidFill>
              </a:rPr>
              <a:t>bir ürünü sipariş etme olasılığı olan diğer şirketlerin yöneticilerine mi hitap etmektedir?</a:t>
            </a:r>
          </a:p>
        </p:txBody>
      </p:sp>
      <p:sp>
        <p:nvSpPr>
          <p:cNvPr id="8" name="Dikdörtgen 7"/>
          <p:cNvSpPr/>
          <p:nvPr/>
        </p:nvSpPr>
        <p:spPr>
          <a:xfrm>
            <a:off x="2937703" y="4172817"/>
            <a:ext cx="5733642" cy="646331"/>
          </a:xfrm>
          <a:prstGeom prst="rect">
            <a:avLst/>
          </a:prstGeom>
        </p:spPr>
        <p:txBody>
          <a:bodyPr wrap="square">
            <a:spAutoFit/>
          </a:bodyPr>
          <a:lstStyle/>
          <a:p>
            <a:r>
              <a:rPr lang="tr-TR" dirty="0">
                <a:solidFill>
                  <a:schemeClr val="bg1"/>
                </a:solidFill>
              </a:rPr>
              <a:t>- Alıcı kitlesine ne vaat edilmektedir? Potansiyel kazançlar ve ödüller nelerdir?</a:t>
            </a:r>
          </a:p>
        </p:txBody>
      </p:sp>
    </p:spTree>
    <p:extLst>
      <p:ext uri="{BB962C8B-B14F-4D97-AF65-F5344CB8AC3E}">
        <p14:creationId xmlns:p14="http://schemas.microsoft.com/office/powerpoint/2010/main" val="3033725271"/>
      </p:ext>
    </p:extLst>
  </p:cSld>
  <p:clrMapOvr>
    <a:masterClrMapping/>
  </p:clrMapOvr>
  <p:transition>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7 Resim" descr="2907200510340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47" y="1988840"/>
            <a:ext cx="2643188"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5 Dikdörtgen"/>
          <p:cNvSpPr>
            <a:spLocks noChangeArrowheads="1"/>
          </p:cNvSpPr>
          <p:nvPr/>
        </p:nvSpPr>
        <p:spPr bwMode="auto">
          <a:xfrm>
            <a:off x="3000374" y="251648"/>
            <a:ext cx="58578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r>
              <a:rPr lang="tr-TR" altLang="tr-TR" sz="2400" dirty="0" smtClean="0">
                <a:solidFill>
                  <a:schemeClr val="bg1"/>
                </a:solidFill>
                <a:latin typeface="Arial" panose="020B0604020202020204" pitchFamily="34" charset="0"/>
              </a:rPr>
              <a:t>Basın Bülteni Planlama</a:t>
            </a: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sp>
        <p:nvSpPr>
          <p:cNvPr id="4" name="Dikdörtgen 3"/>
          <p:cNvSpPr/>
          <p:nvPr/>
        </p:nvSpPr>
        <p:spPr>
          <a:xfrm>
            <a:off x="3000374" y="1376624"/>
            <a:ext cx="6143626" cy="1200329"/>
          </a:xfrm>
          <a:prstGeom prst="rect">
            <a:avLst/>
          </a:prstGeom>
        </p:spPr>
        <p:txBody>
          <a:bodyPr wrap="square">
            <a:spAutoFit/>
          </a:bodyPr>
          <a:lstStyle/>
          <a:p>
            <a:r>
              <a:rPr lang="tr-TR" dirty="0" smtClean="0">
                <a:solidFill>
                  <a:schemeClr val="bg1"/>
                </a:solidFill>
              </a:rPr>
              <a:t>- Örgütün hedefi nedir? </a:t>
            </a:r>
            <a:r>
              <a:rPr lang="tr-TR" dirty="0">
                <a:solidFill>
                  <a:schemeClr val="bg1"/>
                </a:solidFill>
              </a:rPr>
              <a:t>Örgütün amacı nedir? Ürünün satışını arttırmak mıdır? Kuruluşu belirli bir alanda lider konumuna mı getirmektir? Kuruluşun çevre konusundaki duyarlılığını mı göstermektir? </a:t>
            </a:r>
          </a:p>
        </p:txBody>
      </p:sp>
      <p:sp>
        <p:nvSpPr>
          <p:cNvPr id="6" name="Dikdörtgen 5"/>
          <p:cNvSpPr/>
          <p:nvPr/>
        </p:nvSpPr>
        <p:spPr>
          <a:xfrm>
            <a:off x="2970720" y="2852936"/>
            <a:ext cx="5758291" cy="1200329"/>
          </a:xfrm>
          <a:prstGeom prst="rect">
            <a:avLst/>
          </a:prstGeom>
        </p:spPr>
        <p:txBody>
          <a:bodyPr wrap="square">
            <a:spAutoFit/>
          </a:bodyPr>
          <a:lstStyle/>
          <a:p>
            <a:r>
              <a:rPr lang="tr-TR" dirty="0">
                <a:solidFill>
                  <a:schemeClr val="bg1"/>
                </a:solidFill>
              </a:rPr>
              <a:t>- Bu basın </a:t>
            </a:r>
            <a:r>
              <a:rPr lang="tr-TR" dirty="0" smtClean="0">
                <a:solidFill>
                  <a:schemeClr val="bg1"/>
                </a:solidFill>
              </a:rPr>
              <a:t>bülteniyle </a:t>
            </a:r>
            <a:r>
              <a:rPr lang="tr-TR" dirty="0">
                <a:solidFill>
                  <a:schemeClr val="bg1"/>
                </a:solidFill>
              </a:rPr>
              <a:t>neyi </a:t>
            </a:r>
            <a:r>
              <a:rPr lang="tr-TR" dirty="0" smtClean="0">
                <a:solidFill>
                  <a:schemeClr val="bg1"/>
                </a:solidFill>
              </a:rPr>
              <a:t>başarmak </a:t>
            </a:r>
            <a:r>
              <a:rPr lang="tr-TR" dirty="0">
                <a:solidFill>
                  <a:schemeClr val="bg1"/>
                </a:solidFill>
              </a:rPr>
              <a:t>istiyorsunuz? Amacınız bilgilendirmek </a:t>
            </a:r>
            <a:r>
              <a:rPr lang="tr-TR" dirty="0" smtClean="0">
                <a:solidFill>
                  <a:schemeClr val="bg1"/>
                </a:solidFill>
              </a:rPr>
              <a:t>mi, tutumları </a:t>
            </a:r>
            <a:r>
              <a:rPr lang="tr-TR" dirty="0">
                <a:solidFill>
                  <a:schemeClr val="bg1"/>
                </a:solidFill>
              </a:rPr>
              <a:t>ve davranışları değiştirmek mi yoksa yerel bir etkinliğe katılımı arttırmak mı? </a:t>
            </a:r>
          </a:p>
        </p:txBody>
      </p:sp>
      <p:sp>
        <p:nvSpPr>
          <p:cNvPr id="9" name="Dikdörtgen 8"/>
          <p:cNvSpPr/>
          <p:nvPr/>
        </p:nvSpPr>
        <p:spPr>
          <a:xfrm>
            <a:off x="3000374" y="4276166"/>
            <a:ext cx="5964114" cy="923330"/>
          </a:xfrm>
          <a:prstGeom prst="rect">
            <a:avLst/>
          </a:prstGeom>
        </p:spPr>
        <p:txBody>
          <a:bodyPr wrap="square">
            <a:spAutoFit/>
          </a:bodyPr>
          <a:lstStyle/>
          <a:p>
            <a:r>
              <a:rPr lang="tr-TR" dirty="0">
                <a:solidFill>
                  <a:schemeClr val="bg1"/>
                </a:solidFill>
              </a:rPr>
              <a:t>- Bu basın bülteni hangi konuları ön plana çıkarıyor? Bu konular, belirli bir yayın ve bu yayının okuyucularının formatı için nasıl şekillendirilebilir? </a:t>
            </a:r>
          </a:p>
        </p:txBody>
      </p:sp>
      <p:sp>
        <p:nvSpPr>
          <p:cNvPr id="12" name="Dikdörtgen 11"/>
          <p:cNvSpPr/>
          <p:nvPr/>
        </p:nvSpPr>
        <p:spPr>
          <a:xfrm>
            <a:off x="3000374" y="5733256"/>
            <a:ext cx="5964114" cy="276999"/>
          </a:xfrm>
          <a:prstGeom prst="rect">
            <a:avLst/>
          </a:prstGeom>
        </p:spPr>
        <p:txBody>
          <a:bodyPr wrap="square">
            <a:spAutoFit/>
          </a:bodyPr>
          <a:lstStyle/>
          <a:p>
            <a:r>
              <a:rPr lang="tr-TR" sz="1200" dirty="0" err="1" smtClean="0">
                <a:solidFill>
                  <a:schemeClr val="bg1"/>
                </a:solidFill>
              </a:rPr>
              <a:t>Kaynak:</a:t>
            </a:r>
            <a:r>
              <a:rPr lang="tr-TR" sz="1200" dirty="0" err="1">
                <a:solidFill>
                  <a:schemeClr val="bg1"/>
                </a:solidFill>
              </a:rPr>
              <a:t>MENGÜ</a:t>
            </a:r>
            <a:r>
              <a:rPr lang="tr-TR" sz="1200" dirty="0">
                <a:solidFill>
                  <a:schemeClr val="bg1"/>
                </a:solidFill>
              </a:rPr>
              <a:t>, DR SEDA. "HALKLA İLİŞKİLERE GİRİŞ.</a:t>
            </a:r>
            <a:endParaRPr lang="tr-TR" sz="1200" dirty="0">
              <a:solidFill>
                <a:schemeClr val="bg1"/>
              </a:solidFill>
            </a:endParaRPr>
          </a:p>
        </p:txBody>
      </p:sp>
    </p:spTree>
    <p:extLst>
      <p:ext uri="{BB962C8B-B14F-4D97-AF65-F5344CB8AC3E}">
        <p14:creationId xmlns:p14="http://schemas.microsoft.com/office/powerpoint/2010/main" val="1368391364"/>
      </p:ext>
    </p:extLst>
  </p:cSld>
  <p:clrMapOvr>
    <a:masterClrMapping/>
  </p:clrMapOvr>
  <p:transition>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7 Resim" descr="2907200510340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47" y="1988840"/>
            <a:ext cx="2643188"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ikdörtgen 3"/>
          <p:cNvSpPr/>
          <p:nvPr/>
        </p:nvSpPr>
        <p:spPr>
          <a:xfrm>
            <a:off x="3203848" y="692696"/>
            <a:ext cx="3403496" cy="369332"/>
          </a:xfrm>
          <a:prstGeom prst="rect">
            <a:avLst/>
          </a:prstGeom>
        </p:spPr>
        <p:txBody>
          <a:bodyPr wrap="none">
            <a:spAutoFit/>
          </a:bodyPr>
          <a:lstStyle/>
          <a:p>
            <a:r>
              <a:rPr lang="tr-TR" dirty="0">
                <a:solidFill>
                  <a:schemeClr val="bg1"/>
                </a:solidFill>
              </a:rPr>
              <a:t>Basın Bülteninin </a:t>
            </a:r>
            <a:r>
              <a:rPr lang="tr-TR" dirty="0" smtClean="0">
                <a:solidFill>
                  <a:schemeClr val="bg1"/>
                </a:solidFill>
              </a:rPr>
              <a:t>Giriş Paragrafı</a:t>
            </a:r>
            <a:endParaRPr lang="tr-TR" dirty="0">
              <a:solidFill>
                <a:schemeClr val="bg1"/>
              </a:solidFill>
            </a:endParaRPr>
          </a:p>
        </p:txBody>
      </p:sp>
      <p:sp>
        <p:nvSpPr>
          <p:cNvPr id="2" name="Dikdörtgen 1"/>
          <p:cNvSpPr/>
          <p:nvPr/>
        </p:nvSpPr>
        <p:spPr>
          <a:xfrm>
            <a:off x="3210848" y="2204864"/>
            <a:ext cx="4572000" cy="1754326"/>
          </a:xfrm>
          <a:prstGeom prst="rect">
            <a:avLst/>
          </a:prstGeom>
        </p:spPr>
        <p:txBody>
          <a:bodyPr>
            <a:spAutoFit/>
          </a:bodyPr>
          <a:lstStyle/>
          <a:p>
            <a:r>
              <a:rPr lang="tr-TR" dirty="0">
                <a:solidFill>
                  <a:schemeClr val="bg1"/>
                </a:solidFill>
              </a:rPr>
              <a:t>“Giriş paragrafı yazmanın püf noktası, metnin haber değeri en fazla olan noktası odaklanmak ve ayrıntıları daha sonraya saklamaktır. Haberin özünü tek bir cümleye, hatta tek bir sözcüğe indirmeye çalışın.”</a:t>
            </a:r>
          </a:p>
        </p:txBody>
      </p:sp>
      <p:sp>
        <p:nvSpPr>
          <p:cNvPr id="7" name="Dikdörtgen 6"/>
          <p:cNvSpPr/>
          <p:nvPr/>
        </p:nvSpPr>
        <p:spPr>
          <a:xfrm>
            <a:off x="3000374" y="5733256"/>
            <a:ext cx="5964114" cy="276999"/>
          </a:xfrm>
          <a:prstGeom prst="rect">
            <a:avLst/>
          </a:prstGeom>
        </p:spPr>
        <p:txBody>
          <a:bodyPr wrap="square">
            <a:spAutoFit/>
          </a:bodyPr>
          <a:lstStyle/>
          <a:p>
            <a:r>
              <a:rPr lang="tr-TR" sz="1200" dirty="0" err="1" smtClean="0">
                <a:solidFill>
                  <a:schemeClr val="bg1"/>
                </a:solidFill>
              </a:rPr>
              <a:t>Kaynak:</a:t>
            </a:r>
            <a:r>
              <a:rPr lang="tr-TR" sz="1200" dirty="0" err="1">
                <a:solidFill>
                  <a:schemeClr val="bg1"/>
                </a:solidFill>
              </a:rPr>
              <a:t>MENGÜ</a:t>
            </a:r>
            <a:r>
              <a:rPr lang="tr-TR" sz="1200" dirty="0">
                <a:solidFill>
                  <a:schemeClr val="bg1"/>
                </a:solidFill>
              </a:rPr>
              <a:t>, DR SEDA. "HALKLA İLİŞKİLERE GİRİŞ.</a:t>
            </a:r>
            <a:endParaRPr lang="tr-TR" sz="1200" dirty="0">
              <a:solidFill>
                <a:schemeClr val="bg1"/>
              </a:solidFill>
            </a:endParaRPr>
          </a:p>
        </p:txBody>
      </p:sp>
    </p:spTree>
    <p:extLst>
      <p:ext uri="{BB962C8B-B14F-4D97-AF65-F5344CB8AC3E}">
        <p14:creationId xmlns:p14="http://schemas.microsoft.com/office/powerpoint/2010/main" val="1967674920"/>
      </p:ext>
    </p:extLst>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7 Resim" descr="2907200510340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47" y="1988840"/>
            <a:ext cx="2643188"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ikdörtgen 3"/>
          <p:cNvSpPr/>
          <p:nvPr/>
        </p:nvSpPr>
        <p:spPr>
          <a:xfrm>
            <a:off x="3009274" y="648771"/>
            <a:ext cx="1544012" cy="369332"/>
          </a:xfrm>
          <a:prstGeom prst="rect">
            <a:avLst/>
          </a:prstGeom>
        </p:spPr>
        <p:txBody>
          <a:bodyPr wrap="none">
            <a:spAutoFit/>
          </a:bodyPr>
          <a:lstStyle/>
          <a:p>
            <a:r>
              <a:rPr lang="tr-TR" dirty="0">
                <a:solidFill>
                  <a:schemeClr val="bg1"/>
                </a:solidFill>
              </a:rPr>
              <a:t>Basın </a:t>
            </a:r>
            <a:r>
              <a:rPr lang="tr-TR" dirty="0" smtClean="0">
                <a:solidFill>
                  <a:schemeClr val="bg1"/>
                </a:solidFill>
              </a:rPr>
              <a:t>Bülteni</a:t>
            </a:r>
            <a:endParaRPr lang="tr-TR" dirty="0">
              <a:solidFill>
                <a:schemeClr val="bg1"/>
              </a:solidFill>
            </a:endParaRPr>
          </a:p>
        </p:txBody>
      </p:sp>
      <p:sp>
        <p:nvSpPr>
          <p:cNvPr id="6" name="Dikdörtgen 5"/>
          <p:cNvSpPr/>
          <p:nvPr/>
        </p:nvSpPr>
        <p:spPr>
          <a:xfrm>
            <a:off x="3009274" y="1484784"/>
            <a:ext cx="5667182" cy="646331"/>
          </a:xfrm>
          <a:prstGeom prst="rect">
            <a:avLst/>
          </a:prstGeom>
        </p:spPr>
        <p:txBody>
          <a:bodyPr wrap="square">
            <a:spAutoFit/>
          </a:bodyPr>
          <a:lstStyle/>
          <a:p>
            <a:r>
              <a:rPr lang="tr-TR" dirty="0" smtClean="0">
                <a:solidFill>
                  <a:schemeClr val="bg1"/>
                </a:solidFill>
              </a:rPr>
              <a:t>- Basın bülteni okunduğu zaman eksik kalan bilgi bulunmamalıdır. </a:t>
            </a:r>
            <a:endParaRPr lang="tr-TR" dirty="0">
              <a:solidFill>
                <a:schemeClr val="bg1"/>
              </a:solidFill>
            </a:endParaRPr>
          </a:p>
        </p:txBody>
      </p:sp>
      <p:sp>
        <p:nvSpPr>
          <p:cNvPr id="7" name="Dikdörtgen 6"/>
          <p:cNvSpPr/>
          <p:nvPr/>
        </p:nvSpPr>
        <p:spPr>
          <a:xfrm>
            <a:off x="3028974" y="2354366"/>
            <a:ext cx="5503466" cy="646331"/>
          </a:xfrm>
          <a:prstGeom prst="rect">
            <a:avLst/>
          </a:prstGeom>
        </p:spPr>
        <p:txBody>
          <a:bodyPr wrap="square">
            <a:spAutoFit/>
          </a:bodyPr>
          <a:lstStyle/>
          <a:p>
            <a:r>
              <a:rPr lang="tr-TR" dirty="0" smtClean="0">
                <a:solidFill>
                  <a:schemeClr val="bg1"/>
                </a:solidFill>
              </a:rPr>
              <a:t>- Başlık metinle uyumlu olmalıdır. Başlık okunduğu zaman bültenin konusu anlaşılmalıdır. </a:t>
            </a:r>
            <a:endParaRPr lang="tr-TR" dirty="0">
              <a:solidFill>
                <a:schemeClr val="bg1"/>
              </a:solidFill>
            </a:endParaRPr>
          </a:p>
        </p:txBody>
      </p:sp>
      <p:sp>
        <p:nvSpPr>
          <p:cNvPr id="11" name="Dikdörtgen 10"/>
          <p:cNvSpPr/>
          <p:nvPr/>
        </p:nvSpPr>
        <p:spPr>
          <a:xfrm>
            <a:off x="2852280" y="3304877"/>
            <a:ext cx="5981169" cy="2031325"/>
          </a:xfrm>
          <a:prstGeom prst="rect">
            <a:avLst/>
          </a:prstGeom>
        </p:spPr>
        <p:txBody>
          <a:bodyPr wrap="square">
            <a:spAutoFit/>
          </a:bodyPr>
          <a:lstStyle/>
          <a:p>
            <a:pPr marL="285750" indent="-285750">
              <a:buFontTx/>
              <a:buChar char="-"/>
            </a:pPr>
            <a:r>
              <a:rPr lang="tr-TR" dirty="0" smtClean="0">
                <a:solidFill>
                  <a:schemeClr val="bg1"/>
                </a:solidFill>
              </a:rPr>
              <a:t>Basın bülteninde iletişim kurulacak kişi ya da kişilerin adları, adresleri ve telefon numaraları eksiksiz bir şekilde yer almalıdır. İsmi verilen kişilere kolaylıkla ulaşılabilmelidir. Aynı zamanda basın bülteninde kontak kişisi olarak adı geçen kişi konuyla ilgili bilgi sahibi olmalı, gelebilecek bütün soruları cevaplayabilmelidir.</a:t>
            </a:r>
          </a:p>
        </p:txBody>
      </p:sp>
    </p:spTree>
    <p:extLst>
      <p:ext uri="{BB962C8B-B14F-4D97-AF65-F5344CB8AC3E}">
        <p14:creationId xmlns:p14="http://schemas.microsoft.com/office/powerpoint/2010/main" val="3496216663"/>
      </p:ext>
    </p:extLst>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7 Resim" descr="2907200510340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47" y="1988840"/>
            <a:ext cx="2643188"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Dikdörtgen 6"/>
          <p:cNvSpPr/>
          <p:nvPr/>
        </p:nvSpPr>
        <p:spPr>
          <a:xfrm>
            <a:off x="3009274" y="648771"/>
            <a:ext cx="1544012" cy="369332"/>
          </a:xfrm>
          <a:prstGeom prst="rect">
            <a:avLst/>
          </a:prstGeom>
        </p:spPr>
        <p:txBody>
          <a:bodyPr wrap="none">
            <a:spAutoFit/>
          </a:bodyPr>
          <a:lstStyle/>
          <a:p>
            <a:r>
              <a:rPr lang="tr-TR" dirty="0">
                <a:solidFill>
                  <a:schemeClr val="bg1"/>
                </a:solidFill>
              </a:rPr>
              <a:t>Basın </a:t>
            </a:r>
            <a:r>
              <a:rPr lang="tr-TR" dirty="0" smtClean="0">
                <a:solidFill>
                  <a:schemeClr val="bg1"/>
                </a:solidFill>
              </a:rPr>
              <a:t>Bülteni</a:t>
            </a:r>
            <a:endParaRPr lang="tr-TR" dirty="0">
              <a:solidFill>
                <a:schemeClr val="bg1"/>
              </a:solidFill>
            </a:endParaRPr>
          </a:p>
        </p:txBody>
      </p:sp>
      <p:sp>
        <p:nvSpPr>
          <p:cNvPr id="4" name="Dikdörtgen 3"/>
          <p:cNvSpPr/>
          <p:nvPr/>
        </p:nvSpPr>
        <p:spPr>
          <a:xfrm>
            <a:off x="2976837" y="1499709"/>
            <a:ext cx="6143626" cy="646331"/>
          </a:xfrm>
          <a:prstGeom prst="rect">
            <a:avLst/>
          </a:prstGeom>
        </p:spPr>
        <p:txBody>
          <a:bodyPr wrap="square">
            <a:spAutoFit/>
          </a:bodyPr>
          <a:lstStyle/>
          <a:p>
            <a:r>
              <a:rPr lang="tr-TR" dirty="0">
                <a:solidFill>
                  <a:schemeClr val="bg1"/>
                </a:solidFill>
              </a:rPr>
              <a:t>- </a:t>
            </a:r>
            <a:r>
              <a:rPr lang="tr-TR" dirty="0" smtClean="0">
                <a:solidFill>
                  <a:schemeClr val="bg1"/>
                </a:solidFill>
              </a:rPr>
              <a:t>Basın bülteninde tarih, yer ve zamanla ilgili bilgiler yer almalıdır. </a:t>
            </a:r>
            <a:endParaRPr lang="tr-TR" dirty="0">
              <a:solidFill>
                <a:schemeClr val="bg1"/>
              </a:solidFill>
            </a:endParaRPr>
          </a:p>
        </p:txBody>
      </p:sp>
      <p:sp>
        <p:nvSpPr>
          <p:cNvPr id="12" name="Dikdörtgen 11"/>
          <p:cNvSpPr/>
          <p:nvPr/>
        </p:nvSpPr>
        <p:spPr>
          <a:xfrm>
            <a:off x="2932232" y="2309968"/>
            <a:ext cx="6143626" cy="646331"/>
          </a:xfrm>
          <a:prstGeom prst="rect">
            <a:avLst/>
          </a:prstGeom>
        </p:spPr>
        <p:txBody>
          <a:bodyPr wrap="square">
            <a:spAutoFit/>
          </a:bodyPr>
          <a:lstStyle/>
          <a:p>
            <a:r>
              <a:rPr lang="tr-TR" dirty="0">
                <a:solidFill>
                  <a:schemeClr val="bg1"/>
                </a:solidFill>
              </a:rPr>
              <a:t>- </a:t>
            </a:r>
            <a:r>
              <a:rPr lang="tr-TR" dirty="0" smtClean="0">
                <a:solidFill>
                  <a:schemeClr val="bg1"/>
                </a:solidFill>
              </a:rPr>
              <a:t>Giriş paragrafında 5N1K sorularının cevapları yer almalıdır. </a:t>
            </a:r>
            <a:endParaRPr lang="tr-TR" dirty="0">
              <a:solidFill>
                <a:schemeClr val="bg1"/>
              </a:solidFill>
            </a:endParaRPr>
          </a:p>
        </p:txBody>
      </p:sp>
      <p:sp>
        <p:nvSpPr>
          <p:cNvPr id="13" name="Dikdörtgen 12"/>
          <p:cNvSpPr/>
          <p:nvPr/>
        </p:nvSpPr>
        <p:spPr>
          <a:xfrm>
            <a:off x="2932232" y="3251739"/>
            <a:ext cx="6143626" cy="646331"/>
          </a:xfrm>
          <a:prstGeom prst="rect">
            <a:avLst/>
          </a:prstGeom>
        </p:spPr>
        <p:txBody>
          <a:bodyPr wrap="square">
            <a:spAutoFit/>
          </a:bodyPr>
          <a:lstStyle/>
          <a:p>
            <a:r>
              <a:rPr lang="tr-TR" dirty="0">
                <a:solidFill>
                  <a:schemeClr val="bg1"/>
                </a:solidFill>
              </a:rPr>
              <a:t>- </a:t>
            </a:r>
            <a:r>
              <a:rPr lang="tr-TR" dirty="0" smtClean="0">
                <a:solidFill>
                  <a:schemeClr val="bg1"/>
                </a:solidFill>
              </a:rPr>
              <a:t>Giriş paragrafı ilgi çekici bir şekilde yazılmalı ve metni özetlemelidir. </a:t>
            </a:r>
            <a:endParaRPr lang="tr-TR" dirty="0">
              <a:solidFill>
                <a:schemeClr val="bg1"/>
              </a:solidFill>
            </a:endParaRPr>
          </a:p>
        </p:txBody>
      </p:sp>
      <p:sp>
        <p:nvSpPr>
          <p:cNvPr id="14" name="Dikdörtgen 13"/>
          <p:cNvSpPr/>
          <p:nvPr/>
        </p:nvSpPr>
        <p:spPr>
          <a:xfrm>
            <a:off x="2987922" y="4077072"/>
            <a:ext cx="6143626" cy="646331"/>
          </a:xfrm>
          <a:prstGeom prst="rect">
            <a:avLst/>
          </a:prstGeom>
        </p:spPr>
        <p:txBody>
          <a:bodyPr wrap="square">
            <a:spAutoFit/>
          </a:bodyPr>
          <a:lstStyle/>
          <a:p>
            <a:r>
              <a:rPr lang="tr-TR" dirty="0">
                <a:solidFill>
                  <a:schemeClr val="bg1"/>
                </a:solidFill>
              </a:rPr>
              <a:t>- </a:t>
            </a:r>
            <a:r>
              <a:rPr lang="tr-TR" dirty="0" smtClean="0">
                <a:solidFill>
                  <a:schemeClr val="bg1"/>
                </a:solidFill>
              </a:rPr>
              <a:t>Basın bülteninde uzun ve karmaşık cümlelerden kaçınılmalıdır. </a:t>
            </a:r>
            <a:endParaRPr lang="tr-TR" dirty="0">
              <a:solidFill>
                <a:schemeClr val="bg1"/>
              </a:solidFill>
            </a:endParaRPr>
          </a:p>
        </p:txBody>
      </p:sp>
    </p:spTree>
    <p:extLst>
      <p:ext uri="{BB962C8B-B14F-4D97-AF65-F5344CB8AC3E}">
        <p14:creationId xmlns:p14="http://schemas.microsoft.com/office/powerpoint/2010/main" val="937600178"/>
      </p:ext>
    </p:extLst>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7 Resim" descr="2907200510340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47" y="1988840"/>
            <a:ext cx="2643188"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Dikdörtgen 6"/>
          <p:cNvSpPr/>
          <p:nvPr/>
        </p:nvSpPr>
        <p:spPr>
          <a:xfrm>
            <a:off x="3009274" y="648771"/>
            <a:ext cx="2300630" cy="369332"/>
          </a:xfrm>
          <a:prstGeom prst="rect">
            <a:avLst/>
          </a:prstGeom>
        </p:spPr>
        <p:txBody>
          <a:bodyPr wrap="none">
            <a:spAutoFit/>
          </a:bodyPr>
          <a:lstStyle/>
          <a:p>
            <a:r>
              <a:rPr lang="tr-TR" dirty="0" smtClean="0">
                <a:solidFill>
                  <a:schemeClr val="bg1"/>
                </a:solidFill>
              </a:rPr>
              <a:t>Örnek Basın Bülteni:</a:t>
            </a:r>
            <a:endParaRPr lang="tr-TR" dirty="0">
              <a:solidFill>
                <a:schemeClr val="bg1"/>
              </a:solidFill>
            </a:endParaRPr>
          </a:p>
        </p:txBody>
      </p:sp>
      <p:sp>
        <p:nvSpPr>
          <p:cNvPr id="8" name="Dikdörtgen 7"/>
          <p:cNvSpPr/>
          <p:nvPr/>
        </p:nvSpPr>
        <p:spPr>
          <a:xfrm>
            <a:off x="3009274" y="6093296"/>
            <a:ext cx="5964114" cy="276999"/>
          </a:xfrm>
          <a:prstGeom prst="rect">
            <a:avLst/>
          </a:prstGeom>
        </p:spPr>
        <p:txBody>
          <a:bodyPr wrap="square">
            <a:spAutoFit/>
          </a:bodyPr>
          <a:lstStyle/>
          <a:p>
            <a:r>
              <a:rPr lang="tr-TR" sz="1200" dirty="0" err="1" smtClean="0">
                <a:solidFill>
                  <a:schemeClr val="bg1"/>
                </a:solidFill>
              </a:rPr>
              <a:t>Kaynak:</a:t>
            </a:r>
            <a:r>
              <a:rPr lang="tr-TR" sz="1200" dirty="0" err="1">
                <a:solidFill>
                  <a:schemeClr val="bg1"/>
                </a:solidFill>
              </a:rPr>
              <a:t>MENGÜ</a:t>
            </a:r>
            <a:r>
              <a:rPr lang="tr-TR" sz="1200" dirty="0">
                <a:solidFill>
                  <a:schemeClr val="bg1"/>
                </a:solidFill>
              </a:rPr>
              <a:t>, DR SEDA. "HALKLA İLİŞKİLERE GİRİŞ.</a:t>
            </a:r>
            <a:endParaRPr lang="tr-TR" sz="1200" dirty="0">
              <a:solidFill>
                <a:schemeClr val="bg1"/>
              </a:solidFill>
            </a:endParaRPr>
          </a:p>
        </p:txBody>
      </p:sp>
      <p:sp>
        <p:nvSpPr>
          <p:cNvPr id="2" name="Dikdörtgen 1"/>
          <p:cNvSpPr/>
          <p:nvPr/>
        </p:nvSpPr>
        <p:spPr>
          <a:xfrm>
            <a:off x="2915816" y="1527175"/>
            <a:ext cx="5868144" cy="923330"/>
          </a:xfrm>
          <a:prstGeom prst="rect">
            <a:avLst/>
          </a:prstGeom>
        </p:spPr>
        <p:txBody>
          <a:bodyPr wrap="square">
            <a:spAutoFit/>
          </a:bodyPr>
          <a:lstStyle/>
          <a:p>
            <a:pPr algn="ctr"/>
            <a:r>
              <a:rPr lang="tr-TR" dirty="0">
                <a:solidFill>
                  <a:schemeClr val="bg1"/>
                </a:solidFill>
              </a:rPr>
              <a:t>ULUSAL SİYAHİ </a:t>
            </a:r>
            <a:r>
              <a:rPr lang="tr-TR" dirty="0" err="1">
                <a:solidFill>
                  <a:schemeClr val="bg1"/>
                </a:solidFill>
              </a:rPr>
              <a:t>McDONALD'S</a:t>
            </a:r>
            <a:r>
              <a:rPr lang="tr-TR" dirty="0">
                <a:solidFill>
                  <a:schemeClr val="bg1"/>
                </a:solidFill>
              </a:rPr>
              <a:t> İŞLETMECİLERİ BİRLİĞİ YENİ BİNYILDAKİ YENİ LİDERİNİ BELİRLEMEK İÇİN SEÇİME GİDİYOR</a:t>
            </a:r>
          </a:p>
        </p:txBody>
      </p:sp>
      <p:sp>
        <p:nvSpPr>
          <p:cNvPr id="3" name="Dikdörtgen 2"/>
          <p:cNvSpPr/>
          <p:nvPr/>
        </p:nvSpPr>
        <p:spPr>
          <a:xfrm>
            <a:off x="2981871" y="2959577"/>
            <a:ext cx="5964114" cy="2585323"/>
          </a:xfrm>
          <a:prstGeom prst="rect">
            <a:avLst/>
          </a:prstGeom>
        </p:spPr>
        <p:txBody>
          <a:bodyPr wrap="square">
            <a:spAutoFit/>
          </a:bodyPr>
          <a:lstStyle/>
          <a:p>
            <a:r>
              <a:rPr lang="tr-TR" dirty="0">
                <a:solidFill>
                  <a:schemeClr val="bg1"/>
                </a:solidFill>
              </a:rPr>
              <a:t>Ülkenin en büyük ve en etkili tecimsel kuruluşlarından biri olan Ulusal Siyahi </a:t>
            </a:r>
            <a:r>
              <a:rPr lang="tr-TR" dirty="0" err="1">
                <a:solidFill>
                  <a:schemeClr val="bg1"/>
                </a:solidFill>
              </a:rPr>
              <a:t>McDonald's</a:t>
            </a:r>
            <a:r>
              <a:rPr lang="tr-TR" dirty="0">
                <a:solidFill>
                  <a:schemeClr val="bg1"/>
                </a:solidFill>
              </a:rPr>
              <a:t> İşletmecileri Birliği (NBMOA), kısa bir süre önce </a:t>
            </a:r>
            <a:r>
              <a:rPr lang="tr-TR" dirty="0" err="1">
                <a:solidFill>
                  <a:schemeClr val="bg1"/>
                </a:solidFill>
              </a:rPr>
              <a:t>Craig</a:t>
            </a:r>
            <a:r>
              <a:rPr lang="tr-TR" dirty="0">
                <a:solidFill>
                  <a:schemeClr val="bg1"/>
                </a:solidFill>
              </a:rPr>
              <a:t> </a:t>
            </a:r>
            <a:r>
              <a:rPr lang="tr-TR" dirty="0" err="1">
                <a:solidFill>
                  <a:schemeClr val="bg1"/>
                </a:solidFill>
              </a:rPr>
              <a:t>Welburn'ün</a:t>
            </a:r>
            <a:r>
              <a:rPr lang="tr-TR" dirty="0">
                <a:solidFill>
                  <a:schemeClr val="bg1"/>
                </a:solidFill>
              </a:rPr>
              <a:t> başkan ve CEO olarak seçildiğini duyurmuştu. 15 yıldır </a:t>
            </a:r>
            <a:r>
              <a:rPr lang="tr-TR" dirty="0" err="1">
                <a:solidFill>
                  <a:schemeClr val="bg1"/>
                </a:solidFill>
              </a:rPr>
              <a:t>McDonald's</a:t>
            </a:r>
            <a:r>
              <a:rPr lang="tr-TR" dirty="0">
                <a:solidFill>
                  <a:schemeClr val="bg1"/>
                </a:solidFill>
              </a:rPr>
              <a:t> sisteminde çalışan deneyimli yönetici </a:t>
            </a:r>
            <a:r>
              <a:rPr lang="tr-TR" dirty="0" err="1">
                <a:solidFill>
                  <a:schemeClr val="bg1"/>
                </a:solidFill>
              </a:rPr>
              <a:t>Welburn</a:t>
            </a:r>
            <a:r>
              <a:rPr lang="tr-TR" dirty="0">
                <a:solidFill>
                  <a:schemeClr val="bg1"/>
                </a:solidFill>
              </a:rPr>
              <a:t> (50), daha önceden de 28 yıllık bir şirket olan </a:t>
            </a:r>
            <a:r>
              <a:rPr lang="tr-TR" dirty="0" err="1">
                <a:solidFill>
                  <a:schemeClr val="bg1"/>
                </a:solidFill>
              </a:rPr>
              <a:t>Northeast</a:t>
            </a:r>
            <a:r>
              <a:rPr lang="tr-TR" dirty="0">
                <a:solidFill>
                  <a:schemeClr val="bg1"/>
                </a:solidFill>
              </a:rPr>
              <a:t> </a:t>
            </a:r>
            <a:r>
              <a:rPr lang="tr-TR" dirty="0" err="1">
                <a:solidFill>
                  <a:schemeClr val="bg1"/>
                </a:solidFill>
              </a:rPr>
              <a:t>Division'ın</a:t>
            </a:r>
            <a:r>
              <a:rPr lang="tr-TR" dirty="0">
                <a:solidFill>
                  <a:schemeClr val="bg1"/>
                </a:solidFill>
              </a:rPr>
              <a:t> başkanlığının yanı sıra, </a:t>
            </a:r>
            <a:r>
              <a:rPr lang="tr-TR" dirty="0" err="1">
                <a:solidFill>
                  <a:schemeClr val="bg1"/>
                </a:solidFill>
              </a:rPr>
              <a:t>Philadelphia</a:t>
            </a:r>
            <a:r>
              <a:rPr lang="tr-TR" dirty="0">
                <a:solidFill>
                  <a:schemeClr val="bg1"/>
                </a:solidFill>
              </a:rPr>
              <a:t> bölgesinde yerel başkanlık ve bölge temsilciliğini de yapmıştı</a:t>
            </a:r>
          </a:p>
        </p:txBody>
      </p:sp>
    </p:spTree>
    <p:extLst>
      <p:ext uri="{BB962C8B-B14F-4D97-AF65-F5344CB8AC3E}">
        <p14:creationId xmlns:p14="http://schemas.microsoft.com/office/powerpoint/2010/main" val="490433011"/>
      </p:ext>
    </p:extLst>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9626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kdörtgen 2"/>
          <p:cNvSpPr/>
          <p:nvPr/>
        </p:nvSpPr>
        <p:spPr>
          <a:xfrm>
            <a:off x="3079074" y="1271495"/>
            <a:ext cx="5663468" cy="1477328"/>
          </a:xfrm>
          <a:prstGeom prst="rect">
            <a:avLst/>
          </a:prstGeom>
        </p:spPr>
        <p:txBody>
          <a:bodyPr wrap="square">
            <a:spAutoFit/>
          </a:bodyPr>
          <a:lstStyle/>
          <a:p>
            <a:r>
              <a:rPr lang="tr-TR" dirty="0">
                <a:solidFill>
                  <a:schemeClr val="bg1"/>
                </a:solidFill>
              </a:rPr>
              <a:t>Aynı zamanda </a:t>
            </a:r>
            <a:r>
              <a:rPr lang="tr-TR" dirty="0" err="1">
                <a:solidFill>
                  <a:schemeClr val="bg1"/>
                </a:solidFill>
              </a:rPr>
              <a:t>McDonald's</a:t>
            </a:r>
            <a:r>
              <a:rPr lang="tr-TR" dirty="0">
                <a:solidFill>
                  <a:schemeClr val="bg1"/>
                </a:solidFill>
              </a:rPr>
              <a:t> restoran işletmecisi de olan </a:t>
            </a:r>
            <a:r>
              <a:rPr lang="tr-TR" dirty="0" err="1">
                <a:solidFill>
                  <a:schemeClr val="bg1"/>
                </a:solidFill>
              </a:rPr>
              <a:t>Welburn'un</a:t>
            </a:r>
            <a:r>
              <a:rPr lang="tr-TR" dirty="0">
                <a:solidFill>
                  <a:schemeClr val="bg1"/>
                </a:solidFill>
              </a:rPr>
              <a:t> </a:t>
            </a:r>
            <a:r>
              <a:rPr lang="tr-TR" dirty="0" err="1">
                <a:solidFill>
                  <a:schemeClr val="bg1"/>
                </a:solidFill>
              </a:rPr>
              <a:t>Philadelphia</a:t>
            </a:r>
            <a:r>
              <a:rPr lang="tr-TR" dirty="0">
                <a:solidFill>
                  <a:schemeClr val="bg1"/>
                </a:solidFill>
              </a:rPr>
              <a:t> ve Delaware'de hem sahibi, hem de işletmecisi olduğu sekiz restoranı bulunmakta ve bu restoranlarda 500 kişi istihdam </a:t>
            </a:r>
            <a:r>
              <a:rPr lang="tr-TR" dirty="0" smtClean="0">
                <a:solidFill>
                  <a:schemeClr val="bg1"/>
                </a:solidFill>
              </a:rPr>
              <a:t>edilmektedir.</a:t>
            </a:r>
            <a:endParaRPr lang="tr-TR" dirty="0">
              <a:solidFill>
                <a:schemeClr val="bg1"/>
              </a:solidFill>
            </a:endParaRPr>
          </a:p>
        </p:txBody>
      </p:sp>
      <p:sp>
        <p:nvSpPr>
          <p:cNvPr id="4" name="Dikdörtgen 3"/>
          <p:cNvSpPr/>
          <p:nvPr/>
        </p:nvSpPr>
        <p:spPr>
          <a:xfrm>
            <a:off x="3079074" y="2924944"/>
            <a:ext cx="5681971" cy="1754326"/>
          </a:xfrm>
          <a:prstGeom prst="rect">
            <a:avLst/>
          </a:prstGeom>
        </p:spPr>
        <p:txBody>
          <a:bodyPr wrap="square">
            <a:spAutoFit/>
          </a:bodyPr>
          <a:lstStyle/>
          <a:p>
            <a:r>
              <a:rPr lang="tr-TR" dirty="0" err="1">
                <a:solidFill>
                  <a:schemeClr val="bg1"/>
                </a:solidFill>
              </a:rPr>
              <a:t>A.B.D.'deki</a:t>
            </a:r>
            <a:r>
              <a:rPr lang="tr-TR" dirty="0">
                <a:solidFill>
                  <a:schemeClr val="bg1"/>
                </a:solidFill>
              </a:rPr>
              <a:t> en yapıcı ve etkili siyahi örgütlerinden bir olarak bilinen </a:t>
            </a:r>
            <a:r>
              <a:rPr lang="tr-TR" dirty="0" err="1">
                <a:solidFill>
                  <a:schemeClr val="bg1"/>
                </a:solidFill>
              </a:rPr>
              <a:t>NBMOA'nın</a:t>
            </a:r>
            <a:r>
              <a:rPr lang="tr-TR" dirty="0">
                <a:solidFill>
                  <a:schemeClr val="bg1"/>
                </a:solidFill>
              </a:rPr>
              <a:t> 32 eyalette 33 şubesi ve toplam 375 üyesi bulunmaktadır. 1971'de kurulan bu birlik, her zaman için karlı istihdam ve Afrika kökenli Amerikan gençliğinin mesleki gelişiminin savunucusu olmuştur. </a:t>
            </a:r>
          </a:p>
        </p:txBody>
      </p:sp>
    </p:spTree>
  </p:cSld>
  <p:clrMapOvr>
    <a:masterClrMapping/>
  </p:clrMapOvr>
  <p:transition>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9626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kdörtgen 2"/>
          <p:cNvSpPr/>
          <p:nvPr/>
        </p:nvSpPr>
        <p:spPr>
          <a:xfrm>
            <a:off x="3119529" y="1571625"/>
            <a:ext cx="5663468" cy="2031325"/>
          </a:xfrm>
          <a:prstGeom prst="rect">
            <a:avLst/>
          </a:prstGeom>
        </p:spPr>
        <p:txBody>
          <a:bodyPr wrap="square">
            <a:spAutoFit/>
          </a:bodyPr>
          <a:lstStyle/>
          <a:p>
            <a:r>
              <a:rPr lang="tr-TR" dirty="0">
                <a:solidFill>
                  <a:schemeClr val="bg1"/>
                </a:solidFill>
              </a:rPr>
              <a:t>Bu birlik aynı zamanda, </a:t>
            </a:r>
            <a:r>
              <a:rPr lang="tr-TR" dirty="0" smtClean="0">
                <a:solidFill>
                  <a:schemeClr val="bg1"/>
                </a:solidFill>
              </a:rPr>
              <a:t>Afrika-Amerikan </a:t>
            </a:r>
            <a:r>
              <a:rPr lang="tr-TR" dirty="0">
                <a:solidFill>
                  <a:schemeClr val="bg1"/>
                </a:solidFill>
              </a:rPr>
              <a:t>örgütleri ile </a:t>
            </a:r>
            <a:r>
              <a:rPr lang="tr-TR" dirty="0" err="1">
                <a:solidFill>
                  <a:schemeClr val="bg1"/>
                </a:solidFill>
              </a:rPr>
              <a:t>McDonald's</a:t>
            </a:r>
            <a:r>
              <a:rPr lang="tr-TR" dirty="0">
                <a:solidFill>
                  <a:schemeClr val="bg1"/>
                </a:solidFill>
              </a:rPr>
              <a:t> şirketi arasındaki işbirliğinin geliştirilmesinde de önemli bir rol oynamaktadır. Birliğin önemli anlaşmalar </a:t>
            </a:r>
            <a:r>
              <a:rPr lang="tr-TR" dirty="0" smtClean="0">
                <a:solidFill>
                  <a:schemeClr val="bg1"/>
                </a:solidFill>
              </a:rPr>
              <a:t>gerçekleştirdiği </a:t>
            </a:r>
            <a:r>
              <a:rPr lang="tr-TR" dirty="0">
                <a:solidFill>
                  <a:schemeClr val="bg1"/>
                </a:solidFill>
              </a:rPr>
              <a:t>diğer kuruluşlar arasında; </a:t>
            </a:r>
            <a:r>
              <a:rPr lang="tr-TR" dirty="0" err="1">
                <a:solidFill>
                  <a:schemeClr val="bg1"/>
                </a:solidFill>
              </a:rPr>
              <a:t>Congressional</a:t>
            </a:r>
            <a:r>
              <a:rPr lang="tr-TR" dirty="0">
                <a:solidFill>
                  <a:schemeClr val="bg1"/>
                </a:solidFill>
              </a:rPr>
              <a:t> Black </a:t>
            </a:r>
            <a:r>
              <a:rPr lang="tr-TR" dirty="0" err="1">
                <a:solidFill>
                  <a:schemeClr val="bg1"/>
                </a:solidFill>
              </a:rPr>
              <a:t>Caucus</a:t>
            </a:r>
            <a:r>
              <a:rPr lang="tr-TR" dirty="0">
                <a:solidFill>
                  <a:schemeClr val="bg1"/>
                </a:solidFill>
              </a:rPr>
              <a:t>, </a:t>
            </a:r>
            <a:r>
              <a:rPr lang="tr-TR" dirty="0" err="1">
                <a:solidFill>
                  <a:schemeClr val="bg1"/>
                </a:solidFill>
              </a:rPr>
              <a:t>National</a:t>
            </a:r>
            <a:r>
              <a:rPr lang="tr-TR" dirty="0">
                <a:solidFill>
                  <a:schemeClr val="bg1"/>
                </a:solidFill>
              </a:rPr>
              <a:t> Urban </a:t>
            </a:r>
            <a:r>
              <a:rPr lang="tr-TR" dirty="0" err="1">
                <a:solidFill>
                  <a:schemeClr val="bg1"/>
                </a:solidFill>
              </a:rPr>
              <a:t>League</a:t>
            </a:r>
            <a:r>
              <a:rPr lang="tr-TR" dirty="0">
                <a:solidFill>
                  <a:schemeClr val="bg1"/>
                </a:solidFill>
              </a:rPr>
              <a:t>, 100 </a:t>
            </a:r>
            <a:r>
              <a:rPr lang="tr-TR" dirty="0" err="1">
                <a:solidFill>
                  <a:schemeClr val="bg1"/>
                </a:solidFill>
              </a:rPr>
              <a:t>Balck</a:t>
            </a:r>
            <a:r>
              <a:rPr lang="tr-TR" dirty="0">
                <a:solidFill>
                  <a:schemeClr val="bg1"/>
                </a:solidFill>
              </a:rPr>
              <a:t> Men of </a:t>
            </a:r>
            <a:r>
              <a:rPr lang="tr-TR" dirty="0" err="1">
                <a:solidFill>
                  <a:schemeClr val="bg1"/>
                </a:solidFill>
              </a:rPr>
              <a:t>America</a:t>
            </a:r>
            <a:r>
              <a:rPr lang="tr-TR" dirty="0">
                <a:solidFill>
                  <a:schemeClr val="bg1"/>
                </a:solidFill>
              </a:rPr>
              <a:t> </a:t>
            </a:r>
            <a:r>
              <a:rPr lang="tr-TR" dirty="0" smtClean="0">
                <a:solidFill>
                  <a:schemeClr val="bg1"/>
                </a:solidFill>
              </a:rPr>
              <a:t>sayılabilir.</a:t>
            </a:r>
            <a:endParaRPr lang="tr-TR" dirty="0">
              <a:solidFill>
                <a:schemeClr val="bg1"/>
              </a:solidFill>
            </a:endParaRPr>
          </a:p>
        </p:txBody>
      </p:sp>
      <p:sp>
        <p:nvSpPr>
          <p:cNvPr id="6" name="Dikdörtgen 5"/>
          <p:cNvSpPr/>
          <p:nvPr/>
        </p:nvSpPr>
        <p:spPr>
          <a:xfrm>
            <a:off x="3119529" y="4149080"/>
            <a:ext cx="5663468" cy="1477328"/>
          </a:xfrm>
          <a:prstGeom prst="rect">
            <a:avLst/>
          </a:prstGeom>
        </p:spPr>
        <p:txBody>
          <a:bodyPr wrap="square">
            <a:spAutoFit/>
          </a:bodyPr>
          <a:lstStyle/>
          <a:p>
            <a:r>
              <a:rPr lang="tr-TR" dirty="0" err="1">
                <a:solidFill>
                  <a:schemeClr val="bg1"/>
                </a:solidFill>
              </a:rPr>
              <a:t>McDonald's</a:t>
            </a:r>
            <a:r>
              <a:rPr lang="tr-TR" dirty="0">
                <a:solidFill>
                  <a:schemeClr val="bg1"/>
                </a:solidFill>
              </a:rPr>
              <a:t> sisteminde giderek artan etkisinin bir göstergesi olarak, </a:t>
            </a:r>
            <a:r>
              <a:rPr lang="tr-TR" dirty="0" err="1">
                <a:solidFill>
                  <a:schemeClr val="bg1"/>
                </a:solidFill>
              </a:rPr>
              <a:t>NBMOA'ya</a:t>
            </a:r>
            <a:r>
              <a:rPr lang="tr-TR" dirty="0">
                <a:solidFill>
                  <a:schemeClr val="bg1"/>
                </a:solidFill>
              </a:rPr>
              <a:t> ait restoranların 1999 itibariyle cirosunun 1 milyar $ </a:t>
            </a:r>
            <a:r>
              <a:rPr lang="tr-TR" dirty="0" smtClean="0">
                <a:solidFill>
                  <a:schemeClr val="bg1"/>
                </a:solidFill>
              </a:rPr>
              <a:t>olması </a:t>
            </a:r>
            <a:r>
              <a:rPr lang="tr-TR" dirty="0">
                <a:solidFill>
                  <a:schemeClr val="bg1"/>
                </a:solidFill>
              </a:rPr>
              <a:t>beklenmektedir. </a:t>
            </a:r>
            <a:r>
              <a:rPr lang="tr-TR" dirty="0" err="1">
                <a:solidFill>
                  <a:schemeClr val="bg1"/>
                </a:solidFill>
              </a:rPr>
              <a:t>NBMOA'nın</a:t>
            </a:r>
            <a:r>
              <a:rPr lang="tr-TR" dirty="0">
                <a:solidFill>
                  <a:schemeClr val="bg1"/>
                </a:solidFill>
              </a:rPr>
              <a:t> sahibi olduğu restoranlarda ülke genelinde 15.000 kişi çalışmaktadır. </a:t>
            </a:r>
          </a:p>
        </p:txBody>
      </p:sp>
    </p:spTree>
    <p:extLst>
      <p:ext uri="{BB962C8B-B14F-4D97-AF65-F5344CB8AC3E}">
        <p14:creationId xmlns:p14="http://schemas.microsoft.com/office/powerpoint/2010/main" val="1579973898"/>
      </p:ext>
    </p:extLst>
  </p:cSld>
  <p:clrMapOvr>
    <a:masterClrMapping/>
  </p:clrMapOvr>
  <p:transition>
    <p:pull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Opulent</Template>
  <TotalTime>2187</TotalTime>
  <Words>563</Words>
  <Application>Microsoft Office PowerPoint</Application>
  <PresentationFormat>Ekran Gösterisi (4:3)</PresentationFormat>
  <Paragraphs>35</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vt:i4>
      </vt:variant>
    </vt:vector>
  </HeadingPairs>
  <TitlesOfParts>
    <vt:vector size="15" baseType="lpstr">
      <vt:lpstr>Arial</vt:lpstr>
      <vt:lpstr>Baskerville Old Face</vt:lpstr>
      <vt:lpstr>Bookman Old Style</vt:lpstr>
      <vt:lpstr>Trebuchet MS</vt:lpstr>
      <vt:lpstr>Wingdings</vt:lpstr>
      <vt:lpstr>Wingdings 2</vt:lpstr>
      <vt:lpstr>Zengin</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Nuran yıldız</dc:title>
  <dc:creator>hayret sumer</dc:creator>
  <cp:lastModifiedBy>BERIS ARTAN</cp:lastModifiedBy>
  <cp:revision>307</cp:revision>
  <dcterms:created xsi:type="dcterms:W3CDTF">2010-02-03T08:52:51Z</dcterms:created>
  <dcterms:modified xsi:type="dcterms:W3CDTF">2020-06-30T14:47:33Z</dcterms:modified>
</cp:coreProperties>
</file>