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5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7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60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27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579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08678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26.02.2020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2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26.02.2020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26.02.2020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2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9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1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90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6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96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1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C1ED-4BAF-48E3-8A77-0F79AE13E1D3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4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9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34935" y="1074420"/>
            <a:ext cx="7886700" cy="2194560"/>
          </a:xfrm>
        </p:spPr>
        <p:txBody>
          <a:bodyPr/>
          <a:lstStyle/>
          <a:p>
            <a:pPr algn="ctr"/>
            <a:r>
              <a:rPr lang="tr-TR" dirty="0" smtClean="0"/>
              <a:t>Pazarlama İlkeleri</a:t>
            </a:r>
            <a:endParaRPr lang="tr-TR" dirty="0" smtClean="0"/>
          </a:p>
          <a:p>
            <a:pPr algn="ctr"/>
            <a:endParaRPr lang="tr-T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Doç</a:t>
            </a:r>
            <a:r>
              <a:rPr lang="tr-T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Dr. Erol DEMİR</a:t>
            </a:r>
          </a:p>
        </p:txBody>
      </p:sp>
    </p:spTree>
    <p:extLst>
      <p:ext uri="{BB962C8B-B14F-4D97-AF65-F5344CB8AC3E}">
        <p14:creationId xmlns:p14="http://schemas.microsoft.com/office/powerpoint/2010/main" val="228402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71413" y="467038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018068" y="1408182"/>
            <a:ext cx="8270023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id="{841BE76F-8D30-4BBE-8A5C-0A1424934755}"/>
              </a:ext>
            </a:extLst>
          </p:cNvPr>
          <p:cNvSpPr txBox="1">
            <a:spLocks/>
          </p:cNvSpPr>
          <p:nvPr/>
        </p:nvSpPr>
        <p:spPr>
          <a:xfrm>
            <a:off x="1237136" y="1662988"/>
            <a:ext cx="10118035" cy="38417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 Pazarlama, 2. Baskı. Birol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Tenekecioğlu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N.Figen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Ersoy, Birlik Ofset, Eskişehir, 2000.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Blythe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(Türkçesi: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Yavuz Odabaşı),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Prentice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Bilim-Teknik Kitabevi, Eskişehir, 2001.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Türkiye Uygulamaları: Global Yönetimsel Yaklaşım, Ömer Baybars Tek, Beta, İstanbul, 1999.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B.Tenekecioğlu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F.Esoy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Birlik Ofset, Eskişehir, 2000.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 Philip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(Çeviri: Nejat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Muallimoğlu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Milenyum Baskısı, Beta Yayın Dağıtım A.Ş, İstanbul, 2000.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Pazarlama-İlkeler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Yönetim, Cemal Yükselen, Detay Yayıncılık Ankara, 2001.</a:t>
            </a:r>
          </a:p>
        </p:txBody>
      </p:sp>
    </p:spTree>
    <p:extLst>
      <p:ext uri="{BB962C8B-B14F-4D97-AF65-F5344CB8AC3E}">
        <p14:creationId xmlns:p14="http://schemas.microsoft.com/office/powerpoint/2010/main" val="37475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66107" y="2291508"/>
            <a:ext cx="7374270" cy="139925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Pazarlama, müşteri ilişkilerinin karlı bir şekilde yönetimidir.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(Philip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Kotler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Kevin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L. Keller, Marketing Management, 14th </a:t>
            </a:r>
            <a:r>
              <a:rPr lang="tr-TR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tr-T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6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704" y="2291508"/>
            <a:ext cx="8032673" cy="13992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Pazarlama; birey ve grupların istek ve ihtiyaçlarını karşılamak amacıyla bir değer taşıyan </a:t>
            </a: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hizmet 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fikirlerin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üretilmesi, sunulması ve değişimini içeren </a:t>
            </a:r>
            <a:r>
              <a:rPr lang="tr-TR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insan faaliyetleri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bütünüdür.</a:t>
            </a: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3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07704" y="1874064"/>
            <a:ext cx="8032673" cy="13992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Pazarlamanın temel amacı, müşterilerin ihtiyaç duydukları ürünleri belirlemek ve satın alma ihtiyacı olan müşterileri bulmaktır.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müşterilerin ihtiyaçlarını belirleyen ve bu ihtiyaçları kendisi açısından değerlendiren akabinde bu ihtiyaçları gideren işlem süreçleri ile gerçekleştirmiş olduğu faaliyetlerden kâr elde edilen </a:t>
            </a: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 yönetim sürecedir. </a:t>
            </a:r>
            <a:endParaRPr lang="tr-TR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Pazarlama…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113" y="1675281"/>
            <a:ext cx="9283148" cy="404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İktisatçılara göre;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Pazarlama; Yer, zaman ve mülkiyet faydası sağlayan eylemlerdir.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İşletmecilere göre;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Pazarlama; Mal ve hizmetlerin üreticiden tüketiciye veya kullanıcıya akışını sağlayan tüm faaliyetlerdir.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McCarthy’e göre;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Pazarlama, tüketicileri tatmin etmek ve işletme amaçlarına ulaşmak üzere mal ve hizmetlerin tüketiciye veya kullanıcıya akışını yönelten faaliyetlerin yerine getirilmesidir.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6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Pazarlamanın faydaları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3426" y="1675281"/>
            <a:ext cx="10515599" cy="404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 şartlarında işletmeler ne kadar kaliteli ve yararlı ürün üretirlerse üretsinler, insanlara bu ürünü iyi anlatamadan istedikleri satış ve kâr hedeflerine ulaşamazlar. Buradaki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ürün ve işletmenin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insanlara en iyi şekilde  anlatılabilmesi görevini, işletmenin yürütmek zorunda olduğu 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faaliyetleri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temel faydası bulunmaktadır. Bunlar;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faydası,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faydası,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faydası,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faydası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İtibar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faydasıdır.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7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Pazarlamanın faydaları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6FB8DD8E-4B94-4B74-8895-054FC6AFD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189" y="1816241"/>
            <a:ext cx="9406489" cy="3975652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faydası,		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Ürünlerin hangi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boyut ve ebatta üretileceği,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faydası,		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Ürünlerin fabrikadan tüketiciye nasıl ulaştırılacağı,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faydası, 	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Ürünlerin dört mevsim tüketiciye nasıl ulaştırılacağı,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faydası, 	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Ürünlerin dağıtım ve mübadele işlerinin nasıl yapılacağı,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İtibar</a:t>
            </a:r>
            <a:r>
              <a:rPr lang="tr-T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faydası, 	</a:t>
            </a: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gelişmiş toplumlarda bazı mal ve hizmetlerin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tüketilmesi, insanlara gösteriş yapma imkanı sunduğundan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bu sayede kendilerini daha itibarlı zannederler.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Ok: Çentikli Sağ 3">
            <a:extLst>
              <a:ext uri="{FF2B5EF4-FFF2-40B4-BE49-F238E27FC236}">
                <a16:creationId xmlns:a16="http://schemas.microsoft.com/office/drawing/2014/main" id="{F9967EE7-50EA-410F-8A1E-E7DF52943497}"/>
              </a:ext>
            </a:extLst>
          </p:cNvPr>
          <p:cNvSpPr/>
          <p:nvPr/>
        </p:nvSpPr>
        <p:spPr>
          <a:xfrm>
            <a:off x="3477983" y="2291790"/>
            <a:ext cx="914400" cy="1406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k: Çentikli Sağ 3">
            <a:extLst>
              <a:ext uri="{FF2B5EF4-FFF2-40B4-BE49-F238E27FC236}">
                <a16:creationId xmlns:a16="http://schemas.microsoft.com/office/drawing/2014/main" id="{F9967EE7-50EA-410F-8A1E-E7DF52943497}"/>
              </a:ext>
            </a:extLst>
          </p:cNvPr>
          <p:cNvSpPr/>
          <p:nvPr/>
        </p:nvSpPr>
        <p:spPr>
          <a:xfrm>
            <a:off x="3460525" y="2609841"/>
            <a:ext cx="914400" cy="1406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k: Çentikli Sağ 3">
            <a:extLst>
              <a:ext uri="{FF2B5EF4-FFF2-40B4-BE49-F238E27FC236}">
                <a16:creationId xmlns:a16="http://schemas.microsoft.com/office/drawing/2014/main" id="{F9967EE7-50EA-410F-8A1E-E7DF52943497}"/>
              </a:ext>
            </a:extLst>
          </p:cNvPr>
          <p:cNvSpPr/>
          <p:nvPr/>
        </p:nvSpPr>
        <p:spPr>
          <a:xfrm>
            <a:off x="3816625" y="2935213"/>
            <a:ext cx="575757" cy="1333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Ok: Çentikli Sağ 3">
            <a:extLst>
              <a:ext uri="{FF2B5EF4-FFF2-40B4-BE49-F238E27FC236}">
                <a16:creationId xmlns:a16="http://schemas.microsoft.com/office/drawing/2014/main" id="{F9967EE7-50EA-410F-8A1E-E7DF52943497}"/>
              </a:ext>
            </a:extLst>
          </p:cNvPr>
          <p:cNvSpPr/>
          <p:nvPr/>
        </p:nvSpPr>
        <p:spPr>
          <a:xfrm flipV="1">
            <a:off x="3816625" y="3193625"/>
            <a:ext cx="436609" cy="30124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k: Çentikli Sağ 3">
            <a:extLst>
              <a:ext uri="{FF2B5EF4-FFF2-40B4-BE49-F238E27FC236}">
                <a16:creationId xmlns:a16="http://schemas.microsoft.com/office/drawing/2014/main" id="{F9967EE7-50EA-410F-8A1E-E7DF52943497}"/>
              </a:ext>
            </a:extLst>
          </p:cNvPr>
          <p:cNvSpPr/>
          <p:nvPr/>
        </p:nvSpPr>
        <p:spPr>
          <a:xfrm>
            <a:off x="3477983" y="3571315"/>
            <a:ext cx="914400" cy="1406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50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Pazarlamanın tarihsel gelişimi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018068" y="1408182"/>
            <a:ext cx="8270023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ÜRÜN ODAKLI                  MÜŞTERİ ODAKLI                  DEĞER ODAKLI                      İNSAN ODAKLI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İyi bir ürün                                                  Müşteri kraldır.                      Müşterilerimizle kurduğumuz </a:t>
            </a:r>
            <a:r>
              <a:rPr lang="tr-T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 </a:t>
            </a: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Tüketiciye anlattığımız </a:t>
            </a:r>
            <a:r>
              <a:rPr lang="tr-T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hikayelerle </a:t>
            </a: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kendini pazarlar                                                                                                         şirketin geleceğini oluşturur.                 benzersiz bir </a:t>
            </a:r>
            <a:r>
              <a:rPr lang="tr-T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deneyim</a:t>
            </a: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yaşatmalıyız.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14" name="Oval 13"/>
          <p:cNvSpPr/>
          <p:nvPr/>
        </p:nvSpPr>
        <p:spPr>
          <a:xfrm>
            <a:off x="2281390" y="2967679"/>
            <a:ext cx="769434" cy="6913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1.0</a:t>
            </a:r>
          </a:p>
        </p:txBody>
      </p:sp>
      <p:sp>
        <p:nvSpPr>
          <p:cNvPr id="15" name="Oval 14"/>
          <p:cNvSpPr/>
          <p:nvPr/>
        </p:nvSpPr>
        <p:spPr>
          <a:xfrm>
            <a:off x="4333214" y="2967678"/>
            <a:ext cx="769434" cy="691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2.0</a:t>
            </a:r>
          </a:p>
        </p:txBody>
      </p:sp>
      <p:sp>
        <p:nvSpPr>
          <p:cNvPr id="16" name="Oval 15"/>
          <p:cNvSpPr/>
          <p:nvPr/>
        </p:nvSpPr>
        <p:spPr>
          <a:xfrm>
            <a:off x="8663605" y="2967679"/>
            <a:ext cx="769434" cy="69137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4.0</a:t>
            </a:r>
          </a:p>
        </p:txBody>
      </p:sp>
      <p:sp>
        <p:nvSpPr>
          <p:cNvPr id="17" name="Oval 16"/>
          <p:cNvSpPr/>
          <p:nvPr/>
        </p:nvSpPr>
        <p:spPr>
          <a:xfrm>
            <a:off x="6385039" y="2967679"/>
            <a:ext cx="769434" cy="69137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3.0</a:t>
            </a:r>
          </a:p>
        </p:txBody>
      </p:sp>
      <p:sp>
        <p:nvSpPr>
          <p:cNvPr id="18" name="Çentikli Sağ Ok 17"/>
          <p:cNvSpPr/>
          <p:nvPr/>
        </p:nvSpPr>
        <p:spPr>
          <a:xfrm>
            <a:off x="3296151" y="3213006"/>
            <a:ext cx="702526" cy="1895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Çentikli Sağ Ok 18"/>
          <p:cNvSpPr/>
          <p:nvPr/>
        </p:nvSpPr>
        <p:spPr>
          <a:xfrm>
            <a:off x="5455771" y="3213006"/>
            <a:ext cx="702526" cy="1895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Çentikli Sağ Ok 19"/>
          <p:cNvSpPr/>
          <p:nvPr/>
        </p:nvSpPr>
        <p:spPr>
          <a:xfrm>
            <a:off x="7734337" y="3213006"/>
            <a:ext cx="702526" cy="1895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98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Pazarlamanın tarihsel gelişimi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018068" y="1408182"/>
            <a:ext cx="8270023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id="{841BE76F-8D30-4BBE-8A5C-0A1424934755}"/>
              </a:ext>
            </a:extLst>
          </p:cNvPr>
          <p:cNvSpPr txBox="1">
            <a:spLocks/>
          </p:cNvSpPr>
          <p:nvPr/>
        </p:nvSpPr>
        <p:spPr>
          <a:xfrm>
            <a:off x="1876719" y="1917794"/>
            <a:ext cx="8163658" cy="38417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yönetimi, işletmenin amaçlarına ulaşmak için hedef pazarlarla yararlı ilişkiler kuran ve geliştiren programları analiz eden, planlayan, uygulayan ve kontrol eden bir yapı olarak karşımıza çıkar.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çerçevede farklı pazarlama yönetimi yaklaşımlarından söz edilir. Bunlar;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yönelik pazarlama anlayışı,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Ürün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odaklı pazarlama yaklaşımı,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Satış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odaklı pazarlama anlayışı,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Pazar-Tüketici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odaklı pazarlama anlayışı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tr-T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Postmodern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anlayışı,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Sadakati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üzerine kurulu pazarlama anlayışı.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17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575</Words>
  <Application>Microsoft Office PowerPoint</Application>
  <PresentationFormat>Geniş ekran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h.t.</vt:lpstr>
      <vt:lpstr>PowerPoint Sunusu</vt:lpstr>
      <vt:lpstr>Pazarlama…</vt:lpstr>
      <vt:lpstr>Pazarlama…</vt:lpstr>
      <vt:lpstr>Pazarlama…</vt:lpstr>
      <vt:lpstr>Pazarlama…</vt:lpstr>
      <vt:lpstr>Pazarlamanın faydaları</vt:lpstr>
      <vt:lpstr>Pazarlamanın faydaları</vt:lpstr>
      <vt:lpstr>Pazarlamanın tarihsel gelişimi</vt:lpstr>
      <vt:lpstr>Pazarlamanın tarihsel gelişimi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Taşınmaz</dc:creator>
  <cp:lastModifiedBy>Windows Kullanıcısı</cp:lastModifiedBy>
  <cp:revision>6</cp:revision>
  <dcterms:created xsi:type="dcterms:W3CDTF">2020-02-26T08:47:32Z</dcterms:created>
  <dcterms:modified xsi:type="dcterms:W3CDTF">2020-02-26T16:26:22Z</dcterms:modified>
</cp:coreProperties>
</file>