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51216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PRETERM   </a:t>
            </a:r>
            <a:r>
              <a:rPr lang="tr-TR" b="1" dirty="0" smtClean="0"/>
              <a:t>EYLEM</a:t>
            </a:r>
            <a:br>
              <a:rPr lang="tr-TR" b="1" dirty="0" smtClean="0"/>
            </a:br>
            <a:r>
              <a:rPr lang="tr-TR" b="1" dirty="0" smtClean="0"/>
              <a:t>POST-TERM  EYLEM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920880" cy="57606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Doç. Dr. Funda Özdemir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Progesteron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  <a:r>
              <a:rPr lang="tr-TR" dirty="0" smtClean="0"/>
              <a:t> Gebelik süresince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progesteronun</a:t>
            </a:r>
            <a:r>
              <a:rPr lang="tr-TR" dirty="0" smtClean="0"/>
              <a:t> </a:t>
            </a:r>
            <a:r>
              <a:rPr lang="tr-TR" dirty="0" err="1" smtClean="0"/>
              <a:t>uterus</a:t>
            </a:r>
            <a:r>
              <a:rPr lang="tr-TR" dirty="0" smtClean="0"/>
              <a:t> kaslarını gevşettiğini biliyoruz. </a:t>
            </a:r>
            <a:r>
              <a:rPr lang="tr-TR" dirty="0" err="1" smtClean="0"/>
              <a:t>Progesteron</a:t>
            </a:r>
            <a:r>
              <a:rPr lang="tr-TR" dirty="0" smtClean="0"/>
              <a:t> tedavisi eylem başladıktan sonra etkili değildir. Ancak riskli kadınlarda prematüre eylemi önlemek amacı ile </a:t>
            </a:r>
            <a:r>
              <a:rPr lang="tr-TR" dirty="0" err="1" smtClean="0"/>
              <a:t>kulanılabilir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Antioksitosik</a:t>
            </a:r>
            <a:r>
              <a:rPr lang="tr-TR" dirty="0" smtClean="0"/>
              <a:t>  Ajanlar: </a:t>
            </a:r>
            <a:r>
              <a:rPr lang="tr-TR" dirty="0" err="1" smtClean="0"/>
              <a:t>Oksitosin</a:t>
            </a:r>
            <a:r>
              <a:rPr lang="tr-TR" dirty="0" smtClean="0"/>
              <a:t>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konraksiyonlarını</a:t>
            </a:r>
            <a:r>
              <a:rPr lang="tr-TR" dirty="0" smtClean="0"/>
              <a:t> başlatan en büyük faktördür. </a:t>
            </a:r>
            <a:r>
              <a:rPr lang="tr-TR" dirty="0" err="1" smtClean="0"/>
              <a:t>Antioksitosik</a:t>
            </a:r>
            <a:r>
              <a:rPr lang="tr-TR" dirty="0" smtClean="0"/>
              <a:t> ilaçlar </a:t>
            </a:r>
            <a:r>
              <a:rPr lang="tr-TR" dirty="0" err="1" smtClean="0"/>
              <a:t>oksitosin</a:t>
            </a:r>
            <a:r>
              <a:rPr lang="tr-TR" dirty="0" smtClean="0"/>
              <a:t> salgılanmasını önler veya </a:t>
            </a:r>
            <a:r>
              <a:rPr lang="tr-TR" dirty="0" err="1" smtClean="0"/>
              <a:t>myometriuma</a:t>
            </a:r>
            <a:r>
              <a:rPr lang="tr-TR" dirty="0" smtClean="0"/>
              <a:t> olan etkisini bloke ederler. </a:t>
            </a:r>
          </a:p>
          <a:p>
            <a:pPr>
              <a:buNone/>
            </a:pPr>
            <a:r>
              <a:rPr lang="tr-TR" dirty="0" err="1" smtClean="0"/>
              <a:t>Ethanol</a:t>
            </a:r>
            <a:r>
              <a:rPr lang="tr-TR" dirty="0" smtClean="0"/>
              <a:t>, </a:t>
            </a:r>
            <a:r>
              <a:rPr lang="tr-TR" dirty="0" err="1" smtClean="0"/>
              <a:t>oksitosinin</a:t>
            </a:r>
            <a:r>
              <a:rPr lang="tr-TR" dirty="0" smtClean="0"/>
              <a:t> salgılanmasını ve </a:t>
            </a:r>
            <a:r>
              <a:rPr lang="tr-TR" dirty="0" err="1" smtClean="0"/>
              <a:t>prostaglandinlerin</a:t>
            </a:r>
            <a:r>
              <a:rPr lang="tr-TR" dirty="0" smtClean="0"/>
              <a:t> sentezini önleyerek ve </a:t>
            </a:r>
            <a:r>
              <a:rPr lang="tr-TR" dirty="0" err="1" smtClean="0"/>
              <a:t>uterin</a:t>
            </a:r>
            <a:r>
              <a:rPr lang="tr-TR" dirty="0" smtClean="0"/>
              <a:t> kan akımını arttırarak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kontraksiyonlarını</a:t>
            </a:r>
            <a:r>
              <a:rPr lang="tr-TR" dirty="0" smtClean="0"/>
              <a:t> durdurur. </a:t>
            </a:r>
          </a:p>
          <a:p>
            <a:pPr>
              <a:buNone/>
            </a:pPr>
            <a:r>
              <a:rPr lang="tr-TR" dirty="0" err="1" smtClean="0"/>
              <a:t>Ethanol</a:t>
            </a:r>
            <a:r>
              <a:rPr lang="tr-TR" dirty="0" smtClean="0"/>
              <a:t> tedavisinin uygulanmasında özel bir protokol vardır.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Ethanol</a:t>
            </a:r>
            <a:r>
              <a:rPr lang="tr-TR" dirty="0" smtClean="0"/>
              <a:t> tedavisi alan annelerde, konuşmada pelteklik, </a:t>
            </a:r>
            <a:r>
              <a:rPr lang="tr-TR" dirty="0" err="1" smtClean="0"/>
              <a:t>disoryantasyon</a:t>
            </a:r>
            <a:r>
              <a:rPr lang="tr-TR" dirty="0" smtClean="0"/>
              <a:t>, bulantı kusma ve ağlama gibi sarhoşluk belirtileri görülebilir. </a:t>
            </a:r>
          </a:p>
          <a:p>
            <a:pPr>
              <a:buNone/>
            </a:pPr>
            <a:r>
              <a:rPr lang="tr-TR" dirty="0" err="1" smtClean="0"/>
              <a:t>Ethanol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pituiterden</a:t>
            </a:r>
            <a:r>
              <a:rPr lang="tr-TR" dirty="0" smtClean="0"/>
              <a:t> salgılanan </a:t>
            </a:r>
            <a:r>
              <a:rPr lang="tr-TR" dirty="0" err="1" smtClean="0"/>
              <a:t>antidiüretik</a:t>
            </a:r>
            <a:r>
              <a:rPr lang="tr-TR" dirty="0" smtClean="0"/>
              <a:t> hormonu baskıladığı için </a:t>
            </a:r>
            <a:r>
              <a:rPr lang="tr-TR" dirty="0" err="1" smtClean="0"/>
              <a:t>diüresise</a:t>
            </a:r>
            <a:r>
              <a:rPr lang="tr-TR" dirty="0" smtClean="0"/>
              <a:t> neden olur. Bu nedenle </a:t>
            </a:r>
            <a:r>
              <a:rPr lang="tr-TR" dirty="0" err="1" smtClean="0"/>
              <a:t>dehidratasyon</a:t>
            </a:r>
            <a:r>
              <a:rPr lang="tr-TR" dirty="0" smtClean="0"/>
              <a:t> yönünden anne izlenmelidir. AÇ, deri turgoru, tansiyonda düşme, ısı ve kalp atımlarında yükselme gibi </a:t>
            </a:r>
            <a:r>
              <a:rPr lang="tr-TR" dirty="0" err="1" smtClean="0"/>
              <a:t>dehidratasyona</a:t>
            </a:r>
            <a:r>
              <a:rPr lang="tr-TR" dirty="0" smtClean="0"/>
              <a:t> ilişkin ip ucu verebilecek faktörler izlenmelidir. Tedavi sonrası annenin yeterli sıvı alması sağlanmalıdır.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Beta-</a:t>
            </a:r>
            <a:r>
              <a:rPr lang="tr-TR" dirty="0" err="1" smtClean="0"/>
              <a:t>Adrenergic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Stimulanları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err="1" smtClean="0"/>
              <a:t>Uterus</a:t>
            </a:r>
            <a:r>
              <a:rPr lang="tr-TR" dirty="0" smtClean="0"/>
              <a:t> kasları üzerine gevşetici etkisi vardır. Tedavi sırasında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</a:t>
            </a:r>
            <a:r>
              <a:rPr lang="tr-TR" dirty="0" smtClean="0"/>
              <a:t>, anne ve fetüsün kalp atımları dikkatlice kontrol edilmelidir. İlacın etkisini ve yan etkisini değerlendirmek, anne ve ailenin mümkün olduğunca tedaviyi rahat atlatmalarını sağlamak hemşirenin amacı olmalıdır.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İlacın yan etkisi kadından kadına değişebilir. Hipotansiyon ve taşikardi en önemli yan etkileridir. Her </a:t>
            </a:r>
            <a:r>
              <a:rPr lang="tr-TR" dirty="0" err="1" smtClean="0"/>
              <a:t>ikiside</a:t>
            </a:r>
            <a:r>
              <a:rPr lang="tr-TR" dirty="0" smtClean="0"/>
              <a:t> stabil oluncaya kadar değerlendirilmelidir. Stabil olduktan sonra her 15-20 dakikada bir değerlendirilir. Tansiyonun 90/60 ve daha üstünde olmasına </a:t>
            </a:r>
            <a:r>
              <a:rPr lang="tr-TR" dirty="0" err="1" smtClean="0"/>
              <a:t>dikkar</a:t>
            </a:r>
            <a:r>
              <a:rPr lang="tr-TR" dirty="0" smtClean="0"/>
              <a:t> edilir. IV mayi </a:t>
            </a:r>
            <a:r>
              <a:rPr lang="tr-TR" dirty="0" err="1" smtClean="0"/>
              <a:t>hidrasyon</a:t>
            </a:r>
            <a:r>
              <a:rPr lang="tr-TR" dirty="0" smtClean="0"/>
              <a:t> için hazırlanır. AÇ izlenir. </a:t>
            </a:r>
            <a:r>
              <a:rPr lang="tr-TR" dirty="0" err="1" smtClean="0"/>
              <a:t>Pulmoner</a:t>
            </a:r>
            <a:r>
              <a:rPr lang="tr-TR" dirty="0" smtClean="0"/>
              <a:t> ödem bu ilacın diğer bir yan etkisi olarak rapor edilmiştir.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Yan pozisyon ve </a:t>
            </a:r>
            <a:r>
              <a:rPr lang="tr-TR" dirty="0" err="1" smtClean="0"/>
              <a:t>hipertonik</a:t>
            </a:r>
            <a:r>
              <a:rPr lang="tr-TR" dirty="0" smtClean="0"/>
              <a:t> veya </a:t>
            </a:r>
            <a:r>
              <a:rPr lang="tr-TR" dirty="0" err="1" smtClean="0"/>
              <a:t>izotonik</a:t>
            </a:r>
            <a:r>
              <a:rPr lang="tr-TR" dirty="0" smtClean="0"/>
              <a:t> solüsyonlar hipotansiyonu önleyici olarak önerilir. </a:t>
            </a:r>
          </a:p>
          <a:p>
            <a:pPr>
              <a:buNone/>
            </a:pPr>
            <a:r>
              <a:rPr lang="tr-TR" dirty="0" smtClean="0"/>
              <a:t>Taşikardi hipotansiyonu </a:t>
            </a:r>
            <a:r>
              <a:rPr lang="tr-TR" dirty="0" err="1" smtClean="0"/>
              <a:t>kompanse</a:t>
            </a:r>
            <a:r>
              <a:rPr lang="tr-TR" dirty="0" smtClean="0"/>
              <a:t> etmek için gelişir. </a:t>
            </a:r>
          </a:p>
          <a:p>
            <a:pPr>
              <a:buNone/>
            </a:pPr>
            <a:r>
              <a:rPr lang="tr-TR" dirty="0" err="1" smtClean="0"/>
              <a:t>Fetal</a:t>
            </a:r>
            <a:r>
              <a:rPr lang="tr-TR" dirty="0" smtClean="0"/>
              <a:t> kalp sesleri sıklıkla değerlendirilmelidir. </a:t>
            </a:r>
            <a:r>
              <a:rPr lang="tr-TR" dirty="0" err="1" smtClean="0"/>
              <a:t>Fetal</a:t>
            </a:r>
            <a:r>
              <a:rPr lang="tr-TR" dirty="0" smtClean="0"/>
              <a:t> taşikardi ilacın direk etkisi olarak gelişir. </a:t>
            </a:r>
            <a:r>
              <a:rPr lang="tr-TR" dirty="0" err="1" smtClean="0"/>
              <a:t>Bradikardi</a:t>
            </a:r>
            <a:r>
              <a:rPr lang="tr-TR" dirty="0" smtClean="0"/>
              <a:t> ise annedeki hipotansiyona bağlı </a:t>
            </a:r>
            <a:r>
              <a:rPr lang="tr-TR" dirty="0" err="1" smtClean="0"/>
              <a:t>plasental</a:t>
            </a:r>
            <a:r>
              <a:rPr lang="tr-TR" dirty="0" smtClean="0"/>
              <a:t> kan akımının bozulması sonucu ortaya çıkabilir.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b="1" dirty="0" smtClean="0"/>
              <a:t>POST-TERM  EYLEM</a:t>
            </a:r>
          </a:p>
          <a:p>
            <a:pPr>
              <a:buNone/>
            </a:pPr>
            <a:r>
              <a:rPr lang="tr-TR" dirty="0" smtClean="0"/>
              <a:t>42 haftaya kadar gebeliğin devam etmesine uzamış gebelik, </a:t>
            </a:r>
            <a:r>
              <a:rPr lang="tr-TR" dirty="0" err="1" smtClean="0"/>
              <a:t>fetüsede</a:t>
            </a:r>
            <a:r>
              <a:rPr lang="tr-TR" dirty="0" smtClean="0"/>
              <a:t> </a:t>
            </a:r>
            <a:r>
              <a:rPr lang="tr-TR" dirty="0" err="1" smtClean="0"/>
              <a:t>postmatüre</a:t>
            </a:r>
            <a:r>
              <a:rPr lang="tr-TR" dirty="0" smtClean="0"/>
              <a:t> fetüs adı verilir. Genç ve 35 yaş üzeri annelerde </a:t>
            </a:r>
            <a:r>
              <a:rPr lang="tr-TR" dirty="0" err="1" smtClean="0"/>
              <a:t>insidansı</a:t>
            </a:r>
            <a:r>
              <a:rPr lang="tr-TR" dirty="0" smtClean="0"/>
              <a:t> daha yüksektir.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Nedeni bilinmemektedir. Bir çok gebelik </a:t>
            </a:r>
            <a:r>
              <a:rPr lang="tr-TR" dirty="0" err="1" smtClean="0"/>
              <a:t>goğum</a:t>
            </a:r>
            <a:r>
              <a:rPr lang="tr-TR" dirty="0" smtClean="0"/>
              <a:t> tarihini hesaplamadaki hata yüzünden uzamış olarak değerlendirilir. En büyük tehlikesi </a:t>
            </a:r>
            <a:r>
              <a:rPr lang="tr-TR" dirty="0" err="1" smtClean="0"/>
              <a:t>plasental</a:t>
            </a:r>
            <a:r>
              <a:rPr lang="tr-TR" dirty="0" smtClean="0"/>
              <a:t> yetmezliktir. Çünkü </a:t>
            </a:r>
            <a:r>
              <a:rPr lang="tr-TR" dirty="0" err="1" smtClean="0"/>
              <a:t>plasental</a:t>
            </a:r>
            <a:r>
              <a:rPr lang="tr-TR" dirty="0" smtClean="0"/>
              <a:t> fonksiyonlar 40. gebelik haftasından sonra azalma gösterir. Bu nedenle doğum eyleminde de en büyük risk </a:t>
            </a:r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 err="1" smtClean="0"/>
              <a:t>distresstir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dirty="0" err="1" smtClean="0"/>
              <a:t>Amniyotik</a:t>
            </a:r>
            <a:r>
              <a:rPr lang="tr-TR" dirty="0" smtClean="0"/>
              <a:t> </a:t>
            </a:r>
            <a:r>
              <a:rPr lang="tr-TR" dirty="0" err="1" smtClean="0"/>
              <a:t>mayinin</a:t>
            </a:r>
            <a:r>
              <a:rPr lang="tr-TR" dirty="0" smtClean="0"/>
              <a:t> </a:t>
            </a:r>
            <a:r>
              <a:rPr lang="tr-TR" dirty="0" err="1" smtClean="0"/>
              <a:t>mekonyumlu</a:t>
            </a:r>
            <a:r>
              <a:rPr lang="tr-TR" dirty="0" smtClean="0"/>
              <a:t> olması ve iri fetüs diğer risk faktörleridir. </a:t>
            </a:r>
            <a:r>
              <a:rPr lang="tr-TR" dirty="0" err="1" smtClean="0"/>
              <a:t>Umblikal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 sıkışması ve </a:t>
            </a:r>
            <a:r>
              <a:rPr lang="tr-TR" dirty="0" err="1" smtClean="0"/>
              <a:t>mekonyum</a:t>
            </a:r>
            <a:r>
              <a:rPr lang="tr-TR" dirty="0" smtClean="0"/>
              <a:t> </a:t>
            </a:r>
            <a:r>
              <a:rPr lang="tr-TR" dirty="0" err="1" smtClean="0"/>
              <a:t>aspirasyonuna</a:t>
            </a:r>
            <a:r>
              <a:rPr lang="tr-TR" dirty="0" smtClean="0"/>
              <a:t> sık rastlanır. 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Fetüsün değerlendirilmesi önemlidir. </a:t>
            </a:r>
          </a:p>
          <a:p>
            <a:pPr>
              <a:buNone/>
            </a:pPr>
            <a:r>
              <a:rPr lang="tr-TR" dirty="0" smtClean="0"/>
              <a:t>NST </a:t>
            </a:r>
            <a:r>
              <a:rPr lang="tr-TR" dirty="0" err="1" smtClean="0"/>
              <a:t>uteroplasental</a:t>
            </a:r>
            <a:r>
              <a:rPr lang="tr-TR" dirty="0" smtClean="0"/>
              <a:t> yetmezliği ve </a:t>
            </a:r>
            <a:r>
              <a:rPr lang="tr-TR" dirty="0" err="1" smtClean="0"/>
              <a:t>kord</a:t>
            </a:r>
            <a:r>
              <a:rPr lang="tr-TR" dirty="0" smtClean="0"/>
              <a:t> sıkışmasını ortaya çıkarır.  </a:t>
            </a:r>
          </a:p>
          <a:p>
            <a:pPr>
              <a:buNone/>
            </a:pPr>
            <a:r>
              <a:rPr lang="tr-TR" dirty="0" smtClean="0"/>
              <a:t>USG </a:t>
            </a:r>
            <a:r>
              <a:rPr lang="tr-TR" dirty="0" err="1" smtClean="0"/>
              <a:t>oligohidroamniyozu</a:t>
            </a:r>
            <a:r>
              <a:rPr lang="tr-TR" dirty="0" smtClean="0"/>
              <a:t>,</a:t>
            </a:r>
          </a:p>
          <a:p>
            <a:pPr>
              <a:buNone/>
            </a:pPr>
            <a:r>
              <a:rPr lang="tr-TR" dirty="0" err="1" smtClean="0"/>
              <a:t>Estriol</a:t>
            </a:r>
            <a:r>
              <a:rPr lang="tr-TR" dirty="0" smtClean="0"/>
              <a:t> ve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laktojenik</a:t>
            </a:r>
            <a:r>
              <a:rPr lang="tr-TR" dirty="0" smtClean="0"/>
              <a:t> hormon ölçümleri plasentanın fonksiyonları ve fetüsün </a:t>
            </a:r>
            <a:r>
              <a:rPr lang="tr-TR" smtClean="0"/>
              <a:t>durumu hakkında bilgi verir.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Post </a:t>
            </a:r>
            <a:r>
              <a:rPr lang="tr-TR" dirty="0" err="1" smtClean="0"/>
              <a:t>matür</a:t>
            </a:r>
            <a:r>
              <a:rPr lang="tr-TR" dirty="0" smtClean="0"/>
              <a:t> bebekte potansiyel problemler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Hipoglisemi</a:t>
            </a:r>
          </a:p>
          <a:p>
            <a:r>
              <a:rPr lang="tr-TR" dirty="0" err="1" smtClean="0"/>
              <a:t>Hipokalsemi</a:t>
            </a:r>
            <a:endParaRPr lang="tr-TR" dirty="0" smtClean="0"/>
          </a:p>
          <a:p>
            <a:r>
              <a:rPr lang="tr-TR" dirty="0" err="1" smtClean="0"/>
              <a:t>Hiperbilirubinemi</a:t>
            </a:r>
            <a:endParaRPr lang="tr-TR" dirty="0" smtClean="0"/>
          </a:p>
          <a:p>
            <a:r>
              <a:rPr lang="tr-TR" dirty="0" smtClean="0"/>
              <a:t>Solunum güçlüğü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512167"/>
          </a:xfrm>
        </p:spPr>
        <p:txBody>
          <a:bodyPr/>
          <a:lstStyle/>
          <a:p>
            <a:r>
              <a:rPr lang="tr-TR" dirty="0" smtClean="0"/>
              <a:t>PRETERM   EYLEM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920880" cy="249783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37. gebelik haftasından önce doğan bebeklere prematüre bebek, eyleme de </a:t>
            </a:r>
            <a:r>
              <a:rPr lang="tr-TR" dirty="0" err="1" smtClean="0">
                <a:solidFill>
                  <a:schemeClr val="tx1"/>
                </a:solidFill>
              </a:rPr>
              <a:t>pre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term</a:t>
            </a:r>
            <a:r>
              <a:rPr lang="tr-TR" dirty="0" smtClean="0">
                <a:solidFill>
                  <a:schemeClr val="tx1"/>
                </a:solidFill>
              </a:rPr>
              <a:t> eylem denir.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TAŞKIN L (2016). Doğum ve Kadın Sağlığı Hemşireliği. XIII. Basım. </a:t>
            </a:r>
            <a:r>
              <a:rPr lang="tr-TR" i="1" dirty="0" smtClean="0"/>
              <a:t>Akademisyen Tıp </a:t>
            </a:r>
            <a:r>
              <a:rPr lang="tr-TR" i="1" dirty="0" err="1" smtClean="0"/>
              <a:t>Kitabevi</a:t>
            </a:r>
            <a:r>
              <a:rPr lang="tr-TR" dirty="0" smtClean="0"/>
              <a:t> Ankara.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Preterm</a:t>
            </a:r>
            <a:r>
              <a:rPr lang="tr-TR" dirty="0" smtClean="0"/>
              <a:t> eylem yönünden risk grupları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>
              <a:buFont typeface="Arial" charset="0"/>
              <a:buChar char="•"/>
            </a:pPr>
            <a:r>
              <a:rPr lang="tr-TR" dirty="0" smtClean="0"/>
              <a:t>20 yaştan önce, 35 yaştan sonraki gebelikler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Düşük </a:t>
            </a:r>
            <a:r>
              <a:rPr lang="tr-TR" dirty="0" err="1" smtClean="0"/>
              <a:t>sosyo</a:t>
            </a:r>
            <a:r>
              <a:rPr lang="tr-TR" dirty="0" smtClean="0"/>
              <a:t> ekonomik statü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Gebelikte </a:t>
            </a:r>
            <a:r>
              <a:rPr lang="tr-TR" dirty="0" err="1" smtClean="0"/>
              <a:t>yetrsiz</a:t>
            </a:r>
            <a:r>
              <a:rPr lang="tr-TR" dirty="0" smtClean="0"/>
              <a:t> kilo alma ya da gebelik </a:t>
            </a:r>
            <a:r>
              <a:rPr lang="tr-TR" dirty="0" err="1" smtClean="0"/>
              <a:t>öcesi</a:t>
            </a:r>
            <a:r>
              <a:rPr lang="tr-TR" dirty="0" smtClean="0"/>
              <a:t> düşük  vücut ağırlığı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Özgeçmişte düşük ve erken doğum hikayesi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Akut idrar yolları enfeksiyonu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Diyabet ve hipertansiyon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 smtClean="0"/>
              <a:t>konizasyon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err="1" smtClean="0"/>
              <a:t>Hidroamniyoz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Çoğul gebelik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Aşırı yorgunluk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Preterm</a:t>
            </a:r>
            <a:r>
              <a:rPr lang="tr-TR" dirty="0" smtClean="0"/>
              <a:t> eylemin belirti ve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Her 10 dakikada ya da daha az aralarla gelen ağrılı ya da ağrısız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</a:t>
            </a:r>
            <a:endParaRPr lang="tr-TR" dirty="0" smtClean="0"/>
          </a:p>
          <a:p>
            <a:r>
              <a:rPr lang="tr-TR" dirty="0" err="1" smtClean="0"/>
              <a:t>Braxton</a:t>
            </a:r>
            <a:r>
              <a:rPr lang="tr-TR" dirty="0" smtClean="0"/>
              <a:t> </a:t>
            </a:r>
            <a:r>
              <a:rPr lang="tr-TR" dirty="0" err="1" smtClean="0"/>
              <a:t>Hicks</a:t>
            </a:r>
            <a:r>
              <a:rPr lang="tr-TR" dirty="0" smtClean="0"/>
              <a:t> </a:t>
            </a:r>
            <a:r>
              <a:rPr lang="tr-TR" dirty="0" err="1" smtClean="0"/>
              <a:t>kontraksiyonlarının</a:t>
            </a:r>
            <a:r>
              <a:rPr lang="tr-TR" dirty="0" smtClean="0"/>
              <a:t> düzenli hale gelmesi</a:t>
            </a:r>
          </a:p>
          <a:p>
            <a:r>
              <a:rPr lang="tr-TR" dirty="0" smtClean="0"/>
              <a:t>Abdomenin alt kısmında </a:t>
            </a:r>
            <a:r>
              <a:rPr lang="tr-TR" dirty="0" err="1" smtClean="0"/>
              <a:t>menstrual</a:t>
            </a:r>
            <a:r>
              <a:rPr lang="tr-TR" dirty="0" smtClean="0"/>
              <a:t> ağrıya benzeyen </a:t>
            </a:r>
            <a:r>
              <a:rPr lang="tr-TR" dirty="0" err="1" smtClean="0"/>
              <a:t>kramolar</a:t>
            </a:r>
            <a:endParaRPr lang="tr-TR" dirty="0" smtClean="0"/>
          </a:p>
          <a:p>
            <a:r>
              <a:rPr lang="tr-TR" dirty="0" smtClean="0"/>
              <a:t>Sürekli ya da aralıklı hissedilen </a:t>
            </a:r>
            <a:r>
              <a:rPr lang="tr-TR" dirty="0" err="1" smtClean="0"/>
              <a:t>pelvik</a:t>
            </a:r>
            <a:r>
              <a:rPr lang="tr-TR" dirty="0" smtClean="0"/>
              <a:t> basınç</a:t>
            </a:r>
          </a:p>
          <a:p>
            <a:r>
              <a:rPr lang="tr-TR" dirty="0" err="1" smtClean="0"/>
              <a:t>Membranların</a:t>
            </a:r>
            <a:r>
              <a:rPr lang="tr-TR" dirty="0" smtClean="0"/>
              <a:t> açılması</a:t>
            </a:r>
          </a:p>
          <a:p>
            <a:r>
              <a:rPr lang="tr-TR" dirty="0" smtClean="0"/>
              <a:t>Aşağı sırt bölgesinde </a:t>
            </a:r>
            <a:r>
              <a:rPr lang="tr-TR" dirty="0" err="1" smtClean="0"/>
              <a:t>künt</a:t>
            </a:r>
            <a:r>
              <a:rPr lang="tr-TR" dirty="0" smtClean="0"/>
              <a:t> ağrı</a:t>
            </a:r>
          </a:p>
          <a:p>
            <a:r>
              <a:rPr lang="tr-TR" dirty="0" err="1" smtClean="0"/>
              <a:t>Vajinal</a:t>
            </a:r>
            <a:r>
              <a:rPr lang="tr-TR" dirty="0" smtClean="0"/>
              <a:t> akıntıda ani artış</a:t>
            </a:r>
          </a:p>
          <a:p>
            <a:r>
              <a:rPr lang="tr-TR" dirty="0" err="1" smtClean="0"/>
              <a:t>Vajinal</a:t>
            </a:r>
            <a:r>
              <a:rPr lang="tr-TR" dirty="0" smtClean="0"/>
              <a:t> lekelenme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tr-TR" dirty="0" smtClean="0"/>
              <a:t>Kadına günde bir ya da iki kez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kontraksiyonlarını</a:t>
            </a:r>
            <a:r>
              <a:rPr lang="tr-TR" dirty="0" smtClean="0"/>
              <a:t> değerlendirmesi öğretilir. </a:t>
            </a:r>
          </a:p>
          <a:p>
            <a:pPr>
              <a:buNone/>
            </a:pPr>
            <a:r>
              <a:rPr lang="tr-TR" dirty="0" smtClean="0"/>
              <a:t>“kadın sırtını bir yastıkla destekleyerek yan tarafa yatar. Parmaklarını </a:t>
            </a:r>
            <a:r>
              <a:rPr lang="tr-TR" dirty="0" err="1" smtClean="0"/>
              <a:t>fundusa</a:t>
            </a:r>
            <a:r>
              <a:rPr lang="tr-TR" dirty="0" smtClean="0"/>
              <a:t> yerleştirir ve bir saat </a:t>
            </a:r>
            <a:r>
              <a:rPr lang="tr-TR" dirty="0" err="1" smtClean="0"/>
              <a:t>kontraksiyonları</a:t>
            </a:r>
            <a:r>
              <a:rPr lang="tr-TR" dirty="0" smtClean="0"/>
              <a:t> kontrol eder. “</a:t>
            </a:r>
          </a:p>
          <a:p>
            <a:pPr>
              <a:buNone/>
            </a:pPr>
            <a:r>
              <a:rPr lang="tr-TR" dirty="0" smtClean="0"/>
              <a:t>* </a:t>
            </a:r>
            <a:r>
              <a:rPr lang="tr-TR" dirty="0" err="1" smtClean="0"/>
              <a:t>Kontraksiyonlar</a:t>
            </a:r>
            <a:r>
              <a:rPr lang="tr-TR" dirty="0" smtClean="0"/>
              <a:t> eğer 1 saat içinde her 10 dakikada ya da daha sık gelmiş ise bu durumda eylem başlamış olabilir.  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Eğer </a:t>
            </a:r>
            <a:r>
              <a:rPr lang="tr-TR" dirty="0" err="1" smtClean="0"/>
              <a:t>preterm</a:t>
            </a:r>
            <a:r>
              <a:rPr lang="tr-TR" dirty="0" smtClean="0"/>
              <a:t> eylem belirtisi 15 dakikadan fazla devam etmiş ise, kadın şu önlemleri alması bakımından uyarılır. 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Mesanesini boşaltması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Sol yana yatması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3-4 bardak su içmesi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kontraksiyonlarını</a:t>
            </a:r>
            <a:r>
              <a:rPr lang="tr-TR" dirty="0" smtClean="0"/>
              <a:t> </a:t>
            </a:r>
            <a:r>
              <a:rPr lang="tr-TR" dirty="0" err="1" smtClean="0"/>
              <a:t>palpe</a:t>
            </a:r>
            <a:r>
              <a:rPr lang="tr-TR" dirty="0" smtClean="0"/>
              <a:t> ederek 10 dakikadan daha sık gelen </a:t>
            </a:r>
            <a:r>
              <a:rPr lang="tr-TR" dirty="0" err="1" smtClean="0"/>
              <a:t>kontraksiyonları</a:t>
            </a:r>
            <a:r>
              <a:rPr lang="tr-TR" dirty="0" smtClean="0"/>
              <a:t> rapor etmesi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Belirtilerden sonra 30 dakika istirahat etmesi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Eğer bu önlemlere rağmen </a:t>
            </a:r>
            <a:r>
              <a:rPr lang="tr-TR" dirty="0" err="1" smtClean="0"/>
              <a:t>kontraksiyonlar</a:t>
            </a:r>
            <a:r>
              <a:rPr lang="tr-TR" dirty="0" smtClean="0"/>
              <a:t> geçmez ise hastaneye başvurması gerekir.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Preterm</a:t>
            </a:r>
            <a:r>
              <a:rPr lang="tr-TR" dirty="0" smtClean="0"/>
              <a:t> eylem geç tespit edilirse </a:t>
            </a:r>
            <a:r>
              <a:rPr lang="tr-TR" dirty="0" err="1" smtClean="0"/>
              <a:t>kontraksiyonları</a:t>
            </a:r>
            <a:r>
              <a:rPr lang="tr-TR" dirty="0" smtClean="0"/>
              <a:t> önlemek güçleşir. Prematüre eylem tespit edildiğinde </a:t>
            </a:r>
            <a:r>
              <a:rPr lang="tr-TR" dirty="0" err="1" smtClean="0"/>
              <a:t>kontraksiyonların</a:t>
            </a:r>
            <a:r>
              <a:rPr lang="tr-TR" dirty="0" smtClean="0"/>
              <a:t> 10 dakikadan daha kısa aralarla gelmemesi veya 15 dakika içinde en fazla bir kez gelmesi ve </a:t>
            </a:r>
            <a:r>
              <a:rPr lang="tr-TR" dirty="0" err="1" smtClean="0"/>
              <a:t>kontraksiyonların</a:t>
            </a:r>
            <a:r>
              <a:rPr lang="tr-TR" dirty="0" smtClean="0"/>
              <a:t> 30 saniyeden fazla sürmemesi gerekir ki tedaviye cevap verebilsin. </a:t>
            </a:r>
            <a:r>
              <a:rPr lang="tr-TR" dirty="0" err="1" smtClean="0"/>
              <a:t>Servikal</a:t>
            </a:r>
            <a:r>
              <a:rPr lang="tr-TR" dirty="0" smtClean="0"/>
              <a:t> değişiklikler dikkatlice değerlendirilir. </a:t>
            </a:r>
          </a:p>
          <a:p>
            <a:pPr>
              <a:buNone/>
            </a:pPr>
            <a:r>
              <a:rPr lang="tr-TR" dirty="0" smtClean="0"/>
              <a:t>*</a:t>
            </a:r>
            <a:r>
              <a:rPr lang="tr-TR" dirty="0" smtClean="0">
                <a:solidFill>
                  <a:srgbClr val="FF0000"/>
                </a:solidFill>
              </a:rPr>
              <a:t>ancak </a:t>
            </a:r>
            <a:r>
              <a:rPr lang="tr-TR" dirty="0" err="1" smtClean="0">
                <a:solidFill>
                  <a:srgbClr val="FF0000"/>
                </a:solidFill>
              </a:rPr>
              <a:t>kontraksiyonları</a:t>
            </a:r>
            <a:r>
              <a:rPr lang="tr-TR" dirty="0" smtClean="0">
                <a:solidFill>
                  <a:srgbClr val="FF0000"/>
                </a:solidFill>
              </a:rPr>
              <a:t> uyarmamak için muayene dikkatlice yapılmalıdır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Prematüre eylemde olan anneye sol yana yatırılarak mayi tedavisi verilir.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Kan volümünü yükseltmenin ve yan pozisyonun </a:t>
            </a:r>
            <a:r>
              <a:rPr lang="tr-TR" dirty="0" err="1" smtClean="0">
                <a:solidFill>
                  <a:srgbClr val="FF0000"/>
                </a:solidFill>
              </a:rPr>
              <a:t>plasental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perfüzyonu</a:t>
            </a:r>
            <a:r>
              <a:rPr lang="tr-TR" dirty="0" smtClean="0">
                <a:solidFill>
                  <a:srgbClr val="FF0000"/>
                </a:solidFill>
              </a:rPr>
              <a:t> arttırdığı ve bunun da </a:t>
            </a:r>
            <a:r>
              <a:rPr lang="tr-TR" dirty="0" err="1" smtClean="0">
                <a:solidFill>
                  <a:srgbClr val="FF0000"/>
                </a:solidFill>
              </a:rPr>
              <a:t>oksitosini</a:t>
            </a:r>
            <a:r>
              <a:rPr lang="tr-TR" dirty="0" smtClean="0">
                <a:solidFill>
                  <a:srgbClr val="FF0000"/>
                </a:solidFill>
              </a:rPr>
              <a:t> baskıladığı düşünülmektedir. 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/>
              <a:t>Eğer </a:t>
            </a:r>
            <a:r>
              <a:rPr lang="tr-TR" dirty="0" err="1" smtClean="0"/>
              <a:t>kontraksiyonlar</a:t>
            </a:r>
            <a:r>
              <a:rPr lang="tr-TR" dirty="0" smtClean="0"/>
              <a:t> 15 dakikada iki kez  veya daha fazla geliyorsa ve </a:t>
            </a:r>
            <a:r>
              <a:rPr lang="tr-TR" dirty="0" err="1" smtClean="0"/>
              <a:t>servikal</a:t>
            </a:r>
            <a:r>
              <a:rPr lang="tr-TR" dirty="0" smtClean="0"/>
              <a:t> değişiklikler varsa </a:t>
            </a:r>
            <a:r>
              <a:rPr lang="tr-TR" dirty="0" err="1" smtClean="0"/>
              <a:t>tokolitik</a:t>
            </a:r>
            <a:r>
              <a:rPr lang="tr-TR" dirty="0" smtClean="0"/>
              <a:t> ilaç tavsiye edilir. 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Tokolitik</a:t>
            </a:r>
            <a:r>
              <a:rPr lang="tr-TR" dirty="0" smtClean="0"/>
              <a:t> 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kontraksiyonlarını</a:t>
            </a:r>
            <a:r>
              <a:rPr lang="tr-TR" dirty="0" smtClean="0"/>
              <a:t> önleyen ilaçlara </a:t>
            </a:r>
            <a:r>
              <a:rPr lang="tr-TR" dirty="0" err="1" smtClean="0"/>
              <a:t>myometrial</a:t>
            </a:r>
            <a:r>
              <a:rPr lang="tr-TR" dirty="0" smtClean="0"/>
              <a:t> </a:t>
            </a:r>
            <a:r>
              <a:rPr lang="tr-TR" dirty="0" err="1" smtClean="0"/>
              <a:t>tokolitik</a:t>
            </a:r>
            <a:r>
              <a:rPr lang="tr-TR" dirty="0" smtClean="0"/>
              <a:t> ajanlar ismi verilir. Bunlar: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Progesteron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err="1" smtClean="0"/>
              <a:t>Antioksitosik</a:t>
            </a:r>
            <a:r>
              <a:rPr lang="tr-TR" dirty="0" smtClean="0"/>
              <a:t> ajanlar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Beta-</a:t>
            </a:r>
            <a:r>
              <a:rPr lang="tr-TR" dirty="0" err="1" smtClean="0"/>
              <a:t>sympathomimetic</a:t>
            </a:r>
            <a:r>
              <a:rPr lang="tr-TR" dirty="0" smtClean="0"/>
              <a:t> ilaçlar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Magnezyum sülfat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804</Words>
  <Application>Microsoft Office PowerPoint</Application>
  <PresentationFormat>Ekran Gösterisi (4:3)</PresentationFormat>
  <Paragraphs>74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PRETERM   EYLEM POST-TERM  EYLEM </vt:lpstr>
      <vt:lpstr>PRETERM   EYLEM</vt:lpstr>
      <vt:lpstr>Preterm eylem yönünden risk grupları</vt:lpstr>
      <vt:lpstr>Preterm eylemin belirti ve bulguları</vt:lpstr>
      <vt:lpstr>Slayt 5</vt:lpstr>
      <vt:lpstr>Slayt 6</vt:lpstr>
      <vt:lpstr>Slayt 7</vt:lpstr>
      <vt:lpstr>Slayt 8</vt:lpstr>
      <vt:lpstr>Tokolitik tedavi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Post matür bebekte potansiyel problemler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PRETERM   EYLEM</dc:title>
  <dc:creator>Administrator</dc:creator>
  <cp:lastModifiedBy>funda</cp:lastModifiedBy>
  <cp:revision>15</cp:revision>
  <dcterms:created xsi:type="dcterms:W3CDTF">2010-10-13T07:33:41Z</dcterms:created>
  <dcterms:modified xsi:type="dcterms:W3CDTF">2017-04-27T12:17:52Z</dcterms:modified>
</cp:coreProperties>
</file>