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307" r:id="rId3"/>
    <p:sldId id="312" r:id="rId4"/>
    <p:sldId id="313" r:id="rId5"/>
    <p:sldId id="314" r:id="rId6"/>
    <p:sldId id="315" r:id="rId7"/>
    <p:sldId id="316" r:id="rId8"/>
    <p:sldId id="317" r:id="rId9"/>
    <p:sldId id="318" r:id="rId10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2"/>
    <p:restoredTop sz="96327"/>
  </p:normalViewPr>
  <p:slideViewPr>
    <p:cSldViewPr snapToGrid="0" snapToObjects="1">
      <p:cViewPr varScale="1">
        <p:scale>
          <a:sx n="126" d="100"/>
          <a:sy n="126" d="100"/>
        </p:scale>
        <p:origin x="2216" y="192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24.03.2021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24.03.2021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24.03.2021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24.03.2021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24.03.2021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24.03.2021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24.03.2021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24.03.2021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24.03.2021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24.03.2021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24.03.2021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24.03.2021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24.03.2021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11.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4 - Bütünlük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Görsel unsurlar bütünlük oluşturacak şekilde bir araya getirildiğinde kompozisyondaki dağınıklık ve parçalanmanın önüne geçilir.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Benzer nesneler gördüğünüzde bunları gruplandırma eğiliminde olursunuz.</a:t>
            </a:r>
          </a:p>
        </p:txBody>
      </p:sp>
    </p:spTree>
    <p:extLst>
      <p:ext uri="{BB962C8B-B14F-4D97-AF65-F5344CB8AC3E}">
        <p14:creationId xmlns:p14="http://schemas.microsoft.com/office/powerpoint/2010/main" val="250187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4 - Bütünlük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200" dirty="0"/>
              <a:t>A) Bordür: Tasarım yüzeyini çevreleyen bordür bütünlük sağlamak için kullanılabilir.</a:t>
            </a:r>
          </a:p>
          <a:p>
            <a:pPr marL="457200" indent="-457200">
              <a:buFontTx/>
              <a:buChar char="-"/>
            </a:pPr>
            <a:endParaRPr lang="tr-TR" sz="3200" dirty="0"/>
          </a:p>
          <a:p>
            <a:pPr marL="457200" indent="-457200">
              <a:buFontTx/>
              <a:buChar char="-"/>
            </a:pPr>
            <a:r>
              <a:rPr lang="tr-TR" sz="3200" dirty="0"/>
              <a:t>B)Beyaz Boşluk: Dış kenarlara yakın bölgelerde bırakılan beyaz boşluklar bordüre benzer bir işlev görür</a:t>
            </a:r>
          </a:p>
          <a:p>
            <a:pPr marL="457200" indent="-457200">
              <a:buFontTx/>
              <a:buChar char="-"/>
            </a:pPr>
            <a:endParaRPr lang="tr-TR" sz="3200" dirty="0"/>
          </a:p>
          <a:p>
            <a:pPr marL="457200" indent="-457200">
              <a:buFontTx/>
              <a:buChar char="-"/>
            </a:pPr>
            <a:r>
              <a:rPr lang="tr-TR" sz="3200" dirty="0"/>
              <a:t> C) Eksen: Gizli ya da görülen eksenler – Bir grafik tasarım yüzeyinin iskeleti en az iki ya da daha fazla dikey ve yatay eksenden oluşur.</a:t>
            </a:r>
          </a:p>
          <a:p>
            <a:pPr marL="457200" indent="-457200">
              <a:buFontTx/>
              <a:buChar char="-"/>
            </a:pPr>
            <a:endParaRPr lang="tr-TR" sz="3200" dirty="0"/>
          </a:p>
          <a:p>
            <a:pPr marL="457200" indent="-457200">
              <a:buFontTx/>
              <a:buChar char="-"/>
            </a:pPr>
            <a:endParaRPr lang="tr-TR" sz="3200" dirty="0"/>
          </a:p>
          <a:p>
            <a:pPr marL="457200" indent="-457200">
              <a:buFontTx/>
              <a:buChar char="-"/>
            </a:pPr>
            <a:endParaRPr lang="tr-TR" sz="3200" dirty="0"/>
          </a:p>
          <a:p>
            <a:pPr marL="514350" indent="-514350">
              <a:buFont typeface="+mj-lt"/>
              <a:buAutoNum type="alphaLcParenR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9541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4 - Bütünlük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D) üç nokta yöntemi</a:t>
            </a:r>
          </a:p>
          <a:p>
            <a:endParaRPr lang="tr-TR" sz="3500" dirty="0"/>
          </a:p>
          <a:p>
            <a:r>
              <a:rPr lang="tr-TR" sz="3500" dirty="0"/>
              <a:t>Okuyucu yüzey üzerinde yer alan üç unsuru hayali çizgilerle birleştirerek bir üçgen oluşturma eğilimindedir.</a:t>
            </a:r>
          </a:p>
          <a:p>
            <a:endParaRPr lang="tr-TR" sz="3500" dirty="0"/>
          </a:p>
          <a:p>
            <a:r>
              <a:rPr lang="tr-TR" sz="3500" dirty="0"/>
              <a:t>Çok fazla sayıda imgenin bulunduğu durumlarda bile bütün unsurlar üç ana grup içerisinde toplanmalıdır.</a:t>
            </a:r>
          </a:p>
          <a:p>
            <a:endParaRPr lang="tr-TR" sz="3500" dirty="0"/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514350" indent="-514350">
              <a:buFont typeface="+mj-lt"/>
              <a:buAutoNum type="alphaLcParenR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96236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5 - Vurgulama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Hangi görsel unsurun vurgulanması gerektiğine önceden karar  verilmeli.</a:t>
            </a:r>
          </a:p>
          <a:p>
            <a:endParaRPr lang="tr-TR" sz="3500" dirty="0"/>
          </a:p>
          <a:p>
            <a:r>
              <a:rPr lang="tr-TR" sz="3500" dirty="0"/>
              <a:t>Farklı vurgulama yöntemleri: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Boyut büyütme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Kalınlaştırma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Koyu ton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Canlı renk</a:t>
            </a:r>
          </a:p>
          <a:p>
            <a:pPr marL="514350" indent="-514350">
              <a:buFont typeface="+mj-lt"/>
              <a:buAutoNum type="alphaLcParenR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599939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5 - Vurgulama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Vurgulanacak unsurun tasarımın neresine yerleştirileceğine karar verilmelidir.</a:t>
            </a:r>
          </a:p>
          <a:p>
            <a:endParaRPr lang="tr-TR" sz="3500" dirty="0"/>
          </a:p>
          <a:p>
            <a:r>
              <a:rPr lang="tr-TR" sz="3500" dirty="0"/>
              <a:t>Vurgulanan unsurun optik merkeze yerleştirilmesi iyi bir karar olabilir.</a:t>
            </a:r>
          </a:p>
          <a:p>
            <a:endParaRPr lang="tr-TR" sz="3500" dirty="0"/>
          </a:p>
          <a:p>
            <a:r>
              <a:rPr lang="tr-TR" sz="3500" dirty="0"/>
              <a:t>DİKKAT: Bir tasarımın yüzeyinde tüm unsurlar aynı anda vurgulanmak istenirse vurgu  kavramı yok olur. </a:t>
            </a:r>
          </a:p>
          <a:p>
            <a:pPr marL="514350" indent="-514350">
              <a:buFont typeface="+mj-lt"/>
              <a:buAutoNum type="alphaLcParenR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2200887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5 - Vurgulama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Ön plana çıkması gereken unsur ile ikinci planda kalması gereken unsur arasında bir fark oluşturulmalı.</a:t>
            </a:r>
          </a:p>
          <a:p>
            <a:endParaRPr lang="tr-TR" sz="3500" dirty="0"/>
          </a:p>
          <a:p>
            <a:r>
              <a:rPr lang="tr-TR" sz="3500" dirty="0"/>
              <a:t>Belirli bir zıtlık / kontrast oluşturulmalı.</a:t>
            </a:r>
          </a:p>
          <a:p>
            <a:endParaRPr lang="tr-TR" sz="3500" dirty="0"/>
          </a:p>
          <a:p>
            <a:r>
              <a:rPr lang="tr-TR" sz="3500" dirty="0"/>
              <a:t>Bu zıtlık oluşturulan belirli bir denge gözetilmelidir.</a:t>
            </a:r>
          </a:p>
          <a:p>
            <a:endParaRPr lang="tr-TR" sz="3500" dirty="0"/>
          </a:p>
          <a:p>
            <a:endParaRPr lang="tr-TR" sz="3500" dirty="0"/>
          </a:p>
          <a:p>
            <a:pPr marL="514350" indent="-514350">
              <a:buFont typeface="+mj-lt"/>
              <a:buAutoNum type="alphaLcParenR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62486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Tasarımın görselleştirilmesi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Taslak çalışmaları şu sorulara yanıt arar.</a:t>
            </a:r>
          </a:p>
          <a:p>
            <a:r>
              <a:rPr lang="tr-TR" sz="3200" dirty="0"/>
              <a:t>En önemli unsur nedir?</a:t>
            </a:r>
          </a:p>
          <a:p>
            <a:r>
              <a:rPr lang="tr-TR" sz="3200" dirty="0"/>
              <a:t>Görsel tasarımın neresine / hangi bölgeye yerleştirilmelidir?</a:t>
            </a:r>
          </a:p>
          <a:p>
            <a:endParaRPr lang="tr-TR" sz="3200" dirty="0"/>
          </a:p>
          <a:p>
            <a:r>
              <a:rPr lang="tr-TR" sz="3200" b="1" dirty="0"/>
              <a:t>Taslak çalışmasının evreleri:</a:t>
            </a:r>
          </a:p>
          <a:p>
            <a:r>
              <a:rPr lang="tr-TR" sz="3200" dirty="0"/>
              <a:t>- Karamalar =&gt; Tasarımcının bir yaratıcı fikri analiz etmesine yarayan «görsel» notlardır</a:t>
            </a:r>
          </a:p>
          <a:p>
            <a:r>
              <a:rPr lang="tr-TR" sz="3200" dirty="0"/>
              <a:t>- Ön taslak =&gt; farklı yaratıcı fikirler hızlı bir biçimde daha okunaklı hale getirirler. Renk yazı karakterleri gibi unsurlar daha belirgin hale gelir.</a:t>
            </a:r>
          </a:p>
          <a:p>
            <a:r>
              <a:rPr lang="tr-TR" sz="3500" dirty="0"/>
              <a:t>  </a:t>
            </a:r>
          </a:p>
          <a:p>
            <a:endParaRPr lang="tr-TR" sz="3500" dirty="0"/>
          </a:p>
          <a:p>
            <a:endParaRPr lang="tr-TR" sz="3500" dirty="0"/>
          </a:p>
          <a:p>
            <a:pPr marL="514350" indent="-514350">
              <a:buFont typeface="+mj-lt"/>
              <a:buAutoNum type="alphaLcParenR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18730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Kaynaklar: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9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074123"/>
            <a:ext cx="10466775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/>
              <a:t>Becer</a:t>
            </a:r>
            <a:r>
              <a:rPr lang="en-US" sz="3000" dirty="0"/>
              <a:t>, E. (1999). </a:t>
            </a:r>
            <a:r>
              <a:rPr lang="en-US" sz="3000" dirty="0" err="1"/>
              <a:t>İletişim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grafik</a:t>
            </a:r>
            <a:r>
              <a:rPr lang="en-US" sz="3000" dirty="0"/>
              <a:t> </a:t>
            </a:r>
            <a:r>
              <a:rPr lang="en-US" sz="3000" dirty="0" err="1"/>
              <a:t>tasarım</a:t>
            </a:r>
            <a:r>
              <a:rPr lang="en-US" sz="3000" dirty="0"/>
              <a:t>. Ankara: Dost </a:t>
            </a:r>
            <a:r>
              <a:rPr lang="en-US" sz="3000" dirty="0" err="1"/>
              <a:t>Kitabevi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r>
              <a:rPr lang="en-US" sz="3000" dirty="0" err="1"/>
              <a:t>Becer</a:t>
            </a:r>
            <a:r>
              <a:rPr lang="en-US" sz="3000" dirty="0"/>
              <a:t>, E. (2010). </a:t>
            </a:r>
            <a:r>
              <a:rPr lang="en-US" sz="3000" i="1" dirty="0"/>
              <a:t>Modern </a:t>
            </a:r>
            <a:r>
              <a:rPr lang="en-US" sz="3000" i="1" dirty="0" err="1"/>
              <a:t>sanat</a:t>
            </a:r>
            <a:r>
              <a:rPr lang="en-US" sz="3000" i="1" dirty="0"/>
              <a:t> </a:t>
            </a:r>
            <a:r>
              <a:rPr lang="en-US" sz="3000" i="1" dirty="0" err="1"/>
              <a:t>ve</a:t>
            </a:r>
            <a:r>
              <a:rPr lang="en-US" sz="3000" i="1" dirty="0"/>
              <a:t> </a:t>
            </a:r>
            <a:r>
              <a:rPr lang="en-US" sz="3000" i="1" dirty="0" err="1"/>
              <a:t>yeni</a:t>
            </a:r>
            <a:r>
              <a:rPr lang="en-US" sz="3000" i="1" dirty="0"/>
              <a:t> </a:t>
            </a:r>
            <a:r>
              <a:rPr lang="en-US" sz="3000" i="1" dirty="0" err="1"/>
              <a:t>tipografi</a:t>
            </a:r>
            <a:r>
              <a:rPr lang="en-US" sz="3000" dirty="0"/>
              <a:t>. Ankara: Dost </a:t>
            </a:r>
            <a:r>
              <a:rPr lang="en-US" sz="3000" dirty="0" err="1"/>
              <a:t>Yayınları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r>
              <a:rPr lang="tr-TR" sz="3000" dirty="0"/>
              <a:t>Uçar, T. F. (2019). Görsel iletişim ve grafik tasarım. İnkılap Kitabevi.</a:t>
            </a:r>
          </a:p>
          <a:p>
            <a:endParaRPr lang="tr-TR" sz="3000" dirty="0"/>
          </a:p>
          <a:p>
            <a:r>
              <a:rPr lang="en-US" sz="3000" dirty="0" err="1"/>
              <a:t>Dorst</a:t>
            </a:r>
            <a:r>
              <a:rPr lang="en-US" sz="3000" dirty="0"/>
              <a:t>, K. (2018). </a:t>
            </a:r>
            <a:r>
              <a:rPr lang="en-US" sz="3000" dirty="0" err="1"/>
              <a:t>Yenilikçi</a:t>
            </a:r>
            <a:r>
              <a:rPr lang="en-US" sz="3000" dirty="0"/>
              <a:t> </a:t>
            </a:r>
            <a:r>
              <a:rPr lang="en-US" sz="3000" dirty="0" err="1"/>
              <a:t>Çerçeve-Tasarımın</a:t>
            </a:r>
            <a:r>
              <a:rPr lang="en-US" sz="3000" dirty="0"/>
              <a:t> </a:t>
            </a:r>
            <a:r>
              <a:rPr lang="en-US" sz="3000" dirty="0" err="1"/>
              <a:t>Getirdiği</a:t>
            </a:r>
            <a:r>
              <a:rPr lang="en-US" sz="3000" dirty="0"/>
              <a:t> </a:t>
            </a:r>
            <a:r>
              <a:rPr lang="en-US" sz="3000" dirty="0" err="1"/>
              <a:t>Yeni</a:t>
            </a:r>
            <a:r>
              <a:rPr lang="en-US" sz="3000" dirty="0"/>
              <a:t> </a:t>
            </a:r>
            <a:r>
              <a:rPr lang="en-US" sz="3000" dirty="0" err="1"/>
              <a:t>Düşünme</a:t>
            </a:r>
            <a:r>
              <a:rPr lang="en-US" sz="3000" dirty="0"/>
              <a:t> </a:t>
            </a:r>
            <a:r>
              <a:rPr lang="en-US" sz="3000" dirty="0" err="1"/>
              <a:t>Biçimleri</a:t>
            </a:r>
            <a:r>
              <a:rPr lang="en-US" sz="3000" dirty="0"/>
              <a:t>. </a:t>
            </a:r>
            <a:r>
              <a:rPr lang="en-US" sz="3000" dirty="0" err="1"/>
              <a:t>Ünal</a:t>
            </a:r>
            <a:r>
              <a:rPr lang="en-US" sz="3000" dirty="0"/>
              <a:t>, E (</a:t>
            </a:r>
            <a:r>
              <a:rPr lang="en-US" sz="3000" dirty="0" err="1"/>
              <a:t>Çev</a:t>
            </a:r>
            <a:r>
              <a:rPr lang="en-US" sz="3000" dirty="0"/>
              <a:t>.) İstanbul: </a:t>
            </a:r>
            <a:r>
              <a:rPr lang="en-US" sz="3000" dirty="0" err="1"/>
              <a:t>Koç</a:t>
            </a:r>
            <a:r>
              <a:rPr lang="en-US" sz="3000" dirty="0"/>
              <a:t> </a:t>
            </a:r>
            <a:r>
              <a:rPr lang="en-US" sz="3000" dirty="0" err="1"/>
              <a:t>Üniversitesi</a:t>
            </a:r>
            <a:r>
              <a:rPr lang="en-US" sz="3000" dirty="0"/>
              <a:t> </a:t>
            </a:r>
            <a:r>
              <a:rPr lang="en-US" sz="3000" dirty="0" err="1"/>
              <a:t>Yayınları</a:t>
            </a:r>
            <a:r>
              <a:rPr lang="en-US" sz="3000" dirty="0"/>
              <a:t>.</a:t>
            </a:r>
            <a:br>
              <a:rPr lang="en-US" sz="2000" dirty="0"/>
            </a:br>
            <a:br>
              <a:rPr lang="en-US" sz="2000" dirty="0"/>
            </a:br>
            <a:endParaRPr lang="tr-TR" sz="2000" dirty="0"/>
          </a:p>
          <a:p>
            <a:endParaRPr lang="tr-TR" sz="2000" dirty="0"/>
          </a:p>
          <a:p>
            <a:pPr marL="514350" indent="-514350">
              <a:buFont typeface="+mj-lt"/>
              <a:buAutoNum type="alphaLcParenR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8094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463</Words>
  <Application>Microsoft Macintosh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Yeni Medya Uygulamaları RTS- İLT238 – 11. Hafta   Dr. Öğr. Üyesi Ergin Şafak Dikmen </vt:lpstr>
      <vt:lpstr>4 - Bütünlük</vt:lpstr>
      <vt:lpstr>4 - Bütünlük</vt:lpstr>
      <vt:lpstr>4 - Bütünlük</vt:lpstr>
      <vt:lpstr>5 - Vurgulama</vt:lpstr>
      <vt:lpstr>5 - Vurgulama</vt:lpstr>
      <vt:lpstr>5 - Vurgulama</vt:lpstr>
      <vt:lpstr>Tasarımın görselleştirilmesi</vt:lpstr>
      <vt:lpstr>Kaynaklar: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97</cp:revision>
  <dcterms:created xsi:type="dcterms:W3CDTF">2020-10-07T12:25:49Z</dcterms:created>
  <dcterms:modified xsi:type="dcterms:W3CDTF">2021-03-24T13:52:33Z</dcterms:modified>
</cp:coreProperties>
</file>