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0739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433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2963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6134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0331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84797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92644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063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98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7800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8228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7786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0742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824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1145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56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6260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61CCEC8-CF3F-48D2-9DD8-6762B1860F50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BF2C8-91D9-4B68-86A3-A06E91097A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86105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4000" b="1" dirty="0"/>
              <a:t>Nitel Araştırmalar I</a:t>
            </a:r>
            <a:endParaRPr lang="tr-TR" sz="4000" dirty="0"/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528772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5201" y="1471027"/>
            <a:ext cx="10430108" cy="4195481"/>
          </a:xfrm>
        </p:spPr>
        <p:txBody>
          <a:bodyPr>
            <a:normAutofit/>
          </a:bodyPr>
          <a:lstStyle/>
          <a:p>
            <a:r>
              <a:rPr lang="tr-TR" sz="2800" dirty="0">
                <a:latin typeface="Calibri" panose="020F0502020204030204" pitchFamily="34" charset="0"/>
              </a:rPr>
              <a:t>Büyüköztürk, Ş., Kılıç Çakmak, E., Akgün, Ö.E., Karadeniz, Ş. ve Demirel F. (2016). Bilimsel Araştırma Yöntemleri (20. Baskı), </a:t>
            </a:r>
            <a:r>
              <a:rPr lang="tr-TR" sz="2800" dirty="0" err="1">
                <a:latin typeface="Calibri" panose="020F0502020204030204" pitchFamily="34" charset="0"/>
              </a:rPr>
              <a:t>Pegem</a:t>
            </a:r>
            <a:r>
              <a:rPr lang="tr-TR" sz="2800" dirty="0">
                <a:latin typeface="Calibri" panose="020F0502020204030204" pitchFamily="34" charset="0"/>
              </a:rPr>
              <a:t> Akademi, Ankara.</a:t>
            </a:r>
          </a:p>
          <a:p>
            <a:r>
              <a:rPr lang="tr-TR" sz="2800" dirty="0">
                <a:latin typeface="Calibri" panose="020F0502020204030204" pitchFamily="34" charset="0"/>
              </a:rPr>
              <a:t>Aziz, A. (2014). Sosyal Bilimlerde Araştırma Yöntem ve 	Teknikleri (9. Baskı). Nobel Akademik Yayıncılık, Ankara.</a:t>
            </a:r>
          </a:p>
          <a:p>
            <a:pPr lvl="0"/>
            <a:r>
              <a:rPr lang="tr-TR" sz="2800" dirty="0" err="1">
                <a:latin typeface="Calibri" panose="020F0502020204030204" pitchFamily="34" charset="0"/>
              </a:rPr>
              <a:t>Karasar</a:t>
            </a:r>
            <a:r>
              <a:rPr lang="tr-TR" sz="2800" dirty="0">
                <a:latin typeface="Calibri" panose="020F0502020204030204" pitchFamily="34" charset="0"/>
              </a:rPr>
              <a:t>, N. (2007). Bilimsel Araştırma </a:t>
            </a:r>
            <a:r>
              <a:rPr lang="tr-TR" sz="2800" dirty="0" err="1">
                <a:latin typeface="Calibri" panose="020F0502020204030204" pitchFamily="34" charset="0"/>
              </a:rPr>
              <a:t>Yönetmi</a:t>
            </a:r>
            <a:r>
              <a:rPr lang="tr-TR" sz="2800" dirty="0">
                <a:latin typeface="Calibri" panose="020F0502020204030204" pitchFamily="34" charset="0"/>
              </a:rPr>
              <a:t>. İstanbul: Nobel Yayın Dağıtım.</a:t>
            </a:r>
          </a:p>
          <a:p>
            <a:pPr marL="0" indent="0">
              <a:buNone/>
            </a:pPr>
            <a:endParaRPr lang="tr-TR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012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Nitel </a:t>
            </a:r>
            <a:r>
              <a:rPr lang="tr-TR" b="1" dirty="0" smtClean="0"/>
              <a:t>Araştırmalar</a:t>
            </a:r>
            <a:r>
              <a:rPr lang="tr-TR" b="1" dirty="0"/>
              <a:t/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6111" y="1604031"/>
            <a:ext cx="10251873" cy="419548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altLang="tr-TR" sz="2800" dirty="0" smtClean="0">
                <a:latin typeface="Calibri" panose="020F0502020204030204" pitchFamily="34" charset="0"/>
              </a:rPr>
              <a:t>Araştırma yöntemleri arasında seçim yapmak, neyi bulmaya çalıştığımıza bağlıdır. Ulaşılmak istenen hedefler belli bir araştırma vermeyi ve desenlerinin tercih edilmesini gerektirir.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Eğer araştırmacı neden ve nasıl sorularına cevap arıyorsa nitel yöntemlere başvurmalıdır.</a:t>
            </a:r>
            <a:endParaRPr lang="tr-TR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99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03560" y="1121893"/>
            <a:ext cx="10534506" cy="419548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Nitel </a:t>
            </a:r>
            <a:r>
              <a:rPr lang="tr-TR" sz="2800" dirty="0" smtClean="0">
                <a:latin typeface="Calibri" panose="020F0502020204030204" pitchFamily="34" charset="0"/>
              </a:rPr>
              <a:t>araştırmalar, doğal ortamda meydana gelen olaylara dayanır.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Nitel araştırma yöntemi ile doğrudan veri toplama kaynağına ulaşılabilir. 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Nitel araştırmalar ile zengin betimlemeler yapılabilir. 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Nitel araştırmalar araştırma desenlerinde esneklik sağlar.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Nitel araştırmalarda </a:t>
            </a:r>
            <a:r>
              <a:rPr lang="tr-TR" sz="2800" dirty="0" err="1" smtClean="0">
                <a:latin typeface="Calibri" panose="020F0502020204030204" pitchFamily="34" charset="0"/>
              </a:rPr>
              <a:t>katlımcının</a:t>
            </a:r>
            <a:r>
              <a:rPr lang="tr-TR" sz="2800" dirty="0" smtClean="0">
                <a:latin typeface="Calibri" panose="020F0502020204030204" pitchFamily="34" charset="0"/>
              </a:rPr>
              <a:t> bakış açısı önemlidir. </a:t>
            </a:r>
            <a:endParaRPr lang="tr-TR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180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87429" y="685639"/>
            <a:ext cx="9404723" cy="1400530"/>
          </a:xfrm>
        </p:spPr>
        <p:txBody>
          <a:bodyPr/>
          <a:lstStyle/>
          <a:p>
            <a:r>
              <a:rPr lang="tr-TR" sz="3600" b="1" dirty="0">
                <a:latin typeface="Calibri" panose="020F0502020204030204" pitchFamily="34" charset="0"/>
              </a:rPr>
              <a:t>Nitel ve Nicel Araştırmalar Arasındaki Farklar</a:t>
            </a:r>
            <a:br>
              <a:rPr lang="tr-TR" sz="3600" b="1" dirty="0">
                <a:latin typeface="Calibri" panose="020F0502020204030204" pitchFamily="34" charset="0"/>
              </a:rPr>
            </a:br>
            <a:endParaRPr lang="tr-TR" sz="3600" b="1" dirty="0">
              <a:latin typeface="Calibri" panose="020F050202020403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7429" y="2086169"/>
            <a:ext cx="10268498" cy="4195481"/>
          </a:xfrm>
        </p:spPr>
        <p:txBody>
          <a:bodyPr>
            <a:normAutofit/>
          </a:bodyPr>
          <a:lstStyle/>
          <a:p>
            <a:pPr fontAlgn="base"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Nicelde, Konu </a:t>
            </a:r>
            <a:r>
              <a:rPr lang="tr-TR" sz="2800" dirty="0">
                <a:latin typeface="Calibri" panose="020F0502020204030204" pitchFamily="34" charset="0"/>
              </a:rPr>
              <a:t>dışı değişkenlerin istatistiksel ya da desende kontrol  edilmesi tercih </a:t>
            </a:r>
            <a:r>
              <a:rPr lang="tr-TR" sz="2800" dirty="0" smtClean="0">
                <a:latin typeface="Calibri" panose="020F0502020204030204" pitchFamily="34" charset="0"/>
              </a:rPr>
              <a:t>edilirken; nitelde ise, Konu </a:t>
            </a:r>
            <a:r>
              <a:rPr lang="tr-TR" sz="2800" dirty="0">
                <a:latin typeface="Calibri" panose="020F0502020204030204" pitchFamily="34" charset="0"/>
              </a:rPr>
              <a:t>dışı değişkenlerin kontrolünde ya da açıklamasında mantıksal analizler tercih edilir.</a:t>
            </a:r>
          </a:p>
          <a:p>
            <a:pPr fontAlgn="base"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Nicelde, İşlemlere </a:t>
            </a:r>
            <a:r>
              <a:rPr lang="tr-TR" sz="2800" dirty="0">
                <a:latin typeface="Calibri" panose="020F0502020204030204" pitchFamily="34" charset="0"/>
              </a:rPr>
              <a:t>ilişkin önyargılar için özel </a:t>
            </a:r>
            <a:r>
              <a:rPr lang="tr-TR" sz="2800" dirty="0" err="1">
                <a:latin typeface="Calibri" panose="020F0502020204030204" pitchFamily="34" charset="0"/>
              </a:rPr>
              <a:t>desensel</a:t>
            </a:r>
            <a:r>
              <a:rPr lang="tr-TR" sz="2800" dirty="0">
                <a:latin typeface="Calibri" panose="020F0502020204030204" pitchFamily="34" charset="0"/>
              </a:rPr>
              <a:t> kontroller tercih </a:t>
            </a:r>
            <a:r>
              <a:rPr lang="tr-TR" sz="2800" dirty="0" smtClean="0">
                <a:latin typeface="Calibri" panose="020F0502020204030204" pitchFamily="34" charset="0"/>
              </a:rPr>
              <a:t>edilirken; nitelde ise, İşlemlere </a:t>
            </a:r>
            <a:r>
              <a:rPr lang="tr-TR" sz="2800" dirty="0">
                <a:latin typeface="Calibri" panose="020F0502020204030204" pitchFamily="34" charset="0"/>
              </a:rPr>
              <a:t>ilişkin önyargılarla baş etmede araştırmacıya güvenilir</a:t>
            </a:r>
            <a:r>
              <a:rPr lang="tr-TR" sz="2800" dirty="0" smtClean="0">
                <a:latin typeface="Calibri" panose="020F0502020204030204" pitchFamily="34" charset="0"/>
              </a:rPr>
              <a:t>.</a:t>
            </a:r>
            <a:endParaRPr lang="tr-TR" sz="28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092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/>
          <p:cNvSpPr txBox="1">
            <a:spLocks/>
          </p:cNvSpPr>
          <p:nvPr/>
        </p:nvSpPr>
        <p:spPr>
          <a:xfrm>
            <a:off x="1103312" y="1338024"/>
            <a:ext cx="10434753" cy="4195481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fontAlgn="base"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Nicelde, Karmaşık olay ve olguların analiz edilebilir özet parçalara ayrılması tercih edilirken; nitelde ise Karmaşık olgu e olayların bütününün  tanımlanması tercih edilir.</a:t>
            </a:r>
          </a:p>
          <a:p>
            <a:pPr fontAlgn="base"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Nicelde, Karmaşık olgu ve olaylarla çalışırken, koşullar, durumlar amaca uygun olarak yönlendirilebilirken; nitelde ise Doğal olarak ortaya çıkan olgu ve olaylara dışarıdan müdahale edilemez (Büyüköztürk vd., 2016).</a:t>
            </a:r>
          </a:p>
          <a:p>
            <a:pPr>
              <a:lnSpc>
                <a:spcPct val="150000"/>
              </a:lnSpc>
            </a:pPr>
            <a:endParaRPr lang="tr-TR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42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Nitel </a:t>
            </a:r>
            <a:r>
              <a:rPr lang="tr-TR" b="1" dirty="0"/>
              <a:t>Araştırmaların Aşamaları</a:t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6111" y="1687158"/>
            <a:ext cx="10210311" cy="419548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altLang="tr-TR" sz="2800" dirty="0" smtClean="0"/>
              <a:t>Çalışılacak olan olayın, saptanması</a:t>
            </a:r>
            <a:r>
              <a:rPr lang="tr-TR" altLang="tr-TR" sz="2800" dirty="0" smtClean="0"/>
              <a:t>,</a:t>
            </a:r>
            <a:endParaRPr lang="tr-TR" altLang="tr-TR" sz="2800" dirty="0" smtClean="0"/>
          </a:p>
          <a:p>
            <a:pPr>
              <a:lnSpc>
                <a:spcPct val="150000"/>
              </a:lnSpc>
            </a:pPr>
            <a:r>
              <a:rPr lang="tr-TR" altLang="tr-TR" sz="2800" dirty="0" smtClean="0"/>
              <a:t> Çalışmadaki katılımcıların belirlenmesi</a:t>
            </a:r>
            <a:r>
              <a:rPr lang="tr-TR" altLang="tr-TR" sz="2800" dirty="0" smtClean="0"/>
              <a:t>,</a:t>
            </a:r>
            <a:endParaRPr lang="tr-TR" altLang="tr-TR" sz="2800" dirty="0" smtClean="0"/>
          </a:p>
          <a:p>
            <a:pPr>
              <a:lnSpc>
                <a:spcPct val="150000"/>
              </a:lnSpc>
            </a:pPr>
            <a:r>
              <a:rPr lang="tr-TR" altLang="tr-TR" sz="2800" dirty="0" smtClean="0"/>
              <a:t> Hipotezlerin üretilmesi</a:t>
            </a:r>
            <a:r>
              <a:rPr lang="tr-TR" altLang="tr-TR" sz="2800" dirty="0" smtClean="0"/>
              <a:t>,</a:t>
            </a:r>
            <a:endParaRPr lang="tr-TR" altLang="tr-TR" sz="2800" dirty="0" smtClean="0"/>
          </a:p>
          <a:p>
            <a:pPr>
              <a:lnSpc>
                <a:spcPct val="150000"/>
              </a:lnSpc>
            </a:pPr>
            <a:r>
              <a:rPr lang="tr-TR" altLang="tr-TR" sz="2800" dirty="0" smtClean="0"/>
              <a:t> Verilerin toplanması</a:t>
            </a:r>
            <a:r>
              <a:rPr lang="tr-TR" altLang="tr-TR" sz="2800" dirty="0" smtClean="0"/>
              <a:t>,</a:t>
            </a:r>
            <a:endParaRPr lang="tr-TR" altLang="tr-TR" sz="2800" dirty="0" smtClean="0"/>
          </a:p>
          <a:p>
            <a:pPr>
              <a:lnSpc>
                <a:spcPct val="150000"/>
              </a:lnSpc>
            </a:pPr>
            <a:r>
              <a:rPr lang="tr-TR" altLang="tr-TR" sz="2800" dirty="0" smtClean="0"/>
              <a:t> Verilerin analizi</a:t>
            </a:r>
            <a:r>
              <a:rPr lang="tr-TR" altLang="tr-TR" sz="2800" dirty="0" smtClean="0"/>
              <a:t>,</a:t>
            </a:r>
            <a:endParaRPr lang="tr-TR" altLang="tr-TR" sz="2800" dirty="0" smtClean="0"/>
          </a:p>
          <a:p>
            <a:pPr>
              <a:lnSpc>
                <a:spcPct val="150000"/>
              </a:lnSpc>
            </a:pPr>
            <a:r>
              <a:rPr lang="tr-TR" altLang="tr-TR" sz="2800" dirty="0" smtClean="0"/>
              <a:t> Yorumlar ve sonuçlar aşamalarından oluşur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369578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İçerik </a:t>
            </a:r>
            <a:r>
              <a:rPr lang="tr-TR" b="1" dirty="0" smtClean="0"/>
              <a:t>Analizi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6111" y="1437777"/>
            <a:ext cx="10310064" cy="4195481"/>
          </a:xfrm>
        </p:spPr>
        <p:txBody>
          <a:bodyPr>
            <a:noAutofit/>
          </a:bodyPr>
          <a:lstStyle/>
          <a:p>
            <a:pPr marL="533400" indent="-533400">
              <a:buNone/>
            </a:pPr>
            <a:r>
              <a:rPr lang="tr-TR" altLang="tr-TR" sz="2800" b="1" dirty="0" smtClean="0">
                <a:latin typeface="Calibri" panose="020F0502020204030204" pitchFamily="34" charset="0"/>
              </a:rPr>
              <a:t>İçerik analizi</a:t>
            </a:r>
            <a:r>
              <a:rPr lang="tr-TR" altLang="tr-TR" sz="2800" dirty="0" smtClean="0">
                <a:latin typeface="Calibri" panose="020F0502020204030204" pitchFamily="34" charset="0"/>
              </a:rPr>
              <a:t>, bireylerin, ekiplerin, kurumların ilgilerinin belirlenmesinde ve tanınmasında kullanılan bir nitel araştırma yöntemidir. </a:t>
            </a:r>
          </a:p>
          <a:p>
            <a:pPr lvl="1"/>
            <a:r>
              <a:rPr lang="tr-TR" altLang="tr-TR" sz="2800" dirty="0" smtClean="0">
                <a:latin typeface="Calibri" panose="020F0502020204030204" pitchFamily="34" charset="0"/>
              </a:rPr>
              <a:t>İçerik </a:t>
            </a:r>
            <a:r>
              <a:rPr lang="tr-TR" altLang="tr-TR" sz="2800" dirty="0" smtClean="0">
                <a:latin typeface="Calibri" panose="020F0502020204030204" pitchFamily="34" charset="0"/>
              </a:rPr>
              <a:t>analizinde öncelikle kategoriler belirlenir.</a:t>
            </a:r>
          </a:p>
          <a:p>
            <a:pPr lvl="1"/>
            <a:r>
              <a:rPr lang="tr-TR" altLang="tr-TR" sz="2800" dirty="0" smtClean="0">
                <a:latin typeface="Calibri" panose="020F0502020204030204" pitchFamily="34" charset="0"/>
              </a:rPr>
              <a:t> Bu kategoriler daha önce elde edilen bilgilere, kurumlara ya da deneyimlere bağlı olarak şekillendirilir.</a:t>
            </a:r>
          </a:p>
          <a:p>
            <a:pPr lvl="1"/>
            <a:r>
              <a:rPr lang="tr-TR" altLang="tr-TR" sz="2800" dirty="0" smtClean="0">
                <a:latin typeface="Calibri" panose="020F0502020204030204" pitchFamily="34" charset="0"/>
              </a:rPr>
              <a:t>Analizler devam ederken kategoriler ortaya çıkar </a:t>
            </a:r>
            <a:r>
              <a:rPr lang="tr-TR" sz="2800" dirty="0">
                <a:latin typeface="Calibri" panose="020F0502020204030204" pitchFamily="34" charset="0"/>
              </a:rPr>
              <a:t>(Büyüköztürk vd., 2016).</a:t>
            </a:r>
            <a:r>
              <a:rPr lang="tr-TR" sz="2800" dirty="0" smtClean="0">
                <a:latin typeface="Calibri" panose="020F0502020204030204" pitchFamily="34" charset="0"/>
              </a:rPr>
              <a:t/>
            </a:r>
            <a:br>
              <a:rPr lang="tr-TR" sz="2800" dirty="0" smtClean="0">
                <a:latin typeface="Calibri" panose="020F0502020204030204" pitchFamily="34" charset="0"/>
              </a:rPr>
            </a:br>
            <a:endParaRPr lang="tr-TR" altLang="tr-TR" sz="2800" dirty="0" smtClean="0">
              <a:latin typeface="Calibri" panose="020F0502020204030204" pitchFamily="34" charset="0"/>
            </a:endParaRPr>
          </a:p>
          <a:p>
            <a:pPr marL="533400" indent="-533400">
              <a:buNone/>
            </a:pPr>
            <a:endParaRPr lang="tr-TR" altLang="tr-TR" sz="2800" dirty="0" smtClean="0">
              <a:latin typeface="Calibri" panose="020F0502020204030204" pitchFamily="34" charset="0"/>
            </a:endParaRPr>
          </a:p>
          <a:p>
            <a:endParaRPr lang="tr-TR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489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Durum </a:t>
            </a:r>
            <a:r>
              <a:rPr lang="tr-TR" b="1" dirty="0" smtClean="0"/>
              <a:t>Çalışması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6111" y="1504278"/>
            <a:ext cx="10625947" cy="419548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800" dirty="0" smtClean="0">
                <a:latin typeface="Calibri" panose="020F0502020204030204" pitchFamily="34" charset="0"/>
              </a:rPr>
              <a:t>Durum çalışması birden fazla olayın, sürecin, programın derinlemesine incelendiği bir nitel araştırma yöntemidir. 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Araştırmalarda durum çalışmaları,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Bir olayı meydana getiren ayrıntıları tanımlamak ve görmek,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Bir olaya ilişkin olası açıklamaları geliştirmek,</a:t>
            </a:r>
          </a:p>
          <a:p>
            <a:pPr>
              <a:lnSpc>
                <a:spcPct val="150000"/>
              </a:lnSpc>
            </a:pPr>
            <a:r>
              <a:rPr lang="tr-TR" sz="2800" dirty="0" smtClean="0">
                <a:latin typeface="Calibri" panose="020F0502020204030204" pitchFamily="34" charset="0"/>
              </a:rPr>
              <a:t>Bir olayı değerlendirmek amacıyla kullanılır (</a:t>
            </a:r>
            <a:r>
              <a:rPr lang="tr-TR" sz="2800" dirty="0" err="1" smtClean="0">
                <a:latin typeface="Calibri" panose="020F0502020204030204" pitchFamily="34" charset="0"/>
              </a:rPr>
              <a:t>Karasar</a:t>
            </a:r>
            <a:r>
              <a:rPr lang="tr-TR" sz="2800" dirty="0" smtClean="0">
                <a:latin typeface="Calibri" panose="020F0502020204030204" pitchFamily="34" charset="0"/>
              </a:rPr>
              <a:t>, 2007).</a:t>
            </a:r>
          </a:p>
          <a:p>
            <a:pPr marL="0" indent="0">
              <a:lnSpc>
                <a:spcPct val="150000"/>
              </a:lnSpc>
              <a:buNone/>
            </a:pPr>
            <a:endParaRPr lang="tr-TR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236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Durum </a:t>
            </a:r>
            <a:r>
              <a:rPr lang="tr-TR" b="1" dirty="0"/>
              <a:t>Çalışmalarının </a:t>
            </a:r>
            <a:r>
              <a:rPr lang="tr-TR" b="1" dirty="0" smtClean="0"/>
              <a:t>Türleri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5201" y="1670533"/>
            <a:ext cx="8946541" cy="4195481"/>
          </a:xfrm>
        </p:spPr>
        <p:txBody>
          <a:bodyPr>
            <a:normAutofit/>
          </a:bodyPr>
          <a:lstStyle/>
          <a:p>
            <a:r>
              <a:rPr lang="tr-TR" sz="2800" dirty="0" smtClean="0"/>
              <a:t>Tarihsel Örgütleme</a:t>
            </a:r>
          </a:p>
          <a:p>
            <a:r>
              <a:rPr lang="tr-TR" sz="2800" dirty="0" smtClean="0"/>
              <a:t>Gözlemsel</a:t>
            </a:r>
          </a:p>
          <a:p>
            <a:r>
              <a:rPr lang="tr-TR" sz="2800" dirty="0" smtClean="0"/>
              <a:t>Hayat Hikayesi</a:t>
            </a:r>
          </a:p>
          <a:p>
            <a:r>
              <a:rPr lang="tr-TR" sz="2800" dirty="0" smtClean="0"/>
              <a:t>Durum Analizi</a:t>
            </a:r>
          </a:p>
          <a:p>
            <a:r>
              <a:rPr lang="tr-TR" sz="2800" dirty="0" smtClean="0"/>
              <a:t>Çoklu Durum</a:t>
            </a:r>
          </a:p>
          <a:p>
            <a:r>
              <a:rPr lang="tr-TR" sz="2800" dirty="0" smtClean="0"/>
              <a:t>Çoklu Alan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1325504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44</TotalTime>
  <Words>398</Words>
  <Application>Microsoft Office PowerPoint</Application>
  <PresentationFormat>Geniş ekran</PresentationFormat>
  <Paragraphs>43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İyon</vt:lpstr>
      <vt:lpstr>PowerPoint Sunusu</vt:lpstr>
      <vt:lpstr>Nitel Araştırmalar </vt:lpstr>
      <vt:lpstr>PowerPoint Sunusu</vt:lpstr>
      <vt:lpstr>Nitel ve Nicel Araştırmalar Arasındaki Farklar </vt:lpstr>
      <vt:lpstr>PowerPoint Sunusu</vt:lpstr>
      <vt:lpstr>Nitel Araştırmaların Aşamaları </vt:lpstr>
      <vt:lpstr>İçerik Analizi</vt:lpstr>
      <vt:lpstr>Durum Çalışması</vt:lpstr>
      <vt:lpstr>Durum Çalışmalarının Türleri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 HAFTA</dc:title>
  <dc:creator>tuğçe gürbulak</dc:creator>
  <cp:lastModifiedBy>Guv</cp:lastModifiedBy>
  <cp:revision>11</cp:revision>
  <dcterms:created xsi:type="dcterms:W3CDTF">2018-02-03T12:22:47Z</dcterms:created>
  <dcterms:modified xsi:type="dcterms:W3CDTF">2018-02-05T13:07:48Z</dcterms:modified>
</cp:coreProperties>
</file>