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10"/>
  </p:notesMasterIdLst>
  <p:sldIdLst>
    <p:sldId id="577" r:id="rId3"/>
    <p:sldId id="578" r:id="rId4"/>
    <p:sldId id="579" r:id="rId5"/>
    <p:sldId id="572" r:id="rId6"/>
    <p:sldId id="573" r:id="rId7"/>
    <p:sldId id="580" r:id="rId8"/>
    <p:sldId id="58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1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43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47252"/>
            <a:ext cx="9144000" cy="2615380"/>
          </a:xfrm>
        </p:spPr>
        <p:txBody>
          <a:bodyPr>
            <a:normAutofit/>
          </a:bodyPr>
          <a:lstStyle/>
          <a:p>
            <a:pPr algn="l"/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Fişin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Başlığı: Tekbiçim </a:t>
            </a:r>
            <a:r>
              <a:rPr lang="tr-TR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Eseradı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Girişi</a:t>
            </a:r>
            <a:endParaRPr lang="tr-T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4630994"/>
            <a:ext cx="9144000" cy="1710812"/>
          </a:xfrm>
        </p:spPr>
        <p:txBody>
          <a:bodyPr>
            <a:norm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7490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53961"/>
            <a:ext cx="9144000" cy="1002891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Fişin Başlığı: Tekbiçim Eseradı Giriş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1671484"/>
            <a:ext cx="9144000" cy="4670322"/>
          </a:xfrm>
        </p:spPr>
        <p:txBody>
          <a:bodyPr>
            <a:normAutofit/>
          </a:bodyPr>
          <a:lstStyle/>
          <a:p>
            <a:r>
              <a:rPr lang="tr-TR" dirty="0"/>
              <a:t>	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sz="3200" dirty="0"/>
              <a:t>Tekbiçim </a:t>
            </a:r>
            <a:r>
              <a:rPr lang="tr-TR" sz="3200" dirty="0" err="1"/>
              <a:t>eseradı</a:t>
            </a:r>
            <a:r>
              <a:rPr lang="tr-TR" sz="3200" dirty="0"/>
              <a:t> bir eserin, birden çok öz </a:t>
            </a:r>
            <a:r>
              <a:rPr lang="tr-TR" sz="3200" dirty="0" err="1"/>
              <a:t>eseradı</a:t>
            </a:r>
            <a:r>
              <a:rPr lang="tr-TR" sz="3200" dirty="0"/>
              <a:t> ile yapılmış  yayınlarını bir araya getiren adıdır. O,  bir yayının öz </a:t>
            </a:r>
            <a:r>
              <a:rPr lang="tr-TR" sz="3200" dirty="0" err="1"/>
              <a:t>eseradının</a:t>
            </a:r>
            <a:r>
              <a:rPr lang="tr-TR" sz="3200" dirty="0"/>
              <a:t>, tanındığı addan değişik olduğunun bilindiği durumlarda, o eseri tanıtmakta da kullanılır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0856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53961"/>
            <a:ext cx="9144000" cy="1002891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Fişin Başlığı: Tekbiçim Eseradı Giriş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1671484"/>
            <a:ext cx="9144000" cy="4670322"/>
          </a:xfrm>
        </p:spPr>
        <p:txBody>
          <a:bodyPr>
            <a:normAutofit/>
          </a:bodyPr>
          <a:lstStyle/>
          <a:p>
            <a:r>
              <a:rPr lang="tr-TR" dirty="0"/>
              <a:t>	</a:t>
            </a:r>
            <a:endParaRPr lang="tr-TR" dirty="0" smtClean="0"/>
          </a:p>
          <a:p>
            <a:pPr algn="l"/>
            <a:r>
              <a:rPr lang="tr-TR" dirty="0" smtClean="0"/>
              <a:t>Temel giriş  </a:t>
            </a:r>
            <a:r>
              <a:rPr lang="tr-TR" dirty="0" err="1" smtClean="0"/>
              <a:t>yazaradı</a:t>
            </a:r>
            <a:r>
              <a:rPr lang="tr-TR" dirty="0" smtClean="0"/>
              <a:t>(Gerçek veya tüzel)altında </a:t>
            </a:r>
            <a:r>
              <a:rPr lang="tr-TR" dirty="0"/>
              <a:t>ise, tekbiçim </a:t>
            </a:r>
            <a:r>
              <a:rPr lang="tr-TR" dirty="0" err="1"/>
              <a:t>eseradı</a:t>
            </a:r>
            <a:r>
              <a:rPr lang="tr-TR" dirty="0"/>
              <a:t> bu başlık ile öz </a:t>
            </a:r>
            <a:r>
              <a:rPr lang="tr-TR" dirty="0" err="1"/>
              <a:t>eseradı</a:t>
            </a:r>
            <a:r>
              <a:rPr lang="tr-TR" dirty="0"/>
              <a:t> arasına konur ve köşeli ayraçlar </a:t>
            </a:r>
            <a:r>
              <a:rPr lang="tr-TR" dirty="0" err="1" smtClean="0"/>
              <a:t>içinede</a:t>
            </a:r>
            <a:r>
              <a:rPr lang="tr-TR" dirty="0" smtClean="0"/>
              <a:t> verilir.</a:t>
            </a:r>
            <a:endParaRPr lang="tr-TR" dirty="0" smtClean="0"/>
          </a:p>
          <a:p>
            <a:pPr algn="l"/>
            <a:r>
              <a:rPr lang="tr-TR" dirty="0" smtClean="0"/>
              <a:t>Atatürk</a:t>
            </a:r>
            <a:r>
              <a:rPr lang="tr-TR" dirty="0" smtClean="0"/>
              <a:t>, Mustafa </a:t>
            </a:r>
            <a:r>
              <a:rPr lang="tr-TR" dirty="0" smtClean="0"/>
              <a:t>Kemal</a:t>
            </a:r>
          </a:p>
          <a:p>
            <a:pPr algn="l"/>
            <a:r>
              <a:rPr lang="tr-TR" dirty="0" smtClean="0"/>
              <a:t>[</a:t>
            </a:r>
            <a:r>
              <a:rPr lang="tr-TR" b="1" dirty="0"/>
              <a:t>Nutuk</a:t>
            </a:r>
            <a:r>
              <a:rPr lang="tr-TR" dirty="0"/>
              <a:t>]</a:t>
            </a:r>
          </a:p>
          <a:p>
            <a:pPr algn="l"/>
            <a:r>
              <a:rPr lang="tr-TR" dirty="0" smtClean="0"/>
              <a:t>Söylev </a:t>
            </a:r>
            <a:r>
              <a:rPr lang="tr-TR" dirty="0" smtClean="0"/>
              <a:t>ve </a:t>
            </a:r>
            <a:r>
              <a:rPr lang="tr-TR" dirty="0" smtClean="0"/>
              <a:t>demeçler / Mustafa Kemal Atatürk</a:t>
            </a:r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Türkiye Cumhuriyeti</a:t>
            </a:r>
          </a:p>
          <a:p>
            <a:pPr algn="l"/>
            <a:r>
              <a:rPr lang="tr-TR" b="1" dirty="0" smtClean="0"/>
              <a:t>[Yasalar, vb.]</a:t>
            </a:r>
          </a:p>
          <a:p>
            <a:pPr algn="l"/>
            <a:r>
              <a:rPr lang="tr-TR" dirty="0" smtClean="0"/>
              <a:t>Açıklamalı ve </a:t>
            </a:r>
            <a:r>
              <a:rPr lang="tr-TR" dirty="0" err="1" smtClean="0"/>
              <a:t>içtihatlı</a:t>
            </a:r>
            <a:r>
              <a:rPr lang="tr-TR" dirty="0" smtClean="0"/>
              <a:t> medeni kanun ve borçlar kanunu.--</a:t>
            </a:r>
            <a:endParaRPr lang="tr-TR" dirty="0"/>
          </a:p>
          <a:p>
            <a:pPr algn="l"/>
            <a:endParaRPr lang="tr-TR" dirty="0" smtClean="0"/>
          </a:p>
          <a:p>
            <a:pPr algn="l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8312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-11938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Fişin Başlığı: Tekbiçim Eseradı Giriş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1523999"/>
            <a:ext cx="9144000" cy="4778477"/>
          </a:xfrm>
        </p:spPr>
        <p:txBody>
          <a:bodyPr>
            <a:normAutofit lnSpcReduction="10000"/>
          </a:bodyPr>
          <a:lstStyle/>
          <a:p>
            <a:r>
              <a:rPr lang="tr-TR" dirty="0"/>
              <a:t>	</a:t>
            </a:r>
            <a:endParaRPr lang="tr-TR" dirty="0" smtClean="0"/>
          </a:p>
          <a:p>
            <a:r>
              <a:rPr lang="tr-TR" dirty="0" smtClean="0"/>
              <a:t>Yazar </a:t>
            </a:r>
            <a:r>
              <a:rPr lang="tr-TR" dirty="0"/>
              <a:t>başlığı bulunmuyorsa, tekbiçim eseradı başlık olarak verilir.</a:t>
            </a:r>
          </a:p>
          <a:p>
            <a:endParaRPr lang="tr-TR" b="1" dirty="0" smtClean="0"/>
          </a:p>
          <a:p>
            <a:r>
              <a:rPr lang="tr-TR" b="1" dirty="0" smtClean="0"/>
              <a:t>Dede</a:t>
            </a:r>
            <a:r>
              <a:rPr lang="tr-TR" dirty="0" smtClean="0"/>
              <a:t> </a:t>
            </a:r>
            <a:r>
              <a:rPr lang="tr-TR" b="1" dirty="0"/>
              <a:t>Korkut</a:t>
            </a:r>
            <a:r>
              <a:rPr lang="tr-TR" dirty="0"/>
              <a:t> </a:t>
            </a:r>
            <a:r>
              <a:rPr lang="tr-TR" b="1" dirty="0"/>
              <a:t>hikâyeleri</a:t>
            </a:r>
            <a:r>
              <a:rPr lang="tr-TR" dirty="0"/>
              <a:t> </a:t>
            </a:r>
          </a:p>
          <a:p>
            <a:r>
              <a:rPr lang="tr-TR" dirty="0" smtClean="0"/>
              <a:t>	Dedem </a:t>
            </a:r>
            <a:r>
              <a:rPr lang="tr-TR" dirty="0"/>
              <a:t>Korkut’tan masallar . . .</a:t>
            </a:r>
          </a:p>
          <a:p>
            <a:endParaRPr lang="tr-TR" b="1" dirty="0" smtClean="0"/>
          </a:p>
          <a:p>
            <a:r>
              <a:rPr lang="tr-TR" b="1" dirty="0" smtClean="0"/>
              <a:t>Keloğlan </a:t>
            </a:r>
            <a:r>
              <a:rPr lang="tr-TR" b="1" dirty="0"/>
              <a:t>masalları</a:t>
            </a:r>
            <a:endParaRPr lang="tr-TR" dirty="0"/>
          </a:p>
          <a:p>
            <a:r>
              <a:rPr lang="tr-TR" dirty="0" smtClean="0"/>
              <a:t>	Keloğlan </a:t>
            </a:r>
            <a:r>
              <a:rPr lang="tr-TR" dirty="0"/>
              <a:t>ile kırk haramiler . . .</a:t>
            </a:r>
          </a:p>
          <a:p>
            <a:endParaRPr lang="tr-TR" dirty="0"/>
          </a:p>
          <a:p>
            <a:r>
              <a:rPr lang="tr-TR" b="1" dirty="0" smtClean="0"/>
              <a:t>1001 gece Masalları</a:t>
            </a:r>
          </a:p>
          <a:p>
            <a:r>
              <a:rPr lang="tr-TR" dirty="0" err="1" smtClean="0"/>
              <a:t>Simbad’ın</a:t>
            </a:r>
            <a:r>
              <a:rPr lang="tr-TR" dirty="0" smtClean="0"/>
              <a:t> maceraları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5924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62116"/>
            <a:ext cx="9144000" cy="141584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Fişin Başlığı: Tekbiçim Eseradı Giriş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2005781"/>
            <a:ext cx="9144000" cy="4168877"/>
          </a:xfrm>
        </p:spPr>
        <p:txBody>
          <a:bodyPr>
            <a:normAutofit/>
          </a:bodyPr>
          <a:lstStyle/>
          <a:p>
            <a:r>
              <a:rPr lang="tr-TR" dirty="0"/>
              <a:t>	</a:t>
            </a:r>
            <a:endParaRPr lang="tr-TR" dirty="0" smtClean="0"/>
          </a:p>
          <a:p>
            <a:r>
              <a:rPr lang="tr-TR" dirty="0" smtClean="0"/>
              <a:t>Kutsal kitaplar ve Kutsal kitap bölümleri de tek biçim başlık altında toplanır.</a:t>
            </a:r>
          </a:p>
          <a:p>
            <a:r>
              <a:rPr lang="tr-TR" b="1" dirty="0" smtClean="0"/>
              <a:t>     Kur’an                              	Kur’an</a:t>
            </a:r>
            <a:endParaRPr lang="tr-TR" b="1" dirty="0"/>
          </a:p>
          <a:p>
            <a:r>
              <a:rPr lang="tr-TR" dirty="0" smtClean="0"/>
              <a:t>	Kur’an-ı Kerim. </a:t>
            </a:r>
            <a:r>
              <a:rPr lang="tr-TR" dirty="0"/>
              <a:t>. .             Türkçe Kur’an-ı </a:t>
            </a:r>
            <a:r>
              <a:rPr lang="tr-TR" dirty="0" smtClean="0"/>
              <a:t>Kerim</a:t>
            </a:r>
          </a:p>
          <a:p>
            <a:endParaRPr lang="tr-TR" dirty="0"/>
          </a:p>
          <a:p>
            <a:r>
              <a:rPr lang="tr-TR" b="1" dirty="0" smtClean="0"/>
              <a:t>       İncil				Tevrat</a:t>
            </a:r>
          </a:p>
          <a:p>
            <a:r>
              <a:rPr lang="tr-TR" b="1" dirty="0"/>
              <a:t>	</a:t>
            </a:r>
            <a:r>
              <a:rPr lang="tr-TR" dirty="0" smtClean="0"/>
              <a:t>The Bible...			       Kutsal ahit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764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62116"/>
            <a:ext cx="9144000" cy="141584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Fişin Başlığı: Tekbiçim Eseradı Giriş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2005781"/>
            <a:ext cx="9144000" cy="4168877"/>
          </a:xfrm>
        </p:spPr>
        <p:txBody>
          <a:bodyPr>
            <a:normAutofit/>
          </a:bodyPr>
          <a:lstStyle/>
          <a:p>
            <a:r>
              <a:rPr lang="tr-TR" dirty="0"/>
              <a:t>	</a:t>
            </a:r>
            <a:endParaRPr lang="tr-TR" dirty="0" smtClean="0"/>
          </a:p>
          <a:p>
            <a:r>
              <a:rPr lang="tr-TR" dirty="0"/>
              <a:t>Kütüphanede aynı eserin iki veya daha çok yayımı bulunduğu </a:t>
            </a:r>
            <a:r>
              <a:rPr lang="tr-TR" i="1" dirty="0"/>
              <a:t>ve</a:t>
            </a:r>
            <a:r>
              <a:rPr lang="tr-TR" dirty="0"/>
              <a:t> onların </a:t>
            </a:r>
            <a:r>
              <a:rPr lang="tr-TR" dirty="0" err="1"/>
              <a:t>eseradları</a:t>
            </a:r>
            <a:r>
              <a:rPr lang="tr-TR" dirty="0"/>
              <a:t> birbirinden ayrı olduğu </a:t>
            </a:r>
            <a:r>
              <a:rPr lang="tr-TR" dirty="0" smtClean="0"/>
              <a:t>zaman da o eserleri bir başlık altında toplamak için tek </a:t>
            </a:r>
            <a:r>
              <a:rPr lang="tr-TR" dirty="0" err="1" smtClean="0"/>
              <a:t>biçimeseradı</a:t>
            </a:r>
            <a:r>
              <a:rPr lang="tr-TR" dirty="0" smtClean="0"/>
              <a:t> kullanılır.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Shakespeare</a:t>
            </a:r>
            <a:r>
              <a:rPr lang="tr-TR" dirty="0"/>
              <a:t>, </a:t>
            </a:r>
            <a:r>
              <a:rPr lang="en-US" dirty="0"/>
              <a:t>William	   Shakespeare, William</a:t>
            </a:r>
            <a:endParaRPr lang="tr-TR" dirty="0"/>
          </a:p>
          <a:p>
            <a:r>
              <a:rPr lang="en-US" dirty="0"/>
              <a:t> [</a:t>
            </a:r>
            <a:r>
              <a:rPr lang="en-US" b="1" dirty="0"/>
              <a:t>Hamlet</a:t>
            </a:r>
            <a:r>
              <a:rPr lang="en-US" dirty="0"/>
              <a:t>]		      [</a:t>
            </a:r>
            <a:r>
              <a:rPr lang="en-US" b="1" dirty="0"/>
              <a:t>Hamlet]</a:t>
            </a:r>
            <a:endParaRPr lang="tr-TR" dirty="0"/>
          </a:p>
          <a:p>
            <a:r>
              <a:rPr lang="en-US" dirty="0"/>
              <a:t> Shakespeare’s Hamlet. . .     The tragedy of  Hamlet . . 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4506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6814"/>
            <a:ext cx="9144000" cy="98322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Fişin Başlığı: Tekbiçim Eseradı Giriş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09600" y="1268361"/>
            <a:ext cx="10058400" cy="538807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tr-TR" dirty="0"/>
              <a:t>	</a:t>
            </a:r>
            <a:r>
              <a:rPr lang="tr-TR" dirty="0" smtClean="0"/>
              <a:t>Aynı yazarın tek biçimdeki </a:t>
            </a:r>
            <a:r>
              <a:rPr lang="tr-TR" dirty="0"/>
              <a:t>bütün eserlerinin bir dermesi için, uygun olan Türkçe bir tekbiçim </a:t>
            </a:r>
            <a:r>
              <a:rPr lang="tr-TR" dirty="0" err="1"/>
              <a:t>eseradı</a:t>
            </a:r>
            <a:r>
              <a:rPr lang="tr-TR" dirty="0"/>
              <a:t> kullanılır.</a:t>
            </a:r>
          </a:p>
          <a:p>
            <a:endParaRPr lang="tr-TR" dirty="0" smtClean="0"/>
          </a:p>
          <a:p>
            <a:r>
              <a:rPr lang="tr-TR" dirty="0" smtClean="0"/>
              <a:t>Ömer </a:t>
            </a:r>
            <a:r>
              <a:rPr lang="tr-TR" dirty="0"/>
              <a:t>Seyfeddin</a:t>
            </a:r>
          </a:p>
          <a:p>
            <a:r>
              <a:rPr lang="tr-TR" dirty="0"/>
              <a:t>[</a:t>
            </a:r>
            <a:r>
              <a:rPr lang="tr-TR" b="1" dirty="0"/>
              <a:t>Hikâyeler</a:t>
            </a:r>
            <a:r>
              <a:rPr lang="tr-TR" dirty="0" smtClean="0"/>
              <a:t>]</a:t>
            </a:r>
          </a:p>
          <a:p>
            <a:endParaRPr lang="tr-TR" dirty="0"/>
          </a:p>
          <a:p>
            <a:r>
              <a:rPr lang="tr-TR" dirty="0"/>
              <a:t>Ömer </a:t>
            </a:r>
            <a:r>
              <a:rPr lang="tr-TR" dirty="0" err="1"/>
              <a:t>Seyfeddinden</a:t>
            </a:r>
            <a:r>
              <a:rPr lang="tr-TR" dirty="0"/>
              <a:t> seçmeler. . .</a:t>
            </a:r>
          </a:p>
          <a:p>
            <a:r>
              <a:rPr lang="tr-TR" dirty="0"/>
              <a:t>Kanık, Orhan </a:t>
            </a:r>
            <a:r>
              <a:rPr lang="tr-TR" dirty="0" smtClean="0"/>
              <a:t>Veli</a:t>
            </a:r>
          </a:p>
          <a:p>
            <a:endParaRPr lang="tr-TR" dirty="0"/>
          </a:p>
          <a:p>
            <a:r>
              <a:rPr lang="tr-TR" dirty="0"/>
              <a:t>[</a:t>
            </a:r>
            <a:r>
              <a:rPr lang="tr-TR" b="1" dirty="0"/>
              <a:t>Şiirler</a:t>
            </a:r>
            <a:r>
              <a:rPr lang="tr-TR" dirty="0"/>
              <a:t>]</a:t>
            </a:r>
          </a:p>
          <a:p>
            <a:r>
              <a:rPr lang="tr-TR" dirty="0"/>
              <a:t>Seçilmiş şiirleri . . 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Beethoven</a:t>
            </a:r>
            <a:r>
              <a:rPr lang="tr-TR" dirty="0"/>
              <a:t>, </a:t>
            </a:r>
            <a:r>
              <a:rPr lang="tr-TR" dirty="0" err="1"/>
              <a:t>Ludvig</a:t>
            </a:r>
            <a:r>
              <a:rPr lang="tr-TR" dirty="0"/>
              <a:t> </a:t>
            </a:r>
            <a:r>
              <a:rPr lang="tr-TR" dirty="0" err="1"/>
              <a:t>van</a:t>
            </a:r>
            <a:endParaRPr lang="tr-TR" dirty="0"/>
          </a:p>
          <a:p>
            <a:r>
              <a:rPr lang="tr-TR" dirty="0"/>
              <a:t>[</a:t>
            </a:r>
            <a:r>
              <a:rPr lang="tr-TR" b="1" dirty="0"/>
              <a:t>Senfoniler</a:t>
            </a:r>
            <a:r>
              <a:rPr lang="tr-TR" dirty="0"/>
              <a:t>]</a:t>
            </a:r>
          </a:p>
          <a:p>
            <a:r>
              <a:rPr lang="tr-TR" dirty="0" err="1"/>
              <a:t>Beethoven’s</a:t>
            </a:r>
            <a:r>
              <a:rPr lang="tr-TR" dirty="0"/>
              <a:t> </a:t>
            </a:r>
            <a:r>
              <a:rPr lang="tr-TR" dirty="0" err="1"/>
              <a:t>symphonies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50596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6394</TotalTime>
  <Words>348</Words>
  <Application>Microsoft Office PowerPoint</Application>
  <PresentationFormat>Geniş ekran</PresentationFormat>
  <Paragraphs>58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Verdana</vt:lpstr>
      <vt:lpstr>Office Theme</vt:lpstr>
      <vt:lpstr>Ofis Teması</vt:lpstr>
      <vt:lpstr>Fişin Başlığı: Tekbiçim Eseradı Girişi</vt:lpstr>
      <vt:lpstr>    Fişin Başlığı: Tekbiçim Eseradı Giriş</vt:lpstr>
      <vt:lpstr>    Fişin Başlığı: Tekbiçim Eseradı Giriş</vt:lpstr>
      <vt:lpstr>    Fişin Başlığı: Tekbiçim Eseradı Giriş</vt:lpstr>
      <vt:lpstr>    Fişin Başlığı: Tekbiçim Eseradı Giriş</vt:lpstr>
      <vt:lpstr>    Fişin Başlığı: Tekbiçim Eseradı Giriş</vt:lpstr>
      <vt:lpstr>    Fişin Başlığı: Tekbiçim Eseradı Giriş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360</cp:revision>
  <dcterms:created xsi:type="dcterms:W3CDTF">2014-11-20T14:17:10Z</dcterms:created>
  <dcterms:modified xsi:type="dcterms:W3CDTF">2020-06-04T08:07:33Z</dcterms:modified>
</cp:coreProperties>
</file>