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31.03.2020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31.03.2020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SHB 118 Drama</a:t>
            </a:r>
          </a:p>
          <a:p>
            <a:pPr algn="just"/>
            <a:endParaRPr lang="tr-TR" sz="3000" dirty="0">
              <a:solidFill>
                <a:schemeClr val="tx1"/>
              </a:solidFill>
              <a:latin typeface="Calibri" pitchFamily="34" charset="0"/>
              <a:cs typeface="Calibri" pitchFamily="34" charset="0"/>
            </a:endParaRP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İlter BATURAY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b="1" dirty="0"/>
              <a:t>DRAMA NEDİR?</a:t>
            </a:r>
            <a:endParaRPr lang="tr-TR" dirty="0"/>
          </a:p>
          <a:p>
            <a:r>
              <a:rPr lang="tr-TR" dirty="0"/>
              <a:t>‘Öğrenmenin ön koşulu duyguları harekete geçirmektir. Bu da bilgileri ikinci elden değil birinci elden almakla mümkün olur. Birinci elden öğrenmenin en önemli koşulu ise yaparak ve yaşayarak öğrenmektir. </a:t>
            </a:r>
            <a:endParaRPr lang="tr-TR" dirty="0"/>
          </a:p>
        </p:txBody>
      </p:sp>
    </p:spTree>
    <p:extLst>
      <p:ext uri="{BB962C8B-B14F-4D97-AF65-F5344CB8AC3E}">
        <p14:creationId xmlns:p14="http://schemas.microsoft.com/office/powerpoint/2010/main" val="3302068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Drama yaparak ve yaşayarak birinci elden öğrenme yöntemidir. Burada çocuklar etkinliğe doğrudan ve aktif olarak katılırlar. Düşüncelerini özgürce ifade ederler, gözlem yaparlar, denerler ve kendilerini keşfederler. Böylesine bir yöntemle öğrenilen bilgilerin hiçbir zaman unutulmadığı bilimsel bir gerçektir. Bu anlamıyla yaratıcı drama ezberci ve dayatma eğitim anlayışına güçlü bir alternatiftir.’</a:t>
            </a:r>
          </a:p>
          <a:p>
            <a:r>
              <a:rPr lang="tr-TR" dirty="0"/>
              <a:t> </a:t>
            </a:r>
          </a:p>
          <a:p>
            <a:endParaRPr lang="tr-TR" dirty="0"/>
          </a:p>
        </p:txBody>
      </p:sp>
    </p:spTree>
    <p:extLst>
      <p:ext uri="{BB962C8B-B14F-4D97-AF65-F5344CB8AC3E}">
        <p14:creationId xmlns:p14="http://schemas.microsoft.com/office/powerpoint/2010/main" val="268826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DRAMANIN BİREYE KAZANDIRDIKLARI</a:t>
            </a:r>
            <a:endParaRPr lang="tr-TR" dirty="0"/>
          </a:p>
          <a:p>
            <a:r>
              <a:rPr lang="tr-TR" dirty="0"/>
              <a:t>Günümüzde küreselleşme ve teknolojinin gelişmesiyle bireyin kendisine ve çevresine yabancılaşma süreci başlamıştır. İnsanın insana, insanın kendisine ve çevresine karşı yabancılaşması eğitimde yeni gereksinimleri getirmektedir. </a:t>
            </a:r>
            <a:endParaRPr lang="tr-TR" dirty="0"/>
          </a:p>
        </p:txBody>
      </p:sp>
    </p:spTree>
    <p:extLst>
      <p:ext uri="{BB962C8B-B14F-4D97-AF65-F5344CB8AC3E}">
        <p14:creationId xmlns:p14="http://schemas.microsoft.com/office/powerpoint/2010/main" val="288947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‘Bilgi ile doldurulması gereken boş küp olarak görülen öğrencilerin yerini aktif öğrenci almıştır. Burada eğitimciye düşen görev; bireyin yaşadığı çevre, dünya ve kendisi ile iletişim kurmasında gerekli etkileşim ortamını hazırlamaktır. </a:t>
            </a:r>
            <a:endParaRPr lang="tr-TR" dirty="0"/>
          </a:p>
        </p:txBody>
      </p:sp>
    </p:spTree>
    <p:extLst>
      <p:ext uri="{BB962C8B-B14F-4D97-AF65-F5344CB8AC3E}">
        <p14:creationId xmlns:p14="http://schemas.microsoft.com/office/powerpoint/2010/main" val="555996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Birey, öğrenme eylemine aktif olarak katıldığı için zevkle ve istekle öğrenecektir.’</a:t>
            </a:r>
          </a:p>
          <a:p>
            <a:endParaRPr lang="tr-TR" dirty="0"/>
          </a:p>
        </p:txBody>
      </p:sp>
    </p:spTree>
    <p:extLst>
      <p:ext uri="{BB962C8B-B14F-4D97-AF65-F5344CB8AC3E}">
        <p14:creationId xmlns:p14="http://schemas.microsoft.com/office/powerpoint/2010/main" val="351473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Bu açıdan bakıldığında </a:t>
            </a:r>
            <a:r>
              <a:rPr lang="tr-TR" dirty="0" err="1"/>
              <a:t>dramanın</a:t>
            </a:r>
            <a:r>
              <a:rPr lang="tr-TR" dirty="0"/>
              <a:t> yararları şu şekilde sıralanabilir. </a:t>
            </a:r>
            <a:endParaRPr lang="tr-TR" dirty="0" smtClean="0"/>
          </a:p>
          <a:p>
            <a:pPr marL="0" indent="0">
              <a:buNone/>
            </a:pPr>
            <a:r>
              <a:rPr lang="tr-TR" dirty="0" smtClean="0"/>
              <a:t>Drama </a:t>
            </a:r>
            <a:r>
              <a:rPr lang="tr-TR" dirty="0"/>
              <a:t>bireyin:</a:t>
            </a:r>
          </a:p>
          <a:p>
            <a:pPr lvl="0"/>
            <a:r>
              <a:rPr lang="tr-TR" b="1" dirty="0"/>
              <a:t>Empati kurma becerisini geliştirir</a:t>
            </a:r>
            <a:r>
              <a:rPr lang="tr-TR" b="1"/>
              <a:t>:</a:t>
            </a:r>
            <a:r>
              <a:rPr lang="tr-TR"/>
              <a:t> </a:t>
            </a:r>
            <a:endParaRPr lang="tr-TR" smtClean="0"/>
          </a:p>
          <a:p>
            <a:pPr marL="0" lvl="0" indent="0">
              <a:buNone/>
            </a:pPr>
            <a:r>
              <a:rPr lang="tr-TR" smtClean="0"/>
              <a:t>‘</a:t>
            </a:r>
            <a:r>
              <a:rPr lang="tr-TR" dirty="0"/>
              <a:t>Yaratıcı </a:t>
            </a:r>
            <a:r>
              <a:rPr lang="tr-TR" dirty="0" err="1"/>
              <a:t>dramada</a:t>
            </a:r>
            <a:r>
              <a:rPr lang="tr-TR" dirty="0"/>
              <a:t> </a:t>
            </a:r>
            <a:r>
              <a:rPr lang="tr-TR" dirty="0" err="1"/>
              <a:t>empatik</a:t>
            </a:r>
            <a:r>
              <a:rPr lang="tr-TR" dirty="0"/>
              <a:t> iletişimler kurulmaya çalışılır. Bunun anlamı gerçek yaşamdaki gibi; bir yandan bireyler arasındaki iletişimi kolaylaştırmak, diğer yandan da bireylerin çevreleriyle olan etkileşimlerini güçlendirmektir. </a:t>
            </a:r>
            <a:endParaRPr lang="tr-TR" dirty="0"/>
          </a:p>
        </p:txBody>
      </p:sp>
    </p:spTree>
    <p:extLst>
      <p:ext uri="{BB962C8B-B14F-4D97-AF65-F5344CB8AC3E}">
        <p14:creationId xmlns:p14="http://schemas.microsoft.com/office/powerpoint/2010/main" val="1521751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r>
              <a:rPr lang="tr-TR" dirty="0"/>
              <a:t>Bir çalışmada hiç tanınmayan bir kişinin kimliğine bürünüp, onun ne söylediğini dinleyip onu anlamaya çalışmak ve onun duygularını hissetmek </a:t>
            </a:r>
            <a:r>
              <a:rPr lang="tr-TR" dirty="0" err="1"/>
              <a:t>empatik</a:t>
            </a:r>
            <a:r>
              <a:rPr lang="tr-TR" dirty="0"/>
              <a:t> iletişim geliştirme adına yapılabilecek önemli bir çalışmadır.’</a:t>
            </a:r>
          </a:p>
          <a:p>
            <a:endParaRPr lang="tr-TR" dirty="0"/>
          </a:p>
        </p:txBody>
      </p:sp>
    </p:spTree>
    <p:extLst>
      <p:ext uri="{BB962C8B-B14F-4D97-AF65-F5344CB8AC3E}">
        <p14:creationId xmlns:p14="http://schemas.microsoft.com/office/powerpoint/2010/main" val="800643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Sosyal gelişimini etkiler ve iletişim becerisi kazandırır:</a:t>
            </a:r>
            <a:r>
              <a:rPr lang="tr-TR" dirty="0"/>
              <a:t> </a:t>
            </a:r>
            <a:endParaRPr lang="tr-TR" dirty="0" smtClean="0"/>
          </a:p>
          <a:p>
            <a:pPr marL="0" indent="0">
              <a:buNone/>
            </a:pPr>
            <a:r>
              <a:rPr lang="tr-TR" dirty="0" smtClean="0"/>
              <a:t>Grupla </a:t>
            </a:r>
            <a:r>
              <a:rPr lang="tr-TR" dirty="0"/>
              <a:t>beraber yapılan drama süreci bireyin, diğer insanlarla iletişim kurmasını ve iş birliği yapmasını sağlamaktır. Çevresiyle sağlıklı iletişim kuran birey sosyal olarak gelişim gösterir</a:t>
            </a:r>
            <a:r>
              <a:rPr lang="tr-TR" dirty="0" smtClean="0"/>
              <a:t>.</a:t>
            </a:r>
            <a:endParaRPr lang="tr-TR" dirty="0"/>
          </a:p>
        </p:txBody>
      </p:sp>
    </p:spTree>
    <p:extLst>
      <p:ext uri="{BB962C8B-B14F-4D97-AF65-F5344CB8AC3E}">
        <p14:creationId xmlns:p14="http://schemas.microsoft.com/office/powerpoint/2010/main" val="35910830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TotalTime>
  <Words>294</Words>
  <Application>Microsoft Office PowerPoint</Application>
  <PresentationFormat>Ekran Gösterisi (4:3)</PresentationFormat>
  <Paragraphs>20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2020-03-31T13:04:47Z</dcterms:modified>
</cp:coreProperties>
</file>