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4.xml" ContentType="application/vnd.openxmlformats-officedocument.them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 id="2147483698" r:id="rId4"/>
    <p:sldMasterId id="2147483710" r:id="rId5"/>
  </p:sldMasterIdLst>
  <p:notesMasterIdLst>
    <p:notesMasterId r:id="rId15"/>
  </p:notesMasterIdLst>
  <p:sldIdLst>
    <p:sldId id="1082" r:id="rId6"/>
    <p:sldId id="1083" r:id="rId7"/>
    <p:sldId id="1084" r:id="rId8"/>
    <p:sldId id="1085" r:id="rId9"/>
    <p:sldId id="1086" r:id="rId10"/>
    <p:sldId id="1087" r:id="rId11"/>
    <p:sldId id="1088" r:id="rId12"/>
    <p:sldId id="1089" r:id="rId13"/>
    <p:sldId id="1090"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p:scale>
          <a:sx n="114" d="100"/>
          <a:sy n="114" d="100"/>
        </p:scale>
        <p:origin x="-1554" y="-54"/>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pPr/>
              <a:t>3/29/2020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pPr/>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pPr/>
              <a:t>3/29/2020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pPr/>
              <a:t>3/29/2020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pPr/>
              <a:t>3/29/2020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pPr/>
              <a:t>3/29/2020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pPr/>
              <a:t>3/29/2020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pPr/>
              <a:t>3/29/2020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pPr/>
              <a:t>3/29/2020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pPr/>
              <a:t>3/29/2020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pPr/>
              <a:t>3/29/2020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pPr/>
              <a:t>3/29/2020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pPr/>
              <a:t>3/29/2020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pPr/>
              <a:t>3/29/2020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pPr/>
              <a:t>3/29/2020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pPr/>
              <a:t>3/29/2020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pPr>
                <a:defRPr/>
              </a:pPr>
              <a:t>3/29/2020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pPr>
                <a:defRPr/>
              </a:pPr>
              <a:t>3/29/2020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pPr>
                <a:defRPr/>
              </a:pPr>
              <a:t>3/29/2020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pPr>
                <a:defRPr/>
              </a:pPr>
              <a:t>3/29/2020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pPr/>
              <a:t>3/29/2020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pPr/>
              <a:t>3/29/2020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744501" y="51739"/>
            <a:ext cx="7654996" cy="513080"/>
          </a:xfrm>
          <a:prstGeom prst="rect">
            <a:avLst/>
          </a:prstGeom>
        </p:spPr>
        <p:txBody>
          <a:bodyPr lIns="0" tIns="0" rIns="0" bIns="0"/>
          <a:lstStyle>
            <a:lvl1pPr>
              <a:defRPr sz="3200" b="1" i="0">
                <a:solidFill>
                  <a:schemeClr val="tx1"/>
                </a:solidFill>
                <a:latin typeface="Arial"/>
                <a:cs typeface="Arial"/>
              </a:defRPr>
            </a:lvl1pPr>
          </a:lstStyle>
          <a:p>
            <a:endParaRPr/>
          </a:p>
        </p:txBody>
      </p:sp>
      <p:sp>
        <p:nvSpPr>
          <p:cNvPr id="3" name="Holder 3"/>
          <p:cNvSpPr>
            <a:spLocks noGrp="1"/>
          </p:cNvSpPr>
          <p:nvPr>
            <p:ph type="body" idx="1"/>
          </p:nvPr>
        </p:nvSpPr>
        <p:spPr>
          <a:xfrm>
            <a:off x="169320" y="1357782"/>
            <a:ext cx="4191000" cy="3683000"/>
          </a:xfrm>
          <a:prstGeom prst="rect">
            <a:avLst/>
          </a:prstGeom>
        </p:spPr>
        <p:txBody>
          <a:bodyPr lIns="0" tIns="0" rIns="0" bIns="0"/>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pPr/>
              <a:t>3/29/2020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extLst>
      <p:ext uri="{BB962C8B-B14F-4D97-AF65-F5344CB8AC3E}">
        <p14:creationId xmlns:p14="http://schemas.microsoft.com/office/powerpoint/2010/main" val="1056008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737E2337-68BC-45E7-836F-1E626B542781}" type="datetimeFigureOut">
              <a:rPr lang="tr-TR">
                <a:solidFill>
                  <a:prstClr val="black">
                    <a:tint val="75000"/>
                  </a:prstClr>
                </a:solidFill>
              </a:rPr>
              <a:pPr/>
              <a:t>29.3.2020</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ADB3317C-402D-4CF5-A641-0B94FAE0F3CA}" type="slidenum">
              <a:rPr lang="tr-TR">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70875037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737E2337-68BC-45E7-836F-1E626B542781}" type="datetimeFigureOut">
              <a:rPr lang="tr-TR">
                <a:solidFill>
                  <a:prstClr val="black">
                    <a:tint val="75000"/>
                  </a:prstClr>
                </a:solidFill>
              </a:rPr>
              <a:pPr/>
              <a:t>29.3.2020</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ADB3317C-402D-4CF5-A641-0B94FAE0F3CA}" type="slidenum">
              <a:rPr lang="tr-TR">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16223307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7E2337-68BC-45E7-836F-1E626B542781}" type="datetimeFigureOut">
              <a:rPr lang="tr-TR">
                <a:solidFill>
                  <a:prstClr val="black">
                    <a:tint val="75000"/>
                  </a:prstClr>
                </a:solidFill>
              </a:rPr>
              <a:pPr/>
              <a:t>29.3.2020</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ADB3317C-402D-4CF5-A641-0B94FAE0F3CA}" type="slidenum">
              <a:rPr lang="tr-TR">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46359741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737E2337-68BC-45E7-836F-1E626B542781}" type="datetimeFigureOut">
              <a:rPr lang="tr-TR">
                <a:solidFill>
                  <a:prstClr val="black">
                    <a:tint val="75000"/>
                  </a:prstClr>
                </a:solidFill>
              </a:rPr>
              <a:pPr/>
              <a:t>29.3.2020</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7" name="Slide Number Placeholder 6"/>
          <p:cNvSpPr>
            <a:spLocks noGrp="1"/>
          </p:cNvSpPr>
          <p:nvPr>
            <p:ph type="sldNum" sz="quarter" idx="12"/>
          </p:nvPr>
        </p:nvSpPr>
        <p:spPr/>
        <p:txBody>
          <a:bodyPr/>
          <a:lstStyle/>
          <a:p>
            <a:fld id="{ADB3317C-402D-4CF5-A641-0B94FAE0F3CA}" type="slidenum">
              <a:rPr lang="tr-TR">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44969472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737E2337-68BC-45E7-836F-1E626B542781}" type="datetimeFigureOut">
              <a:rPr lang="tr-TR">
                <a:solidFill>
                  <a:prstClr val="black">
                    <a:tint val="75000"/>
                  </a:prstClr>
                </a:solidFill>
              </a:rPr>
              <a:pPr/>
              <a:t>29.3.2020</a:t>
            </a:fld>
            <a:endParaRPr lang="tr-TR">
              <a:solidFill>
                <a:prstClr val="black">
                  <a:tint val="75000"/>
                </a:prstClr>
              </a:solidFill>
            </a:endParaRPr>
          </a:p>
        </p:txBody>
      </p:sp>
      <p:sp>
        <p:nvSpPr>
          <p:cNvPr id="8" name="Footer Placeholder 7"/>
          <p:cNvSpPr>
            <a:spLocks noGrp="1"/>
          </p:cNvSpPr>
          <p:nvPr>
            <p:ph type="ftr" sz="quarter" idx="11"/>
          </p:nvPr>
        </p:nvSpPr>
        <p:spPr/>
        <p:txBody>
          <a:bodyPr/>
          <a:lstStyle/>
          <a:p>
            <a:endParaRPr lang="tr-TR">
              <a:solidFill>
                <a:prstClr val="black">
                  <a:tint val="75000"/>
                </a:prstClr>
              </a:solidFill>
            </a:endParaRPr>
          </a:p>
        </p:txBody>
      </p:sp>
      <p:sp>
        <p:nvSpPr>
          <p:cNvPr id="9" name="Slide Number Placeholder 8"/>
          <p:cNvSpPr>
            <a:spLocks noGrp="1"/>
          </p:cNvSpPr>
          <p:nvPr>
            <p:ph type="sldNum" sz="quarter" idx="12"/>
          </p:nvPr>
        </p:nvSpPr>
        <p:spPr/>
        <p:txBody>
          <a:bodyPr/>
          <a:lstStyle/>
          <a:p>
            <a:fld id="{ADB3317C-402D-4CF5-A641-0B94FAE0F3CA}" type="slidenum">
              <a:rPr lang="tr-TR">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00483540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737E2337-68BC-45E7-836F-1E626B542781}" type="datetimeFigureOut">
              <a:rPr lang="tr-TR">
                <a:solidFill>
                  <a:prstClr val="black">
                    <a:tint val="75000"/>
                  </a:prstClr>
                </a:solidFill>
              </a:rPr>
              <a:pPr/>
              <a:t>29.3.2020</a:t>
            </a:fld>
            <a:endParaRPr lang="tr-TR">
              <a:solidFill>
                <a:prstClr val="black">
                  <a:tint val="75000"/>
                </a:prstClr>
              </a:solidFill>
            </a:endParaRPr>
          </a:p>
        </p:txBody>
      </p:sp>
      <p:sp>
        <p:nvSpPr>
          <p:cNvPr id="4" name="Footer Placeholder 3"/>
          <p:cNvSpPr>
            <a:spLocks noGrp="1"/>
          </p:cNvSpPr>
          <p:nvPr>
            <p:ph type="ftr" sz="quarter" idx="11"/>
          </p:nvPr>
        </p:nvSpPr>
        <p:spPr/>
        <p:txBody>
          <a:bodyPr/>
          <a:lstStyle/>
          <a:p>
            <a:endParaRPr lang="tr-TR">
              <a:solidFill>
                <a:prstClr val="black">
                  <a:tint val="75000"/>
                </a:prstClr>
              </a:solidFill>
            </a:endParaRPr>
          </a:p>
        </p:txBody>
      </p:sp>
      <p:sp>
        <p:nvSpPr>
          <p:cNvPr id="5" name="Slide Number Placeholder 4"/>
          <p:cNvSpPr>
            <a:spLocks noGrp="1"/>
          </p:cNvSpPr>
          <p:nvPr>
            <p:ph type="sldNum" sz="quarter" idx="12"/>
          </p:nvPr>
        </p:nvSpPr>
        <p:spPr/>
        <p:txBody>
          <a:bodyPr/>
          <a:lstStyle/>
          <a:p>
            <a:fld id="{ADB3317C-402D-4CF5-A641-0B94FAE0F3CA}" type="slidenum">
              <a:rPr lang="tr-TR">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82591927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7E2337-68BC-45E7-836F-1E626B542781}" type="datetimeFigureOut">
              <a:rPr lang="tr-TR">
                <a:solidFill>
                  <a:prstClr val="black">
                    <a:tint val="75000"/>
                  </a:prstClr>
                </a:solidFill>
              </a:rPr>
              <a:pPr/>
              <a:t>29.3.2020</a:t>
            </a:fld>
            <a:endParaRPr lang="tr-TR">
              <a:solidFill>
                <a:prstClr val="black">
                  <a:tint val="75000"/>
                </a:prstClr>
              </a:solidFill>
            </a:endParaRPr>
          </a:p>
        </p:txBody>
      </p:sp>
      <p:sp>
        <p:nvSpPr>
          <p:cNvPr id="3" name="Footer Placeholder 2"/>
          <p:cNvSpPr>
            <a:spLocks noGrp="1"/>
          </p:cNvSpPr>
          <p:nvPr>
            <p:ph type="ftr" sz="quarter" idx="11"/>
          </p:nvPr>
        </p:nvSpPr>
        <p:spPr/>
        <p:txBody>
          <a:bodyPr/>
          <a:lstStyle/>
          <a:p>
            <a:endParaRPr lang="tr-TR">
              <a:solidFill>
                <a:prstClr val="black">
                  <a:tint val="75000"/>
                </a:prstClr>
              </a:solidFill>
            </a:endParaRPr>
          </a:p>
        </p:txBody>
      </p:sp>
      <p:sp>
        <p:nvSpPr>
          <p:cNvPr id="4" name="Slide Number Placeholder 3"/>
          <p:cNvSpPr>
            <a:spLocks noGrp="1"/>
          </p:cNvSpPr>
          <p:nvPr>
            <p:ph type="sldNum" sz="quarter" idx="12"/>
          </p:nvPr>
        </p:nvSpPr>
        <p:spPr/>
        <p:txBody>
          <a:bodyPr/>
          <a:lstStyle/>
          <a:p>
            <a:fld id="{ADB3317C-402D-4CF5-A641-0B94FAE0F3CA}" type="slidenum">
              <a:rPr lang="tr-TR">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41424683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7E2337-68BC-45E7-836F-1E626B542781}" type="datetimeFigureOut">
              <a:rPr lang="tr-TR">
                <a:solidFill>
                  <a:prstClr val="black">
                    <a:tint val="75000"/>
                  </a:prstClr>
                </a:solidFill>
              </a:rPr>
              <a:pPr/>
              <a:t>29.3.2020</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7" name="Slide Number Placeholder 6"/>
          <p:cNvSpPr>
            <a:spLocks noGrp="1"/>
          </p:cNvSpPr>
          <p:nvPr>
            <p:ph type="sldNum" sz="quarter" idx="12"/>
          </p:nvPr>
        </p:nvSpPr>
        <p:spPr/>
        <p:txBody>
          <a:bodyPr/>
          <a:lstStyle/>
          <a:p>
            <a:fld id="{ADB3317C-402D-4CF5-A641-0B94FAE0F3CA}" type="slidenum">
              <a:rPr lang="tr-TR">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185344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pPr/>
              <a:t>3/29/2020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7E2337-68BC-45E7-836F-1E626B542781}" type="datetimeFigureOut">
              <a:rPr lang="tr-TR">
                <a:solidFill>
                  <a:prstClr val="black">
                    <a:tint val="75000"/>
                  </a:prstClr>
                </a:solidFill>
              </a:rPr>
              <a:pPr/>
              <a:t>29.3.2020</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7" name="Slide Number Placeholder 6"/>
          <p:cNvSpPr>
            <a:spLocks noGrp="1"/>
          </p:cNvSpPr>
          <p:nvPr>
            <p:ph type="sldNum" sz="quarter" idx="12"/>
          </p:nvPr>
        </p:nvSpPr>
        <p:spPr/>
        <p:txBody>
          <a:bodyPr/>
          <a:lstStyle/>
          <a:p>
            <a:fld id="{ADB3317C-402D-4CF5-A641-0B94FAE0F3CA}" type="slidenum">
              <a:rPr lang="tr-TR">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84936874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737E2337-68BC-45E7-836F-1E626B542781}" type="datetimeFigureOut">
              <a:rPr lang="tr-TR">
                <a:solidFill>
                  <a:prstClr val="black">
                    <a:tint val="75000"/>
                  </a:prstClr>
                </a:solidFill>
              </a:rPr>
              <a:pPr/>
              <a:t>29.3.2020</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ADB3317C-402D-4CF5-A641-0B94FAE0F3CA}" type="slidenum">
              <a:rPr lang="tr-TR">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87495235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737E2337-68BC-45E7-836F-1E626B542781}" type="datetimeFigureOut">
              <a:rPr lang="tr-TR">
                <a:solidFill>
                  <a:prstClr val="black">
                    <a:tint val="75000"/>
                  </a:prstClr>
                </a:solidFill>
              </a:rPr>
              <a:pPr/>
              <a:t>29.3.2020</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ADB3317C-402D-4CF5-A641-0B94FAE0F3CA}" type="slidenum">
              <a:rPr lang="tr-TR">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55298367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737E2337-68BC-45E7-836F-1E626B542781}" type="datetimeFigureOut">
              <a:rPr lang="tr-TR">
                <a:solidFill>
                  <a:prstClr val="black">
                    <a:tint val="75000"/>
                  </a:prstClr>
                </a:solidFill>
              </a:rPr>
              <a:pPr/>
              <a:t>29.3.2020</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ADB3317C-402D-4CF5-A641-0B94FAE0F3CA}" type="slidenum">
              <a:rPr lang="tr-TR">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32498994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737E2337-68BC-45E7-836F-1E626B542781}" type="datetimeFigureOut">
              <a:rPr lang="tr-TR">
                <a:solidFill>
                  <a:prstClr val="black">
                    <a:tint val="75000"/>
                  </a:prstClr>
                </a:solidFill>
              </a:rPr>
              <a:pPr/>
              <a:t>29.3.2020</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ADB3317C-402D-4CF5-A641-0B94FAE0F3CA}" type="slidenum">
              <a:rPr lang="tr-TR">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52549638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7E2337-68BC-45E7-836F-1E626B542781}" type="datetimeFigureOut">
              <a:rPr lang="tr-TR">
                <a:solidFill>
                  <a:prstClr val="black">
                    <a:tint val="75000"/>
                  </a:prstClr>
                </a:solidFill>
              </a:rPr>
              <a:pPr/>
              <a:t>29.3.2020</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ADB3317C-402D-4CF5-A641-0B94FAE0F3CA}" type="slidenum">
              <a:rPr lang="tr-TR">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6173176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737E2337-68BC-45E7-836F-1E626B542781}" type="datetimeFigureOut">
              <a:rPr lang="tr-TR">
                <a:solidFill>
                  <a:prstClr val="black">
                    <a:tint val="75000"/>
                  </a:prstClr>
                </a:solidFill>
              </a:rPr>
              <a:pPr/>
              <a:t>29.3.2020</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7" name="Slide Number Placeholder 6"/>
          <p:cNvSpPr>
            <a:spLocks noGrp="1"/>
          </p:cNvSpPr>
          <p:nvPr>
            <p:ph type="sldNum" sz="quarter" idx="12"/>
          </p:nvPr>
        </p:nvSpPr>
        <p:spPr/>
        <p:txBody>
          <a:bodyPr/>
          <a:lstStyle/>
          <a:p>
            <a:fld id="{ADB3317C-402D-4CF5-A641-0B94FAE0F3CA}" type="slidenum">
              <a:rPr lang="tr-TR">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08769422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737E2337-68BC-45E7-836F-1E626B542781}" type="datetimeFigureOut">
              <a:rPr lang="tr-TR">
                <a:solidFill>
                  <a:prstClr val="black">
                    <a:tint val="75000"/>
                  </a:prstClr>
                </a:solidFill>
              </a:rPr>
              <a:pPr/>
              <a:t>29.3.2020</a:t>
            </a:fld>
            <a:endParaRPr lang="tr-TR">
              <a:solidFill>
                <a:prstClr val="black">
                  <a:tint val="75000"/>
                </a:prstClr>
              </a:solidFill>
            </a:endParaRPr>
          </a:p>
        </p:txBody>
      </p:sp>
      <p:sp>
        <p:nvSpPr>
          <p:cNvPr id="8" name="Footer Placeholder 7"/>
          <p:cNvSpPr>
            <a:spLocks noGrp="1"/>
          </p:cNvSpPr>
          <p:nvPr>
            <p:ph type="ftr" sz="quarter" idx="11"/>
          </p:nvPr>
        </p:nvSpPr>
        <p:spPr/>
        <p:txBody>
          <a:bodyPr/>
          <a:lstStyle/>
          <a:p>
            <a:endParaRPr lang="tr-TR">
              <a:solidFill>
                <a:prstClr val="black">
                  <a:tint val="75000"/>
                </a:prstClr>
              </a:solidFill>
            </a:endParaRPr>
          </a:p>
        </p:txBody>
      </p:sp>
      <p:sp>
        <p:nvSpPr>
          <p:cNvPr id="9" name="Slide Number Placeholder 8"/>
          <p:cNvSpPr>
            <a:spLocks noGrp="1"/>
          </p:cNvSpPr>
          <p:nvPr>
            <p:ph type="sldNum" sz="quarter" idx="12"/>
          </p:nvPr>
        </p:nvSpPr>
        <p:spPr/>
        <p:txBody>
          <a:bodyPr/>
          <a:lstStyle/>
          <a:p>
            <a:fld id="{ADB3317C-402D-4CF5-A641-0B94FAE0F3CA}" type="slidenum">
              <a:rPr lang="tr-TR">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98673068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737E2337-68BC-45E7-836F-1E626B542781}" type="datetimeFigureOut">
              <a:rPr lang="tr-TR">
                <a:solidFill>
                  <a:prstClr val="black">
                    <a:tint val="75000"/>
                  </a:prstClr>
                </a:solidFill>
              </a:rPr>
              <a:pPr/>
              <a:t>29.3.2020</a:t>
            </a:fld>
            <a:endParaRPr lang="tr-TR">
              <a:solidFill>
                <a:prstClr val="black">
                  <a:tint val="75000"/>
                </a:prstClr>
              </a:solidFill>
            </a:endParaRPr>
          </a:p>
        </p:txBody>
      </p:sp>
      <p:sp>
        <p:nvSpPr>
          <p:cNvPr id="4" name="Footer Placeholder 3"/>
          <p:cNvSpPr>
            <a:spLocks noGrp="1"/>
          </p:cNvSpPr>
          <p:nvPr>
            <p:ph type="ftr" sz="quarter" idx="11"/>
          </p:nvPr>
        </p:nvSpPr>
        <p:spPr/>
        <p:txBody>
          <a:bodyPr/>
          <a:lstStyle/>
          <a:p>
            <a:endParaRPr lang="tr-TR">
              <a:solidFill>
                <a:prstClr val="black">
                  <a:tint val="75000"/>
                </a:prstClr>
              </a:solidFill>
            </a:endParaRPr>
          </a:p>
        </p:txBody>
      </p:sp>
      <p:sp>
        <p:nvSpPr>
          <p:cNvPr id="5" name="Slide Number Placeholder 4"/>
          <p:cNvSpPr>
            <a:spLocks noGrp="1"/>
          </p:cNvSpPr>
          <p:nvPr>
            <p:ph type="sldNum" sz="quarter" idx="12"/>
          </p:nvPr>
        </p:nvSpPr>
        <p:spPr/>
        <p:txBody>
          <a:bodyPr/>
          <a:lstStyle/>
          <a:p>
            <a:fld id="{ADB3317C-402D-4CF5-A641-0B94FAE0F3CA}" type="slidenum">
              <a:rPr lang="tr-TR">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81406713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7E2337-68BC-45E7-836F-1E626B542781}" type="datetimeFigureOut">
              <a:rPr lang="tr-TR">
                <a:solidFill>
                  <a:prstClr val="black">
                    <a:tint val="75000"/>
                  </a:prstClr>
                </a:solidFill>
              </a:rPr>
              <a:pPr/>
              <a:t>29.3.2020</a:t>
            </a:fld>
            <a:endParaRPr lang="tr-TR">
              <a:solidFill>
                <a:prstClr val="black">
                  <a:tint val="75000"/>
                </a:prstClr>
              </a:solidFill>
            </a:endParaRPr>
          </a:p>
        </p:txBody>
      </p:sp>
      <p:sp>
        <p:nvSpPr>
          <p:cNvPr id="3" name="Footer Placeholder 2"/>
          <p:cNvSpPr>
            <a:spLocks noGrp="1"/>
          </p:cNvSpPr>
          <p:nvPr>
            <p:ph type="ftr" sz="quarter" idx="11"/>
          </p:nvPr>
        </p:nvSpPr>
        <p:spPr/>
        <p:txBody>
          <a:bodyPr/>
          <a:lstStyle/>
          <a:p>
            <a:endParaRPr lang="tr-TR">
              <a:solidFill>
                <a:prstClr val="black">
                  <a:tint val="75000"/>
                </a:prstClr>
              </a:solidFill>
            </a:endParaRPr>
          </a:p>
        </p:txBody>
      </p:sp>
      <p:sp>
        <p:nvSpPr>
          <p:cNvPr id="4" name="Slide Number Placeholder 3"/>
          <p:cNvSpPr>
            <a:spLocks noGrp="1"/>
          </p:cNvSpPr>
          <p:nvPr>
            <p:ph type="sldNum" sz="quarter" idx="12"/>
          </p:nvPr>
        </p:nvSpPr>
        <p:spPr/>
        <p:txBody>
          <a:bodyPr/>
          <a:lstStyle/>
          <a:p>
            <a:fld id="{ADB3317C-402D-4CF5-A641-0B94FAE0F3CA}" type="slidenum">
              <a:rPr lang="tr-TR">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669428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pPr/>
              <a:t>3/29/2020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pPr/>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7E2337-68BC-45E7-836F-1E626B542781}" type="datetimeFigureOut">
              <a:rPr lang="tr-TR">
                <a:solidFill>
                  <a:prstClr val="black">
                    <a:tint val="75000"/>
                  </a:prstClr>
                </a:solidFill>
              </a:rPr>
              <a:pPr/>
              <a:t>29.3.2020</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7" name="Slide Number Placeholder 6"/>
          <p:cNvSpPr>
            <a:spLocks noGrp="1"/>
          </p:cNvSpPr>
          <p:nvPr>
            <p:ph type="sldNum" sz="quarter" idx="12"/>
          </p:nvPr>
        </p:nvSpPr>
        <p:spPr/>
        <p:txBody>
          <a:bodyPr/>
          <a:lstStyle/>
          <a:p>
            <a:fld id="{ADB3317C-402D-4CF5-A641-0B94FAE0F3CA}" type="slidenum">
              <a:rPr lang="tr-TR">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16392291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7E2337-68BC-45E7-836F-1E626B542781}" type="datetimeFigureOut">
              <a:rPr lang="tr-TR">
                <a:solidFill>
                  <a:prstClr val="black">
                    <a:tint val="75000"/>
                  </a:prstClr>
                </a:solidFill>
              </a:rPr>
              <a:pPr/>
              <a:t>29.3.2020</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7" name="Slide Number Placeholder 6"/>
          <p:cNvSpPr>
            <a:spLocks noGrp="1"/>
          </p:cNvSpPr>
          <p:nvPr>
            <p:ph type="sldNum" sz="quarter" idx="12"/>
          </p:nvPr>
        </p:nvSpPr>
        <p:spPr/>
        <p:txBody>
          <a:bodyPr/>
          <a:lstStyle/>
          <a:p>
            <a:fld id="{ADB3317C-402D-4CF5-A641-0B94FAE0F3CA}" type="slidenum">
              <a:rPr lang="tr-TR">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20105088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737E2337-68BC-45E7-836F-1E626B542781}" type="datetimeFigureOut">
              <a:rPr lang="tr-TR">
                <a:solidFill>
                  <a:prstClr val="black">
                    <a:tint val="75000"/>
                  </a:prstClr>
                </a:solidFill>
              </a:rPr>
              <a:pPr/>
              <a:t>29.3.2020</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ADB3317C-402D-4CF5-A641-0B94FAE0F3CA}" type="slidenum">
              <a:rPr lang="tr-TR">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81559676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737E2337-68BC-45E7-836F-1E626B542781}" type="datetimeFigureOut">
              <a:rPr lang="tr-TR">
                <a:solidFill>
                  <a:prstClr val="black">
                    <a:tint val="75000"/>
                  </a:prstClr>
                </a:solidFill>
              </a:rPr>
              <a:pPr/>
              <a:t>29.3.2020</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ADB3317C-402D-4CF5-A641-0B94FAE0F3CA}" type="slidenum">
              <a:rPr lang="tr-TR">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772975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pPr/>
              <a:t>3/29/2020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pPr/>
              <a:t>3/29/2020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pPr/>
              <a:t>3/29/2020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pPr/>
              <a:t>3/29/2020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theme" Target="../theme/theme4.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0.xml"/><Relationship Id="rId3" Type="http://schemas.openxmlformats.org/officeDocument/2006/relationships/slideLayout" Target="../slideLayouts/slideLayout45.xml"/><Relationship Id="rId7" Type="http://schemas.openxmlformats.org/officeDocument/2006/relationships/slideLayout" Target="../slideLayouts/slideLayout49.xml"/><Relationship Id="rId12" Type="http://schemas.openxmlformats.org/officeDocument/2006/relationships/theme" Target="../theme/theme5.xml"/><Relationship Id="rId2" Type="http://schemas.openxmlformats.org/officeDocument/2006/relationships/slideLayout" Target="../slideLayouts/slideLayout44.xml"/><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slideLayout" Target="../slideLayouts/slideLayout53.xml"/><Relationship Id="rId5" Type="http://schemas.openxmlformats.org/officeDocument/2006/relationships/slideLayout" Target="../slideLayouts/slideLayout47.xml"/><Relationship Id="rId10" Type="http://schemas.openxmlformats.org/officeDocument/2006/relationships/slideLayout" Target="../slideLayouts/slideLayout52.xml"/><Relationship Id="rId4" Type="http://schemas.openxmlformats.org/officeDocument/2006/relationships/slideLayout" Target="../slideLayouts/slideLayout46.xml"/><Relationship Id="rId9" Type="http://schemas.openxmlformats.org/officeDocument/2006/relationships/slideLayout" Target="../slideLayouts/slideLayout5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pPr/>
              <a:t>3/29/2020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pPr/>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pPr/>
              <a:t>3/29/2020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7E2337-68BC-45E7-836F-1E626B542781}" type="datetimeFigureOut">
              <a:rPr lang="tr-TR" smtClean="0">
                <a:solidFill>
                  <a:prstClr val="black">
                    <a:tint val="75000"/>
                  </a:prstClr>
                </a:solidFill>
              </a:rPr>
              <a:pPr/>
              <a:t>29.3.2020</a:t>
            </a:fld>
            <a:endParaRPr lang="tr-TR" smtClean="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smtClean="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B3317C-402D-4CF5-A641-0B94FAE0F3CA}" type="slidenum">
              <a:rPr lang="tr-TR" smtClean="0">
                <a:solidFill>
                  <a:prstClr val="black">
                    <a:tint val="75000"/>
                  </a:prstClr>
                </a:solidFill>
              </a:rPr>
              <a:pPr/>
              <a:t>‹#›</a:t>
            </a:fld>
            <a:endParaRPr lang="tr-TR" smtClean="0">
              <a:solidFill>
                <a:prstClr val="black">
                  <a:tint val="75000"/>
                </a:prstClr>
              </a:solidFill>
            </a:endParaRPr>
          </a:p>
        </p:txBody>
      </p:sp>
    </p:spTree>
    <p:extLst>
      <p:ext uri="{BB962C8B-B14F-4D97-AF65-F5344CB8AC3E}">
        <p14:creationId xmlns:p14="http://schemas.microsoft.com/office/powerpoint/2010/main" val="279268654"/>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7E2337-68BC-45E7-836F-1E626B542781}" type="datetimeFigureOut">
              <a:rPr lang="tr-TR" smtClean="0">
                <a:solidFill>
                  <a:prstClr val="black">
                    <a:tint val="75000"/>
                  </a:prstClr>
                </a:solidFill>
              </a:rPr>
              <a:pPr/>
              <a:t>29.3.2020</a:t>
            </a:fld>
            <a:endParaRPr lang="tr-TR" smtClean="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smtClean="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B3317C-402D-4CF5-A641-0B94FAE0F3CA}" type="slidenum">
              <a:rPr lang="tr-TR" smtClean="0">
                <a:solidFill>
                  <a:prstClr val="black">
                    <a:tint val="75000"/>
                  </a:prstClr>
                </a:solidFill>
              </a:rPr>
              <a:pPr/>
              <a:t>‹#›</a:t>
            </a:fld>
            <a:endParaRPr lang="tr-TR" smtClean="0">
              <a:solidFill>
                <a:prstClr val="black">
                  <a:tint val="75000"/>
                </a:prstClr>
              </a:solidFill>
            </a:endParaRPr>
          </a:p>
        </p:txBody>
      </p:sp>
    </p:spTree>
    <p:extLst>
      <p:ext uri="{BB962C8B-B14F-4D97-AF65-F5344CB8AC3E}">
        <p14:creationId xmlns:p14="http://schemas.microsoft.com/office/powerpoint/2010/main" val="2426387721"/>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8.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4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GGY 430</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Yönetim Muhasebesi İlkeleri</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868100" y="4393802"/>
            <a:ext cx="7558269" cy="338554"/>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Dr. H.Murat ÇEKİCİ</a:t>
            </a: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ject 9"/>
          <p:cNvSpPr txBox="1">
            <a:spLocks noGrp="1"/>
          </p:cNvSpPr>
          <p:nvPr>
            <p:ph type="title"/>
          </p:nvPr>
        </p:nvSpPr>
        <p:spPr>
          <a:xfrm>
            <a:off x="717629" y="1250065"/>
            <a:ext cx="7639292" cy="3336170"/>
          </a:xfrm>
          <a:prstGeom prst="rect">
            <a:avLst/>
          </a:prstGeom>
        </p:spPr>
        <p:txBody>
          <a:bodyPr vert="horz" wrap="square" lIns="0" tIns="12065" rIns="0" bIns="0" rtlCol="0">
            <a:spAutoFit/>
          </a:bodyPr>
          <a:lstStyle/>
          <a:p>
            <a:pPr marL="2149475" indent="273050"/>
            <a:r>
              <a:rPr lang="tr-TR" sz="2400" spc="-300" dirty="0" smtClean="0"/>
              <a:t/>
            </a:r>
            <a:br>
              <a:rPr lang="tr-TR" sz="2400" spc="-300" dirty="0" smtClean="0"/>
            </a:br>
            <a:r>
              <a:rPr lang="tr-TR" sz="2400" spc="-300" dirty="0"/>
              <a:t/>
            </a:r>
            <a:br>
              <a:rPr lang="tr-TR" sz="2400" spc="-300" dirty="0"/>
            </a:br>
            <a:r>
              <a:rPr lang="tr-TR" sz="2400" spc="-300" dirty="0" smtClean="0"/>
              <a:t/>
            </a:r>
            <a:br>
              <a:rPr lang="tr-TR" sz="2400" spc="-300" dirty="0" smtClean="0"/>
            </a:br>
            <a:r>
              <a:rPr lang="tr-TR" sz="2400" spc="-300" dirty="0" smtClean="0"/>
              <a:t/>
            </a:r>
            <a:br>
              <a:rPr lang="tr-TR" sz="2400" spc="-300" dirty="0" smtClean="0"/>
            </a:br>
            <a:r>
              <a:rPr lang="tr-TR" sz="2400" spc="-300" dirty="0" smtClean="0"/>
              <a:t/>
            </a:r>
            <a:br>
              <a:rPr lang="tr-TR" sz="2400" spc="-300" dirty="0" smtClean="0"/>
            </a:br>
            <a:r>
              <a:rPr lang="tr-TR" sz="2400" spc="-300" dirty="0" smtClean="0"/>
              <a:t>13.  </a:t>
            </a:r>
            <a:r>
              <a:rPr lang="tr-TR" sz="2400" dirty="0" smtClean="0"/>
              <a:t>Varlık Yönetim Şirketleri Muhasebesi Ve Raporlama</a:t>
            </a:r>
            <a:r>
              <a:rPr lang="tr-TR" sz="2400" dirty="0"/>
              <a:t/>
            </a:r>
            <a:br>
              <a:rPr lang="tr-TR" sz="2400" dirty="0"/>
            </a:br>
            <a:r>
              <a:rPr lang="tr-TR" sz="2400" dirty="0" smtClean="0"/>
              <a:t/>
            </a:r>
            <a:br>
              <a:rPr lang="tr-TR" sz="2400" dirty="0" smtClean="0"/>
            </a:br>
            <a:r>
              <a:rPr lang="tr-TR" sz="2400" dirty="0"/>
              <a:t/>
            </a:r>
            <a:br>
              <a:rPr lang="tr-TR" sz="2400" dirty="0"/>
            </a:br>
            <a:endParaRPr sz="2400" spc="-335" dirty="0"/>
          </a:p>
        </p:txBody>
      </p:sp>
      <p:sp>
        <p:nvSpPr>
          <p:cNvPr id="3" name="Dikdörtgen 2"/>
          <p:cNvSpPr/>
          <p:nvPr/>
        </p:nvSpPr>
        <p:spPr>
          <a:xfrm>
            <a:off x="717629" y="1782502"/>
            <a:ext cx="6273479" cy="999248"/>
          </a:xfrm>
          <a:prstGeom prst="rect">
            <a:avLst/>
          </a:prstGeom>
        </p:spPr>
        <p:txBody>
          <a:bodyPr wrap="square">
            <a:spAutoFit/>
          </a:bodyPr>
          <a:lstStyle/>
          <a:p>
            <a:pPr lvl="0">
              <a:lnSpc>
                <a:spcPct val="115000"/>
              </a:lnSpc>
              <a:spcAft>
                <a:spcPts val="1000"/>
              </a:spcAft>
            </a:pPr>
            <a:endParaRPr lang="tr-TR" sz="2200" b="1" dirty="0" smtClean="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Aft>
                <a:spcPts val="1000"/>
              </a:spcAft>
            </a:pPr>
            <a:endParaRPr lang="tr-TR" sz="2200" b="1" dirty="0" smtClean="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6101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Varlık Yönetim Şirketleri</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375794"/>
            <a:ext cx="8064273" cy="4018327"/>
          </a:xfrm>
        </p:spPr>
        <p:txBody>
          <a:bodyPr/>
          <a:lstStyle/>
          <a:p>
            <a:pPr marL="0" indent="0">
              <a:buNone/>
            </a:pPr>
            <a:endParaRPr lang="tr-TR" sz="1800" dirty="0" smtClean="0"/>
          </a:p>
          <a:p>
            <a:pPr marL="0" indent="0" algn="just">
              <a:buNone/>
            </a:pPr>
            <a:r>
              <a:rPr lang="tr-TR" sz="1800" dirty="0" smtClean="0"/>
              <a:t>Gayrimenkul </a:t>
            </a:r>
            <a:r>
              <a:rPr lang="tr-TR" sz="1800" dirty="0"/>
              <a:t>varlık (Mülk) yönetimi ,</a:t>
            </a:r>
            <a:r>
              <a:rPr lang="tr-TR" sz="1800"/>
              <a:t> </a:t>
            </a:r>
            <a:r>
              <a:rPr lang="tr-TR" sz="1800" smtClean="0"/>
              <a:t>gayrimenkul</a:t>
            </a:r>
            <a:r>
              <a:rPr lang="tr-TR" sz="1800" dirty="0"/>
              <a:t> ve fiziksel mülkün işletilmesi, kontrolü, bakımı ve gözetimidir. Bu konut, ticari ve arazi gayrimenkullerini içerebilir. Yönetim, taşınması ve izlenmesi gereken gayrimenkulün, yararlı ömrü ve durumu göz önünde bulundurularak hesap verebilirlik ve dikkat gösterilmesini gerektirir. Bu herhangi bir </a:t>
            </a:r>
            <a:r>
              <a:rPr lang="tr-TR" sz="1800" dirty="0" smtClean="0"/>
              <a:t>işletmede yönetimin</a:t>
            </a:r>
            <a:r>
              <a:rPr lang="tr-TR" sz="1800" dirty="0"/>
              <a:t> rolüne çok benzer.</a:t>
            </a:r>
          </a:p>
          <a:p>
            <a:pPr marL="0" indent="0" algn="just">
              <a:buNone/>
            </a:pPr>
            <a:endParaRPr lang="tr-TR" sz="1800" dirty="0" smtClean="0"/>
          </a:p>
          <a:p>
            <a:pPr marL="0" indent="0" algn="just">
              <a:buNone/>
            </a:pPr>
            <a:r>
              <a:rPr lang="tr-TR" sz="1800" dirty="0" smtClean="0"/>
              <a:t>Mülk </a:t>
            </a:r>
            <a:r>
              <a:rPr lang="tr-TR" sz="1800" dirty="0"/>
              <a:t>yönetimi aynı zamanda, nihai kalem çıktılarını oluşturmak, onarmak ve korumak için edinilen ve kullanılan kişisel eşya, ekipman, alet ve fiziksel sermaye varlıklarının yönetimidir. Mülk yönetimi, edinim, kontrol, hesap verebilirlik, sorumluluk, bakım, kullanım ve tasarruf dahil olmak üzere yukarıda tanımlandığı gibi edinilen tüm mülklerin </a:t>
            </a:r>
            <a:r>
              <a:rPr lang="tr-TR" sz="1800" dirty="0" smtClean="0"/>
              <a:t>yaşam döngüsünü </a:t>
            </a:r>
            <a:r>
              <a:rPr lang="tr-TR" sz="1800" dirty="0"/>
              <a:t> yönetmek için gerekli süreçleri, sistemleri ve insan gücünü içerir.</a:t>
            </a:r>
          </a:p>
          <a:p>
            <a:pPr marL="0" indent="0" algn="just">
              <a:buNone/>
            </a:pPr>
            <a:endParaRPr lang="tr-TR" sz="1800" dirty="0" smtClean="0"/>
          </a:p>
        </p:txBody>
      </p:sp>
    </p:spTree>
    <p:extLst>
      <p:ext uri="{BB962C8B-B14F-4D97-AF65-F5344CB8AC3E}">
        <p14:creationId xmlns:p14="http://schemas.microsoft.com/office/powerpoint/2010/main" val="21266832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Varlık Yönetim Şirketleri</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375794"/>
            <a:ext cx="8064273" cy="4018327"/>
          </a:xfrm>
        </p:spPr>
        <p:txBody>
          <a:bodyPr/>
          <a:lstStyle/>
          <a:p>
            <a:pPr marL="0" indent="0" algn="just">
              <a:buNone/>
            </a:pPr>
            <a:endParaRPr lang="tr-TR" sz="1800" dirty="0" smtClean="0"/>
          </a:p>
          <a:p>
            <a:pPr marL="0" indent="0" algn="just">
              <a:buNone/>
            </a:pPr>
            <a:r>
              <a:rPr lang="tr-TR" sz="1800" dirty="0" smtClean="0"/>
              <a:t>Tek </a:t>
            </a:r>
            <a:r>
              <a:rPr lang="tr-TR" sz="1800" dirty="0"/>
              <a:t>aile evinin, çok malikli bir binanın sahipleri de, profesyonel bir mülk yönetim şirketinin hizmetlerine başvurabilir. Şirket daha sonra kiralık mülkün reklamını yapacak, kiracı sorgularını ele alacak, başvuru sahiplerini tarayacak, uygun adayları seçecek, bir kira sözleşmesi hazırlayacak, denetimde bir hareket gerçekleştirecek, kiracıları mülk içine taşıyacak ve kira gelirlerini toplayacaktır. Şirket daha sonra bakım veya işletme işlerini koordine edecek, mal sahiplerine finansal tablolar ve mülkle ilgili tüm bilgileri </a:t>
            </a:r>
            <a:r>
              <a:rPr lang="tr-TR" sz="1800" dirty="0" smtClean="0"/>
              <a:t>sağlayacaktır.</a:t>
            </a:r>
          </a:p>
        </p:txBody>
      </p:sp>
    </p:spTree>
    <p:extLst>
      <p:ext uri="{BB962C8B-B14F-4D97-AF65-F5344CB8AC3E}">
        <p14:creationId xmlns:p14="http://schemas.microsoft.com/office/powerpoint/2010/main" val="11380124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Varlık Yönetim Şirketleri</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375794"/>
            <a:ext cx="8064273" cy="4018327"/>
          </a:xfrm>
        </p:spPr>
        <p:txBody>
          <a:bodyPr/>
          <a:lstStyle/>
          <a:p>
            <a:pPr marL="0" indent="0">
              <a:buNone/>
            </a:pPr>
            <a:r>
              <a:rPr lang="tr-TR" sz="1800" dirty="0" smtClean="0"/>
              <a:t>Varlık yönetimi işinin </a:t>
            </a:r>
            <a:r>
              <a:rPr lang="tr-TR" sz="1800" dirty="0"/>
              <a:t>teknik konuların işletilmesi ve sistemlerin çalışır tutulması, mülklerinin hesaplarını ve finansmanını yönetmek ve kiracılar, müteahhitler ve sigorta acenteleriyle ilgili davalara katılmak veya dava açmak dahil olmak üzere birçok yönü vardır.  </a:t>
            </a:r>
          </a:p>
          <a:p>
            <a:pPr marL="0" indent="0">
              <a:buNone/>
            </a:pPr>
            <a:r>
              <a:rPr lang="tr-TR" sz="1800" dirty="0" smtClean="0"/>
              <a:t>Bu </a:t>
            </a:r>
            <a:r>
              <a:rPr lang="tr-TR" sz="1800" dirty="0"/>
              <a:t>tür organizasyonları kısaca özetlersek;</a:t>
            </a:r>
          </a:p>
          <a:p>
            <a:pPr marL="0" indent="0">
              <a:buNone/>
            </a:pPr>
            <a:r>
              <a:rPr lang="tr-TR" sz="1800" dirty="0"/>
              <a:t>-Gayrimenkul varlık yönetimi işletme şirketleri( AVM, Havaalanı işletme şirketleri)</a:t>
            </a:r>
          </a:p>
          <a:p>
            <a:pPr marL="0" indent="0">
              <a:buNone/>
            </a:pPr>
            <a:r>
              <a:rPr lang="tr-TR" sz="1800" dirty="0"/>
              <a:t>-Gayrimenkul varlık sahibi şirketlerin departmanları,</a:t>
            </a:r>
          </a:p>
          <a:p>
            <a:pPr marL="0" indent="0">
              <a:buNone/>
            </a:pPr>
            <a:r>
              <a:rPr lang="tr-TR" sz="1800" dirty="0" smtClean="0"/>
              <a:t>	- </a:t>
            </a:r>
            <a:r>
              <a:rPr lang="tr-TR" sz="1800" dirty="0"/>
              <a:t>Şahıs ve aile gayrimenkul ofisleri,</a:t>
            </a:r>
          </a:p>
          <a:p>
            <a:pPr marL="0" indent="0">
              <a:buNone/>
            </a:pPr>
            <a:r>
              <a:rPr lang="tr-TR" sz="1800" dirty="0"/>
              <a:t>	</a:t>
            </a:r>
            <a:r>
              <a:rPr lang="tr-TR" sz="1800" dirty="0" smtClean="0"/>
              <a:t>- </a:t>
            </a:r>
            <a:r>
              <a:rPr lang="tr-TR" sz="1800" dirty="0"/>
              <a:t>Başka faaliyetleri olan şirketlerin gayrimenkul işlerinin yönetimi,</a:t>
            </a:r>
          </a:p>
          <a:p>
            <a:pPr marL="0" indent="0">
              <a:buNone/>
            </a:pPr>
            <a:r>
              <a:rPr lang="tr-TR" sz="1800" dirty="0"/>
              <a:t>Şeklinde faaliyetlerini sürdürebilirler..</a:t>
            </a:r>
          </a:p>
          <a:p>
            <a:pPr marL="0" indent="0" algn="just">
              <a:buNone/>
            </a:pPr>
            <a:endParaRPr lang="tr-TR" sz="1800" dirty="0" smtClean="0"/>
          </a:p>
        </p:txBody>
      </p:sp>
    </p:spTree>
    <p:extLst>
      <p:ext uri="{BB962C8B-B14F-4D97-AF65-F5344CB8AC3E}">
        <p14:creationId xmlns:p14="http://schemas.microsoft.com/office/powerpoint/2010/main" val="10210267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Varlık Yönetim Şirketleri</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375794"/>
            <a:ext cx="8064273" cy="4018327"/>
          </a:xfrm>
        </p:spPr>
        <p:txBody>
          <a:bodyPr/>
          <a:lstStyle/>
          <a:p>
            <a:pPr marL="0" indent="0">
              <a:buNone/>
            </a:pPr>
            <a:endParaRPr lang="tr-TR" sz="1800" dirty="0" smtClean="0"/>
          </a:p>
          <a:p>
            <a:pPr marL="0" indent="0">
              <a:buNone/>
            </a:pPr>
            <a:r>
              <a:rPr lang="tr-TR" sz="1800" dirty="0" smtClean="0"/>
              <a:t>Bu </a:t>
            </a:r>
            <a:r>
              <a:rPr lang="tr-TR" sz="1800" dirty="0"/>
              <a:t>durumda varlık işletmesini kendileri yaptıklarında kira toplarlar, tesis işletme maliyetlerine katlanırlar veya tesisis komple kiraya vererek sadece kira geliri alabilirler.</a:t>
            </a:r>
          </a:p>
          <a:p>
            <a:pPr marL="0" indent="0">
              <a:buNone/>
            </a:pPr>
            <a:endParaRPr lang="tr-TR" sz="1800" dirty="0" smtClean="0"/>
          </a:p>
          <a:p>
            <a:pPr marL="0" indent="0">
              <a:buNone/>
            </a:pPr>
            <a:r>
              <a:rPr lang="tr-TR" sz="1800" dirty="0" smtClean="0"/>
              <a:t>Bünyelerinde </a:t>
            </a:r>
            <a:r>
              <a:rPr lang="tr-TR" sz="1800" dirty="0"/>
              <a:t>farklı tesisler barındaıran varlık yönetim şirketleri/sahipleri vardır.</a:t>
            </a:r>
          </a:p>
          <a:p>
            <a:pPr marL="0" indent="0">
              <a:buNone/>
            </a:pPr>
            <a:endParaRPr lang="tr-TR" sz="1800" dirty="0" smtClean="0"/>
          </a:p>
          <a:p>
            <a:pPr marL="0" indent="0">
              <a:buNone/>
            </a:pPr>
            <a:r>
              <a:rPr lang="tr-TR" sz="1800" dirty="0" smtClean="0"/>
              <a:t>Bunların </a:t>
            </a:r>
            <a:r>
              <a:rPr lang="tr-TR" sz="1800" dirty="0"/>
              <a:t>hepsinin faaliyetlerini ve performanslarını izlemek önemlidir. Bu izlemeyi/takibi yapabilecek ve gerekli önlemleri almayı sağlayabilecek raporlar üretilmesi gerekmektedir.</a:t>
            </a:r>
          </a:p>
          <a:p>
            <a:pPr marL="0" indent="0" algn="just">
              <a:buNone/>
            </a:pPr>
            <a:endParaRPr lang="tr-TR" sz="1800" dirty="0" smtClean="0"/>
          </a:p>
        </p:txBody>
      </p:sp>
    </p:spTree>
    <p:extLst>
      <p:ext uri="{BB962C8B-B14F-4D97-AF65-F5344CB8AC3E}">
        <p14:creationId xmlns:p14="http://schemas.microsoft.com/office/powerpoint/2010/main" val="18051846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Varlık Yönetim Şirketleri</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375794"/>
            <a:ext cx="8064273" cy="4018327"/>
          </a:xfrm>
        </p:spPr>
        <p:txBody>
          <a:bodyPr/>
          <a:lstStyle/>
          <a:p>
            <a:pPr marL="0" indent="0">
              <a:buNone/>
            </a:pPr>
            <a:endParaRPr lang="tr-TR" sz="1800" dirty="0" smtClean="0"/>
          </a:p>
          <a:p>
            <a:pPr marL="0" indent="0">
              <a:buNone/>
            </a:pPr>
            <a:r>
              <a:rPr lang="tr-TR" sz="1800" dirty="0" smtClean="0"/>
              <a:t>Varlık yönetim </a:t>
            </a:r>
            <a:r>
              <a:rPr lang="tr-TR" sz="1800" dirty="0"/>
              <a:t>şirketleri </a:t>
            </a:r>
            <a:r>
              <a:rPr lang="tr-TR" sz="1800" dirty="0" smtClean="0"/>
              <a:t>sahibi oldukları ve işletmesini </a:t>
            </a:r>
            <a:r>
              <a:rPr lang="tr-TR" sz="1800" dirty="0"/>
              <a:t>yaptıkları bina ve işletmelerde, işletmenin hertürlü tüketimlerinin olması gereken ( bütçelenen, teorik, ortalamalar vb.) ile fiili olarak karşılaştırılması ve bu farkların miktar ve tutar olarak yorumlanması gerekecektir. Bu çalışmalar yapılırken sapma analiz yöntemlerinden yararlanılması gerekecektir. </a:t>
            </a:r>
          </a:p>
          <a:p>
            <a:pPr marL="0" indent="0">
              <a:buNone/>
            </a:pPr>
            <a:r>
              <a:rPr lang="tr-TR" sz="1800" dirty="0" smtClean="0"/>
              <a:t>Tüketim</a:t>
            </a:r>
            <a:r>
              <a:rPr lang="tr-TR" sz="1800" dirty="0"/>
              <a:t>, kullanım, harcamalara ilişkin detaylı ve karşılaştırmalı raporlar tesis sahibi ve kullanıcıları ile ilişkiler ve onlara hesap verebilirlik açısından da önemlidir. </a:t>
            </a:r>
            <a:r>
              <a:rPr lang="tr-TR" sz="1800" dirty="0" smtClean="0"/>
              <a:t>Müşteriler </a:t>
            </a:r>
            <a:r>
              <a:rPr lang="tr-TR" sz="1800" dirty="0"/>
              <a:t>ile olan ilişiklerin güçlenmesine güven duygusunun artmasına fırsat verecektir.</a:t>
            </a:r>
          </a:p>
          <a:p>
            <a:pPr marL="0" indent="0">
              <a:buNone/>
            </a:pPr>
            <a:r>
              <a:rPr lang="tr-TR" sz="1800" dirty="0" smtClean="0"/>
              <a:t>Hatta </a:t>
            </a:r>
            <a:r>
              <a:rPr lang="tr-TR" sz="1800" dirty="0"/>
              <a:t>karşılaştırmalar yapılırken benzer tesislere ilişkin bilgilerin sunulması ve bu tesislere göre durumun karşılaştırılması oldukça </a:t>
            </a:r>
            <a:r>
              <a:rPr lang="tr-TR" sz="1800" dirty="0" smtClean="0"/>
              <a:t>faydalı olacaktır</a:t>
            </a:r>
            <a:r>
              <a:rPr lang="tr-TR" sz="1800" dirty="0"/>
              <a:t>.</a:t>
            </a:r>
            <a:endParaRPr lang="tr-TR" sz="1800" dirty="0" smtClean="0"/>
          </a:p>
          <a:p>
            <a:pPr marL="0" indent="0" algn="just">
              <a:buNone/>
            </a:pPr>
            <a:endParaRPr lang="tr-TR" sz="1800" dirty="0" smtClean="0"/>
          </a:p>
        </p:txBody>
      </p:sp>
    </p:spTree>
    <p:extLst>
      <p:ext uri="{BB962C8B-B14F-4D97-AF65-F5344CB8AC3E}">
        <p14:creationId xmlns:p14="http://schemas.microsoft.com/office/powerpoint/2010/main" val="12128806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extLst>
              <a:ext uri="{28A0092B-C50C-407E-A947-70E740481C1C}">
                <a14:useLocalDpi xmlns:a14="http://schemas.microsoft.com/office/drawing/2010/main" val="0"/>
              </a:ext>
            </a:extLst>
          </a:blip>
          <a:srcRect/>
          <a:stretch>
            <a:fillRect/>
          </a:stretch>
        </p:blipFill>
        <p:spPr bwMode="auto">
          <a:xfrm>
            <a:off x="1356120" y="595618"/>
            <a:ext cx="5900357" cy="5528345"/>
          </a:xfrm>
          <a:prstGeom prst="rect">
            <a:avLst/>
          </a:prstGeom>
          <a:noFill/>
          <a:ln>
            <a:noFill/>
          </a:ln>
        </p:spPr>
      </p:pic>
    </p:spTree>
    <p:extLst>
      <p:ext uri="{BB962C8B-B14F-4D97-AF65-F5344CB8AC3E}">
        <p14:creationId xmlns:p14="http://schemas.microsoft.com/office/powerpoint/2010/main" val="32613350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extLst>
              <a:ext uri="{28A0092B-C50C-407E-A947-70E740481C1C}">
                <a14:useLocalDpi xmlns:a14="http://schemas.microsoft.com/office/drawing/2010/main" val="0"/>
              </a:ext>
            </a:extLst>
          </a:blip>
          <a:srcRect/>
          <a:stretch>
            <a:fillRect/>
          </a:stretch>
        </p:blipFill>
        <p:spPr bwMode="auto">
          <a:xfrm>
            <a:off x="1763687" y="188640"/>
            <a:ext cx="6337379" cy="6264696"/>
          </a:xfrm>
          <a:prstGeom prst="rect">
            <a:avLst/>
          </a:prstGeom>
          <a:noFill/>
          <a:ln>
            <a:noFill/>
          </a:ln>
        </p:spPr>
      </p:pic>
    </p:spTree>
    <p:extLst>
      <p:ext uri="{BB962C8B-B14F-4D97-AF65-F5344CB8AC3E}">
        <p14:creationId xmlns:p14="http://schemas.microsoft.com/office/powerpoint/2010/main" val="22081160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12497</TotalTime>
  <Words>238</Words>
  <Application>Microsoft Office PowerPoint</Application>
  <PresentationFormat>On-screen Show (4:3)</PresentationFormat>
  <Paragraphs>33</Paragraphs>
  <Slides>9</Slides>
  <Notes>0</Notes>
  <HiddenSlides>0</HiddenSlides>
  <MMClips>0</MMClips>
  <ScaleCrop>false</ScaleCrop>
  <HeadingPairs>
    <vt:vector size="4" baseType="variant">
      <vt:variant>
        <vt:lpstr>Theme</vt:lpstr>
      </vt:variant>
      <vt:variant>
        <vt:i4>5</vt:i4>
      </vt:variant>
      <vt:variant>
        <vt:lpstr>Slide Titles</vt:lpstr>
      </vt:variant>
      <vt:variant>
        <vt:i4>9</vt:i4>
      </vt:variant>
    </vt:vector>
  </HeadingPairs>
  <TitlesOfParts>
    <vt:vector size="14" baseType="lpstr">
      <vt:lpstr>ekonomi</vt:lpstr>
      <vt:lpstr>1_Rics</vt:lpstr>
      <vt:lpstr>h.t.</vt:lpstr>
      <vt:lpstr>Office Theme</vt:lpstr>
      <vt:lpstr>1_Office Theme</vt:lpstr>
      <vt:lpstr>PowerPoint Presentation</vt:lpstr>
      <vt:lpstr>     13.  Varlık Yönetim Şirketleri Muhasebesi Ve Raporlama   </vt:lpstr>
      <vt:lpstr>Varlık Yönetim Şirketleri</vt:lpstr>
      <vt:lpstr>Varlık Yönetim Şirketleri</vt:lpstr>
      <vt:lpstr>Varlık Yönetim Şirketleri</vt:lpstr>
      <vt:lpstr>Varlık Yönetim Şirketleri</vt:lpstr>
      <vt:lpstr>Varlık Yönetim Şirketleri</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MCEKICI</cp:lastModifiedBy>
  <cp:revision>823</cp:revision>
  <cp:lastPrinted>2016-10-24T07:53:35Z</cp:lastPrinted>
  <dcterms:created xsi:type="dcterms:W3CDTF">2016-09-18T09:35:24Z</dcterms:created>
  <dcterms:modified xsi:type="dcterms:W3CDTF">2020-03-29T11:05:45Z</dcterms:modified>
</cp:coreProperties>
</file>