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8"/>
  </p:notesMasterIdLst>
  <p:sldIdLst>
    <p:sldId id="256" r:id="rId2"/>
    <p:sldId id="294" r:id="rId3"/>
    <p:sldId id="260" r:id="rId4"/>
    <p:sldId id="290" r:id="rId5"/>
    <p:sldId id="292" r:id="rId6"/>
    <p:sldId id="293" r:id="rId7"/>
    <p:sldId id="259" r:id="rId8"/>
    <p:sldId id="261" r:id="rId9"/>
    <p:sldId id="285" r:id="rId10"/>
    <p:sldId id="286" r:id="rId11"/>
    <p:sldId id="287" r:id="rId12"/>
    <p:sldId id="314" r:id="rId13"/>
    <p:sldId id="288" r:id="rId14"/>
    <p:sldId id="289" r:id="rId15"/>
    <p:sldId id="303" r:id="rId16"/>
    <p:sldId id="311" r:id="rId17"/>
    <p:sldId id="312" r:id="rId18"/>
    <p:sldId id="296" r:id="rId19"/>
    <p:sldId id="304" r:id="rId20"/>
    <p:sldId id="295" r:id="rId21"/>
    <p:sldId id="297" r:id="rId22"/>
    <p:sldId id="298" r:id="rId23"/>
    <p:sldId id="299" r:id="rId24"/>
    <p:sldId id="300" r:id="rId25"/>
    <p:sldId id="316" r:id="rId26"/>
    <p:sldId id="305" r:id="rId27"/>
    <p:sldId id="306" r:id="rId28"/>
    <p:sldId id="313" r:id="rId29"/>
    <p:sldId id="315" r:id="rId30"/>
    <p:sldId id="307" r:id="rId31"/>
    <p:sldId id="308" r:id="rId32"/>
    <p:sldId id="309" r:id="rId33"/>
    <p:sldId id="310" r:id="rId34"/>
    <p:sldId id="302" r:id="rId35"/>
    <p:sldId id="301" r:id="rId36"/>
    <p:sldId id="291" r:id="rId37"/>
  </p:sldIdLst>
  <p:sldSz cx="9144000" cy="5143500" type="screen16x9"/>
  <p:notesSz cx="6858000" cy="9144000"/>
  <p:embeddedFontLst>
    <p:embeddedFont>
      <p:font typeface="Roboto Slab" panose="020B0604020202020204" charset="0"/>
      <p:regular r:id="rId39"/>
      <p:bold r:id="rId40"/>
    </p:embeddedFont>
    <p:embeddedFont>
      <p:font typeface="Calibri" panose="020F0502020204030204" pitchFamily="34" charset="0"/>
      <p:regular r:id="rId41"/>
      <p:bold r:id="rId42"/>
      <p:italic r:id="rId43"/>
      <p:boldItalic r:id="rId44"/>
    </p:embeddedFont>
    <p:embeddedFont>
      <p:font typeface="Chivo" panose="020B0604020202020204" charset="-94"/>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0BD57D-6B7E-4620-9FDB-99B5BD2D1FF3}">
  <a:tblStyle styleId="{D00BD57D-6B7E-4620-9FDB-99B5BD2D1FF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86"/>
  </p:normalViewPr>
  <p:slideViewPr>
    <p:cSldViewPr snapToGrid="0" snapToObjects="1">
      <p:cViewPr varScale="1">
        <p:scale>
          <a:sx n="100" d="100"/>
          <a:sy n="100" d="100"/>
        </p:scale>
        <p:origin x="30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tr-TR"/>
        </a:p>
      </c:txPr>
    </c:title>
    <c:autoTitleDeleted val="0"/>
    <c:plotArea>
      <c:layout/>
      <c:barChart>
        <c:barDir val="col"/>
        <c:grouping val="clustered"/>
        <c:varyColors val="0"/>
        <c:ser>
          <c:idx val="0"/>
          <c:order val="0"/>
          <c:tx>
            <c:strRef>
              <c:f>Sayfa1!$B$1</c:f>
              <c:strCache>
                <c:ptCount val="1"/>
                <c:pt idx="0">
                  <c:v>Zeka benzerliği (korelasyon)</c:v>
                </c:pt>
              </c:strCache>
            </c:strRef>
          </c:tx>
          <c:spPr>
            <a:solidFill>
              <a:schemeClr val="accent1"/>
            </a:solidFill>
            <a:ln>
              <a:noFill/>
            </a:ln>
            <a:effectLst/>
          </c:spPr>
          <c:invertIfNegative val="0"/>
          <c:cat>
            <c:strRef>
              <c:f>Sayfa1!$A$2:$A$3</c:f>
              <c:strCache>
                <c:ptCount val="2"/>
                <c:pt idx="0">
                  <c:v>Tek yumurtalı</c:v>
                </c:pt>
                <c:pt idx="1">
                  <c:v>Çift yumurtalı</c:v>
                </c:pt>
              </c:strCache>
            </c:strRef>
          </c:cat>
          <c:val>
            <c:numRef>
              <c:f>Sayfa1!$B$2:$B$3</c:f>
              <c:numCache>
                <c:formatCode>General</c:formatCode>
                <c:ptCount val="2"/>
                <c:pt idx="0">
                  <c:v>0.75</c:v>
                </c:pt>
                <c:pt idx="1">
                  <c:v>0.6</c:v>
                </c:pt>
              </c:numCache>
            </c:numRef>
          </c:val>
          <c:extLst>
            <c:ext xmlns:c16="http://schemas.microsoft.com/office/drawing/2014/chart" uri="{C3380CC4-5D6E-409C-BE32-E72D297353CC}">
              <c16:uniqueId val="{00000000-AB66-794B-93E2-1184D578643F}"/>
            </c:ext>
          </c:extLst>
        </c:ser>
        <c:dLbls>
          <c:showLegendKey val="0"/>
          <c:showVal val="0"/>
          <c:showCatName val="0"/>
          <c:showSerName val="0"/>
          <c:showPercent val="0"/>
          <c:showBubbleSize val="0"/>
        </c:dLbls>
        <c:gapWidth val="199"/>
        <c:axId val="428235711"/>
        <c:axId val="430147471"/>
      </c:barChart>
      <c:catAx>
        <c:axId val="428235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tr-TR"/>
          </a:p>
        </c:txPr>
        <c:crossAx val="430147471"/>
        <c:crosses val="autoZero"/>
        <c:auto val="1"/>
        <c:lblAlgn val="ctr"/>
        <c:lblOffset val="100"/>
        <c:noMultiLvlLbl val="0"/>
      </c:catAx>
      <c:valAx>
        <c:axId val="43014747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428235711"/>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D40F4F-7F4F-A74C-BDE2-C4BDF810AB13}" type="doc">
      <dgm:prSet loTypeId="urn:microsoft.com/office/officeart/2005/8/layout/arrow4" loCatId="" qsTypeId="urn:microsoft.com/office/officeart/2005/8/quickstyle/simple5" qsCatId="simple" csTypeId="urn:microsoft.com/office/officeart/2005/8/colors/accent1_2" csCatId="accent1" phldr="1"/>
      <dgm:spPr/>
      <dgm:t>
        <a:bodyPr/>
        <a:lstStyle/>
        <a:p>
          <a:endParaRPr lang="tr-TR"/>
        </a:p>
      </dgm:t>
    </dgm:pt>
    <dgm:pt modelId="{48729F2D-36F9-A543-BD2A-9FAD92A884C9}">
      <dgm:prSet phldrT="[Metin]"/>
      <dgm:spPr/>
      <dgm:t>
        <a:bodyPr/>
        <a:lstStyle/>
        <a:p>
          <a:r>
            <a:rPr lang="tr-TR" dirty="0"/>
            <a:t>Kalıtımın etkisi</a:t>
          </a:r>
        </a:p>
      </dgm:t>
    </dgm:pt>
    <dgm:pt modelId="{6BE28099-9979-C949-8AC2-14E3BF2123D7}" type="parTrans" cxnId="{07A9FE71-4FFD-634E-956D-694F545A13E7}">
      <dgm:prSet/>
      <dgm:spPr/>
      <dgm:t>
        <a:bodyPr/>
        <a:lstStyle/>
        <a:p>
          <a:endParaRPr lang="tr-TR"/>
        </a:p>
      </dgm:t>
    </dgm:pt>
    <dgm:pt modelId="{2D22AAE9-D41E-AA48-B721-F85FD68F3202}" type="sibTrans" cxnId="{07A9FE71-4FFD-634E-956D-694F545A13E7}">
      <dgm:prSet/>
      <dgm:spPr/>
      <dgm:t>
        <a:bodyPr/>
        <a:lstStyle/>
        <a:p>
          <a:endParaRPr lang="tr-TR"/>
        </a:p>
      </dgm:t>
    </dgm:pt>
    <dgm:pt modelId="{DDDBEC95-10B1-B846-95CB-EF0C6FBC7060}">
      <dgm:prSet phldrT="[Metin]"/>
      <dgm:spPr/>
      <dgm:t>
        <a:bodyPr/>
        <a:lstStyle/>
        <a:p>
          <a:r>
            <a:rPr lang="tr-TR" dirty="0"/>
            <a:t>Çevrenin etkisi</a:t>
          </a:r>
        </a:p>
      </dgm:t>
    </dgm:pt>
    <dgm:pt modelId="{027C9169-10C8-4749-9179-CA0FF57F55D9}" type="parTrans" cxnId="{0E3B2005-516D-9B43-9D77-9CBDF0823F25}">
      <dgm:prSet/>
      <dgm:spPr/>
      <dgm:t>
        <a:bodyPr/>
        <a:lstStyle/>
        <a:p>
          <a:endParaRPr lang="tr-TR"/>
        </a:p>
      </dgm:t>
    </dgm:pt>
    <dgm:pt modelId="{7519A775-855F-7F4C-A218-E463BB18B75D}" type="sibTrans" cxnId="{0E3B2005-516D-9B43-9D77-9CBDF0823F25}">
      <dgm:prSet/>
      <dgm:spPr/>
      <dgm:t>
        <a:bodyPr/>
        <a:lstStyle/>
        <a:p>
          <a:endParaRPr lang="tr-TR"/>
        </a:p>
      </dgm:t>
    </dgm:pt>
    <dgm:pt modelId="{0A0895FC-0EA0-E94D-8194-667BC585D827}" type="pres">
      <dgm:prSet presAssocID="{7CD40F4F-7F4F-A74C-BDE2-C4BDF810AB13}" presName="compositeShape" presStyleCnt="0">
        <dgm:presLayoutVars>
          <dgm:chMax val="2"/>
          <dgm:dir/>
          <dgm:resizeHandles val="exact"/>
        </dgm:presLayoutVars>
      </dgm:prSet>
      <dgm:spPr/>
      <dgm:t>
        <a:bodyPr/>
        <a:lstStyle/>
        <a:p>
          <a:endParaRPr lang="tr-TR"/>
        </a:p>
      </dgm:t>
    </dgm:pt>
    <dgm:pt modelId="{23C266C6-B525-A143-AB85-C9B8FE90905A}" type="pres">
      <dgm:prSet presAssocID="{48729F2D-36F9-A543-BD2A-9FAD92A884C9}" presName="upArrow" presStyleLbl="node1" presStyleIdx="0" presStyleCnt="2"/>
      <dgm:spPr/>
    </dgm:pt>
    <dgm:pt modelId="{101C6941-28D6-364F-A61A-80A5ECFB3D89}" type="pres">
      <dgm:prSet presAssocID="{48729F2D-36F9-A543-BD2A-9FAD92A884C9}" presName="upArrowText" presStyleLbl="revTx" presStyleIdx="0" presStyleCnt="2">
        <dgm:presLayoutVars>
          <dgm:chMax val="0"/>
          <dgm:bulletEnabled val="1"/>
        </dgm:presLayoutVars>
      </dgm:prSet>
      <dgm:spPr/>
      <dgm:t>
        <a:bodyPr/>
        <a:lstStyle/>
        <a:p>
          <a:endParaRPr lang="tr-TR"/>
        </a:p>
      </dgm:t>
    </dgm:pt>
    <dgm:pt modelId="{B30956F6-F960-0D4E-B0A0-CF83E6D5477C}" type="pres">
      <dgm:prSet presAssocID="{DDDBEC95-10B1-B846-95CB-EF0C6FBC7060}" presName="downArrow" presStyleLbl="node1" presStyleIdx="1" presStyleCnt="2"/>
      <dgm:spPr/>
    </dgm:pt>
    <dgm:pt modelId="{F49A6E53-755D-C146-AB5D-B2C6AE3B1EA6}" type="pres">
      <dgm:prSet presAssocID="{DDDBEC95-10B1-B846-95CB-EF0C6FBC7060}" presName="downArrowText" presStyleLbl="revTx" presStyleIdx="1" presStyleCnt="2">
        <dgm:presLayoutVars>
          <dgm:chMax val="0"/>
          <dgm:bulletEnabled val="1"/>
        </dgm:presLayoutVars>
      </dgm:prSet>
      <dgm:spPr/>
      <dgm:t>
        <a:bodyPr/>
        <a:lstStyle/>
        <a:p>
          <a:endParaRPr lang="tr-TR"/>
        </a:p>
      </dgm:t>
    </dgm:pt>
  </dgm:ptLst>
  <dgm:cxnLst>
    <dgm:cxn modelId="{D90F5032-0C3A-814A-8B0A-7C84CB30BF5E}" type="presOf" srcId="{7CD40F4F-7F4F-A74C-BDE2-C4BDF810AB13}" destId="{0A0895FC-0EA0-E94D-8194-667BC585D827}" srcOrd="0" destOrd="0" presId="urn:microsoft.com/office/officeart/2005/8/layout/arrow4"/>
    <dgm:cxn modelId="{40C879E6-A93F-4145-A0A6-04DA85CD9633}" type="presOf" srcId="{DDDBEC95-10B1-B846-95CB-EF0C6FBC7060}" destId="{F49A6E53-755D-C146-AB5D-B2C6AE3B1EA6}" srcOrd="0" destOrd="0" presId="urn:microsoft.com/office/officeart/2005/8/layout/arrow4"/>
    <dgm:cxn modelId="{07A9FE71-4FFD-634E-956D-694F545A13E7}" srcId="{7CD40F4F-7F4F-A74C-BDE2-C4BDF810AB13}" destId="{48729F2D-36F9-A543-BD2A-9FAD92A884C9}" srcOrd="0" destOrd="0" parTransId="{6BE28099-9979-C949-8AC2-14E3BF2123D7}" sibTransId="{2D22AAE9-D41E-AA48-B721-F85FD68F3202}"/>
    <dgm:cxn modelId="{0E3B2005-516D-9B43-9D77-9CBDF0823F25}" srcId="{7CD40F4F-7F4F-A74C-BDE2-C4BDF810AB13}" destId="{DDDBEC95-10B1-B846-95CB-EF0C6FBC7060}" srcOrd="1" destOrd="0" parTransId="{027C9169-10C8-4749-9179-CA0FF57F55D9}" sibTransId="{7519A775-855F-7F4C-A218-E463BB18B75D}"/>
    <dgm:cxn modelId="{AC99F60E-94BC-374C-B0D3-3FCBEEF2F749}" type="presOf" srcId="{48729F2D-36F9-A543-BD2A-9FAD92A884C9}" destId="{101C6941-28D6-364F-A61A-80A5ECFB3D89}" srcOrd="0" destOrd="0" presId="urn:microsoft.com/office/officeart/2005/8/layout/arrow4"/>
    <dgm:cxn modelId="{623804CA-2488-FF43-B0BC-481BD4C37C17}" type="presParOf" srcId="{0A0895FC-0EA0-E94D-8194-667BC585D827}" destId="{23C266C6-B525-A143-AB85-C9B8FE90905A}" srcOrd="0" destOrd="0" presId="urn:microsoft.com/office/officeart/2005/8/layout/arrow4"/>
    <dgm:cxn modelId="{8B581FA2-389C-0E41-A9F8-25AE0CA7A7CB}" type="presParOf" srcId="{0A0895FC-0EA0-E94D-8194-667BC585D827}" destId="{101C6941-28D6-364F-A61A-80A5ECFB3D89}" srcOrd="1" destOrd="0" presId="urn:microsoft.com/office/officeart/2005/8/layout/arrow4"/>
    <dgm:cxn modelId="{2B370E21-F146-0147-82FE-A09894FB5190}" type="presParOf" srcId="{0A0895FC-0EA0-E94D-8194-667BC585D827}" destId="{B30956F6-F960-0D4E-B0A0-CF83E6D5477C}" srcOrd="2" destOrd="0" presId="urn:microsoft.com/office/officeart/2005/8/layout/arrow4"/>
    <dgm:cxn modelId="{A83D3656-FC81-314B-B57C-0BA45D0E01CF}" type="presParOf" srcId="{0A0895FC-0EA0-E94D-8194-667BC585D827}" destId="{F49A6E53-755D-C146-AB5D-B2C6AE3B1EA6}"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266C6-B525-A143-AB85-C9B8FE90905A}">
      <dsp:nvSpPr>
        <dsp:cNvPr id="0" name=""/>
        <dsp:cNvSpPr/>
      </dsp:nvSpPr>
      <dsp:spPr>
        <a:xfrm>
          <a:off x="2430" y="0"/>
          <a:ext cx="1458033" cy="1372259"/>
        </a:xfrm>
        <a:prstGeom prst="up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01C6941-28D6-364F-A61A-80A5ECFB3D89}">
      <dsp:nvSpPr>
        <dsp:cNvPr id="0" name=""/>
        <dsp:cNvSpPr/>
      </dsp:nvSpPr>
      <dsp:spPr>
        <a:xfrm>
          <a:off x="1504204" y="0"/>
          <a:ext cx="2474238" cy="1372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0" rIns="270256" bIns="270256" numCol="1" spcCol="1270" anchor="ctr" anchorCtr="0">
          <a:noAutofit/>
        </a:bodyPr>
        <a:lstStyle/>
        <a:p>
          <a:pPr lvl="0" algn="l" defTabSz="1689100">
            <a:lnSpc>
              <a:spcPct val="90000"/>
            </a:lnSpc>
            <a:spcBef>
              <a:spcPct val="0"/>
            </a:spcBef>
            <a:spcAft>
              <a:spcPct val="35000"/>
            </a:spcAft>
          </a:pPr>
          <a:r>
            <a:rPr lang="tr-TR" sz="3800" kern="1200" dirty="0"/>
            <a:t>Kalıtımın etkisi</a:t>
          </a:r>
        </a:p>
      </dsp:txBody>
      <dsp:txXfrm>
        <a:off x="1504204" y="0"/>
        <a:ext cx="2474238" cy="1372259"/>
      </dsp:txXfrm>
    </dsp:sp>
    <dsp:sp modelId="{B30956F6-F960-0D4E-B0A0-CF83E6D5477C}">
      <dsp:nvSpPr>
        <dsp:cNvPr id="0" name=""/>
        <dsp:cNvSpPr/>
      </dsp:nvSpPr>
      <dsp:spPr>
        <a:xfrm>
          <a:off x="439840" y="1486614"/>
          <a:ext cx="1458033" cy="1372259"/>
        </a:xfrm>
        <a:prstGeom prst="down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9A6E53-755D-C146-AB5D-B2C6AE3B1EA6}">
      <dsp:nvSpPr>
        <dsp:cNvPr id="0" name=""/>
        <dsp:cNvSpPr/>
      </dsp:nvSpPr>
      <dsp:spPr>
        <a:xfrm>
          <a:off x="1941614" y="1486614"/>
          <a:ext cx="2474238" cy="1372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0" rIns="270256" bIns="270256" numCol="1" spcCol="1270" anchor="ctr" anchorCtr="0">
          <a:noAutofit/>
        </a:bodyPr>
        <a:lstStyle/>
        <a:p>
          <a:pPr lvl="0" algn="l" defTabSz="1689100">
            <a:lnSpc>
              <a:spcPct val="90000"/>
            </a:lnSpc>
            <a:spcBef>
              <a:spcPct val="0"/>
            </a:spcBef>
            <a:spcAft>
              <a:spcPct val="35000"/>
            </a:spcAft>
          </a:pPr>
          <a:r>
            <a:rPr lang="tr-TR" sz="3800" kern="1200" dirty="0"/>
            <a:t>Çevrenin etkisi</a:t>
          </a:r>
        </a:p>
      </dsp:txBody>
      <dsp:txXfrm>
        <a:off x="1941614" y="1486614"/>
        <a:ext cx="2474238" cy="1372259"/>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20" y="-200"/>
            <a:ext cx="9143821" cy="5142886"/>
            <a:chOff x="2973586" y="5250656"/>
            <a:chExt cx="2856819" cy="1606800"/>
          </a:xfrm>
        </p:grpSpPr>
        <p:sp>
          <p:nvSpPr>
            <p:cNvPr id="11" name="Google Shape;11;p2"/>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 name="Google Shape;19;p2"/>
          <p:cNvSpPr txBox="1">
            <a:spLocks noGrp="1"/>
          </p:cNvSpPr>
          <p:nvPr>
            <p:ph type="ctrTitle"/>
          </p:nvPr>
        </p:nvSpPr>
        <p:spPr>
          <a:xfrm>
            <a:off x="457200" y="799275"/>
            <a:ext cx="5486400" cy="3182100"/>
          </a:xfrm>
          <a:prstGeom prst="rect">
            <a:avLst/>
          </a:prstGeom>
        </p:spPr>
        <p:txBody>
          <a:bodyPr spcFirstLastPara="1" wrap="square" lIns="0" tIns="0" rIns="0" bIns="0" anchor="t" anchorCtr="0">
            <a:noAutofit/>
          </a:bodyPr>
          <a:lstStyle>
            <a:lvl1pPr lvl="0">
              <a:spcBef>
                <a:spcPts val="0"/>
              </a:spcBef>
              <a:spcAft>
                <a:spcPts val="0"/>
              </a:spcAft>
              <a:buSzPts val="5800"/>
              <a:buNone/>
              <a:defRPr sz="5800"/>
            </a:lvl1pPr>
            <a:lvl2pPr lvl="1">
              <a:spcBef>
                <a:spcPts val="0"/>
              </a:spcBef>
              <a:spcAft>
                <a:spcPts val="0"/>
              </a:spcAft>
              <a:buSzPts val="5800"/>
              <a:buNone/>
              <a:defRPr sz="5800"/>
            </a:lvl2pPr>
            <a:lvl3pPr lvl="2">
              <a:spcBef>
                <a:spcPts val="0"/>
              </a:spcBef>
              <a:spcAft>
                <a:spcPts val="0"/>
              </a:spcAft>
              <a:buSzPts val="5800"/>
              <a:buNone/>
              <a:defRPr sz="5800"/>
            </a:lvl3pPr>
            <a:lvl4pPr lvl="3">
              <a:spcBef>
                <a:spcPts val="0"/>
              </a:spcBef>
              <a:spcAft>
                <a:spcPts val="0"/>
              </a:spcAft>
              <a:buSzPts val="5800"/>
              <a:buNone/>
              <a:defRPr sz="5800"/>
            </a:lvl4pPr>
            <a:lvl5pPr lvl="4">
              <a:spcBef>
                <a:spcPts val="0"/>
              </a:spcBef>
              <a:spcAft>
                <a:spcPts val="0"/>
              </a:spcAft>
              <a:buSzPts val="5800"/>
              <a:buNone/>
              <a:defRPr sz="5800"/>
            </a:lvl5pPr>
            <a:lvl6pPr lvl="5">
              <a:spcBef>
                <a:spcPts val="0"/>
              </a:spcBef>
              <a:spcAft>
                <a:spcPts val="0"/>
              </a:spcAft>
              <a:buSzPts val="5800"/>
              <a:buNone/>
              <a:defRPr sz="5800"/>
            </a:lvl6pPr>
            <a:lvl7pPr lvl="6">
              <a:spcBef>
                <a:spcPts val="0"/>
              </a:spcBef>
              <a:spcAft>
                <a:spcPts val="0"/>
              </a:spcAft>
              <a:buSzPts val="5800"/>
              <a:buNone/>
              <a:defRPr sz="5800"/>
            </a:lvl7pPr>
            <a:lvl8pPr lvl="7">
              <a:spcBef>
                <a:spcPts val="0"/>
              </a:spcBef>
              <a:spcAft>
                <a:spcPts val="0"/>
              </a:spcAft>
              <a:buSzPts val="5800"/>
              <a:buNone/>
              <a:defRPr sz="5800"/>
            </a:lvl8pPr>
            <a:lvl9pPr lvl="8">
              <a:spcBef>
                <a:spcPts val="0"/>
              </a:spcBef>
              <a:spcAft>
                <a:spcPts val="0"/>
              </a:spcAft>
              <a:buSzPts val="5800"/>
              <a:buNone/>
              <a:defRPr sz="5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0"/>
        <p:cNvGrpSpPr/>
        <p:nvPr/>
      </p:nvGrpSpPr>
      <p:grpSpPr>
        <a:xfrm>
          <a:off x="0" y="0"/>
          <a:ext cx="0" cy="0"/>
          <a:chOff x="0" y="0"/>
          <a:chExt cx="0" cy="0"/>
        </a:xfrm>
      </p:grpSpPr>
      <p:grpSp>
        <p:nvGrpSpPr>
          <p:cNvPr id="21" name="Google Shape;21;p3"/>
          <p:cNvGrpSpPr/>
          <p:nvPr/>
        </p:nvGrpSpPr>
        <p:grpSpPr>
          <a:xfrm>
            <a:off x="-120" y="-200"/>
            <a:ext cx="9143821" cy="5142886"/>
            <a:chOff x="2973586" y="5250656"/>
            <a:chExt cx="2856819" cy="1606800"/>
          </a:xfrm>
        </p:grpSpPr>
        <p:sp>
          <p:nvSpPr>
            <p:cNvPr id="22" name="Google Shape;22;p3"/>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3"/>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3"/>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 name="Google Shape;30;p3"/>
          <p:cNvSpPr txBox="1">
            <a:spLocks noGrp="1"/>
          </p:cNvSpPr>
          <p:nvPr>
            <p:ph type="ctrTitle"/>
          </p:nvPr>
        </p:nvSpPr>
        <p:spPr>
          <a:xfrm>
            <a:off x="457200" y="1430950"/>
            <a:ext cx="5486400" cy="11598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31" name="Google Shape;31;p3"/>
          <p:cNvSpPr txBox="1">
            <a:spLocks noGrp="1"/>
          </p:cNvSpPr>
          <p:nvPr>
            <p:ph type="subTitle" idx="1"/>
          </p:nvPr>
        </p:nvSpPr>
        <p:spPr>
          <a:xfrm>
            <a:off x="457200" y="2763852"/>
            <a:ext cx="5486400" cy="784800"/>
          </a:xfrm>
          <a:prstGeom prst="rect">
            <a:avLst/>
          </a:prstGeom>
        </p:spPr>
        <p:txBody>
          <a:bodyPr spcFirstLastPara="1" wrap="square" lIns="0" tIns="0" rIns="0" bIns="0" anchor="t" anchorCtr="0">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2"/>
        <p:cNvGrpSpPr/>
        <p:nvPr/>
      </p:nvGrpSpPr>
      <p:grpSpPr>
        <a:xfrm>
          <a:off x="0" y="0"/>
          <a:ext cx="0" cy="0"/>
          <a:chOff x="0" y="0"/>
          <a:chExt cx="0" cy="0"/>
        </a:xfrm>
      </p:grpSpPr>
      <p:grpSp>
        <p:nvGrpSpPr>
          <p:cNvPr id="33" name="Google Shape;33;p4"/>
          <p:cNvGrpSpPr/>
          <p:nvPr/>
        </p:nvGrpSpPr>
        <p:grpSpPr>
          <a:xfrm>
            <a:off x="-238" y="-200"/>
            <a:ext cx="9143821" cy="5143302"/>
            <a:chOff x="6316957" y="5250656"/>
            <a:chExt cx="2856819" cy="1606930"/>
          </a:xfrm>
        </p:grpSpPr>
        <p:sp>
          <p:nvSpPr>
            <p:cNvPr id="34" name="Google Shape;34;p4"/>
            <p:cNvSpPr/>
            <p:nvPr/>
          </p:nvSpPr>
          <p:spPr>
            <a:xfrm>
              <a:off x="6316957" y="6351571"/>
              <a:ext cx="2856819" cy="506015"/>
            </a:xfrm>
            <a:custGeom>
              <a:avLst/>
              <a:gdLst/>
              <a:ahLst/>
              <a:cxnLst/>
              <a:rect l="l" t="t" r="r" b="b"/>
              <a:pathLst>
                <a:path w="2856819" h="506015" extrusionOk="0">
                  <a:moveTo>
                    <a:pt x="0" y="506429"/>
                  </a:moveTo>
                  <a:lnTo>
                    <a:pt x="2856819" y="506429"/>
                  </a:lnTo>
                  <a:lnTo>
                    <a:pt x="2856819" y="0"/>
                  </a:lnTo>
                  <a:lnTo>
                    <a:pt x="0" y="503856"/>
                  </a:lnTo>
                  <a:lnTo>
                    <a:pt x="0" y="50642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a:off x="7306428" y="5250656"/>
              <a:ext cx="1434361" cy="253007"/>
            </a:xfrm>
            <a:custGeom>
              <a:avLst/>
              <a:gdLst/>
              <a:ahLst/>
              <a:cxnLst/>
              <a:rect l="l" t="t" r="r" b="b"/>
              <a:pathLst>
                <a:path w="1434361" h="253007" extrusionOk="0">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6316957" y="6512738"/>
              <a:ext cx="989471" cy="342304"/>
            </a:xfrm>
            <a:custGeom>
              <a:avLst/>
              <a:gdLst/>
              <a:ahLst/>
              <a:cxnLst/>
              <a:rect l="l" t="t" r="r" b="b"/>
              <a:pathLst>
                <a:path w="989471" h="342304" extrusionOk="0">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4"/>
            <p:cNvSpPr/>
            <p:nvPr/>
          </p:nvSpPr>
          <p:spPr>
            <a:xfrm>
              <a:off x="8885118" y="6183395"/>
              <a:ext cx="288657" cy="218777"/>
            </a:xfrm>
            <a:custGeom>
              <a:avLst/>
              <a:gdLst/>
              <a:ahLst/>
              <a:cxnLst/>
              <a:rect l="l" t="t" r="r" b="b"/>
              <a:pathLst>
                <a:path w="288657" h="218777" extrusionOk="0">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6316957" y="6431950"/>
              <a:ext cx="493991" cy="254496"/>
            </a:xfrm>
            <a:custGeom>
              <a:avLst/>
              <a:gdLst/>
              <a:ahLst/>
              <a:cxnLst/>
              <a:rect l="l" t="t" r="r" b="b"/>
              <a:pathLst>
                <a:path w="493991" h="254496" extrusionOk="0">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9029447" y="6015219"/>
              <a:ext cx="144328" cy="193476"/>
            </a:xfrm>
            <a:custGeom>
              <a:avLst/>
              <a:gdLst/>
              <a:ahLst/>
              <a:cxnLst/>
              <a:rect l="l" t="t" r="r" b="b"/>
              <a:pathLst>
                <a:path w="144328" h="193476" extrusionOk="0">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4"/>
            <p:cNvSpPr/>
            <p:nvPr/>
          </p:nvSpPr>
          <p:spPr>
            <a:xfrm>
              <a:off x="8224479" y="5847043"/>
              <a:ext cx="949297" cy="334863"/>
            </a:xfrm>
            <a:custGeom>
              <a:avLst/>
              <a:gdLst/>
              <a:ahLst/>
              <a:cxnLst/>
              <a:rect l="l" t="t" r="r" b="b"/>
              <a:pathLst>
                <a:path w="949297" h="334863" extrusionOk="0">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4"/>
            <p:cNvSpPr/>
            <p:nvPr/>
          </p:nvSpPr>
          <p:spPr>
            <a:xfrm>
              <a:off x="6677035" y="5840035"/>
              <a:ext cx="629392" cy="278308"/>
            </a:xfrm>
            <a:custGeom>
              <a:avLst/>
              <a:gdLst/>
              <a:ahLst/>
              <a:cxnLst/>
              <a:rect l="l" t="t" r="r" b="b"/>
              <a:pathLst>
                <a:path w="629392" h="278308" extrusionOk="0">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6316957" y="5716734"/>
              <a:ext cx="735035" cy="297656"/>
            </a:xfrm>
            <a:custGeom>
              <a:avLst/>
              <a:gdLst/>
              <a:ahLst/>
              <a:cxnLst/>
              <a:rect l="l" t="t" r="r" b="b"/>
              <a:pathLst>
                <a:path w="735035" h="297656" extrusionOk="0">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8703591" y="5342516"/>
              <a:ext cx="470184" cy="250031"/>
            </a:xfrm>
            <a:custGeom>
              <a:avLst/>
              <a:gdLst/>
              <a:ahLst/>
              <a:cxnLst/>
              <a:rect l="l" t="t" r="r" b="b"/>
              <a:pathLst>
                <a:path w="470184" h="250031" extrusionOk="0">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 name="Google Shape;44;p4"/>
          <p:cNvSpPr txBox="1">
            <a:spLocks noGrp="1"/>
          </p:cNvSpPr>
          <p:nvPr>
            <p:ph type="body" idx="1"/>
          </p:nvPr>
        </p:nvSpPr>
        <p:spPr>
          <a:xfrm>
            <a:off x="1006900" y="677700"/>
            <a:ext cx="4936800" cy="3409800"/>
          </a:xfrm>
          <a:prstGeom prst="rect">
            <a:avLst/>
          </a:prstGeom>
        </p:spPr>
        <p:txBody>
          <a:bodyPr spcFirstLastPara="1" wrap="square" lIns="0" tIns="0" rIns="0" bIns="0" anchor="t" anchorCtr="0">
            <a:noAutofit/>
          </a:bodyPr>
          <a:lstStyle>
            <a:lvl1pPr marL="457200" lvl="0" indent="-419100" rtl="0">
              <a:spcBef>
                <a:spcPts val="600"/>
              </a:spcBef>
              <a:spcAft>
                <a:spcPts val="0"/>
              </a:spcAft>
              <a:buClr>
                <a:srgbClr val="FFFFFF"/>
              </a:buClr>
              <a:buSzPts val="3000"/>
              <a:buChar char="▰"/>
              <a:defRPr sz="3000">
                <a:solidFill>
                  <a:srgbClr val="FFFFFF"/>
                </a:solidFill>
              </a:defRPr>
            </a:lvl1pPr>
            <a:lvl2pPr marL="914400" lvl="1" indent="-419100" rtl="0">
              <a:spcBef>
                <a:spcPts val="0"/>
              </a:spcBef>
              <a:spcAft>
                <a:spcPts val="0"/>
              </a:spcAft>
              <a:buClr>
                <a:srgbClr val="FFFFFF"/>
              </a:buClr>
              <a:buSzPts val="3000"/>
              <a:buChar char="▰"/>
              <a:defRPr sz="3000">
                <a:solidFill>
                  <a:srgbClr val="FFFFFF"/>
                </a:solidFill>
              </a:defRPr>
            </a:lvl2pPr>
            <a:lvl3pPr marL="1371600" lvl="2" indent="-419100" rtl="0">
              <a:spcBef>
                <a:spcPts val="0"/>
              </a:spcBef>
              <a:spcAft>
                <a:spcPts val="0"/>
              </a:spcAft>
              <a:buClr>
                <a:srgbClr val="FFFFFF"/>
              </a:buClr>
              <a:buSzPts val="3000"/>
              <a:buChar char="▰"/>
              <a:defRPr sz="3000">
                <a:solidFill>
                  <a:srgbClr val="FFFFFF"/>
                </a:solidFill>
              </a:defRPr>
            </a:lvl3pPr>
            <a:lvl4pPr marL="1828800" lvl="3" indent="-419100" rtl="0">
              <a:spcBef>
                <a:spcPts val="0"/>
              </a:spcBef>
              <a:spcAft>
                <a:spcPts val="0"/>
              </a:spcAft>
              <a:buClr>
                <a:srgbClr val="FFFFFF"/>
              </a:buClr>
              <a:buSzPts val="3000"/>
              <a:buChar char="▰"/>
              <a:defRPr sz="3000">
                <a:solidFill>
                  <a:srgbClr val="FFFFFF"/>
                </a:solidFill>
              </a:defRPr>
            </a:lvl4pPr>
            <a:lvl5pPr marL="2286000" lvl="4" indent="-419100" rtl="0">
              <a:spcBef>
                <a:spcPts val="0"/>
              </a:spcBef>
              <a:spcAft>
                <a:spcPts val="0"/>
              </a:spcAft>
              <a:buClr>
                <a:srgbClr val="FFFFFF"/>
              </a:buClr>
              <a:buSzPts val="3000"/>
              <a:buChar char="▰"/>
              <a:defRPr sz="3000">
                <a:solidFill>
                  <a:srgbClr val="FFFFFF"/>
                </a:solidFill>
              </a:defRPr>
            </a:lvl5pPr>
            <a:lvl6pPr marL="2743200" lvl="5" indent="-419100" rtl="0">
              <a:spcBef>
                <a:spcPts val="0"/>
              </a:spcBef>
              <a:spcAft>
                <a:spcPts val="0"/>
              </a:spcAft>
              <a:buClr>
                <a:srgbClr val="FFFFFF"/>
              </a:buClr>
              <a:buSzPts val="3000"/>
              <a:buChar char="▰"/>
              <a:defRPr sz="3000">
                <a:solidFill>
                  <a:srgbClr val="FFFFFF"/>
                </a:solidFill>
              </a:defRPr>
            </a:lvl6pPr>
            <a:lvl7pPr marL="3200400" lvl="6" indent="-419100" rtl="0">
              <a:spcBef>
                <a:spcPts val="0"/>
              </a:spcBef>
              <a:spcAft>
                <a:spcPts val="0"/>
              </a:spcAft>
              <a:buClr>
                <a:srgbClr val="FFFFFF"/>
              </a:buClr>
              <a:buSzPts val="3000"/>
              <a:buChar char="▰"/>
              <a:defRPr sz="3000">
                <a:solidFill>
                  <a:srgbClr val="FFFFFF"/>
                </a:solidFill>
              </a:defRPr>
            </a:lvl7pPr>
            <a:lvl8pPr marL="3657600" lvl="7" indent="-419100" rtl="0">
              <a:spcBef>
                <a:spcPts val="0"/>
              </a:spcBef>
              <a:spcAft>
                <a:spcPts val="0"/>
              </a:spcAft>
              <a:buClr>
                <a:srgbClr val="FFFFFF"/>
              </a:buClr>
              <a:buSzPts val="3000"/>
              <a:buChar char="▰"/>
              <a:defRPr sz="3000">
                <a:solidFill>
                  <a:srgbClr val="FFFFFF"/>
                </a:solidFill>
              </a:defRPr>
            </a:lvl8pPr>
            <a:lvl9pPr marL="4114800" lvl="8" indent="-419100">
              <a:spcBef>
                <a:spcPts val="0"/>
              </a:spcBef>
              <a:spcAft>
                <a:spcPts val="0"/>
              </a:spcAft>
              <a:buClr>
                <a:srgbClr val="FFFFFF"/>
              </a:buClr>
              <a:buSzPts val="3000"/>
              <a:buChar char="▰"/>
              <a:defRPr sz="3000">
                <a:solidFill>
                  <a:srgbClr val="FFFFFF"/>
                </a:solidFill>
              </a:defRPr>
            </a:lvl9pPr>
          </a:lstStyle>
          <a:p>
            <a:endParaRPr/>
          </a:p>
        </p:txBody>
      </p:sp>
      <p:sp>
        <p:nvSpPr>
          <p:cNvPr id="45" name="Google Shape;45;p4"/>
          <p:cNvSpPr txBox="1"/>
          <p:nvPr/>
        </p:nvSpPr>
        <p:spPr>
          <a:xfrm>
            <a:off x="239550" y="339696"/>
            <a:ext cx="777000" cy="6537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10000">
                <a:solidFill>
                  <a:srgbClr val="FFFFFF"/>
                </a:solidFill>
                <a:latin typeface="Chivo"/>
                <a:ea typeface="Chivo"/>
                <a:cs typeface="Chivo"/>
                <a:sym typeface="Chivo"/>
              </a:rPr>
              <a:t>“</a:t>
            </a:r>
            <a:endParaRPr sz="10000">
              <a:solidFill>
                <a:srgbClr val="FFFFFF"/>
              </a:solidFill>
              <a:latin typeface="Chivo"/>
              <a:ea typeface="Chivo"/>
              <a:cs typeface="Chivo"/>
              <a:sym typeface="Chivo"/>
            </a:endParaRPr>
          </a:p>
        </p:txBody>
      </p:sp>
      <p:sp>
        <p:nvSpPr>
          <p:cNvPr id="46" name="Google Shape;46;p4"/>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7"/>
        <p:cNvGrpSpPr/>
        <p:nvPr/>
      </p:nvGrpSpPr>
      <p:grpSpPr>
        <a:xfrm>
          <a:off x="0" y="0"/>
          <a:ext cx="0" cy="0"/>
          <a:chOff x="0" y="0"/>
          <a:chExt cx="0" cy="0"/>
        </a:xfrm>
      </p:grpSpPr>
      <p:grpSp>
        <p:nvGrpSpPr>
          <p:cNvPr id="48" name="Google Shape;48;p5"/>
          <p:cNvGrpSpPr/>
          <p:nvPr/>
        </p:nvGrpSpPr>
        <p:grpSpPr>
          <a:xfrm>
            <a:off x="-120" y="-106"/>
            <a:ext cx="9143821" cy="5143317"/>
            <a:chOff x="2973586" y="2777133"/>
            <a:chExt cx="2856819" cy="1606935"/>
          </a:xfrm>
        </p:grpSpPr>
        <p:sp>
          <p:nvSpPr>
            <p:cNvPr id="49" name="Google Shape;49;p5"/>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5"/>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5"/>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5"/>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5"/>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5"/>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5" name="Google Shape;55;p5"/>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6" name="Google Shape;56;p5"/>
          <p:cNvSpPr txBox="1">
            <a:spLocks noGrp="1"/>
          </p:cNvSpPr>
          <p:nvPr>
            <p:ph type="body" idx="1"/>
          </p:nvPr>
        </p:nvSpPr>
        <p:spPr>
          <a:xfrm>
            <a:off x="3200400" y="1909300"/>
            <a:ext cx="5486400" cy="27648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57" name="Google Shape;57;p5"/>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2"/>
            </a:gs>
            <a:gs pos="100000">
              <a:schemeClr val="accent1"/>
            </a:gs>
          </a:gsLst>
          <a:lin ang="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00"/>
            <a:ext cx="5486400" cy="18144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lvl1pPr lvl="0">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1pPr>
            <a:lvl2pPr lvl="1">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2pPr>
            <a:lvl3pPr lvl="2">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3pPr>
            <a:lvl4pPr lvl="3">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4pPr>
            <a:lvl5pPr lvl="4">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5pPr>
            <a:lvl6pPr lvl="5">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6pPr>
            <a:lvl7pPr lvl="6">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7pPr>
            <a:lvl8pPr lvl="7">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8pPr>
            <a:lvl9pPr lvl="8">
              <a:lnSpc>
                <a:spcPct val="90000"/>
              </a:lnSpc>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00400" y="1909300"/>
            <a:ext cx="5486400" cy="27648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chemeClr val="accent1"/>
              </a:buClr>
              <a:buSzPts val="2400"/>
              <a:buFont typeface="Chivo"/>
              <a:buChar char="▰"/>
              <a:defRPr sz="2400">
                <a:solidFill>
                  <a:schemeClr val="dk1"/>
                </a:solidFill>
                <a:latin typeface="Chivo"/>
                <a:ea typeface="Chivo"/>
                <a:cs typeface="Chivo"/>
                <a:sym typeface="Chivo"/>
              </a:defRPr>
            </a:lvl1pPr>
            <a:lvl2pPr marL="914400" lvl="1"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2pPr>
            <a:lvl3pPr marL="1371600" lvl="2" indent="-381000">
              <a:lnSpc>
                <a:spcPct val="115000"/>
              </a:lnSpc>
              <a:spcBef>
                <a:spcPts val="0"/>
              </a:spcBef>
              <a:spcAft>
                <a:spcPts val="0"/>
              </a:spcAft>
              <a:buClr>
                <a:schemeClr val="accent5"/>
              </a:buClr>
              <a:buSzPts val="2400"/>
              <a:buFont typeface="Chivo"/>
              <a:buChar char="▰"/>
              <a:defRPr sz="2400">
                <a:solidFill>
                  <a:schemeClr val="dk1"/>
                </a:solidFill>
                <a:latin typeface="Chivo"/>
                <a:ea typeface="Chivo"/>
                <a:cs typeface="Chivo"/>
                <a:sym typeface="Chivo"/>
              </a:defRPr>
            </a:lvl3pPr>
            <a:lvl4pPr marL="1828800" lvl="3"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4pPr>
            <a:lvl5pPr marL="2286000" lvl="4"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5pPr>
            <a:lvl6pPr marL="2743200" lvl="5"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6pPr>
            <a:lvl7pPr marL="3200400" lvl="6"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7pPr>
            <a:lvl8pPr marL="3657600" lvl="7"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8pPr>
            <a:lvl9pPr marL="4114800" lvl="8" indent="-381000">
              <a:lnSpc>
                <a:spcPct val="115000"/>
              </a:lnSpc>
              <a:spcBef>
                <a:spcPts val="0"/>
              </a:spcBef>
              <a:spcAft>
                <a:spcPts val="0"/>
              </a:spcAft>
              <a:buClr>
                <a:schemeClr val="dk1"/>
              </a:buClr>
              <a:buSzPts val="2400"/>
              <a:buFont typeface="Chivo"/>
              <a:buChar char="▰"/>
              <a:defRPr sz="2400">
                <a:solidFill>
                  <a:schemeClr val="dk1"/>
                </a:solidFill>
                <a:latin typeface="Chivo"/>
                <a:ea typeface="Chivo"/>
                <a:cs typeface="Chivo"/>
                <a:sym typeface="Chivo"/>
              </a:defRPr>
            </a:lvl9pPr>
          </a:lstStyle>
          <a:p>
            <a:endParaRPr/>
          </a:p>
        </p:txBody>
      </p:sp>
      <p:sp>
        <p:nvSpPr>
          <p:cNvPr id="8" name="Google Shape;8;p1"/>
          <p:cNvSpPr txBox="1">
            <a:spLocks noGrp="1"/>
          </p:cNvSpPr>
          <p:nvPr>
            <p:ph type="sldNum" idx="12"/>
          </p:nvPr>
        </p:nvSpPr>
        <p:spPr>
          <a:xfrm>
            <a:off x="259225" y="4674100"/>
            <a:ext cx="481500" cy="245100"/>
          </a:xfrm>
          <a:prstGeom prst="rect">
            <a:avLst/>
          </a:prstGeom>
          <a:noFill/>
          <a:ln>
            <a:noFill/>
          </a:ln>
        </p:spPr>
        <p:txBody>
          <a:bodyPr spcFirstLastPara="1" wrap="square" lIns="0" tIns="0" rIns="0" bIns="0" anchor="b" anchorCtr="0">
            <a:noAutofit/>
          </a:bodyPr>
          <a:lstStyle>
            <a:lvl1pPr lvl="0">
              <a:buNone/>
              <a:defRPr sz="1200">
                <a:solidFill>
                  <a:schemeClr val="accent5"/>
                </a:solidFill>
                <a:latin typeface="Chivo"/>
                <a:ea typeface="Chivo"/>
                <a:cs typeface="Chivo"/>
                <a:sym typeface="Chivo"/>
              </a:defRPr>
            </a:lvl1pPr>
            <a:lvl2pPr lvl="1">
              <a:buNone/>
              <a:defRPr sz="1200">
                <a:solidFill>
                  <a:schemeClr val="accent5"/>
                </a:solidFill>
                <a:latin typeface="Chivo"/>
                <a:ea typeface="Chivo"/>
                <a:cs typeface="Chivo"/>
                <a:sym typeface="Chivo"/>
              </a:defRPr>
            </a:lvl2pPr>
            <a:lvl3pPr lvl="2">
              <a:buNone/>
              <a:defRPr sz="1200">
                <a:solidFill>
                  <a:schemeClr val="accent5"/>
                </a:solidFill>
                <a:latin typeface="Chivo"/>
                <a:ea typeface="Chivo"/>
                <a:cs typeface="Chivo"/>
                <a:sym typeface="Chivo"/>
              </a:defRPr>
            </a:lvl3pPr>
            <a:lvl4pPr lvl="3">
              <a:buNone/>
              <a:defRPr sz="1200">
                <a:solidFill>
                  <a:schemeClr val="accent5"/>
                </a:solidFill>
                <a:latin typeface="Chivo"/>
                <a:ea typeface="Chivo"/>
                <a:cs typeface="Chivo"/>
                <a:sym typeface="Chivo"/>
              </a:defRPr>
            </a:lvl4pPr>
            <a:lvl5pPr lvl="4">
              <a:buNone/>
              <a:defRPr sz="1200">
                <a:solidFill>
                  <a:schemeClr val="accent5"/>
                </a:solidFill>
                <a:latin typeface="Chivo"/>
                <a:ea typeface="Chivo"/>
                <a:cs typeface="Chivo"/>
                <a:sym typeface="Chivo"/>
              </a:defRPr>
            </a:lvl5pPr>
            <a:lvl6pPr lvl="5">
              <a:buNone/>
              <a:defRPr sz="1200">
                <a:solidFill>
                  <a:schemeClr val="accent5"/>
                </a:solidFill>
                <a:latin typeface="Chivo"/>
                <a:ea typeface="Chivo"/>
                <a:cs typeface="Chivo"/>
                <a:sym typeface="Chivo"/>
              </a:defRPr>
            </a:lvl6pPr>
            <a:lvl7pPr lvl="6">
              <a:buNone/>
              <a:defRPr sz="1200">
                <a:solidFill>
                  <a:schemeClr val="accent5"/>
                </a:solidFill>
                <a:latin typeface="Chivo"/>
                <a:ea typeface="Chivo"/>
                <a:cs typeface="Chivo"/>
                <a:sym typeface="Chivo"/>
              </a:defRPr>
            </a:lvl7pPr>
            <a:lvl8pPr lvl="7">
              <a:buNone/>
              <a:defRPr sz="1200">
                <a:solidFill>
                  <a:schemeClr val="accent5"/>
                </a:solidFill>
                <a:latin typeface="Chivo"/>
                <a:ea typeface="Chivo"/>
                <a:cs typeface="Chivo"/>
                <a:sym typeface="Chivo"/>
              </a:defRPr>
            </a:lvl8pPr>
            <a:lvl9pPr lvl="8">
              <a:buNone/>
              <a:defRPr sz="1200">
                <a:solidFill>
                  <a:schemeClr val="accent5"/>
                </a:solidFill>
                <a:latin typeface="Chivo"/>
                <a:ea typeface="Chivo"/>
                <a:cs typeface="Chivo"/>
                <a:sym typeface="Chivo"/>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3"/>
          <p:cNvSpPr txBox="1">
            <a:spLocks noGrp="1"/>
          </p:cNvSpPr>
          <p:nvPr>
            <p:ph type="ctrTitle"/>
          </p:nvPr>
        </p:nvSpPr>
        <p:spPr>
          <a:xfrm>
            <a:off x="395654" y="500337"/>
            <a:ext cx="5486400" cy="3182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tr-TR" dirty="0"/>
              <a:t>Zekayı ve Üstün Yeteneği Etkileyen Faktörler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31DA5F-5B19-FA4A-8C66-21D7AA5CA898}"/>
              </a:ext>
            </a:extLst>
          </p:cNvPr>
          <p:cNvSpPr>
            <a:spLocks noGrp="1"/>
          </p:cNvSpPr>
          <p:nvPr>
            <p:ph type="title"/>
          </p:nvPr>
        </p:nvSpPr>
        <p:spPr>
          <a:xfrm>
            <a:off x="457200" y="-100"/>
            <a:ext cx="7033846" cy="1814400"/>
          </a:xfrm>
        </p:spPr>
        <p:txBody>
          <a:bodyPr/>
          <a:lstStyle/>
          <a:p>
            <a:r>
              <a:rPr lang="tr-TR" dirty="0"/>
              <a:t>Evlatlık verilen tek yumurta ikizleri üzerine yapılan çalışma</a:t>
            </a:r>
          </a:p>
        </p:txBody>
      </p:sp>
      <p:sp>
        <p:nvSpPr>
          <p:cNvPr id="3" name="Metin Yer Tutucusu 2">
            <a:extLst>
              <a:ext uri="{FF2B5EF4-FFF2-40B4-BE49-F238E27FC236}">
                <a16:creationId xmlns:a16="http://schemas.microsoft.com/office/drawing/2014/main" id="{8A5E7A22-DE99-3445-B72F-E2C1FDB36BD8}"/>
              </a:ext>
            </a:extLst>
          </p:cNvPr>
          <p:cNvSpPr>
            <a:spLocks noGrp="1"/>
          </p:cNvSpPr>
          <p:nvPr>
            <p:ph type="body" idx="1"/>
          </p:nvPr>
        </p:nvSpPr>
        <p:spPr>
          <a:xfrm>
            <a:off x="1556238" y="1663114"/>
            <a:ext cx="7403124" cy="3480386"/>
          </a:xfrm>
        </p:spPr>
        <p:txBody>
          <a:bodyPr/>
          <a:lstStyle/>
          <a:p>
            <a:pPr algn="just"/>
            <a:r>
              <a:rPr lang="tr-TR" sz="2000" dirty="0">
                <a:latin typeface="Calibri" panose="020F0502020204030204" pitchFamily="34" charset="0"/>
                <a:cs typeface="Calibri" panose="020F0502020204030204" pitchFamily="34" charset="0"/>
              </a:rPr>
              <a:t>Genetik kodlamaları %100 aynı olan tek yumurta ikizleri bebeklik dönemlerinde farklı ailelere evlatlık verildikleri için yaşadıkları çevresel koşullar farklılaşmaktadır. Bu durum zekanın üzerindeki çevresel koşulların etkisinin görülmesini sağlamaktadır.  </a:t>
            </a:r>
          </a:p>
          <a:p>
            <a:pPr algn="just"/>
            <a:r>
              <a:rPr lang="tr-TR" sz="2000" dirty="0">
                <a:latin typeface="Calibri" panose="020F0502020204030204" pitchFamily="34" charset="0"/>
                <a:cs typeface="Calibri" panose="020F0502020204030204" pitchFamily="34" charset="0"/>
              </a:rPr>
              <a:t>Yapılan incelemeler sonucunda </a:t>
            </a:r>
            <a:r>
              <a:rPr lang="tr-TR" sz="2000" b="1" dirty="0">
                <a:latin typeface="Calibri" panose="020F0502020204030204" pitchFamily="34" charset="0"/>
                <a:cs typeface="Calibri" panose="020F0502020204030204" pitchFamily="34" charset="0"/>
              </a:rPr>
              <a:t>zekanın %50’sini kalıtım </a:t>
            </a:r>
            <a:r>
              <a:rPr lang="tr-TR" sz="2000" dirty="0">
                <a:latin typeface="Calibri" panose="020F0502020204030204" pitchFamily="34" charset="0"/>
                <a:cs typeface="Calibri" panose="020F0502020204030204" pitchFamily="34" charset="0"/>
              </a:rPr>
              <a:t>yoluyla geçtiğini göstermektedir. </a:t>
            </a:r>
          </a:p>
          <a:p>
            <a:pPr algn="just"/>
            <a:r>
              <a:rPr lang="tr-TR" sz="2000" b="1" dirty="0">
                <a:solidFill>
                  <a:schemeClr val="accent2">
                    <a:lumMod val="50000"/>
                  </a:schemeClr>
                </a:solidFill>
                <a:latin typeface="Calibri" panose="020F0502020204030204" pitchFamily="34" charset="0"/>
                <a:cs typeface="Calibri" panose="020F0502020204030204" pitchFamily="34" charset="0"/>
              </a:rPr>
              <a:t>Bu sonuç da zekanın önemli bir kısmının genetikten etkilendiğini gösterirken; çevrenin etkisinin zekanın üzerinde önemli olduğunu göstermektedir. </a:t>
            </a:r>
          </a:p>
          <a:p>
            <a:pPr algn="just"/>
            <a:endParaRPr lang="tr-TR" sz="20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8EB03996-90DC-E64A-BADF-80935D3342A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80335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C9A00F-C746-3C45-BE30-86A0CFAC8C9E}"/>
              </a:ext>
            </a:extLst>
          </p:cNvPr>
          <p:cNvSpPr>
            <a:spLocks noGrp="1"/>
          </p:cNvSpPr>
          <p:nvPr>
            <p:ph type="title"/>
          </p:nvPr>
        </p:nvSpPr>
        <p:spPr>
          <a:xfrm>
            <a:off x="457199" y="-100"/>
            <a:ext cx="7622931" cy="1814400"/>
          </a:xfrm>
        </p:spPr>
        <p:txBody>
          <a:bodyPr/>
          <a:lstStyle/>
          <a:p>
            <a:r>
              <a:rPr lang="tr-TR" dirty="0"/>
              <a:t>Aynı aile ortamında büyütülen tek ve çift yumurta ikizleri</a:t>
            </a:r>
          </a:p>
        </p:txBody>
      </p:sp>
      <p:sp>
        <p:nvSpPr>
          <p:cNvPr id="3" name="Metin Yer Tutucusu 2">
            <a:extLst>
              <a:ext uri="{FF2B5EF4-FFF2-40B4-BE49-F238E27FC236}">
                <a16:creationId xmlns:a16="http://schemas.microsoft.com/office/drawing/2014/main" id="{CEC7AB97-7CF6-6547-AE9F-04C132A45E43}"/>
              </a:ext>
            </a:extLst>
          </p:cNvPr>
          <p:cNvSpPr>
            <a:spLocks noGrp="1"/>
          </p:cNvSpPr>
          <p:nvPr>
            <p:ph type="body" idx="1"/>
          </p:nvPr>
        </p:nvSpPr>
        <p:spPr>
          <a:xfrm>
            <a:off x="852854" y="1909300"/>
            <a:ext cx="8291146" cy="3234200"/>
          </a:xfrm>
        </p:spPr>
        <p:txBody>
          <a:bodyPr/>
          <a:lstStyle/>
          <a:p>
            <a:r>
              <a:rPr lang="tr-TR" dirty="0">
                <a:latin typeface="Calibri" panose="020F0502020204030204" pitchFamily="34" charset="0"/>
                <a:cs typeface="Calibri" panose="020F0502020204030204" pitchFamily="34" charset="0"/>
              </a:rPr>
              <a:t>Aynı aile ortamında büyütülen tek ve çift yumurta ikizlerinin zeka düzeyleri karşılaştırıldığında; tek yumurta ikizlerinin zeka düzeyleri daha benzer görülürken çift yumurta ikizlerinde bu durum daha düşüktür. </a:t>
            </a:r>
          </a:p>
          <a:p>
            <a:r>
              <a:rPr lang="tr-TR" dirty="0">
                <a:latin typeface="Calibri" panose="020F0502020204030204" pitchFamily="34" charset="0"/>
                <a:cs typeface="Calibri" panose="020F0502020204030204" pitchFamily="34" charset="0"/>
              </a:rPr>
              <a:t>Dolayısı ile </a:t>
            </a:r>
            <a:r>
              <a:rPr lang="tr-TR" b="1" dirty="0">
                <a:latin typeface="Calibri" panose="020F0502020204030204" pitchFamily="34" charset="0"/>
                <a:cs typeface="Calibri" panose="020F0502020204030204" pitchFamily="34" charset="0"/>
              </a:rPr>
              <a:t>genetik ve zeka düzeyleri </a:t>
            </a:r>
            <a:r>
              <a:rPr lang="tr-TR" dirty="0">
                <a:latin typeface="Calibri" panose="020F0502020204030204" pitchFamily="34" charset="0"/>
                <a:cs typeface="Calibri" panose="020F0502020204030204" pitchFamily="34" charset="0"/>
              </a:rPr>
              <a:t>arasında </a:t>
            </a:r>
            <a:r>
              <a:rPr lang="tr-TR" b="1" dirty="0">
                <a:latin typeface="Calibri" panose="020F0502020204030204" pitchFamily="34" charset="0"/>
                <a:cs typeface="Calibri" panose="020F0502020204030204" pitchFamily="34" charset="0"/>
              </a:rPr>
              <a:t>yüksek düzeyde ilişki </a:t>
            </a:r>
            <a:r>
              <a:rPr lang="tr-TR" dirty="0">
                <a:latin typeface="Calibri" panose="020F0502020204030204" pitchFamily="34" charset="0"/>
                <a:cs typeface="Calibri" panose="020F0502020204030204" pitchFamily="34" charset="0"/>
              </a:rPr>
              <a:t>görülmektedir. </a:t>
            </a:r>
          </a:p>
        </p:txBody>
      </p:sp>
      <p:sp>
        <p:nvSpPr>
          <p:cNvPr id="4" name="Slayt Numarası Yer Tutucusu 3">
            <a:extLst>
              <a:ext uri="{FF2B5EF4-FFF2-40B4-BE49-F238E27FC236}">
                <a16:creationId xmlns:a16="http://schemas.microsoft.com/office/drawing/2014/main" id="{243B36A3-F1D0-044B-92EA-C3C6127DE9B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525639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D337FC0F-9E9C-2B43-B256-B72F2D5437C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graphicFrame>
        <p:nvGraphicFramePr>
          <p:cNvPr id="5" name="Grafik 4">
            <a:extLst>
              <a:ext uri="{FF2B5EF4-FFF2-40B4-BE49-F238E27FC236}">
                <a16:creationId xmlns:a16="http://schemas.microsoft.com/office/drawing/2014/main" id="{DB8C32C8-8416-374E-BCA8-EE743373517E}"/>
              </a:ext>
            </a:extLst>
          </p:cNvPr>
          <p:cNvGraphicFramePr/>
          <p:nvPr/>
        </p:nvGraphicFramePr>
        <p:xfrm>
          <a:off x="3640014" y="1511777"/>
          <a:ext cx="5413131" cy="2871665"/>
        </p:xfrm>
        <a:graphic>
          <a:graphicData uri="http://schemas.openxmlformats.org/drawingml/2006/chart">
            <c:chart xmlns:c="http://schemas.openxmlformats.org/drawingml/2006/chart" xmlns:r="http://schemas.openxmlformats.org/officeDocument/2006/relationships" r:id="rId2"/>
          </a:graphicData>
        </a:graphic>
      </p:graphicFrame>
      <p:sp>
        <p:nvSpPr>
          <p:cNvPr id="6" name="Metin kutusu 5">
            <a:extLst>
              <a:ext uri="{FF2B5EF4-FFF2-40B4-BE49-F238E27FC236}">
                <a16:creationId xmlns:a16="http://schemas.microsoft.com/office/drawing/2014/main" id="{36D776E5-A508-A847-A042-0ECC1F590275}"/>
              </a:ext>
            </a:extLst>
          </p:cNvPr>
          <p:cNvSpPr txBox="1"/>
          <p:nvPr/>
        </p:nvSpPr>
        <p:spPr>
          <a:xfrm>
            <a:off x="499975" y="2034892"/>
            <a:ext cx="2999363" cy="2031325"/>
          </a:xfrm>
          <a:prstGeom prst="rect">
            <a:avLst/>
          </a:prstGeom>
          <a:noFill/>
        </p:spPr>
        <p:txBody>
          <a:bodyPr wrap="square" rtlCol="0">
            <a:spAutoFit/>
          </a:bodyPr>
          <a:lstStyle/>
          <a:p>
            <a:pPr algn="just"/>
            <a:r>
              <a:rPr lang="tr-TR" dirty="0"/>
              <a:t>Tek ve çift yumurta ikizlerinin zeka testi puanlarının karşılaştırılması ile tek yumurta ikizleri (.75) ile daha yüksek korelasyon göstermektedir. Tek yumurta ikizleri ise (.60) ise daha düşük korelasyon göstermektedir. İki grup arasında .15’lik bir fark vardır. </a:t>
            </a:r>
          </a:p>
          <a:p>
            <a:pPr algn="just"/>
            <a:endParaRPr lang="tr-TR" dirty="0"/>
          </a:p>
        </p:txBody>
      </p:sp>
    </p:spTree>
    <p:extLst>
      <p:ext uri="{BB962C8B-B14F-4D97-AF65-F5344CB8AC3E}">
        <p14:creationId xmlns:p14="http://schemas.microsoft.com/office/powerpoint/2010/main" val="331701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6B0A9F-9F1E-2545-8375-1ADDB26ED4FC}"/>
              </a:ext>
            </a:extLst>
          </p:cNvPr>
          <p:cNvSpPr>
            <a:spLocks noGrp="1"/>
          </p:cNvSpPr>
          <p:nvPr>
            <p:ph type="title"/>
          </p:nvPr>
        </p:nvSpPr>
        <p:spPr>
          <a:xfrm>
            <a:off x="105509" y="0"/>
            <a:ext cx="6690946" cy="1814400"/>
          </a:xfrm>
        </p:spPr>
        <p:txBody>
          <a:bodyPr/>
          <a:lstStyle/>
          <a:p>
            <a:r>
              <a:rPr lang="tr-TR" sz="2800" dirty="0">
                <a:latin typeface="Calibri" panose="020F0502020204030204" pitchFamily="34" charset="0"/>
                <a:cs typeface="Calibri" panose="020F0502020204030204" pitchFamily="34" charset="0"/>
              </a:rPr>
              <a:t>Biyolojik ebeveynler, evlat edinen ebeveynler ve evlat edinilen çocukların zeka düzeyleri</a:t>
            </a:r>
          </a:p>
        </p:txBody>
      </p:sp>
      <p:sp>
        <p:nvSpPr>
          <p:cNvPr id="3" name="Metin Yer Tutucusu 2">
            <a:extLst>
              <a:ext uri="{FF2B5EF4-FFF2-40B4-BE49-F238E27FC236}">
                <a16:creationId xmlns:a16="http://schemas.microsoft.com/office/drawing/2014/main" id="{E959C9CE-E3F6-6D42-971B-0407B0B0781F}"/>
              </a:ext>
            </a:extLst>
          </p:cNvPr>
          <p:cNvSpPr>
            <a:spLocks noGrp="1"/>
          </p:cNvSpPr>
          <p:nvPr>
            <p:ph type="body" idx="1"/>
          </p:nvPr>
        </p:nvSpPr>
        <p:spPr>
          <a:xfrm>
            <a:off x="1046284" y="1816885"/>
            <a:ext cx="7838491" cy="3102315"/>
          </a:xfrm>
        </p:spPr>
        <p:txBody>
          <a:bodyPr/>
          <a:lstStyle/>
          <a:p>
            <a:pPr algn="just"/>
            <a:r>
              <a:rPr lang="tr-TR" dirty="0">
                <a:latin typeface="Calibri" panose="020F0502020204030204" pitchFamily="34" charset="0"/>
                <a:cs typeface="Calibri" panose="020F0502020204030204" pitchFamily="34" charset="0"/>
              </a:rPr>
              <a:t>Evlat edinilmiş çocukların yetişkinlik yıllarındaki zeka düzeyleri ile çocukların biyolojik ve evlat edinen anne babalarının zeka düzeyleri kıyaslandığında çocukların zeka düzeylerinin </a:t>
            </a:r>
            <a:r>
              <a:rPr lang="tr-TR" b="1" dirty="0">
                <a:latin typeface="Calibri" panose="020F0502020204030204" pitchFamily="34" charset="0"/>
                <a:cs typeface="Calibri" panose="020F0502020204030204" pitchFamily="34" charset="0"/>
              </a:rPr>
              <a:t>biyolojik anne babalarının zeka düzeyi ile daha yüksek bir ilişki </a:t>
            </a:r>
            <a:r>
              <a:rPr lang="tr-TR" dirty="0">
                <a:latin typeface="Calibri" panose="020F0502020204030204" pitchFamily="34" charset="0"/>
                <a:cs typeface="Calibri" panose="020F0502020204030204" pitchFamily="34" charset="0"/>
              </a:rPr>
              <a:t>verdiği </a:t>
            </a:r>
            <a:r>
              <a:rPr lang="tr-TR" dirty="0" smtClean="0">
                <a:latin typeface="Calibri" panose="020F0502020204030204" pitchFamily="34" charset="0"/>
                <a:cs typeface="Calibri" panose="020F0502020204030204" pitchFamily="34" charset="0"/>
              </a:rPr>
              <a:t>belirlenmiştir.</a:t>
            </a:r>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4A91D7BF-EF47-7041-AAFA-237681E1616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35092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1EEC83-11C6-464D-B07E-602616CB0BC4}"/>
              </a:ext>
            </a:extLst>
          </p:cNvPr>
          <p:cNvSpPr>
            <a:spLocks noGrp="1"/>
          </p:cNvSpPr>
          <p:nvPr>
            <p:ph type="title"/>
          </p:nvPr>
        </p:nvSpPr>
        <p:spPr>
          <a:xfrm>
            <a:off x="87922" y="8792"/>
            <a:ext cx="7447085" cy="1503485"/>
          </a:xfrm>
        </p:spPr>
        <p:txBody>
          <a:bodyPr/>
          <a:lstStyle/>
          <a:p>
            <a:r>
              <a:rPr lang="tr-TR" sz="2800" dirty="0"/>
              <a:t>Akrabaların zeka düzeyleri ile ilişkisi</a:t>
            </a:r>
          </a:p>
        </p:txBody>
      </p:sp>
      <p:sp>
        <p:nvSpPr>
          <p:cNvPr id="3" name="Metin Yer Tutucusu 2">
            <a:extLst>
              <a:ext uri="{FF2B5EF4-FFF2-40B4-BE49-F238E27FC236}">
                <a16:creationId xmlns:a16="http://schemas.microsoft.com/office/drawing/2014/main" id="{6681E8A7-E918-5442-88BC-F80B126ADB93}"/>
              </a:ext>
            </a:extLst>
          </p:cNvPr>
          <p:cNvSpPr>
            <a:spLocks noGrp="1"/>
          </p:cNvSpPr>
          <p:nvPr>
            <p:ph type="body" idx="1"/>
          </p:nvPr>
        </p:nvSpPr>
        <p:spPr>
          <a:xfrm>
            <a:off x="624253" y="2014808"/>
            <a:ext cx="8361485" cy="3009900"/>
          </a:xfrm>
        </p:spPr>
        <p:txBody>
          <a:bodyPr/>
          <a:lstStyle/>
          <a:p>
            <a:pPr algn="just"/>
            <a:r>
              <a:rPr lang="tr-TR" dirty="0"/>
              <a:t>Yakın ve uzak akrabalar üzerinde zekanın kalıtsallığını belirlemek amacıyla yapılan çalışmalarda zekanın kalıtsal yönünü ortaya çıkaracak şekilde zeka düzeyleri benzer görülmüştür. </a:t>
            </a:r>
          </a:p>
          <a:p>
            <a:pPr algn="just"/>
            <a:r>
              <a:rPr lang="tr-TR" dirty="0"/>
              <a:t>Akrabalar arasında genetik benzerlik ve zeka düzeyi arasında anlamlı farklılıklar </a:t>
            </a:r>
            <a:r>
              <a:rPr lang="tr-TR" dirty="0" smtClean="0"/>
              <a:t>bulunmaktadır. </a:t>
            </a:r>
            <a:endParaRPr lang="tr-TR" dirty="0"/>
          </a:p>
        </p:txBody>
      </p:sp>
      <p:sp>
        <p:nvSpPr>
          <p:cNvPr id="4" name="Slayt Numarası Yer Tutucusu 3">
            <a:extLst>
              <a:ext uri="{FF2B5EF4-FFF2-40B4-BE49-F238E27FC236}">
                <a16:creationId xmlns:a16="http://schemas.microsoft.com/office/drawing/2014/main" id="{262E8FD4-4E5B-A443-81CA-6CDD99237BA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45942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510685-845E-7D4B-9E62-645EE15B051D}"/>
              </a:ext>
            </a:extLst>
          </p:cNvPr>
          <p:cNvSpPr>
            <a:spLocks noGrp="1"/>
          </p:cNvSpPr>
          <p:nvPr>
            <p:ph type="title"/>
          </p:nvPr>
        </p:nvSpPr>
        <p:spPr/>
        <p:txBody>
          <a:bodyPr/>
          <a:lstStyle/>
          <a:p>
            <a:r>
              <a:rPr lang="tr-TR" dirty="0"/>
              <a:t>Yaş ve Zekanın Kalıtsallığı Arasındaki İlişki</a:t>
            </a:r>
          </a:p>
        </p:txBody>
      </p:sp>
      <p:sp>
        <p:nvSpPr>
          <p:cNvPr id="3" name="Metin Yer Tutucusu 2">
            <a:extLst>
              <a:ext uri="{FF2B5EF4-FFF2-40B4-BE49-F238E27FC236}">
                <a16:creationId xmlns:a16="http://schemas.microsoft.com/office/drawing/2014/main" id="{D0FDCE48-59F9-8841-84BB-D19414361CF3}"/>
              </a:ext>
            </a:extLst>
          </p:cNvPr>
          <p:cNvSpPr>
            <a:spLocks noGrp="1"/>
          </p:cNvSpPr>
          <p:nvPr>
            <p:ph type="body" idx="1"/>
          </p:nvPr>
        </p:nvSpPr>
        <p:spPr>
          <a:xfrm>
            <a:off x="1793631" y="2997975"/>
            <a:ext cx="3015761" cy="800301"/>
          </a:xfrm>
        </p:spPr>
        <p:txBody>
          <a:bodyPr/>
          <a:lstStyle/>
          <a:p>
            <a:r>
              <a:rPr lang="tr-TR" dirty="0"/>
              <a:t>Yaş ilerledikçe zekanın üzerinde</a:t>
            </a:r>
          </a:p>
        </p:txBody>
      </p:sp>
      <p:sp>
        <p:nvSpPr>
          <p:cNvPr id="4" name="Slayt Numarası Yer Tutucusu 3">
            <a:extLst>
              <a:ext uri="{FF2B5EF4-FFF2-40B4-BE49-F238E27FC236}">
                <a16:creationId xmlns:a16="http://schemas.microsoft.com/office/drawing/2014/main" id="{574B2211-05CE-2248-8D91-8C0B61468E4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15</a:t>
            </a:fld>
            <a:endParaRPr lang="en"/>
          </a:p>
        </p:txBody>
      </p:sp>
      <p:graphicFrame>
        <p:nvGraphicFramePr>
          <p:cNvPr id="5" name="Diyagram 4">
            <a:extLst>
              <a:ext uri="{FF2B5EF4-FFF2-40B4-BE49-F238E27FC236}">
                <a16:creationId xmlns:a16="http://schemas.microsoft.com/office/drawing/2014/main" id="{225269FC-A025-684D-9477-4DD9514184EE}"/>
              </a:ext>
            </a:extLst>
          </p:cNvPr>
          <p:cNvGraphicFramePr/>
          <p:nvPr>
            <p:extLst>
              <p:ext uri="{D42A27DB-BD31-4B8C-83A1-F6EECF244321}">
                <p14:modId xmlns:p14="http://schemas.microsoft.com/office/powerpoint/2010/main" val="2284941756"/>
              </p:ext>
            </p:extLst>
          </p:nvPr>
        </p:nvGraphicFramePr>
        <p:xfrm>
          <a:off x="4466492" y="1888972"/>
          <a:ext cx="4418283" cy="2858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6679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B36E7C-D6BB-5A43-AD9A-3F52FC0FD1B4}"/>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4AB3FB25-D86F-DB40-B190-CC1EA0C3B120}"/>
              </a:ext>
            </a:extLst>
          </p:cNvPr>
          <p:cNvSpPr>
            <a:spLocks noGrp="1"/>
          </p:cNvSpPr>
          <p:nvPr>
            <p:ph type="body" idx="1"/>
          </p:nvPr>
        </p:nvSpPr>
        <p:spPr>
          <a:xfrm>
            <a:off x="740725" y="1909299"/>
            <a:ext cx="7946075" cy="3155069"/>
          </a:xfrm>
        </p:spPr>
        <p:txBody>
          <a:bodyPr/>
          <a:lstStyle/>
          <a:p>
            <a:pPr algn="just"/>
            <a:r>
              <a:rPr lang="tr-TR" dirty="0"/>
              <a:t>Günümüzde pek çok araştırmacı genetik ve çevresel koşulların etkileşim içerisinde olarak zekanın üzerinde etkili olduğu görüşünü savunmaktadır.</a:t>
            </a:r>
          </a:p>
          <a:p>
            <a:pPr algn="just"/>
            <a:r>
              <a:rPr lang="tr-TR" dirty="0"/>
              <a:t>Ortamlarda yapılan değişiklikler zeka puanlarında belirgin farklılıklar yaratacağı </a:t>
            </a:r>
            <a:r>
              <a:rPr lang="tr-TR" dirty="0" smtClean="0"/>
              <a:t>düşünülmektedir. </a:t>
            </a:r>
            <a:endParaRPr lang="tr-TR" dirty="0"/>
          </a:p>
        </p:txBody>
      </p:sp>
      <p:sp>
        <p:nvSpPr>
          <p:cNvPr id="4" name="Slayt Numarası Yer Tutucusu 3">
            <a:extLst>
              <a:ext uri="{FF2B5EF4-FFF2-40B4-BE49-F238E27FC236}">
                <a16:creationId xmlns:a16="http://schemas.microsoft.com/office/drawing/2014/main" id="{6F96873C-4C11-B14A-9A38-F47E1CC5430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227114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BE56BD-7EF5-F541-B003-6E3C7B62C68C}"/>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4828985D-D6CC-4440-A336-A04DCA16702F}"/>
              </a:ext>
            </a:extLst>
          </p:cNvPr>
          <p:cNvSpPr>
            <a:spLocks noGrp="1"/>
          </p:cNvSpPr>
          <p:nvPr>
            <p:ph type="body" idx="1"/>
          </p:nvPr>
        </p:nvSpPr>
        <p:spPr>
          <a:xfrm>
            <a:off x="1617785" y="1909300"/>
            <a:ext cx="7069015" cy="2764800"/>
          </a:xfrm>
        </p:spPr>
        <p:txBody>
          <a:bodyPr/>
          <a:lstStyle/>
          <a:p>
            <a:pPr algn="just"/>
            <a:r>
              <a:rPr lang="tr-TR" dirty="0"/>
              <a:t>Genetik donanım bireylerin düşünme becerisini etkilemekle birlikte çevresel etkiler ve yetişkinlerin çocuklara sağladığı olanaklar da farklılık </a:t>
            </a:r>
            <a:r>
              <a:rPr lang="tr-TR" dirty="0" smtClean="0"/>
              <a:t>yaratabilmektedir. </a:t>
            </a:r>
            <a:endParaRPr lang="tr-TR" dirty="0"/>
          </a:p>
        </p:txBody>
      </p:sp>
      <p:sp>
        <p:nvSpPr>
          <p:cNvPr id="4" name="Slayt Numarası Yer Tutucusu 3">
            <a:extLst>
              <a:ext uri="{FF2B5EF4-FFF2-40B4-BE49-F238E27FC236}">
                <a16:creationId xmlns:a16="http://schemas.microsoft.com/office/drawing/2014/main" id="{474A6C06-3931-7C43-BAC3-1FBFAA91AE3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409858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8814F8-8C1E-964E-A015-6EDDC49A990F}"/>
              </a:ext>
            </a:extLst>
          </p:cNvPr>
          <p:cNvSpPr>
            <a:spLocks noGrp="1"/>
          </p:cNvSpPr>
          <p:nvPr>
            <p:ph type="ctrTitle"/>
          </p:nvPr>
        </p:nvSpPr>
        <p:spPr/>
        <p:txBody>
          <a:bodyPr/>
          <a:lstStyle/>
          <a:p>
            <a:r>
              <a:rPr lang="tr-TR" dirty="0"/>
              <a:t>2. Çevresel Faktörler</a:t>
            </a:r>
          </a:p>
        </p:txBody>
      </p:sp>
    </p:spTree>
    <p:extLst>
      <p:ext uri="{BB962C8B-B14F-4D97-AF65-F5344CB8AC3E}">
        <p14:creationId xmlns:p14="http://schemas.microsoft.com/office/powerpoint/2010/main" val="1571562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463E2F-7D51-EB43-AEDF-AFE7C97F2010}"/>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E577A8E2-B985-5B44-B8EA-B48CB73BE958}"/>
              </a:ext>
            </a:extLst>
          </p:cNvPr>
          <p:cNvSpPr>
            <a:spLocks noGrp="1"/>
          </p:cNvSpPr>
          <p:nvPr>
            <p:ph type="body" idx="1"/>
          </p:nvPr>
        </p:nvSpPr>
        <p:spPr>
          <a:xfrm>
            <a:off x="1081454" y="1909300"/>
            <a:ext cx="7605346" cy="2764800"/>
          </a:xfrm>
        </p:spPr>
        <p:txBody>
          <a:bodyPr/>
          <a:lstStyle/>
          <a:p>
            <a:pPr algn="just"/>
            <a:r>
              <a:rPr lang="tr-TR" dirty="0"/>
              <a:t>Zekanın kalıtımsal bir yapıya sahip olması, değişmeyeceği anlamına gelmemektedir çünkü zeka dinamik bir yapıya sahiptir. </a:t>
            </a:r>
          </a:p>
          <a:p>
            <a:pPr algn="just"/>
            <a:r>
              <a:rPr lang="tr-TR" dirty="0"/>
              <a:t>Zeka sosyal ve biyolojik faktörlerden </a:t>
            </a:r>
            <a:r>
              <a:rPr lang="tr-TR" dirty="0" smtClean="0"/>
              <a:t>etkilenmektedir. </a:t>
            </a:r>
            <a:endParaRPr lang="tr-TR" dirty="0"/>
          </a:p>
        </p:txBody>
      </p:sp>
      <p:sp>
        <p:nvSpPr>
          <p:cNvPr id="4" name="Slayt Numarası Yer Tutucusu 3">
            <a:extLst>
              <a:ext uri="{FF2B5EF4-FFF2-40B4-BE49-F238E27FC236}">
                <a16:creationId xmlns:a16="http://schemas.microsoft.com/office/drawing/2014/main" id="{33EDA256-2D34-EF43-8234-BBCBA141FC2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203534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5A2331E4-352A-1541-AAB7-A9F1F82938E1}"/>
              </a:ext>
            </a:extLst>
          </p:cNvPr>
          <p:cNvSpPr>
            <a:spLocks noGrp="1"/>
          </p:cNvSpPr>
          <p:nvPr>
            <p:ph type="body" idx="1"/>
          </p:nvPr>
        </p:nvSpPr>
        <p:spPr>
          <a:xfrm>
            <a:off x="1006899" y="677700"/>
            <a:ext cx="7372169" cy="2927146"/>
          </a:xfrm>
        </p:spPr>
        <p:txBody>
          <a:bodyPr/>
          <a:lstStyle/>
          <a:p>
            <a:r>
              <a:rPr lang="tr-TR" dirty="0"/>
              <a:t>Zeka kavramı; soyut düşünme, akıl yürütme, deneyimlerden yararlanma ve değişen çevresel koşullara uyum gösterme yeteneklerini </a:t>
            </a:r>
            <a:r>
              <a:rPr lang="tr-TR" dirty="0" smtClean="0"/>
              <a:t>içermektedir.</a:t>
            </a:r>
            <a:endParaRPr lang="tr-TR" dirty="0"/>
          </a:p>
        </p:txBody>
      </p:sp>
      <p:sp>
        <p:nvSpPr>
          <p:cNvPr id="3" name="Slayt Numarası Yer Tutucusu 2">
            <a:extLst>
              <a:ext uri="{FF2B5EF4-FFF2-40B4-BE49-F238E27FC236}">
                <a16:creationId xmlns:a16="http://schemas.microsoft.com/office/drawing/2014/main" id="{89740CC5-CB0E-FB43-AD30-BA9458EA399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2176699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52C82BD4-A78F-E84C-8CD7-7DE5BFE05782}"/>
              </a:ext>
            </a:extLst>
          </p:cNvPr>
          <p:cNvSpPr>
            <a:spLocks noGrp="1"/>
          </p:cNvSpPr>
          <p:nvPr>
            <p:ph type="body" idx="1"/>
          </p:nvPr>
        </p:nvSpPr>
        <p:spPr>
          <a:xfrm>
            <a:off x="395654" y="1909300"/>
            <a:ext cx="8748346" cy="3234200"/>
          </a:xfrm>
        </p:spPr>
        <p:txBody>
          <a:bodyPr/>
          <a:lstStyle/>
          <a:p>
            <a:r>
              <a:rPr lang="tr-TR" sz="2000" dirty="0"/>
              <a:t>Evlat edinilen çocuklar ile gerçekleştirilen çalışmalar, IQ puanlarında çevresinin etkisini göstermektedir. </a:t>
            </a:r>
          </a:p>
          <a:p>
            <a:r>
              <a:rPr lang="tr-TR" sz="2000" dirty="0"/>
              <a:t>Evlat edinilen çocukların IQ puanlarının içinde büyüdükleri çevreden etkilendiği görülmektedir (</a:t>
            </a:r>
            <a:r>
              <a:rPr lang="tr-TR" sz="2000" dirty="0" err="1"/>
              <a:t>van</a:t>
            </a:r>
            <a:r>
              <a:rPr lang="tr-TR" sz="2000" dirty="0"/>
              <a:t> </a:t>
            </a:r>
            <a:r>
              <a:rPr lang="tr-TR" sz="2000" dirty="0" err="1"/>
              <a:t>Ijzendoorn</a:t>
            </a:r>
            <a:r>
              <a:rPr lang="tr-TR" sz="2000" dirty="0"/>
              <a:t>, </a:t>
            </a:r>
            <a:r>
              <a:rPr lang="tr-TR" sz="2000" dirty="0" err="1"/>
              <a:t>Juffer</a:t>
            </a:r>
            <a:r>
              <a:rPr lang="tr-TR" sz="2000" dirty="0"/>
              <a:t> &amp; </a:t>
            </a:r>
            <a:r>
              <a:rPr lang="tr-TR" sz="2000" dirty="0" err="1"/>
              <a:t>Poelhuis</a:t>
            </a:r>
            <a:r>
              <a:rPr lang="tr-TR" sz="2000" dirty="0"/>
              <a:t>, 2005).</a:t>
            </a:r>
          </a:p>
          <a:p>
            <a:r>
              <a:rPr lang="tr-TR" sz="2000" dirty="0"/>
              <a:t>62 çalışma ile gerçekleştirilen meta-analiz çalışmasına göre; evlat edinilen çocuklar, evlat edinilmemiş kardeşlerinden daha yüksek puan aldığı ve okul performanslarının daha iyi olduğu belirlenmiştir (</a:t>
            </a:r>
            <a:r>
              <a:rPr lang="tr-TR" sz="2000" dirty="0" err="1"/>
              <a:t>van</a:t>
            </a:r>
            <a:r>
              <a:rPr lang="tr-TR" sz="2000" dirty="0"/>
              <a:t> </a:t>
            </a:r>
            <a:r>
              <a:rPr lang="tr-TR" sz="2000" dirty="0" err="1"/>
              <a:t>Ijzendoorn</a:t>
            </a:r>
            <a:r>
              <a:rPr lang="tr-TR" sz="2000" dirty="0"/>
              <a:t>, </a:t>
            </a:r>
            <a:r>
              <a:rPr lang="tr-TR" sz="2000" dirty="0" err="1"/>
              <a:t>Juffer</a:t>
            </a:r>
            <a:r>
              <a:rPr lang="tr-TR" sz="2000" dirty="0"/>
              <a:t> &amp; </a:t>
            </a:r>
            <a:r>
              <a:rPr lang="tr-TR" sz="2000" dirty="0" err="1"/>
              <a:t>Poelhuis</a:t>
            </a:r>
            <a:r>
              <a:rPr lang="tr-TR" sz="2000" dirty="0"/>
              <a:t>, 2005).</a:t>
            </a:r>
          </a:p>
        </p:txBody>
      </p:sp>
      <p:sp>
        <p:nvSpPr>
          <p:cNvPr id="4" name="Slayt Numarası Yer Tutucusu 3">
            <a:extLst>
              <a:ext uri="{FF2B5EF4-FFF2-40B4-BE49-F238E27FC236}">
                <a16:creationId xmlns:a16="http://schemas.microsoft.com/office/drawing/2014/main" id="{9134B29A-9D79-974E-83B0-4F70688AD68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1652571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2E46FD-6F17-3044-A105-DD893B6D6B12}"/>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F0F48814-3103-3241-9668-B0DDC720E5AE}"/>
              </a:ext>
            </a:extLst>
          </p:cNvPr>
          <p:cNvSpPr>
            <a:spLocks noGrp="1"/>
          </p:cNvSpPr>
          <p:nvPr>
            <p:ph type="body" idx="1"/>
          </p:nvPr>
        </p:nvSpPr>
        <p:spPr>
          <a:xfrm>
            <a:off x="1354015" y="1909300"/>
            <a:ext cx="7332785" cy="2764800"/>
          </a:xfrm>
        </p:spPr>
        <p:txBody>
          <a:bodyPr/>
          <a:lstStyle/>
          <a:p>
            <a:pPr algn="just"/>
            <a:r>
              <a:rPr lang="tr-TR" dirty="0"/>
              <a:t>Evlat edinilen 7-17 yaş arası çocukların zeka puanlarının, biyolojik annelerinin zeka puanlarından 10 ile 15 puan arasında daha yüksek olduğu </a:t>
            </a:r>
            <a:r>
              <a:rPr lang="tr-TR" dirty="0" smtClean="0"/>
              <a:t>belirlenmiştir.</a:t>
            </a:r>
            <a:endParaRPr lang="tr-TR" b="1" dirty="0"/>
          </a:p>
        </p:txBody>
      </p:sp>
      <p:sp>
        <p:nvSpPr>
          <p:cNvPr id="4" name="Slayt Numarası Yer Tutucusu 3">
            <a:extLst>
              <a:ext uri="{FF2B5EF4-FFF2-40B4-BE49-F238E27FC236}">
                <a16:creationId xmlns:a16="http://schemas.microsoft.com/office/drawing/2014/main" id="{A95BC7AB-0E6A-A446-901D-D579B8A0741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1601403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5A2AE9-CFB9-D84E-B8BB-98D7165F4BE3}"/>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1578A180-15F8-2046-A04B-432345D8AE20}"/>
              </a:ext>
            </a:extLst>
          </p:cNvPr>
          <p:cNvSpPr>
            <a:spLocks noGrp="1"/>
          </p:cNvSpPr>
          <p:nvPr>
            <p:ph type="body" idx="1"/>
          </p:nvPr>
        </p:nvSpPr>
        <p:spPr>
          <a:xfrm>
            <a:off x="457200" y="1909300"/>
            <a:ext cx="8229600" cy="2847338"/>
          </a:xfrm>
        </p:spPr>
        <p:txBody>
          <a:bodyPr/>
          <a:lstStyle/>
          <a:p>
            <a:r>
              <a:rPr lang="tr-TR" dirty="0">
                <a:latin typeface="Calibri" panose="020F0502020204030204" pitchFamily="34" charset="0"/>
                <a:cs typeface="Calibri" panose="020F0502020204030204" pitchFamily="34" charset="0"/>
              </a:rPr>
              <a:t>Bebeklik döneminde evlat edinilen 38 çocuk ile gerçekleştirilen çalışmada; çocukların bir kısmının anne babaları daha eğitimlidir. Çocukların diğer bir kısmı ise daha düşük eğitim düzeyine sahiptirler. Her iki gruptaki çocukların bazıları yüksek, bazıları da düşük toplumsal sınıfa ait aileler tarafından evlat </a:t>
            </a:r>
            <a:r>
              <a:rPr lang="tr-TR" dirty="0" smtClean="0">
                <a:latin typeface="Calibri" panose="020F0502020204030204" pitchFamily="34" charset="0"/>
                <a:cs typeface="Calibri" panose="020F0502020204030204" pitchFamily="34" charset="0"/>
              </a:rPr>
              <a:t>edinilmiştir. Tabloda </a:t>
            </a:r>
            <a:r>
              <a:rPr lang="tr-TR" dirty="0">
                <a:latin typeface="Calibri" panose="020F0502020204030204" pitchFamily="34" charset="0"/>
                <a:cs typeface="Calibri" panose="020F0502020204030204" pitchFamily="34" charset="0"/>
              </a:rPr>
              <a:t>çocukların ergenlik döneminde IQ puanları verilmiştir. </a:t>
            </a:r>
            <a:endParaRPr lang="tr-TR" dirty="0"/>
          </a:p>
        </p:txBody>
      </p:sp>
      <p:sp>
        <p:nvSpPr>
          <p:cNvPr id="4" name="Slayt Numarası Yer Tutucusu 3">
            <a:extLst>
              <a:ext uri="{FF2B5EF4-FFF2-40B4-BE49-F238E27FC236}">
                <a16:creationId xmlns:a16="http://schemas.microsoft.com/office/drawing/2014/main" id="{6E5CCBDC-98EE-714B-9667-77EDADC71BA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3405783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895798-7CBC-4940-9292-BC1C73D40C2C}"/>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E086CF64-DC1D-524A-A524-653F29A0E48D}"/>
              </a:ext>
            </a:extLst>
          </p:cNvPr>
          <p:cNvSpPr>
            <a:spLocks noGrp="1"/>
          </p:cNvSpPr>
          <p:nvPr>
            <p:ph type="body" idx="1"/>
          </p:nvPr>
        </p:nvSpPr>
        <p:spPr>
          <a:xfrm>
            <a:off x="3068516" y="4515981"/>
            <a:ext cx="3297115" cy="561338"/>
          </a:xfrm>
        </p:spPr>
        <p:txBody>
          <a:bodyPr/>
          <a:lstStyle/>
          <a:p>
            <a:pPr marL="76200" indent="0">
              <a:buNone/>
            </a:pPr>
            <a:endParaRPr lang="tr-TR" dirty="0"/>
          </a:p>
        </p:txBody>
      </p:sp>
      <p:sp>
        <p:nvSpPr>
          <p:cNvPr id="4" name="Slayt Numarası Yer Tutucusu 3">
            <a:extLst>
              <a:ext uri="{FF2B5EF4-FFF2-40B4-BE49-F238E27FC236}">
                <a16:creationId xmlns:a16="http://schemas.microsoft.com/office/drawing/2014/main" id="{E26006BA-14DE-4E4B-BAF6-7B0403B4B0F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23</a:t>
            </a:fld>
            <a:endParaRPr lang="en"/>
          </a:p>
        </p:txBody>
      </p:sp>
      <p:graphicFrame>
        <p:nvGraphicFramePr>
          <p:cNvPr id="5" name="Tablo 5">
            <a:extLst>
              <a:ext uri="{FF2B5EF4-FFF2-40B4-BE49-F238E27FC236}">
                <a16:creationId xmlns:a16="http://schemas.microsoft.com/office/drawing/2014/main" id="{72080B05-6BF1-9F40-B232-1FCB3F1B4080}"/>
              </a:ext>
            </a:extLst>
          </p:cNvPr>
          <p:cNvGraphicFramePr>
            <a:graphicFrameLocks noGrp="1"/>
          </p:cNvGraphicFramePr>
          <p:nvPr>
            <p:extLst>
              <p:ext uri="{D42A27DB-BD31-4B8C-83A1-F6EECF244321}">
                <p14:modId xmlns:p14="http://schemas.microsoft.com/office/powerpoint/2010/main" val="3070958784"/>
              </p:ext>
            </p:extLst>
          </p:nvPr>
        </p:nvGraphicFramePr>
        <p:xfrm>
          <a:off x="1669073" y="2428860"/>
          <a:ext cx="6096000" cy="1630680"/>
        </p:xfrm>
        <a:graphic>
          <a:graphicData uri="http://schemas.openxmlformats.org/drawingml/2006/table">
            <a:tbl>
              <a:tblPr firstRow="1" bandRow="1">
                <a:tableStyleId>{72833802-FEF1-4C79-8D5D-14CF1EAF98D9}</a:tableStyleId>
              </a:tblPr>
              <a:tblGrid>
                <a:gridCol w="1524000">
                  <a:extLst>
                    <a:ext uri="{9D8B030D-6E8A-4147-A177-3AD203B41FA5}">
                      <a16:colId xmlns:a16="http://schemas.microsoft.com/office/drawing/2014/main" val="3693107607"/>
                    </a:ext>
                  </a:extLst>
                </a:gridCol>
                <a:gridCol w="1524000">
                  <a:extLst>
                    <a:ext uri="{9D8B030D-6E8A-4147-A177-3AD203B41FA5}">
                      <a16:colId xmlns:a16="http://schemas.microsoft.com/office/drawing/2014/main" val="3371404444"/>
                    </a:ext>
                  </a:extLst>
                </a:gridCol>
                <a:gridCol w="1524000">
                  <a:extLst>
                    <a:ext uri="{9D8B030D-6E8A-4147-A177-3AD203B41FA5}">
                      <a16:colId xmlns:a16="http://schemas.microsoft.com/office/drawing/2014/main" val="206325452"/>
                    </a:ext>
                  </a:extLst>
                </a:gridCol>
                <a:gridCol w="1524000">
                  <a:extLst>
                    <a:ext uri="{9D8B030D-6E8A-4147-A177-3AD203B41FA5}">
                      <a16:colId xmlns:a16="http://schemas.microsoft.com/office/drawing/2014/main" val="348352825"/>
                    </a:ext>
                  </a:extLst>
                </a:gridCol>
              </a:tblGrid>
              <a:tr h="370840">
                <a:tc>
                  <a:txBody>
                    <a:bodyPr/>
                    <a:lstStyle/>
                    <a:p>
                      <a:endParaRPr lang="tr-TR"/>
                    </a:p>
                  </a:txBody>
                  <a:tcPr/>
                </a:tc>
                <a:tc>
                  <a:txBody>
                    <a:bodyPr/>
                    <a:lstStyle/>
                    <a:p>
                      <a:endParaRPr lang="tr-TR" dirty="0"/>
                    </a:p>
                  </a:txBody>
                  <a:tcPr/>
                </a:tc>
                <a:tc gridSpan="2">
                  <a:txBody>
                    <a:bodyPr/>
                    <a:lstStyle/>
                    <a:p>
                      <a:r>
                        <a:rPr lang="tr-TR" dirty="0"/>
                        <a:t>Evlat edinen ebeveynin toplumsal sınıfı</a:t>
                      </a:r>
                    </a:p>
                  </a:txBody>
                  <a:tcPr/>
                </a:tc>
                <a:tc hMerge="1">
                  <a:txBody>
                    <a:bodyPr/>
                    <a:lstStyle/>
                    <a:p>
                      <a:endParaRPr lang="tr-TR" dirty="0"/>
                    </a:p>
                  </a:txBody>
                  <a:tcPr/>
                </a:tc>
                <a:extLst>
                  <a:ext uri="{0D108BD9-81ED-4DB2-BD59-A6C34878D82A}">
                    <a16:rowId xmlns:a16="http://schemas.microsoft.com/office/drawing/2014/main" val="654125552"/>
                  </a:ext>
                </a:extLst>
              </a:tr>
              <a:tr h="370840">
                <a:tc>
                  <a:txBody>
                    <a:bodyPr/>
                    <a:lstStyle/>
                    <a:p>
                      <a:endParaRPr lang="tr-TR" dirty="0"/>
                    </a:p>
                  </a:txBody>
                  <a:tcPr/>
                </a:tc>
                <a:tc>
                  <a:txBody>
                    <a:bodyPr/>
                    <a:lstStyle/>
                    <a:p>
                      <a:endParaRPr lang="tr-TR" dirty="0"/>
                    </a:p>
                  </a:txBody>
                  <a:tcPr/>
                </a:tc>
                <a:tc>
                  <a:txBody>
                    <a:bodyPr/>
                    <a:lstStyle/>
                    <a:p>
                      <a:r>
                        <a:rPr lang="tr-TR" dirty="0"/>
                        <a:t>Yüksek</a:t>
                      </a:r>
                    </a:p>
                  </a:txBody>
                  <a:tcPr/>
                </a:tc>
                <a:tc>
                  <a:txBody>
                    <a:bodyPr/>
                    <a:lstStyle/>
                    <a:p>
                      <a:r>
                        <a:rPr lang="tr-TR" dirty="0"/>
                        <a:t>Düşük</a:t>
                      </a:r>
                    </a:p>
                  </a:txBody>
                  <a:tcPr/>
                </a:tc>
                <a:extLst>
                  <a:ext uri="{0D108BD9-81ED-4DB2-BD59-A6C34878D82A}">
                    <a16:rowId xmlns:a16="http://schemas.microsoft.com/office/drawing/2014/main" val="3767036810"/>
                  </a:ext>
                </a:extLst>
              </a:tr>
              <a:tr h="370840">
                <a:tc rowSpan="2">
                  <a:txBody>
                    <a:bodyPr/>
                    <a:lstStyle/>
                    <a:p>
                      <a:r>
                        <a:rPr lang="tr-TR" dirty="0"/>
                        <a:t>Öz ebeveynin toplumsal sınıfı</a:t>
                      </a:r>
                    </a:p>
                  </a:txBody>
                  <a:tcPr/>
                </a:tc>
                <a:tc>
                  <a:txBody>
                    <a:bodyPr/>
                    <a:lstStyle/>
                    <a:p>
                      <a:r>
                        <a:rPr lang="tr-TR" dirty="0"/>
                        <a:t>Yüksek</a:t>
                      </a:r>
                    </a:p>
                  </a:txBody>
                  <a:tcPr/>
                </a:tc>
                <a:tc>
                  <a:txBody>
                    <a:bodyPr/>
                    <a:lstStyle/>
                    <a:p>
                      <a:r>
                        <a:rPr lang="tr-TR" dirty="0"/>
                        <a:t>119,60</a:t>
                      </a:r>
                    </a:p>
                  </a:txBody>
                  <a:tcPr/>
                </a:tc>
                <a:tc>
                  <a:txBody>
                    <a:bodyPr/>
                    <a:lstStyle/>
                    <a:p>
                      <a:r>
                        <a:rPr lang="tr-TR" dirty="0"/>
                        <a:t>107,50</a:t>
                      </a:r>
                    </a:p>
                  </a:txBody>
                  <a:tcPr/>
                </a:tc>
                <a:extLst>
                  <a:ext uri="{0D108BD9-81ED-4DB2-BD59-A6C34878D82A}">
                    <a16:rowId xmlns:a16="http://schemas.microsoft.com/office/drawing/2014/main" val="762233859"/>
                  </a:ext>
                </a:extLst>
              </a:tr>
              <a:tr h="370840">
                <a:tc vMerge="1">
                  <a:txBody>
                    <a:bodyPr/>
                    <a:lstStyle/>
                    <a:p>
                      <a:endParaRPr lang="tr-TR" dirty="0"/>
                    </a:p>
                  </a:txBody>
                  <a:tcPr/>
                </a:tc>
                <a:tc>
                  <a:txBody>
                    <a:bodyPr/>
                    <a:lstStyle/>
                    <a:p>
                      <a:r>
                        <a:rPr lang="tr-TR" dirty="0"/>
                        <a:t>Düşük</a:t>
                      </a:r>
                    </a:p>
                  </a:txBody>
                  <a:tcPr/>
                </a:tc>
                <a:tc>
                  <a:txBody>
                    <a:bodyPr/>
                    <a:lstStyle/>
                    <a:p>
                      <a:r>
                        <a:rPr lang="tr-TR" dirty="0"/>
                        <a:t>103,60</a:t>
                      </a:r>
                    </a:p>
                  </a:txBody>
                  <a:tcPr/>
                </a:tc>
                <a:tc>
                  <a:txBody>
                    <a:bodyPr/>
                    <a:lstStyle/>
                    <a:p>
                      <a:r>
                        <a:rPr lang="tr-TR" dirty="0"/>
                        <a:t>92,40</a:t>
                      </a:r>
                    </a:p>
                  </a:txBody>
                  <a:tcPr/>
                </a:tc>
                <a:extLst>
                  <a:ext uri="{0D108BD9-81ED-4DB2-BD59-A6C34878D82A}">
                    <a16:rowId xmlns:a16="http://schemas.microsoft.com/office/drawing/2014/main" val="1037618378"/>
                  </a:ext>
                </a:extLst>
              </a:tr>
            </a:tbl>
          </a:graphicData>
        </a:graphic>
      </p:graphicFrame>
    </p:spTree>
    <p:extLst>
      <p:ext uri="{BB962C8B-B14F-4D97-AF65-F5344CB8AC3E}">
        <p14:creationId xmlns:p14="http://schemas.microsoft.com/office/powerpoint/2010/main" val="3800527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072C2A-5CCE-4A41-B496-3C49E6FD7ADE}"/>
              </a:ext>
            </a:extLst>
          </p:cNvPr>
          <p:cNvSpPr>
            <a:spLocks noGrp="1"/>
          </p:cNvSpPr>
          <p:nvPr>
            <p:ph type="title"/>
          </p:nvPr>
        </p:nvSpPr>
        <p:spPr/>
        <p:txBody>
          <a:bodyPr/>
          <a:lstStyle/>
          <a:p>
            <a:endParaRPr lang="tr-TR"/>
          </a:p>
        </p:txBody>
      </p:sp>
      <p:sp>
        <p:nvSpPr>
          <p:cNvPr id="4" name="Slayt Numarası Yer Tutucusu 3">
            <a:extLst>
              <a:ext uri="{FF2B5EF4-FFF2-40B4-BE49-F238E27FC236}">
                <a16:creationId xmlns:a16="http://schemas.microsoft.com/office/drawing/2014/main" id="{15638463-948D-5D42-963A-A978EA8178F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24</a:t>
            </a:fld>
            <a:endParaRPr lang="en"/>
          </a:p>
        </p:txBody>
      </p:sp>
      <p:sp>
        <p:nvSpPr>
          <p:cNvPr id="6" name="Metin Yer Tutucusu 5">
            <a:extLst>
              <a:ext uri="{FF2B5EF4-FFF2-40B4-BE49-F238E27FC236}">
                <a16:creationId xmlns:a16="http://schemas.microsoft.com/office/drawing/2014/main" id="{5413E32E-18A3-8042-9F9F-DCE995193832}"/>
              </a:ext>
            </a:extLst>
          </p:cNvPr>
          <p:cNvSpPr>
            <a:spLocks noGrp="1"/>
          </p:cNvSpPr>
          <p:nvPr>
            <p:ph type="body" idx="1"/>
          </p:nvPr>
        </p:nvSpPr>
        <p:spPr>
          <a:xfrm>
            <a:off x="1160585" y="1909300"/>
            <a:ext cx="7526215" cy="2764800"/>
          </a:xfrm>
        </p:spPr>
        <p:txBody>
          <a:bodyPr/>
          <a:lstStyle/>
          <a:p>
            <a:pPr algn="just"/>
            <a:r>
              <a:rPr lang="tr-TR" dirty="0"/>
              <a:t>Aynı zamanda çevresel faktörler içerisinde ekonomik duruma bağlı olarak hastalıklara yakalanma, tedaviye ulaşma, beslenme gibi faktörler de çocukların zeka düzeyleri ve gelişimlerini etkileyen etmenler </a:t>
            </a:r>
            <a:r>
              <a:rPr lang="tr-TR" dirty="0" smtClean="0"/>
              <a:t>arasındadır. </a:t>
            </a:r>
            <a:endParaRPr lang="tr-TR" dirty="0"/>
          </a:p>
        </p:txBody>
      </p:sp>
    </p:spTree>
    <p:extLst>
      <p:ext uri="{BB962C8B-B14F-4D97-AF65-F5344CB8AC3E}">
        <p14:creationId xmlns:p14="http://schemas.microsoft.com/office/powerpoint/2010/main" val="219753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EE15F5-2787-9D4A-AEA9-A5E0BBEFC639}"/>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11268160-C931-5341-8225-BEC5DC1A7163}"/>
              </a:ext>
            </a:extLst>
          </p:cNvPr>
          <p:cNvSpPr>
            <a:spLocks noGrp="1"/>
          </p:cNvSpPr>
          <p:nvPr>
            <p:ph type="body" idx="1"/>
          </p:nvPr>
        </p:nvSpPr>
        <p:spPr>
          <a:xfrm>
            <a:off x="294542" y="2318770"/>
            <a:ext cx="8554915" cy="2020862"/>
          </a:xfrm>
        </p:spPr>
        <p:txBody>
          <a:bodyPr/>
          <a:lstStyle/>
          <a:p>
            <a:r>
              <a:rPr lang="tr-TR" dirty="0">
                <a:latin typeface="Calibri" panose="020F0502020204030204" pitchFamily="34" charset="0"/>
                <a:cs typeface="Calibri" panose="020F0502020204030204" pitchFamily="34" charset="0"/>
              </a:rPr>
              <a:t>Ebeveynlerin çocuk </a:t>
            </a:r>
            <a:r>
              <a:rPr lang="tr-TR" dirty="0" err="1">
                <a:latin typeface="Calibri" panose="020F0502020204030204" pitchFamily="34" charset="0"/>
                <a:cs typeface="Calibri" panose="020F0502020204030204" pitchFamily="34" charset="0"/>
              </a:rPr>
              <a:t>yetiştirme</a:t>
            </a:r>
            <a:r>
              <a:rPr lang="tr-TR" dirty="0">
                <a:latin typeface="Calibri" panose="020F0502020204030204" pitchFamily="34" charset="0"/>
                <a:cs typeface="Calibri" panose="020F0502020204030204" pitchFamily="34" charset="0"/>
              </a:rPr>
              <a:t> tutumlarının </a:t>
            </a:r>
            <a:r>
              <a:rPr lang="tr-TR" dirty="0" err="1">
                <a:latin typeface="Calibri" panose="020F0502020204030204" pitchFamily="34" charset="0"/>
                <a:cs typeface="Calibri" panose="020F0502020204030204" pitchFamily="34" charset="0"/>
              </a:rPr>
              <a:t>kültürlerarasında</a:t>
            </a:r>
            <a:r>
              <a:rPr lang="tr-TR" dirty="0">
                <a:latin typeface="Calibri" panose="020F0502020204030204" pitchFamily="34" charset="0"/>
                <a:cs typeface="Calibri" panose="020F0502020204030204" pitchFamily="34" charset="0"/>
              </a:rPr>
              <a:t> farklı </a:t>
            </a:r>
            <a:r>
              <a:rPr lang="tr-TR" dirty="0" err="1">
                <a:latin typeface="Calibri" panose="020F0502020204030204" pitchFamily="34" charset="0"/>
                <a:cs typeface="Calibri" panose="020F0502020204030204" pitchFamily="34" charset="0"/>
              </a:rPr>
              <a:t>gelişimsel</a:t>
            </a:r>
            <a:r>
              <a:rPr lang="tr-TR" dirty="0">
                <a:latin typeface="Calibri" panose="020F0502020204030204" pitchFamily="34" charset="0"/>
                <a:cs typeface="Calibri" panose="020F0502020204030204" pitchFamily="34" charset="0"/>
              </a:rPr>
              <a:t> sorunlar </a:t>
            </a:r>
            <a:r>
              <a:rPr lang="tr-TR" dirty="0" err="1">
                <a:latin typeface="Calibri" panose="020F0502020204030204" pitchFamily="34" charset="0"/>
                <a:cs typeface="Calibri" panose="020F0502020204030204" pitchFamily="34" charset="0"/>
              </a:rPr>
              <a:t>üzerinde</a:t>
            </a:r>
            <a:r>
              <a:rPr lang="tr-TR" dirty="0">
                <a:latin typeface="Calibri" panose="020F0502020204030204" pitchFamily="34" charset="0"/>
                <a:cs typeface="Calibri" panose="020F0502020204030204" pitchFamily="34" charset="0"/>
              </a:rPr>
              <a:t> etkili </a:t>
            </a:r>
            <a:r>
              <a:rPr lang="tr-TR" dirty="0" err="1">
                <a:latin typeface="Calibri" panose="020F0502020204030204" pitchFamily="34" charset="0"/>
                <a:cs typeface="Calibri" panose="020F0502020204030204" pitchFamily="34" charset="0"/>
              </a:rPr>
              <a:t>olduğunu</a:t>
            </a:r>
            <a:r>
              <a:rPr lang="tr-TR" dirty="0">
                <a:latin typeface="Calibri" panose="020F0502020204030204" pitchFamily="34" charset="0"/>
                <a:cs typeface="Calibri" panose="020F0502020204030204" pitchFamily="34" charset="0"/>
              </a:rPr>
              <a:t> bilinmektedir. </a:t>
            </a:r>
          </a:p>
          <a:p>
            <a:r>
              <a:rPr lang="tr-TR" dirty="0">
                <a:latin typeface="Calibri" panose="020F0502020204030204" pitchFamily="34" charset="0"/>
                <a:cs typeface="Calibri" panose="020F0502020204030204" pitchFamily="34" charset="0"/>
              </a:rPr>
              <a:t>Ebeveynlerin tutumlarındaki farklılıkların </a:t>
            </a:r>
            <a:r>
              <a:rPr lang="tr-TR" dirty="0" err="1">
                <a:latin typeface="Calibri" panose="020F0502020204030204" pitchFamily="34" charset="0"/>
                <a:cs typeface="Calibri" panose="020F0502020204030204" pitchFamily="34" charset="0"/>
              </a:rPr>
              <a:t>çocuğun</a:t>
            </a:r>
            <a:r>
              <a:rPr lang="tr-TR" dirty="0">
                <a:latin typeface="Calibri" panose="020F0502020204030204" pitchFamily="34" charset="0"/>
                <a:cs typeface="Calibri" panose="020F0502020204030204" pitchFamily="34" charset="0"/>
              </a:rPr>
              <a:t> </a:t>
            </a:r>
            <a:r>
              <a:rPr lang="tr-TR" dirty="0" err="1">
                <a:latin typeface="Calibri" panose="020F0502020204030204" pitchFamily="34" charset="0"/>
                <a:cs typeface="Calibri" panose="020F0502020204030204" pitchFamily="34" charset="0"/>
              </a:rPr>
              <a:t>bilişsel</a:t>
            </a:r>
            <a:r>
              <a:rPr lang="tr-TR" dirty="0">
                <a:latin typeface="Calibri" panose="020F0502020204030204" pitchFamily="34" charset="0"/>
                <a:cs typeface="Calibri" panose="020F0502020204030204" pitchFamily="34" charset="0"/>
              </a:rPr>
              <a:t> ve motor </a:t>
            </a:r>
            <a:r>
              <a:rPr lang="tr-TR" dirty="0" err="1">
                <a:latin typeface="Calibri" panose="020F0502020204030204" pitchFamily="34" charset="0"/>
                <a:cs typeface="Calibri" panose="020F0502020204030204" pitchFamily="34" charset="0"/>
              </a:rPr>
              <a:t>gelişimlerini</a:t>
            </a:r>
            <a:r>
              <a:rPr lang="tr-TR" dirty="0">
                <a:latin typeface="Calibri" panose="020F0502020204030204" pitchFamily="34" charset="0"/>
                <a:cs typeface="Calibri" panose="020F0502020204030204" pitchFamily="34" charset="0"/>
              </a:rPr>
              <a:t> de </a:t>
            </a:r>
            <a:r>
              <a:rPr lang="tr-TR" dirty="0" err="1">
                <a:latin typeface="Calibri" panose="020F0502020204030204" pitchFamily="34" charset="0"/>
                <a:cs typeface="Calibri" panose="020F0502020204030204" pitchFamily="34" charset="0"/>
              </a:rPr>
              <a:t>etkilediği</a:t>
            </a:r>
            <a:r>
              <a:rPr lang="tr-TR" dirty="0">
                <a:latin typeface="Calibri" panose="020F0502020204030204" pitchFamily="34" charset="0"/>
                <a:cs typeface="Calibri" panose="020F0502020204030204" pitchFamily="34" charset="0"/>
              </a:rPr>
              <a:t> </a:t>
            </a:r>
            <a:r>
              <a:rPr lang="tr-TR" dirty="0" smtClean="0">
                <a:latin typeface="Calibri" panose="020F0502020204030204" pitchFamily="34" charset="0"/>
                <a:cs typeface="Calibri" panose="020F0502020204030204" pitchFamily="34" charset="0"/>
              </a:rPr>
              <a:t>görülmektedir.</a:t>
            </a:r>
            <a:endParaRPr lang="tr-TR"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a16="http://schemas.microsoft.com/office/drawing/2014/main" id="{4A7DE09C-46DF-BD4E-BA57-062A558DFEE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3827447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C0D5B8-07F1-1C43-BD8E-C7B0AAE24D6C}"/>
              </a:ext>
            </a:extLst>
          </p:cNvPr>
          <p:cNvSpPr>
            <a:spLocks noGrp="1"/>
          </p:cNvSpPr>
          <p:nvPr>
            <p:ph type="title"/>
          </p:nvPr>
        </p:nvSpPr>
        <p:spPr/>
        <p:txBody>
          <a:bodyPr/>
          <a:lstStyle/>
          <a:p>
            <a:r>
              <a:rPr lang="tr-TR" dirty="0"/>
              <a:t>Zeka ve Eğitim Düzeyi</a:t>
            </a:r>
          </a:p>
        </p:txBody>
      </p:sp>
      <p:sp>
        <p:nvSpPr>
          <p:cNvPr id="3" name="Metin Yer Tutucusu 2">
            <a:extLst>
              <a:ext uri="{FF2B5EF4-FFF2-40B4-BE49-F238E27FC236}">
                <a16:creationId xmlns:a16="http://schemas.microsoft.com/office/drawing/2014/main" id="{C24C2F24-35A1-6F45-B729-F9294D068346}"/>
              </a:ext>
            </a:extLst>
          </p:cNvPr>
          <p:cNvSpPr>
            <a:spLocks noGrp="1"/>
          </p:cNvSpPr>
          <p:nvPr>
            <p:ph type="body" idx="1"/>
          </p:nvPr>
        </p:nvSpPr>
        <p:spPr>
          <a:xfrm>
            <a:off x="1195754" y="1909300"/>
            <a:ext cx="7491046" cy="2764800"/>
          </a:xfrm>
        </p:spPr>
        <p:txBody>
          <a:bodyPr/>
          <a:lstStyle/>
          <a:p>
            <a:r>
              <a:rPr lang="tr-TR" dirty="0"/>
              <a:t>Zeka ve eğitim düzeyi arasında doğrusal bir ilişki mevcuttur. Zeka düzeyi yüksek olan bireyler eğitim kademelerinde daha üst düzeylere kadar ilerler. </a:t>
            </a:r>
          </a:p>
          <a:p>
            <a:endParaRPr lang="tr-TR" dirty="0"/>
          </a:p>
          <a:p>
            <a:endParaRPr lang="tr-TR" dirty="0"/>
          </a:p>
        </p:txBody>
      </p:sp>
      <p:sp>
        <p:nvSpPr>
          <p:cNvPr id="4" name="Slayt Numarası Yer Tutucusu 3">
            <a:extLst>
              <a:ext uri="{FF2B5EF4-FFF2-40B4-BE49-F238E27FC236}">
                <a16:creationId xmlns:a16="http://schemas.microsoft.com/office/drawing/2014/main" id="{4480658F-C6C4-774B-8D1C-D77BB5074E8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3342395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938883-4F48-EF45-9143-05B43CCA9EDA}"/>
              </a:ext>
            </a:extLst>
          </p:cNvPr>
          <p:cNvSpPr>
            <a:spLocks noGrp="1"/>
          </p:cNvSpPr>
          <p:nvPr>
            <p:ph type="title"/>
          </p:nvPr>
        </p:nvSpPr>
        <p:spPr/>
        <p:txBody>
          <a:bodyPr/>
          <a:lstStyle/>
          <a:p>
            <a:r>
              <a:rPr lang="tr-TR" dirty="0"/>
              <a:t>Zeka ve Okul Yaşamı</a:t>
            </a:r>
          </a:p>
        </p:txBody>
      </p:sp>
      <p:sp>
        <p:nvSpPr>
          <p:cNvPr id="3" name="Metin Yer Tutucusu 2">
            <a:extLst>
              <a:ext uri="{FF2B5EF4-FFF2-40B4-BE49-F238E27FC236}">
                <a16:creationId xmlns:a16="http://schemas.microsoft.com/office/drawing/2014/main" id="{A54BFE79-922F-FB44-927F-363E72DF5236}"/>
              </a:ext>
            </a:extLst>
          </p:cNvPr>
          <p:cNvSpPr>
            <a:spLocks noGrp="1"/>
          </p:cNvSpPr>
          <p:nvPr>
            <p:ph type="body" idx="1"/>
          </p:nvPr>
        </p:nvSpPr>
        <p:spPr>
          <a:xfrm>
            <a:off x="1679331" y="1909300"/>
            <a:ext cx="7007469" cy="2764800"/>
          </a:xfrm>
        </p:spPr>
        <p:txBody>
          <a:bodyPr/>
          <a:lstStyle/>
          <a:p>
            <a:r>
              <a:rPr lang="tr-TR" dirty="0"/>
              <a:t>Okula devam etmeyen çocuklar, okula düzenli olarak devam eden çocuklara göre daha düşük zeka düzeyine sahiptir. </a:t>
            </a:r>
          </a:p>
          <a:p>
            <a:r>
              <a:rPr lang="tr-TR" dirty="0"/>
              <a:t>Zenginleştirilmiş eğitim programı alan çocukların zeka düzeyleri </a:t>
            </a:r>
            <a:r>
              <a:rPr lang="tr-TR" dirty="0" smtClean="0"/>
              <a:t>yüksektir.</a:t>
            </a:r>
            <a:endParaRPr lang="tr-TR" dirty="0"/>
          </a:p>
        </p:txBody>
      </p:sp>
      <p:sp>
        <p:nvSpPr>
          <p:cNvPr id="4" name="Slayt Numarası Yer Tutucusu 3">
            <a:extLst>
              <a:ext uri="{FF2B5EF4-FFF2-40B4-BE49-F238E27FC236}">
                <a16:creationId xmlns:a16="http://schemas.microsoft.com/office/drawing/2014/main" id="{08DDF041-3B84-EA4D-A7BC-D03179DFC0B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2629733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3B60D3-960A-9640-BBDC-9F7880733E20}"/>
              </a:ext>
            </a:extLst>
          </p:cNvPr>
          <p:cNvSpPr>
            <a:spLocks noGrp="1"/>
          </p:cNvSpPr>
          <p:nvPr>
            <p:ph type="title"/>
          </p:nvPr>
        </p:nvSpPr>
        <p:spPr/>
        <p:txBody>
          <a:bodyPr/>
          <a:lstStyle/>
          <a:p>
            <a:r>
              <a:rPr lang="tr-TR" dirty="0"/>
              <a:t>Zeka ve Okul Yaşamı</a:t>
            </a:r>
          </a:p>
        </p:txBody>
      </p:sp>
      <p:sp>
        <p:nvSpPr>
          <p:cNvPr id="3" name="Metin Yer Tutucusu 2">
            <a:extLst>
              <a:ext uri="{FF2B5EF4-FFF2-40B4-BE49-F238E27FC236}">
                <a16:creationId xmlns:a16="http://schemas.microsoft.com/office/drawing/2014/main" id="{2BD2563A-03EC-B44F-93E9-2CC7BD9EB497}"/>
              </a:ext>
            </a:extLst>
          </p:cNvPr>
          <p:cNvSpPr>
            <a:spLocks noGrp="1"/>
          </p:cNvSpPr>
          <p:nvPr>
            <p:ph type="body" idx="1"/>
          </p:nvPr>
        </p:nvSpPr>
        <p:spPr>
          <a:xfrm>
            <a:off x="1143000" y="1909300"/>
            <a:ext cx="7543800" cy="2764800"/>
          </a:xfrm>
        </p:spPr>
        <p:txBody>
          <a:bodyPr/>
          <a:lstStyle/>
          <a:p>
            <a:pPr algn="just"/>
            <a:r>
              <a:rPr lang="tr-TR" dirty="0"/>
              <a:t>Okul zekayı etkileyen etmenlerden birisidir. </a:t>
            </a:r>
          </a:p>
          <a:p>
            <a:pPr algn="just"/>
            <a:r>
              <a:rPr lang="tr-TR" dirty="0"/>
              <a:t>Zorunlu eğitim sisteminden mahrum kalan çocuklarda daha düşük zeka puanları ortaya </a:t>
            </a:r>
            <a:r>
              <a:rPr lang="tr-TR" dirty="0" smtClean="0"/>
              <a:t>çıkmaktadır. </a:t>
            </a:r>
            <a:endParaRPr lang="tr-TR" dirty="0"/>
          </a:p>
          <a:p>
            <a:pPr algn="just"/>
            <a:endParaRPr lang="tr-TR" dirty="0"/>
          </a:p>
        </p:txBody>
      </p:sp>
      <p:sp>
        <p:nvSpPr>
          <p:cNvPr id="4" name="Slayt Numarası Yer Tutucusu 3">
            <a:extLst>
              <a:ext uri="{FF2B5EF4-FFF2-40B4-BE49-F238E27FC236}">
                <a16:creationId xmlns:a16="http://schemas.microsoft.com/office/drawing/2014/main" id="{822C8E9C-A733-DA4B-87A4-1282623ADBF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3389269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3AFFD1-3378-0C44-9FF7-09C9E41CF5C4}"/>
              </a:ext>
            </a:extLst>
          </p:cNvPr>
          <p:cNvSpPr>
            <a:spLocks noGrp="1"/>
          </p:cNvSpPr>
          <p:nvPr>
            <p:ph type="title"/>
          </p:nvPr>
        </p:nvSpPr>
        <p:spPr/>
        <p:txBody>
          <a:bodyPr/>
          <a:lstStyle/>
          <a:p>
            <a:r>
              <a:rPr lang="tr-TR" dirty="0" err="1"/>
              <a:t>Flynn</a:t>
            </a:r>
            <a:r>
              <a:rPr lang="tr-TR" dirty="0"/>
              <a:t> Etkisi</a:t>
            </a:r>
          </a:p>
        </p:txBody>
      </p:sp>
      <p:sp>
        <p:nvSpPr>
          <p:cNvPr id="3" name="Metin Yer Tutucusu 2">
            <a:extLst>
              <a:ext uri="{FF2B5EF4-FFF2-40B4-BE49-F238E27FC236}">
                <a16:creationId xmlns:a16="http://schemas.microsoft.com/office/drawing/2014/main" id="{ED5CDBC1-66B6-A741-B15D-01CDBAE4BDA3}"/>
              </a:ext>
            </a:extLst>
          </p:cNvPr>
          <p:cNvSpPr>
            <a:spLocks noGrp="1"/>
          </p:cNvSpPr>
          <p:nvPr>
            <p:ph type="body" idx="1"/>
          </p:nvPr>
        </p:nvSpPr>
        <p:spPr>
          <a:xfrm>
            <a:off x="527538" y="1909300"/>
            <a:ext cx="8515498" cy="3234200"/>
          </a:xfrm>
        </p:spPr>
        <p:txBody>
          <a:bodyPr/>
          <a:lstStyle/>
          <a:p>
            <a:pPr algn="just"/>
            <a:r>
              <a:rPr lang="tr-TR" dirty="0"/>
              <a:t>Zeka testlerinden alınan puanların yıllar içinde yükselmesinin sebebi toplumda zeka testlerine olan farkındalığın artmasından kaynaklanmaktadır. Aynı zamanda nüfusta eğitimli kesimlerin sayısının artması ve insanların daha fazla bilgiye maruz kalması ile eskiye göre zeka puanlarından alınan skorlar artmıştır. Bu artışa da </a:t>
            </a:r>
            <a:r>
              <a:rPr lang="tr-TR" dirty="0" err="1"/>
              <a:t>Flynn</a:t>
            </a:r>
            <a:r>
              <a:rPr lang="tr-TR" dirty="0"/>
              <a:t> etkisi </a:t>
            </a:r>
            <a:r>
              <a:rPr lang="tr-TR" dirty="0" smtClean="0"/>
              <a:t>denilmektedir.</a:t>
            </a:r>
            <a:endParaRPr lang="tr-TR" dirty="0"/>
          </a:p>
        </p:txBody>
      </p:sp>
      <p:sp>
        <p:nvSpPr>
          <p:cNvPr id="4" name="Slayt Numarası Yer Tutucusu 3">
            <a:extLst>
              <a:ext uri="{FF2B5EF4-FFF2-40B4-BE49-F238E27FC236}">
                <a16:creationId xmlns:a16="http://schemas.microsoft.com/office/drawing/2014/main" id="{41FE82CE-92B7-464E-A1D6-29C08AEA6C0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43855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7"/>
          <p:cNvSpPr txBox="1">
            <a:spLocks noGrp="1"/>
          </p:cNvSpPr>
          <p:nvPr>
            <p:ph type="body" idx="1"/>
          </p:nvPr>
        </p:nvSpPr>
        <p:spPr>
          <a:xfrm>
            <a:off x="1006900" y="677700"/>
            <a:ext cx="4936800" cy="3409800"/>
          </a:xfrm>
          <a:prstGeom prst="rect">
            <a:avLst/>
          </a:prstGeom>
        </p:spPr>
        <p:txBody>
          <a:bodyPr spcFirstLastPara="1" wrap="square" lIns="0" tIns="0" rIns="0" bIns="0" anchor="t" anchorCtr="0">
            <a:noAutofit/>
          </a:bodyPr>
          <a:lstStyle/>
          <a:p>
            <a:pPr marL="0" indent="0" algn="just">
              <a:buNone/>
            </a:pPr>
            <a:r>
              <a:rPr lang="tr-TR" dirty="0">
                <a:latin typeface="Calibri" panose="020F0502020204030204" pitchFamily="34" charset="0"/>
                <a:cs typeface="Calibri" panose="020F0502020204030204" pitchFamily="34" charset="0"/>
              </a:rPr>
              <a:t>Zeka üzerinde hem genetik faktörler hem de çevresel faktörler etkili olmaktadır. Hangisinin daha etkili olduğuna ilişkin bilgiler yeterince açıklayıcı </a:t>
            </a:r>
            <a:r>
              <a:rPr lang="tr-TR" dirty="0" smtClean="0">
                <a:latin typeface="Calibri" panose="020F0502020204030204" pitchFamily="34" charset="0"/>
                <a:cs typeface="Calibri" panose="020F0502020204030204" pitchFamily="34" charset="0"/>
              </a:rPr>
              <a:t>değildir.</a:t>
            </a:r>
            <a:endParaRPr dirty="0">
              <a:latin typeface="Calibri" panose="020F0502020204030204" pitchFamily="34" charset="0"/>
              <a:cs typeface="Calibri" panose="020F0502020204030204" pitchFamily="34" charset="0"/>
            </a:endParaRPr>
          </a:p>
        </p:txBody>
      </p:sp>
      <p:sp>
        <p:nvSpPr>
          <p:cNvPr id="168" name="Google Shape;168;p17"/>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A348FF-AD70-C143-90D9-4D567018DD43}"/>
              </a:ext>
            </a:extLst>
          </p:cNvPr>
          <p:cNvSpPr>
            <a:spLocks noGrp="1"/>
          </p:cNvSpPr>
          <p:nvPr>
            <p:ph type="title"/>
          </p:nvPr>
        </p:nvSpPr>
        <p:spPr/>
        <p:txBody>
          <a:bodyPr/>
          <a:lstStyle/>
          <a:p>
            <a:r>
              <a:rPr lang="tr-TR" dirty="0"/>
              <a:t>Zeka ve Akademik Başarı</a:t>
            </a:r>
          </a:p>
        </p:txBody>
      </p:sp>
      <p:sp>
        <p:nvSpPr>
          <p:cNvPr id="3" name="Metin Yer Tutucusu 2">
            <a:extLst>
              <a:ext uri="{FF2B5EF4-FFF2-40B4-BE49-F238E27FC236}">
                <a16:creationId xmlns:a16="http://schemas.microsoft.com/office/drawing/2014/main" id="{2CF7A80A-F430-3F4A-AF98-312A8222FC0C}"/>
              </a:ext>
            </a:extLst>
          </p:cNvPr>
          <p:cNvSpPr>
            <a:spLocks noGrp="1"/>
          </p:cNvSpPr>
          <p:nvPr>
            <p:ph type="body" idx="1"/>
          </p:nvPr>
        </p:nvSpPr>
        <p:spPr>
          <a:xfrm>
            <a:off x="2189285" y="1909300"/>
            <a:ext cx="6497515" cy="2697869"/>
          </a:xfrm>
        </p:spPr>
        <p:txBody>
          <a:bodyPr/>
          <a:lstStyle/>
          <a:p>
            <a:r>
              <a:rPr lang="tr-TR" dirty="0"/>
              <a:t>Diğer çevresel faktörlerle birlikte zeka ve akademik başarı ilişkili </a:t>
            </a:r>
            <a:r>
              <a:rPr lang="tr-TR" dirty="0" smtClean="0"/>
              <a:t>görülmektedir. </a:t>
            </a:r>
            <a:endParaRPr lang="tr-TR" dirty="0"/>
          </a:p>
        </p:txBody>
      </p:sp>
      <p:sp>
        <p:nvSpPr>
          <p:cNvPr id="4" name="Slayt Numarası Yer Tutucusu 3">
            <a:extLst>
              <a:ext uri="{FF2B5EF4-FFF2-40B4-BE49-F238E27FC236}">
                <a16:creationId xmlns:a16="http://schemas.microsoft.com/office/drawing/2014/main" id="{ACC692A0-6C87-4C48-8667-AAC7D3AFBA0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2425294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D75EB8-2FBC-794A-A785-6CD0AB2E4554}"/>
              </a:ext>
            </a:extLst>
          </p:cNvPr>
          <p:cNvSpPr>
            <a:spLocks noGrp="1"/>
          </p:cNvSpPr>
          <p:nvPr>
            <p:ph type="title"/>
          </p:nvPr>
        </p:nvSpPr>
        <p:spPr/>
        <p:txBody>
          <a:bodyPr/>
          <a:lstStyle/>
          <a:p>
            <a:r>
              <a:rPr lang="tr-TR" dirty="0"/>
              <a:t>Zeka ve İş Performansı</a:t>
            </a:r>
          </a:p>
        </p:txBody>
      </p:sp>
      <p:sp>
        <p:nvSpPr>
          <p:cNvPr id="3" name="Metin Yer Tutucusu 2">
            <a:extLst>
              <a:ext uri="{FF2B5EF4-FFF2-40B4-BE49-F238E27FC236}">
                <a16:creationId xmlns:a16="http://schemas.microsoft.com/office/drawing/2014/main" id="{403012E4-8088-7F43-B34A-61463BDB33B5}"/>
              </a:ext>
            </a:extLst>
          </p:cNvPr>
          <p:cNvSpPr>
            <a:spLocks noGrp="1"/>
          </p:cNvSpPr>
          <p:nvPr>
            <p:ph type="body" idx="1"/>
          </p:nvPr>
        </p:nvSpPr>
        <p:spPr>
          <a:xfrm>
            <a:off x="1178169" y="1909299"/>
            <a:ext cx="7508631" cy="2917677"/>
          </a:xfrm>
        </p:spPr>
        <p:txBody>
          <a:bodyPr/>
          <a:lstStyle/>
          <a:p>
            <a:pPr algn="just"/>
            <a:r>
              <a:rPr lang="tr-TR" dirty="0"/>
              <a:t>Zeka düzeyi yüksek olan bireylerin iş performanslarının da yüksek olduğu görülmektedir. </a:t>
            </a:r>
          </a:p>
          <a:p>
            <a:pPr algn="just"/>
            <a:r>
              <a:rPr lang="tr-TR" dirty="0"/>
              <a:t>Yüksek zeka düzeyi analitik düşünme, yaratıcılık ve pratik çözümler bulma gibi becerilerle ilişki olduğu için iş performansının da yüksek olduğu </a:t>
            </a:r>
            <a:r>
              <a:rPr lang="tr-TR" dirty="0" smtClean="0"/>
              <a:t>düşünülmektedir</a:t>
            </a:r>
            <a:endParaRPr lang="tr-TR" dirty="0"/>
          </a:p>
        </p:txBody>
      </p:sp>
      <p:sp>
        <p:nvSpPr>
          <p:cNvPr id="4" name="Slayt Numarası Yer Tutucusu 3">
            <a:extLst>
              <a:ext uri="{FF2B5EF4-FFF2-40B4-BE49-F238E27FC236}">
                <a16:creationId xmlns:a16="http://schemas.microsoft.com/office/drawing/2014/main" id="{BDA9CBEB-0D89-AB4F-BDF1-A92CD4DDFF8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2718104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DE80E8-6E7D-A44F-B5CE-1B58B86193DB}"/>
              </a:ext>
            </a:extLst>
          </p:cNvPr>
          <p:cNvSpPr>
            <a:spLocks noGrp="1"/>
          </p:cNvSpPr>
          <p:nvPr>
            <p:ph type="title"/>
          </p:nvPr>
        </p:nvSpPr>
        <p:spPr/>
        <p:txBody>
          <a:bodyPr/>
          <a:lstStyle/>
          <a:p>
            <a:r>
              <a:rPr lang="tr-TR" dirty="0"/>
              <a:t>Zeka ve Sosyal Statü-Ekonomik Gelir</a:t>
            </a:r>
          </a:p>
        </p:txBody>
      </p:sp>
      <p:sp>
        <p:nvSpPr>
          <p:cNvPr id="3" name="Metin Yer Tutucusu 2">
            <a:extLst>
              <a:ext uri="{FF2B5EF4-FFF2-40B4-BE49-F238E27FC236}">
                <a16:creationId xmlns:a16="http://schemas.microsoft.com/office/drawing/2014/main" id="{0B3F377A-DE7A-FE43-8084-80A028BD6F8D}"/>
              </a:ext>
            </a:extLst>
          </p:cNvPr>
          <p:cNvSpPr>
            <a:spLocks noGrp="1"/>
          </p:cNvSpPr>
          <p:nvPr>
            <p:ph type="body" idx="1"/>
          </p:nvPr>
        </p:nvSpPr>
        <p:spPr>
          <a:xfrm>
            <a:off x="1257301" y="1909300"/>
            <a:ext cx="7429500" cy="2829754"/>
          </a:xfrm>
        </p:spPr>
        <p:txBody>
          <a:bodyPr/>
          <a:lstStyle/>
          <a:p>
            <a:pPr algn="just"/>
            <a:r>
              <a:rPr lang="tr-TR" dirty="0"/>
              <a:t>Yetişkinlik dönemindeki sosyal statü ve ekonomik gelir ile çocukluk zeka düzeyi arasındaki ilişki ailesinin </a:t>
            </a:r>
            <a:r>
              <a:rPr lang="tr-TR" dirty="0" err="1"/>
              <a:t>sosyo</a:t>
            </a:r>
            <a:r>
              <a:rPr lang="tr-TR" dirty="0"/>
              <a:t>-ekonomik düzeyi ile de ilişkilidir. </a:t>
            </a:r>
          </a:p>
          <a:p>
            <a:pPr algn="just"/>
            <a:r>
              <a:rPr lang="tr-TR" dirty="0"/>
              <a:t>Sosyal statü ve ekonomik gelir etkili olurken eğitim düzeyinin de etkisi </a:t>
            </a:r>
            <a:r>
              <a:rPr lang="tr-TR" dirty="0" smtClean="0"/>
              <a:t>önemlidir. </a:t>
            </a:r>
            <a:endParaRPr lang="tr-TR" dirty="0"/>
          </a:p>
        </p:txBody>
      </p:sp>
      <p:sp>
        <p:nvSpPr>
          <p:cNvPr id="4" name="Slayt Numarası Yer Tutucusu 3">
            <a:extLst>
              <a:ext uri="{FF2B5EF4-FFF2-40B4-BE49-F238E27FC236}">
                <a16:creationId xmlns:a16="http://schemas.microsoft.com/office/drawing/2014/main" id="{FBEC6652-D15F-594D-8842-A424AB9761C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1179490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E8EAF5-AB01-6643-85B7-C5F2D4F064F8}"/>
              </a:ext>
            </a:extLst>
          </p:cNvPr>
          <p:cNvSpPr>
            <a:spLocks noGrp="1"/>
          </p:cNvSpPr>
          <p:nvPr>
            <p:ph type="ctrTitle"/>
          </p:nvPr>
        </p:nvSpPr>
        <p:spPr>
          <a:xfrm>
            <a:off x="457200" y="1430950"/>
            <a:ext cx="5996354" cy="1159800"/>
          </a:xfrm>
        </p:spPr>
        <p:txBody>
          <a:bodyPr/>
          <a:lstStyle/>
          <a:p>
            <a:r>
              <a:rPr lang="tr-TR" dirty="0"/>
              <a:t>Genetik ve Çevresel Faktörlerin Etkileşimi</a:t>
            </a:r>
          </a:p>
        </p:txBody>
      </p:sp>
      <p:sp>
        <p:nvSpPr>
          <p:cNvPr id="3" name="Alt Başlık 2">
            <a:extLst>
              <a:ext uri="{FF2B5EF4-FFF2-40B4-BE49-F238E27FC236}">
                <a16:creationId xmlns:a16="http://schemas.microsoft.com/office/drawing/2014/main" id="{0B5F80E5-A0C8-FF40-9D76-1964F5DAD0B4}"/>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3826926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9EDF92-8D04-274A-BFC7-683A581F7138}"/>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915A778D-061F-1746-8F8D-3677CC662E0D}"/>
              </a:ext>
            </a:extLst>
          </p:cNvPr>
          <p:cNvSpPr>
            <a:spLocks noGrp="1"/>
          </p:cNvSpPr>
          <p:nvPr>
            <p:ph type="body" idx="1"/>
          </p:nvPr>
        </p:nvSpPr>
        <p:spPr>
          <a:xfrm>
            <a:off x="1415562" y="1909299"/>
            <a:ext cx="7271238" cy="3102315"/>
          </a:xfrm>
        </p:spPr>
        <p:txBody>
          <a:bodyPr/>
          <a:lstStyle/>
          <a:p>
            <a:r>
              <a:rPr lang="tr-TR" dirty="0"/>
              <a:t>Genler, beyin fizyolojisi ve zeka üzerinde etkilidir.</a:t>
            </a:r>
          </a:p>
          <a:p>
            <a:r>
              <a:rPr lang="tr-TR" dirty="0"/>
              <a:t>Genlerin var olan etkisi ise sosyal etkileşimler ile artmaktadır. </a:t>
            </a:r>
          </a:p>
          <a:p>
            <a:r>
              <a:rPr lang="tr-TR" dirty="0"/>
              <a:t>Genetik temelli beceriler çevrenin etkisi ile katlayıcı etki ortaya </a:t>
            </a:r>
            <a:r>
              <a:rPr lang="tr-TR" dirty="0" smtClean="0"/>
              <a:t>çıkarmaktadır.</a:t>
            </a:r>
            <a:endParaRPr lang="tr-TR" dirty="0"/>
          </a:p>
        </p:txBody>
      </p:sp>
      <p:sp>
        <p:nvSpPr>
          <p:cNvPr id="4" name="Slayt Numarası Yer Tutucusu 3">
            <a:extLst>
              <a:ext uri="{FF2B5EF4-FFF2-40B4-BE49-F238E27FC236}">
                <a16:creationId xmlns:a16="http://schemas.microsoft.com/office/drawing/2014/main" id="{D7C9AB74-B837-664C-8FE3-2556D1D6631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2361681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757F09-34EB-9A4F-BE98-38451D0298F1}"/>
              </a:ext>
            </a:extLst>
          </p:cNvPr>
          <p:cNvSpPr>
            <a:spLocks noGrp="1"/>
          </p:cNvSpPr>
          <p:nvPr>
            <p:ph type="title"/>
          </p:nvPr>
        </p:nvSpPr>
        <p:spPr>
          <a:xfrm>
            <a:off x="70339" y="0"/>
            <a:ext cx="5486400" cy="1814400"/>
          </a:xfrm>
        </p:spPr>
        <p:txBody>
          <a:bodyPr/>
          <a:lstStyle/>
          <a:p>
            <a:r>
              <a:rPr lang="tr-TR" dirty="0"/>
              <a:t>IQ puanları daha yüksek olan çocukların ebeveynlerin özellikleri</a:t>
            </a:r>
          </a:p>
        </p:txBody>
      </p:sp>
      <p:sp>
        <p:nvSpPr>
          <p:cNvPr id="3" name="Metin Yer Tutucusu 2">
            <a:extLst>
              <a:ext uri="{FF2B5EF4-FFF2-40B4-BE49-F238E27FC236}">
                <a16:creationId xmlns:a16="http://schemas.microsoft.com/office/drawing/2014/main" id="{EA6B98AE-7003-FA44-874C-020A3EB5D64D}"/>
              </a:ext>
            </a:extLst>
          </p:cNvPr>
          <p:cNvSpPr>
            <a:spLocks noGrp="1"/>
          </p:cNvSpPr>
          <p:nvPr>
            <p:ph type="body" idx="1"/>
          </p:nvPr>
        </p:nvSpPr>
        <p:spPr>
          <a:xfrm>
            <a:off x="499974" y="1824150"/>
            <a:ext cx="8644025" cy="3319349"/>
          </a:xfrm>
        </p:spPr>
        <p:txBody>
          <a:bodyPr/>
          <a:lstStyle/>
          <a:p>
            <a:r>
              <a:rPr lang="tr-TR" sz="2000" dirty="0"/>
              <a:t>Çocuklarının yaşına ve gelişimsel düzeyine uygun oyun malzemeleri içeren uyarı fazla fiziksel çevre sunarlar.</a:t>
            </a:r>
          </a:p>
          <a:p>
            <a:r>
              <a:rPr lang="tr-TR" sz="2000" dirty="0"/>
              <a:t>Duygusal açıdan çocuklarına karşı duyarlı ve ilgilidirler.</a:t>
            </a:r>
          </a:p>
          <a:p>
            <a:r>
              <a:rPr lang="tr-TR" sz="2000" dirty="0"/>
              <a:t>Çocuklarıyla zengin içerikli, açıklayıcı ve doğru bir dille konuşurlar. </a:t>
            </a:r>
          </a:p>
          <a:p>
            <a:r>
              <a:rPr lang="tr-TR" sz="2000" dirty="0"/>
              <a:t>Aşırı kısıtlayıcı ve denetimci davranmaktan kaçınarak çocuklarına keşfetmeleri ve hatta hata yapmaları için alan tanırlar. </a:t>
            </a:r>
          </a:p>
          <a:p>
            <a:r>
              <a:rPr lang="tr-TR" sz="2000" dirty="0"/>
              <a:t>Çocuklarının hızlı gelişim göstermesini beklerler ve okulda başarıya önem vererek çocuklarını teşvik </a:t>
            </a:r>
            <a:r>
              <a:rPr lang="tr-TR" sz="2000" dirty="0" smtClean="0"/>
              <a:t>ederler. </a:t>
            </a:r>
            <a:endParaRPr lang="tr-TR" sz="2000" dirty="0"/>
          </a:p>
        </p:txBody>
      </p:sp>
      <p:sp>
        <p:nvSpPr>
          <p:cNvPr id="4" name="Slayt Numarası Yer Tutucusu 3">
            <a:extLst>
              <a:ext uri="{FF2B5EF4-FFF2-40B4-BE49-F238E27FC236}">
                <a16:creationId xmlns:a16="http://schemas.microsoft.com/office/drawing/2014/main" id="{B5EA170B-2039-014D-9F87-C0259C6BE8A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3841695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90226E-3856-B845-9EEC-A822CDFD3C84}"/>
              </a:ext>
            </a:extLst>
          </p:cNvPr>
          <p:cNvSpPr>
            <a:spLocks noGrp="1"/>
          </p:cNvSpPr>
          <p:nvPr>
            <p:ph type="title"/>
          </p:nvPr>
        </p:nvSpPr>
        <p:spPr/>
        <p:txBody>
          <a:bodyPr/>
          <a:lstStyle/>
          <a:p>
            <a:r>
              <a:rPr lang="tr-TR" dirty="0"/>
              <a:t>Kaynakça</a:t>
            </a:r>
          </a:p>
        </p:txBody>
      </p:sp>
      <p:sp>
        <p:nvSpPr>
          <p:cNvPr id="3" name="Metin Yer Tutucusu 2">
            <a:extLst>
              <a:ext uri="{FF2B5EF4-FFF2-40B4-BE49-F238E27FC236}">
                <a16:creationId xmlns:a16="http://schemas.microsoft.com/office/drawing/2014/main" id="{C4F13A63-1778-5B40-9165-5D030009DB56}"/>
              </a:ext>
            </a:extLst>
          </p:cNvPr>
          <p:cNvSpPr>
            <a:spLocks noGrp="1"/>
          </p:cNvSpPr>
          <p:nvPr>
            <p:ph type="body" idx="1"/>
          </p:nvPr>
        </p:nvSpPr>
        <p:spPr>
          <a:xfrm>
            <a:off x="152400" y="1155701"/>
            <a:ext cx="8991601" cy="3987800"/>
          </a:xfrm>
        </p:spPr>
        <p:txBody>
          <a:bodyPr/>
          <a:lstStyle/>
          <a:p>
            <a:r>
              <a:rPr lang="tr-TR" sz="1300" dirty="0">
                <a:latin typeface="Calibri" panose="020F0502020204030204" pitchFamily="34" charset="0"/>
                <a:cs typeface="Calibri" panose="020F0502020204030204" pitchFamily="34" charset="0"/>
              </a:rPr>
              <a:t>Aral, N. &amp; Gürsoy, F. (2012). Özel Eğitim Gerektiren Çocuklar ve Özel Eğitime Giriş. İstanbul: </a:t>
            </a:r>
            <a:r>
              <a:rPr lang="tr-TR" sz="1300" dirty="0" err="1">
                <a:latin typeface="Calibri" panose="020F0502020204030204" pitchFamily="34" charset="0"/>
                <a:cs typeface="Calibri" panose="020F0502020204030204" pitchFamily="34" charset="0"/>
              </a:rPr>
              <a:t>Morpa</a:t>
            </a:r>
            <a:r>
              <a:rPr lang="tr-TR" sz="1300" dirty="0">
                <a:latin typeface="Calibri" panose="020F0502020204030204" pitchFamily="34" charset="0"/>
                <a:cs typeface="Calibri" panose="020F0502020204030204" pitchFamily="34" charset="0"/>
              </a:rPr>
              <a:t> Yayınevi.</a:t>
            </a:r>
          </a:p>
          <a:p>
            <a:r>
              <a:rPr lang="tr-TR" sz="1300" dirty="0" err="1">
                <a:latin typeface="Calibri" panose="020F0502020204030204" pitchFamily="34" charset="0"/>
                <a:cs typeface="Calibri" panose="020F0502020204030204" pitchFamily="34" charset="0"/>
              </a:rPr>
              <a:t>Baykoç</a:t>
            </a:r>
            <a:r>
              <a:rPr lang="tr-TR" sz="1300" dirty="0">
                <a:latin typeface="Calibri" panose="020F0502020204030204" pitchFamily="34" charset="0"/>
                <a:cs typeface="Calibri" panose="020F0502020204030204" pitchFamily="34" charset="0"/>
              </a:rPr>
              <a:t> Dönmez, N. (2018). Üstün Yetenekli Çocuklar. Özel Gereksinimli Çocuklar (Nilgün Metin, ed.). Ankara: Anı Yayıncılık.</a:t>
            </a:r>
          </a:p>
          <a:p>
            <a:r>
              <a:rPr lang="tr-TR" sz="1300" dirty="0" err="1">
                <a:latin typeface="Calibri" panose="020F0502020204030204" pitchFamily="34" charset="0"/>
                <a:cs typeface="Calibri" panose="020F0502020204030204" pitchFamily="34" charset="0"/>
              </a:rPr>
              <a:t>Bee</a:t>
            </a:r>
            <a:r>
              <a:rPr lang="tr-TR" sz="1300" dirty="0">
                <a:latin typeface="Calibri" panose="020F0502020204030204" pitchFamily="34" charset="0"/>
                <a:cs typeface="Calibri" panose="020F0502020204030204" pitchFamily="34" charset="0"/>
              </a:rPr>
              <a:t>, H. &amp; </a:t>
            </a:r>
            <a:r>
              <a:rPr lang="tr-TR" sz="1300" dirty="0" err="1">
                <a:latin typeface="Calibri" panose="020F0502020204030204" pitchFamily="34" charset="0"/>
                <a:cs typeface="Calibri" panose="020F0502020204030204" pitchFamily="34" charset="0"/>
              </a:rPr>
              <a:t>Boyd</a:t>
            </a:r>
            <a:r>
              <a:rPr lang="tr-TR" sz="1300" dirty="0">
                <a:latin typeface="Calibri" panose="020F0502020204030204" pitchFamily="34" charset="0"/>
                <a:cs typeface="Calibri" panose="020F0502020204030204" pitchFamily="34" charset="0"/>
              </a:rPr>
              <a:t>, D. (2009). Çocuk Gelişimi Psikolojisi (</a:t>
            </a:r>
            <a:r>
              <a:rPr lang="tr-TR" sz="1300" dirty="0" err="1">
                <a:latin typeface="Calibri" panose="020F0502020204030204" pitchFamily="34" charset="0"/>
                <a:cs typeface="Calibri" panose="020F0502020204030204" pitchFamily="34" charset="0"/>
              </a:rPr>
              <a:t>Okhan</a:t>
            </a:r>
            <a:r>
              <a:rPr lang="tr-TR" sz="1300" dirty="0">
                <a:latin typeface="Calibri" panose="020F0502020204030204" pitchFamily="34" charset="0"/>
                <a:cs typeface="Calibri" panose="020F0502020204030204" pitchFamily="34" charset="0"/>
              </a:rPr>
              <a:t> Gündüz, çev.) İstanbul: </a:t>
            </a:r>
            <a:r>
              <a:rPr lang="tr-TR" sz="1300" dirty="0" err="1">
                <a:latin typeface="Calibri" panose="020F0502020204030204" pitchFamily="34" charset="0"/>
                <a:cs typeface="Calibri" panose="020F0502020204030204" pitchFamily="34" charset="0"/>
              </a:rPr>
              <a:t>Kaknüs</a:t>
            </a:r>
            <a:r>
              <a:rPr lang="tr-TR" sz="1300" dirty="0">
                <a:latin typeface="Calibri" panose="020F0502020204030204" pitchFamily="34" charset="0"/>
                <a:cs typeface="Calibri" panose="020F0502020204030204" pitchFamily="34" charset="0"/>
              </a:rPr>
              <a:t> Yayınları. </a:t>
            </a:r>
          </a:p>
          <a:p>
            <a:r>
              <a:rPr lang="tr-TR" sz="1300" dirty="0" err="1">
                <a:latin typeface="Calibri" panose="020F0502020204030204" pitchFamily="34" charset="0"/>
                <a:cs typeface="Calibri" panose="020F0502020204030204" pitchFamily="34" charset="0"/>
              </a:rPr>
              <a:t>Capron</a:t>
            </a:r>
            <a:r>
              <a:rPr lang="tr-TR" sz="1300" dirty="0">
                <a:latin typeface="Calibri" panose="020F0502020204030204" pitchFamily="34" charset="0"/>
                <a:cs typeface="Calibri" panose="020F0502020204030204" pitchFamily="34" charset="0"/>
              </a:rPr>
              <a:t>, C., &amp; </a:t>
            </a:r>
            <a:r>
              <a:rPr lang="tr-TR" sz="1300" dirty="0" err="1">
                <a:latin typeface="Calibri" panose="020F0502020204030204" pitchFamily="34" charset="0"/>
                <a:cs typeface="Calibri" panose="020F0502020204030204" pitchFamily="34" charset="0"/>
              </a:rPr>
              <a:t>Duyme</a:t>
            </a:r>
            <a:r>
              <a:rPr lang="tr-TR" sz="1300" dirty="0">
                <a:latin typeface="Calibri" panose="020F0502020204030204" pitchFamily="34" charset="0"/>
                <a:cs typeface="Calibri" panose="020F0502020204030204" pitchFamily="34" charset="0"/>
              </a:rPr>
              <a:t>, M. (1989). </a:t>
            </a:r>
            <a:r>
              <a:rPr lang="tr-TR" sz="1300" dirty="0" err="1">
                <a:latin typeface="Calibri" panose="020F0502020204030204" pitchFamily="34" charset="0"/>
                <a:cs typeface="Calibri" panose="020F0502020204030204" pitchFamily="34" charset="0"/>
              </a:rPr>
              <a:t>Assessment</a:t>
            </a:r>
            <a:r>
              <a:rPr lang="tr-TR" sz="1300" dirty="0">
                <a:latin typeface="Calibri" panose="020F0502020204030204" pitchFamily="34" charset="0"/>
                <a:cs typeface="Calibri" panose="020F0502020204030204" pitchFamily="34" charset="0"/>
              </a:rPr>
              <a:t> of </a:t>
            </a:r>
            <a:r>
              <a:rPr lang="tr-TR" sz="1300" dirty="0" err="1">
                <a:latin typeface="Calibri" panose="020F0502020204030204" pitchFamily="34" charset="0"/>
                <a:cs typeface="Calibri" panose="020F0502020204030204" pitchFamily="34" charset="0"/>
              </a:rPr>
              <a:t>effects</a:t>
            </a:r>
            <a:r>
              <a:rPr lang="tr-TR" sz="1300" dirty="0">
                <a:latin typeface="Calibri" panose="020F0502020204030204" pitchFamily="34" charset="0"/>
                <a:cs typeface="Calibri" panose="020F0502020204030204" pitchFamily="34" charset="0"/>
              </a:rPr>
              <a:t> of </a:t>
            </a:r>
            <a:r>
              <a:rPr lang="tr-TR" sz="1300" dirty="0" err="1">
                <a:latin typeface="Calibri" panose="020F0502020204030204" pitchFamily="34" charset="0"/>
                <a:cs typeface="Calibri" panose="020F0502020204030204" pitchFamily="34" charset="0"/>
              </a:rPr>
              <a:t>socio-economic</a:t>
            </a:r>
            <a:r>
              <a:rPr lang="tr-TR" sz="1300" dirty="0">
                <a:latin typeface="Calibri" panose="020F0502020204030204" pitchFamily="34" charset="0"/>
                <a:cs typeface="Calibri" panose="020F0502020204030204" pitchFamily="34" charset="0"/>
              </a:rPr>
              <a:t> </a:t>
            </a:r>
            <a:r>
              <a:rPr lang="tr-TR" sz="1300" dirty="0" err="1">
                <a:latin typeface="Calibri" panose="020F0502020204030204" pitchFamily="34" charset="0"/>
                <a:cs typeface="Calibri" panose="020F0502020204030204" pitchFamily="34" charset="0"/>
              </a:rPr>
              <a:t>status</a:t>
            </a:r>
            <a:r>
              <a:rPr lang="tr-TR" sz="1300" dirty="0">
                <a:latin typeface="Calibri" panose="020F0502020204030204" pitchFamily="34" charset="0"/>
                <a:cs typeface="Calibri" panose="020F0502020204030204" pitchFamily="34" charset="0"/>
              </a:rPr>
              <a:t> on IQ in a </a:t>
            </a:r>
            <a:r>
              <a:rPr lang="tr-TR" sz="1300" dirty="0" err="1">
                <a:latin typeface="Calibri" panose="020F0502020204030204" pitchFamily="34" charset="0"/>
                <a:cs typeface="Calibri" panose="020F0502020204030204" pitchFamily="34" charset="0"/>
              </a:rPr>
              <a:t>full</a:t>
            </a:r>
            <a:r>
              <a:rPr lang="tr-TR" sz="1300" dirty="0">
                <a:latin typeface="Calibri" panose="020F0502020204030204" pitchFamily="34" charset="0"/>
                <a:cs typeface="Calibri" panose="020F0502020204030204" pitchFamily="34" charset="0"/>
              </a:rPr>
              <a:t> </a:t>
            </a:r>
            <a:r>
              <a:rPr lang="tr-TR" sz="1300" dirty="0" err="1">
                <a:latin typeface="Calibri" panose="020F0502020204030204" pitchFamily="34" charset="0"/>
                <a:cs typeface="Calibri" panose="020F0502020204030204" pitchFamily="34" charset="0"/>
              </a:rPr>
              <a:t>cross-fostering</a:t>
            </a:r>
            <a:r>
              <a:rPr lang="tr-TR" sz="1300" dirty="0">
                <a:latin typeface="Calibri" panose="020F0502020204030204" pitchFamily="34" charset="0"/>
                <a:cs typeface="Calibri" panose="020F0502020204030204" pitchFamily="34" charset="0"/>
              </a:rPr>
              <a:t> </a:t>
            </a:r>
            <a:r>
              <a:rPr lang="tr-TR" sz="1300" dirty="0" err="1">
                <a:latin typeface="Calibri" panose="020F0502020204030204" pitchFamily="34" charset="0"/>
                <a:cs typeface="Calibri" panose="020F0502020204030204" pitchFamily="34" charset="0"/>
              </a:rPr>
              <a:t>study</a:t>
            </a:r>
            <a:r>
              <a:rPr lang="tr-TR" sz="1300" dirty="0">
                <a:latin typeface="Calibri" panose="020F0502020204030204" pitchFamily="34" charset="0"/>
                <a:cs typeface="Calibri" panose="020F0502020204030204" pitchFamily="34" charset="0"/>
              </a:rPr>
              <a:t>. Nature, 340(6234), 552-554.</a:t>
            </a:r>
          </a:p>
          <a:p>
            <a:r>
              <a:rPr lang="tr-TR" sz="1300" dirty="0" err="1">
                <a:latin typeface="Calibri" panose="020F0502020204030204" pitchFamily="34" charset="0"/>
                <a:cs typeface="Calibri" panose="020F0502020204030204" pitchFamily="34" charset="0"/>
              </a:rPr>
              <a:t>Kağıtçıbaşı</a:t>
            </a:r>
            <a:r>
              <a:rPr lang="tr-TR" sz="1300" dirty="0">
                <a:latin typeface="Calibri" panose="020F0502020204030204" pitchFamily="34" charset="0"/>
                <a:cs typeface="Calibri" panose="020F0502020204030204" pitchFamily="34" charset="0"/>
              </a:rPr>
              <a:t>, Ç. (1998) “</a:t>
            </a:r>
            <a:r>
              <a:rPr lang="tr-TR" sz="1300" dirty="0" err="1">
                <a:latin typeface="Calibri" panose="020F0502020204030204" pitchFamily="34" charset="0"/>
                <a:cs typeface="Calibri" panose="020F0502020204030204" pitchFamily="34" charset="0"/>
              </a:rPr>
              <a:t>Kültürel</a:t>
            </a:r>
            <a:r>
              <a:rPr lang="tr-TR" sz="1300" dirty="0">
                <a:latin typeface="Calibri" panose="020F0502020204030204" pitchFamily="34" charset="0"/>
                <a:cs typeface="Calibri" panose="020F0502020204030204" pitchFamily="34" charset="0"/>
              </a:rPr>
              <a:t> Psikoloji”, </a:t>
            </a:r>
            <a:r>
              <a:rPr lang="tr-TR" sz="1300" dirty="0" err="1">
                <a:latin typeface="Calibri" panose="020F0502020204030204" pitchFamily="34" charset="0"/>
                <a:cs typeface="Calibri" panose="020F0502020204030204" pitchFamily="34" charset="0"/>
              </a:rPr>
              <a:t>İstanbul</a:t>
            </a:r>
            <a:r>
              <a:rPr lang="tr-TR" sz="1300" dirty="0">
                <a:latin typeface="Calibri" panose="020F0502020204030204" pitchFamily="34" charset="0"/>
                <a:cs typeface="Calibri" panose="020F0502020204030204" pitchFamily="34" charset="0"/>
              </a:rPr>
              <a:t>: </a:t>
            </a:r>
            <a:r>
              <a:rPr lang="tr-TR" sz="1300" dirty="0" err="1">
                <a:latin typeface="Calibri" panose="020F0502020204030204" pitchFamily="34" charset="0"/>
                <a:cs typeface="Calibri" panose="020F0502020204030204" pitchFamily="34" charset="0"/>
              </a:rPr>
              <a:t>Yapıkredi</a:t>
            </a:r>
            <a:r>
              <a:rPr lang="tr-TR" sz="1300" dirty="0">
                <a:latin typeface="Calibri" panose="020F0502020204030204" pitchFamily="34" charset="0"/>
                <a:cs typeface="Calibri" panose="020F0502020204030204" pitchFamily="34" charset="0"/>
              </a:rPr>
              <a:t> </a:t>
            </a:r>
            <a:r>
              <a:rPr lang="tr-TR" sz="1300" dirty="0" err="1">
                <a:latin typeface="Calibri" panose="020F0502020204030204" pitchFamily="34" charset="0"/>
                <a:cs typeface="Calibri" panose="020F0502020204030204" pitchFamily="34" charset="0"/>
              </a:rPr>
              <a:t>Kültür</a:t>
            </a:r>
            <a:r>
              <a:rPr lang="tr-TR" sz="1300" dirty="0">
                <a:latin typeface="Calibri" panose="020F0502020204030204" pitchFamily="34" charset="0"/>
                <a:cs typeface="Calibri" panose="020F0502020204030204" pitchFamily="34" charset="0"/>
              </a:rPr>
              <a:t> Sanat Yayıncılık.</a:t>
            </a:r>
          </a:p>
          <a:p>
            <a:r>
              <a:rPr lang="tr-TR" sz="1300" dirty="0">
                <a:latin typeface="Calibri" panose="020F0502020204030204" pitchFamily="34" charset="0"/>
                <a:cs typeface="Calibri" panose="020F0502020204030204" pitchFamily="34" charset="0"/>
              </a:rPr>
              <a:t>Sak, U. (2012). Üstün Zekalılar. Ankara: Vize Yayıncılık.</a:t>
            </a:r>
          </a:p>
          <a:p>
            <a:r>
              <a:rPr lang="tr-TR" sz="1300" dirty="0" err="1">
                <a:latin typeface="Calibri" panose="020F0502020204030204" pitchFamily="34" charset="0"/>
                <a:cs typeface="Calibri" panose="020F0502020204030204" pitchFamily="34" charset="0"/>
              </a:rPr>
              <a:t>Santrock</a:t>
            </a:r>
            <a:r>
              <a:rPr lang="tr-TR" sz="1300" dirty="0">
                <a:latin typeface="Calibri" panose="020F0502020204030204" pitchFamily="34" charset="0"/>
                <a:cs typeface="Calibri" panose="020F0502020204030204" pitchFamily="34" charset="0"/>
              </a:rPr>
              <a:t>, J. W. (2012). Yaşam boyu gelişim. (Çev. Galip Yüksel). Ankara: Nobel Yayınevi.</a:t>
            </a:r>
          </a:p>
          <a:p>
            <a:r>
              <a:rPr lang="tr-TR" sz="1300" dirty="0" err="1">
                <a:latin typeface="Calibri" panose="020F0502020204030204" pitchFamily="34" charset="0"/>
                <a:cs typeface="Calibri" panose="020F0502020204030204" pitchFamily="34" charset="0"/>
              </a:rPr>
              <a:t>Scarr</a:t>
            </a:r>
            <a:r>
              <a:rPr lang="tr-TR" sz="1300" dirty="0">
                <a:latin typeface="Calibri" panose="020F0502020204030204" pitchFamily="34" charset="0"/>
                <a:cs typeface="Calibri" panose="020F0502020204030204" pitchFamily="34" charset="0"/>
              </a:rPr>
              <a:t>, S., </a:t>
            </a:r>
            <a:r>
              <a:rPr lang="tr-TR" sz="1300" dirty="0" err="1">
                <a:latin typeface="Calibri" panose="020F0502020204030204" pitchFamily="34" charset="0"/>
                <a:cs typeface="Calibri" panose="020F0502020204030204" pitchFamily="34" charset="0"/>
              </a:rPr>
              <a:t>Weinberg</a:t>
            </a:r>
            <a:r>
              <a:rPr lang="tr-TR" sz="1300" dirty="0">
                <a:latin typeface="Calibri" panose="020F0502020204030204" pitchFamily="34" charset="0"/>
                <a:cs typeface="Calibri" panose="020F0502020204030204" pitchFamily="34" charset="0"/>
              </a:rPr>
              <a:t>, R. A., &amp; </a:t>
            </a:r>
            <a:r>
              <a:rPr lang="tr-TR" sz="1300" dirty="0" err="1">
                <a:latin typeface="Calibri" panose="020F0502020204030204" pitchFamily="34" charset="0"/>
                <a:cs typeface="Calibri" panose="020F0502020204030204" pitchFamily="34" charset="0"/>
              </a:rPr>
              <a:t>Waldman</a:t>
            </a:r>
            <a:r>
              <a:rPr lang="tr-TR" sz="1300" dirty="0">
                <a:latin typeface="Calibri" panose="020F0502020204030204" pitchFamily="34" charset="0"/>
                <a:cs typeface="Calibri" panose="020F0502020204030204" pitchFamily="34" charset="0"/>
              </a:rPr>
              <a:t>, I. D. (1993). IQ </a:t>
            </a:r>
            <a:r>
              <a:rPr lang="tr-TR" sz="1300" dirty="0" err="1">
                <a:latin typeface="Calibri" panose="020F0502020204030204" pitchFamily="34" charset="0"/>
                <a:cs typeface="Calibri" panose="020F0502020204030204" pitchFamily="34" charset="0"/>
              </a:rPr>
              <a:t>correlations</a:t>
            </a:r>
            <a:r>
              <a:rPr lang="tr-TR" sz="1300" dirty="0">
                <a:latin typeface="Calibri" panose="020F0502020204030204" pitchFamily="34" charset="0"/>
                <a:cs typeface="Calibri" panose="020F0502020204030204" pitchFamily="34" charset="0"/>
              </a:rPr>
              <a:t> in </a:t>
            </a:r>
            <a:r>
              <a:rPr lang="tr-TR" sz="1300" dirty="0" err="1">
                <a:latin typeface="Calibri" panose="020F0502020204030204" pitchFamily="34" charset="0"/>
                <a:cs typeface="Calibri" panose="020F0502020204030204" pitchFamily="34" charset="0"/>
              </a:rPr>
              <a:t>transracial</a:t>
            </a:r>
            <a:r>
              <a:rPr lang="tr-TR" sz="1300" dirty="0">
                <a:latin typeface="Calibri" panose="020F0502020204030204" pitchFamily="34" charset="0"/>
                <a:cs typeface="Calibri" panose="020F0502020204030204" pitchFamily="34" charset="0"/>
              </a:rPr>
              <a:t> </a:t>
            </a:r>
            <a:r>
              <a:rPr lang="tr-TR" sz="1300" dirty="0" err="1">
                <a:latin typeface="Calibri" panose="020F0502020204030204" pitchFamily="34" charset="0"/>
                <a:cs typeface="Calibri" panose="020F0502020204030204" pitchFamily="34" charset="0"/>
              </a:rPr>
              <a:t>adoptive</a:t>
            </a:r>
            <a:r>
              <a:rPr lang="tr-TR" sz="1300" dirty="0">
                <a:latin typeface="Calibri" panose="020F0502020204030204" pitchFamily="34" charset="0"/>
                <a:cs typeface="Calibri" panose="020F0502020204030204" pitchFamily="34" charset="0"/>
              </a:rPr>
              <a:t> </a:t>
            </a:r>
            <a:r>
              <a:rPr lang="tr-TR" sz="1300" dirty="0" err="1">
                <a:latin typeface="Calibri" panose="020F0502020204030204" pitchFamily="34" charset="0"/>
                <a:cs typeface="Calibri" panose="020F0502020204030204" pitchFamily="34" charset="0"/>
              </a:rPr>
              <a:t>families</a:t>
            </a:r>
            <a:r>
              <a:rPr lang="tr-TR" sz="1300" dirty="0">
                <a:latin typeface="Calibri" panose="020F0502020204030204" pitchFamily="34" charset="0"/>
                <a:cs typeface="Calibri" panose="020F0502020204030204" pitchFamily="34" charset="0"/>
              </a:rPr>
              <a:t>. </a:t>
            </a:r>
            <a:r>
              <a:rPr lang="tr-TR" sz="1300" dirty="0" err="1">
                <a:latin typeface="Calibri" panose="020F0502020204030204" pitchFamily="34" charset="0"/>
                <a:cs typeface="Calibri" panose="020F0502020204030204" pitchFamily="34" charset="0"/>
              </a:rPr>
              <a:t>Intelligence</a:t>
            </a:r>
            <a:r>
              <a:rPr lang="tr-TR" sz="1300" dirty="0">
                <a:latin typeface="Calibri" panose="020F0502020204030204" pitchFamily="34" charset="0"/>
                <a:cs typeface="Calibri" panose="020F0502020204030204" pitchFamily="34" charset="0"/>
              </a:rPr>
              <a:t>, 17(4), 541-555. </a:t>
            </a:r>
          </a:p>
          <a:p>
            <a:r>
              <a:rPr lang="tr-TR" sz="1300" dirty="0">
                <a:latin typeface="Calibri" panose="020F0502020204030204" pitchFamily="34" charset="0"/>
                <a:cs typeface="Calibri" panose="020F0502020204030204" pitchFamily="34" charset="0"/>
              </a:rPr>
              <a:t>Van </a:t>
            </a:r>
            <a:r>
              <a:rPr lang="tr-TR" sz="1300" dirty="0" err="1">
                <a:latin typeface="Calibri" panose="020F0502020204030204" pitchFamily="34" charset="0"/>
                <a:cs typeface="Calibri" panose="020F0502020204030204" pitchFamily="34" charset="0"/>
              </a:rPr>
              <a:t>Ijzendoorn</a:t>
            </a:r>
            <a:r>
              <a:rPr lang="tr-TR" sz="1300" dirty="0">
                <a:latin typeface="Calibri" panose="020F0502020204030204" pitchFamily="34" charset="0"/>
                <a:cs typeface="Calibri" panose="020F0502020204030204" pitchFamily="34" charset="0"/>
              </a:rPr>
              <a:t>, M. H., </a:t>
            </a:r>
            <a:r>
              <a:rPr lang="tr-TR" sz="1300" dirty="0" err="1">
                <a:latin typeface="Calibri" panose="020F0502020204030204" pitchFamily="34" charset="0"/>
                <a:cs typeface="Calibri" panose="020F0502020204030204" pitchFamily="34" charset="0"/>
              </a:rPr>
              <a:t>Juffer</a:t>
            </a:r>
            <a:r>
              <a:rPr lang="tr-TR" sz="1300" dirty="0">
                <a:latin typeface="Calibri" panose="020F0502020204030204" pitchFamily="34" charset="0"/>
                <a:cs typeface="Calibri" panose="020F0502020204030204" pitchFamily="34" charset="0"/>
              </a:rPr>
              <a:t>, F., &amp; </a:t>
            </a:r>
            <a:r>
              <a:rPr lang="tr-TR" sz="1300" dirty="0" err="1">
                <a:latin typeface="Calibri" panose="020F0502020204030204" pitchFamily="34" charset="0"/>
                <a:cs typeface="Calibri" panose="020F0502020204030204" pitchFamily="34" charset="0"/>
              </a:rPr>
              <a:t>Poelhuis</a:t>
            </a:r>
            <a:r>
              <a:rPr lang="tr-TR" sz="1300" dirty="0">
                <a:latin typeface="Calibri" panose="020F0502020204030204" pitchFamily="34" charset="0"/>
                <a:cs typeface="Calibri" panose="020F0502020204030204" pitchFamily="34" charset="0"/>
              </a:rPr>
              <a:t>, C. W. K. (2005). </a:t>
            </a:r>
            <a:r>
              <a:rPr lang="tr-TR" sz="1300" dirty="0" err="1">
                <a:latin typeface="Calibri" panose="020F0502020204030204" pitchFamily="34" charset="0"/>
                <a:cs typeface="Calibri" panose="020F0502020204030204" pitchFamily="34" charset="0"/>
              </a:rPr>
              <a:t>Adoption</a:t>
            </a:r>
            <a:r>
              <a:rPr lang="tr-TR" sz="1300" dirty="0">
                <a:latin typeface="Calibri" panose="020F0502020204030204" pitchFamily="34" charset="0"/>
                <a:cs typeface="Calibri" panose="020F0502020204030204" pitchFamily="34" charset="0"/>
              </a:rPr>
              <a:t> </a:t>
            </a:r>
            <a:r>
              <a:rPr lang="tr-TR" sz="1300" dirty="0" err="1">
                <a:latin typeface="Calibri" panose="020F0502020204030204" pitchFamily="34" charset="0"/>
                <a:cs typeface="Calibri" panose="020F0502020204030204" pitchFamily="34" charset="0"/>
              </a:rPr>
              <a:t>and</a:t>
            </a:r>
            <a:r>
              <a:rPr lang="tr-TR" sz="1300" dirty="0">
                <a:latin typeface="Calibri" panose="020F0502020204030204" pitchFamily="34" charset="0"/>
                <a:cs typeface="Calibri" panose="020F0502020204030204" pitchFamily="34" charset="0"/>
              </a:rPr>
              <a:t> </a:t>
            </a:r>
            <a:r>
              <a:rPr lang="tr-TR" sz="1300" dirty="0" err="1">
                <a:latin typeface="Calibri" panose="020F0502020204030204" pitchFamily="34" charset="0"/>
                <a:cs typeface="Calibri" panose="020F0502020204030204" pitchFamily="34" charset="0"/>
              </a:rPr>
              <a:t>cognitive</a:t>
            </a:r>
            <a:r>
              <a:rPr lang="tr-TR" sz="1300" dirty="0">
                <a:latin typeface="Calibri" panose="020F0502020204030204" pitchFamily="34" charset="0"/>
                <a:cs typeface="Calibri" panose="020F0502020204030204" pitchFamily="34" charset="0"/>
              </a:rPr>
              <a:t> </a:t>
            </a:r>
            <a:r>
              <a:rPr lang="tr-TR" sz="1300" dirty="0" err="1">
                <a:latin typeface="Calibri" panose="020F0502020204030204" pitchFamily="34" charset="0"/>
                <a:cs typeface="Calibri" panose="020F0502020204030204" pitchFamily="34" charset="0"/>
              </a:rPr>
              <a:t>development</a:t>
            </a:r>
            <a:r>
              <a:rPr lang="tr-TR" sz="1300" dirty="0">
                <a:latin typeface="Calibri" panose="020F0502020204030204" pitchFamily="34" charset="0"/>
                <a:cs typeface="Calibri" panose="020F0502020204030204" pitchFamily="34" charset="0"/>
              </a:rPr>
              <a:t>: a meta-</a:t>
            </a:r>
            <a:r>
              <a:rPr lang="tr-TR" sz="1300" dirty="0" err="1">
                <a:latin typeface="Calibri" panose="020F0502020204030204" pitchFamily="34" charset="0"/>
                <a:cs typeface="Calibri" panose="020F0502020204030204" pitchFamily="34" charset="0"/>
              </a:rPr>
              <a:t>analytic</a:t>
            </a:r>
            <a:r>
              <a:rPr lang="tr-TR" sz="1300" dirty="0">
                <a:latin typeface="Calibri" panose="020F0502020204030204" pitchFamily="34" charset="0"/>
                <a:cs typeface="Calibri" panose="020F0502020204030204" pitchFamily="34" charset="0"/>
              </a:rPr>
              <a:t> </a:t>
            </a:r>
            <a:r>
              <a:rPr lang="tr-TR" sz="1300" dirty="0" err="1">
                <a:latin typeface="Calibri" panose="020F0502020204030204" pitchFamily="34" charset="0"/>
                <a:cs typeface="Calibri" panose="020F0502020204030204" pitchFamily="34" charset="0"/>
              </a:rPr>
              <a:t>comparison</a:t>
            </a:r>
            <a:r>
              <a:rPr lang="tr-TR" sz="1300" dirty="0">
                <a:latin typeface="Calibri" panose="020F0502020204030204" pitchFamily="34" charset="0"/>
                <a:cs typeface="Calibri" panose="020F0502020204030204" pitchFamily="34" charset="0"/>
              </a:rPr>
              <a:t> of </a:t>
            </a:r>
            <a:r>
              <a:rPr lang="tr-TR" sz="1300" dirty="0" err="1">
                <a:latin typeface="Calibri" panose="020F0502020204030204" pitchFamily="34" charset="0"/>
                <a:cs typeface="Calibri" panose="020F0502020204030204" pitchFamily="34" charset="0"/>
              </a:rPr>
              <a:t>adopted</a:t>
            </a:r>
            <a:r>
              <a:rPr lang="tr-TR" sz="1300" dirty="0">
                <a:latin typeface="Calibri" panose="020F0502020204030204" pitchFamily="34" charset="0"/>
                <a:cs typeface="Calibri" panose="020F0502020204030204" pitchFamily="34" charset="0"/>
              </a:rPr>
              <a:t> </a:t>
            </a:r>
            <a:r>
              <a:rPr lang="tr-TR" sz="1300" dirty="0" err="1">
                <a:latin typeface="Calibri" panose="020F0502020204030204" pitchFamily="34" charset="0"/>
                <a:cs typeface="Calibri" panose="020F0502020204030204" pitchFamily="34" charset="0"/>
              </a:rPr>
              <a:t>and</a:t>
            </a:r>
            <a:r>
              <a:rPr lang="tr-TR" sz="1300" dirty="0">
                <a:latin typeface="Calibri" panose="020F0502020204030204" pitchFamily="34" charset="0"/>
                <a:cs typeface="Calibri" panose="020F0502020204030204" pitchFamily="34" charset="0"/>
              </a:rPr>
              <a:t> </a:t>
            </a:r>
            <a:r>
              <a:rPr lang="tr-TR" sz="1300" dirty="0" err="1">
                <a:latin typeface="Calibri" panose="020F0502020204030204" pitchFamily="34" charset="0"/>
                <a:cs typeface="Calibri" panose="020F0502020204030204" pitchFamily="34" charset="0"/>
              </a:rPr>
              <a:t>nonadopted</a:t>
            </a:r>
            <a:r>
              <a:rPr lang="tr-TR" sz="1300" dirty="0">
                <a:latin typeface="Calibri" panose="020F0502020204030204" pitchFamily="34" charset="0"/>
                <a:cs typeface="Calibri" panose="020F0502020204030204" pitchFamily="34" charset="0"/>
              </a:rPr>
              <a:t> </a:t>
            </a:r>
            <a:r>
              <a:rPr lang="tr-TR" sz="1300" dirty="0" err="1">
                <a:latin typeface="Calibri" panose="020F0502020204030204" pitchFamily="34" charset="0"/>
                <a:cs typeface="Calibri" panose="020F0502020204030204" pitchFamily="34" charset="0"/>
              </a:rPr>
              <a:t>children's</a:t>
            </a:r>
            <a:r>
              <a:rPr lang="tr-TR" sz="1300" dirty="0">
                <a:latin typeface="Calibri" panose="020F0502020204030204" pitchFamily="34" charset="0"/>
                <a:cs typeface="Calibri" panose="020F0502020204030204" pitchFamily="34" charset="0"/>
              </a:rPr>
              <a:t> IQ </a:t>
            </a:r>
            <a:r>
              <a:rPr lang="tr-TR" sz="1300" dirty="0" err="1">
                <a:latin typeface="Calibri" panose="020F0502020204030204" pitchFamily="34" charset="0"/>
                <a:cs typeface="Calibri" panose="020F0502020204030204" pitchFamily="34" charset="0"/>
              </a:rPr>
              <a:t>and</a:t>
            </a:r>
            <a:r>
              <a:rPr lang="tr-TR" sz="1300" dirty="0">
                <a:latin typeface="Calibri" panose="020F0502020204030204" pitchFamily="34" charset="0"/>
                <a:cs typeface="Calibri" panose="020F0502020204030204" pitchFamily="34" charset="0"/>
              </a:rPr>
              <a:t> </a:t>
            </a:r>
            <a:r>
              <a:rPr lang="tr-TR" sz="1300" dirty="0" err="1">
                <a:latin typeface="Calibri" panose="020F0502020204030204" pitchFamily="34" charset="0"/>
                <a:cs typeface="Calibri" panose="020F0502020204030204" pitchFamily="34" charset="0"/>
              </a:rPr>
              <a:t>school</a:t>
            </a:r>
            <a:r>
              <a:rPr lang="tr-TR" sz="1300" dirty="0">
                <a:latin typeface="Calibri" panose="020F0502020204030204" pitchFamily="34" charset="0"/>
                <a:cs typeface="Calibri" panose="020F0502020204030204" pitchFamily="34" charset="0"/>
              </a:rPr>
              <a:t> </a:t>
            </a:r>
            <a:r>
              <a:rPr lang="tr-TR" sz="1300" dirty="0" err="1">
                <a:latin typeface="Calibri" panose="020F0502020204030204" pitchFamily="34" charset="0"/>
                <a:cs typeface="Calibri" panose="020F0502020204030204" pitchFamily="34" charset="0"/>
              </a:rPr>
              <a:t>performance</a:t>
            </a:r>
            <a:r>
              <a:rPr lang="tr-TR" sz="1300" dirty="0">
                <a:latin typeface="Calibri" panose="020F0502020204030204" pitchFamily="34" charset="0"/>
                <a:cs typeface="Calibri" panose="020F0502020204030204" pitchFamily="34" charset="0"/>
              </a:rPr>
              <a:t>. </a:t>
            </a:r>
            <a:r>
              <a:rPr lang="tr-TR" sz="1300" i="1" dirty="0" err="1">
                <a:latin typeface="Calibri" panose="020F0502020204030204" pitchFamily="34" charset="0"/>
                <a:cs typeface="Calibri" panose="020F0502020204030204" pitchFamily="34" charset="0"/>
              </a:rPr>
              <a:t>Psychological</a:t>
            </a:r>
            <a:r>
              <a:rPr lang="tr-TR" sz="1300" i="1" dirty="0">
                <a:latin typeface="Calibri" panose="020F0502020204030204" pitchFamily="34" charset="0"/>
                <a:cs typeface="Calibri" panose="020F0502020204030204" pitchFamily="34" charset="0"/>
              </a:rPr>
              <a:t> </a:t>
            </a:r>
            <a:r>
              <a:rPr lang="tr-TR" sz="1300" i="1" dirty="0" err="1">
                <a:latin typeface="Calibri" panose="020F0502020204030204" pitchFamily="34" charset="0"/>
                <a:cs typeface="Calibri" panose="020F0502020204030204" pitchFamily="34" charset="0"/>
              </a:rPr>
              <a:t>bulletin</a:t>
            </a:r>
            <a:r>
              <a:rPr lang="tr-TR" sz="1300" dirty="0">
                <a:latin typeface="Calibri" panose="020F0502020204030204" pitchFamily="34" charset="0"/>
                <a:cs typeface="Calibri" panose="020F0502020204030204" pitchFamily="34" charset="0"/>
              </a:rPr>
              <a:t>, </a:t>
            </a:r>
            <a:r>
              <a:rPr lang="tr-TR" sz="1300" i="1" dirty="0">
                <a:latin typeface="Calibri" panose="020F0502020204030204" pitchFamily="34" charset="0"/>
                <a:cs typeface="Calibri" panose="020F0502020204030204" pitchFamily="34" charset="0"/>
              </a:rPr>
              <a:t>131</a:t>
            </a:r>
            <a:r>
              <a:rPr lang="tr-TR" sz="1300" dirty="0">
                <a:latin typeface="Calibri" panose="020F0502020204030204" pitchFamily="34" charset="0"/>
                <a:cs typeface="Calibri" panose="020F0502020204030204" pitchFamily="34" charset="0"/>
              </a:rPr>
              <a:t>(2), 301.</a:t>
            </a:r>
          </a:p>
        </p:txBody>
      </p:sp>
      <p:sp>
        <p:nvSpPr>
          <p:cNvPr id="4" name="Slayt Numarası Yer Tutucusu 3">
            <a:extLst>
              <a:ext uri="{FF2B5EF4-FFF2-40B4-BE49-F238E27FC236}">
                <a16:creationId xmlns:a16="http://schemas.microsoft.com/office/drawing/2014/main" id="{59580936-7793-DA4D-8EEB-21D2768AADC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1736902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2C20C440-58D2-CA48-AB29-7CD213ACB216}"/>
              </a:ext>
            </a:extLst>
          </p:cNvPr>
          <p:cNvSpPr>
            <a:spLocks noGrp="1"/>
          </p:cNvSpPr>
          <p:nvPr>
            <p:ph type="body" idx="1"/>
          </p:nvPr>
        </p:nvSpPr>
        <p:spPr>
          <a:xfrm>
            <a:off x="1006899" y="677700"/>
            <a:ext cx="5604915" cy="3182123"/>
          </a:xfrm>
        </p:spPr>
        <p:txBody>
          <a:bodyPr/>
          <a:lstStyle/>
          <a:p>
            <a:pPr algn="just"/>
            <a:r>
              <a:rPr lang="tr-TR" sz="2800" dirty="0"/>
              <a:t>Üstün genetik yapının, üstün olduğu alanlarda uygun yöntem ve teknikler kullanılarak desteklenmesi ve doğru yönlendirilmesi oldukça </a:t>
            </a:r>
            <a:r>
              <a:rPr lang="tr-TR" sz="2800" dirty="0" smtClean="0"/>
              <a:t>önemlidir.</a:t>
            </a:r>
            <a:endParaRPr lang="tr-TR" sz="2800" dirty="0"/>
          </a:p>
        </p:txBody>
      </p:sp>
      <p:sp>
        <p:nvSpPr>
          <p:cNvPr id="3" name="Slayt Numarası Yer Tutucusu 2">
            <a:extLst>
              <a:ext uri="{FF2B5EF4-FFF2-40B4-BE49-F238E27FC236}">
                <a16:creationId xmlns:a16="http://schemas.microsoft.com/office/drawing/2014/main" id="{7535EAD0-A9F8-8840-A9E7-15D72C66A61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176235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D103919B-A165-2A48-8D0F-B92B863B55E8}"/>
              </a:ext>
            </a:extLst>
          </p:cNvPr>
          <p:cNvSpPr>
            <a:spLocks noGrp="1"/>
          </p:cNvSpPr>
          <p:nvPr>
            <p:ph type="body" idx="1"/>
          </p:nvPr>
        </p:nvSpPr>
        <p:spPr>
          <a:xfrm>
            <a:off x="736446" y="993877"/>
            <a:ext cx="7671108" cy="3155746"/>
          </a:xfrm>
        </p:spPr>
        <p:txBody>
          <a:bodyPr/>
          <a:lstStyle/>
          <a:p>
            <a:pPr algn="just"/>
            <a:r>
              <a:rPr lang="tr-TR" sz="2800" dirty="0"/>
              <a:t>Deneyim, beyin gelişimi ve fiziksel gelişimin üzerinde önemli rol oynamaktadır. Aynı zamanda beyin gelişimi de dahil tüm fiziksel değişimlerin aynı zamanda doğuştan gelen bir olgunlaşma planına da </a:t>
            </a:r>
            <a:r>
              <a:rPr lang="tr-TR" sz="2800" dirty="0" smtClean="0"/>
              <a:t>dayanmaktadır.</a:t>
            </a:r>
            <a:endParaRPr lang="tr-TR" sz="2800" dirty="0"/>
          </a:p>
        </p:txBody>
      </p:sp>
      <p:sp>
        <p:nvSpPr>
          <p:cNvPr id="3" name="Slayt Numarası Yer Tutucusu 2">
            <a:extLst>
              <a:ext uri="{FF2B5EF4-FFF2-40B4-BE49-F238E27FC236}">
                <a16:creationId xmlns:a16="http://schemas.microsoft.com/office/drawing/2014/main" id="{4A2FD71C-1CBD-E443-9B6D-53ACF045BE1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1049675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F64757-63E4-774A-B516-9864AA296EE7}"/>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FE3A1787-FA3A-0D4D-A3AC-5E672C7CCF04}"/>
              </a:ext>
            </a:extLst>
          </p:cNvPr>
          <p:cNvSpPr>
            <a:spLocks noGrp="1"/>
          </p:cNvSpPr>
          <p:nvPr>
            <p:ph type="body" idx="1"/>
          </p:nvPr>
        </p:nvSpPr>
        <p:spPr>
          <a:xfrm>
            <a:off x="740725" y="1909300"/>
            <a:ext cx="8144050" cy="3234200"/>
          </a:xfrm>
        </p:spPr>
        <p:txBody>
          <a:bodyPr/>
          <a:lstStyle/>
          <a:p>
            <a:r>
              <a:rPr lang="tr-TR" dirty="0"/>
              <a:t>İlk zeka testleri oluşturulurken zekanın değişmez ve doğuştan geldiği varsayılmıştır. </a:t>
            </a:r>
          </a:p>
          <a:p>
            <a:r>
              <a:rPr lang="tr-TR" dirty="0"/>
              <a:t>Aynı zamanda farklı gruplar çocukların entelektüel performansının çevresel etmenlere de bağlı olduğu iddia etmektedirler.  </a:t>
            </a:r>
          </a:p>
          <a:p>
            <a:r>
              <a:rPr lang="tr-TR" dirty="0"/>
              <a:t>İki grup kendi görüşlerini farklı çalışmalar ile </a:t>
            </a:r>
            <a:r>
              <a:rPr lang="tr-TR" dirty="0" smtClean="0"/>
              <a:t>kanıtlanmıştır. </a:t>
            </a:r>
            <a:endParaRPr lang="tr-TR" dirty="0"/>
          </a:p>
        </p:txBody>
      </p:sp>
      <p:sp>
        <p:nvSpPr>
          <p:cNvPr id="4" name="Slayt Numarası Yer Tutucusu 3">
            <a:extLst>
              <a:ext uri="{FF2B5EF4-FFF2-40B4-BE49-F238E27FC236}">
                <a16:creationId xmlns:a16="http://schemas.microsoft.com/office/drawing/2014/main" id="{B90D5769-5201-E74A-9416-43914E99C12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35706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6"/>
          <p:cNvSpPr txBox="1">
            <a:spLocks noGrp="1"/>
          </p:cNvSpPr>
          <p:nvPr>
            <p:ph type="ctrTitle"/>
          </p:nvPr>
        </p:nvSpPr>
        <p:spPr>
          <a:xfrm>
            <a:off x="457200" y="1430950"/>
            <a:ext cx="54864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1.Genetik </a:t>
            </a:r>
            <a:r>
              <a:rPr lang="en" dirty="0" err="1">
                <a:latin typeface="Calibri" panose="020F0502020204030204" pitchFamily="34" charset="0"/>
                <a:cs typeface="Calibri" panose="020F0502020204030204" pitchFamily="34" charset="0"/>
              </a:rPr>
              <a:t>Faktörler</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t>Genetik Faktörler</a:t>
            </a:r>
          </a:p>
        </p:txBody>
      </p:sp>
      <p:sp>
        <p:nvSpPr>
          <p:cNvPr id="174" name="Google Shape;174;p18"/>
          <p:cNvSpPr txBox="1">
            <a:spLocks noGrp="1"/>
          </p:cNvSpPr>
          <p:nvPr>
            <p:ph type="body" idx="1"/>
          </p:nvPr>
        </p:nvSpPr>
        <p:spPr>
          <a:xfrm>
            <a:off x="1042036" y="1935677"/>
            <a:ext cx="7851531" cy="3111108"/>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tr-TR" dirty="0"/>
              <a:t>Bireysel farklılıklar çoğunlukla genetik faktörlerden etkilenmektedir.</a:t>
            </a:r>
          </a:p>
          <a:p>
            <a:pPr marL="457200" lvl="0" indent="-381000" algn="l" rtl="0">
              <a:spcBef>
                <a:spcPts val="600"/>
              </a:spcBef>
              <a:spcAft>
                <a:spcPts val="0"/>
              </a:spcAft>
              <a:buSzPts val="2400"/>
              <a:buChar char="▰"/>
            </a:pPr>
            <a:r>
              <a:rPr lang="tr-TR" dirty="0"/>
              <a:t>Birey zeka düzeyi de genetik olarak kodlanarak dünyaya gelmektedir.</a:t>
            </a:r>
          </a:p>
          <a:p>
            <a:pPr marL="457200" lvl="0" indent="-381000" algn="l" rtl="0">
              <a:spcBef>
                <a:spcPts val="600"/>
              </a:spcBef>
              <a:spcAft>
                <a:spcPts val="0"/>
              </a:spcAft>
              <a:buSzPts val="2400"/>
              <a:buChar char="▰"/>
            </a:pPr>
            <a:r>
              <a:rPr lang="tr-TR" dirty="0"/>
              <a:t>Genetik olarak aktarılan zekaya ait faktörlerin ne kadar etkili olduğu tam olarak </a:t>
            </a:r>
            <a:r>
              <a:rPr lang="tr-TR" dirty="0" smtClean="0"/>
              <a:t>açıklanamamaktadır</a:t>
            </a:r>
            <a:endParaRPr lang="tr-TR" dirty="0"/>
          </a:p>
        </p:txBody>
      </p:sp>
      <p:sp>
        <p:nvSpPr>
          <p:cNvPr id="175" name="Google Shape;175;p18"/>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14691D-3205-894B-9C2F-FF232F2A9E88}"/>
              </a:ext>
            </a:extLst>
          </p:cNvPr>
          <p:cNvSpPr>
            <a:spLocks noGrp="1"/>
          </p:cNvSpPr>
          <p:nvPr>
            <p:ph type="title"/>
          </p:nvPr>
        </p:nvSpPr>
        <p:spPr/>
        <p:txBody>
          <a:bodyPr/>
          <a:lstStyle/>
          <a:p>
            <a:r>
              <a:rPr lang="tr-TR" dirty="0"/>
              <a:t>Genetik Faktörler</a:t>
            </a:r>
          </a:p>
        </p:txBody>
      </p:sp>
      <p:sp>
        <p:nvSpPr>
          <p:cNvPr id="3" name="Metin Yer Tutucusu 2">
            <a:extLst>
              <a:ext uri="{FF2B5EF4-FFF2-40B4-BE49-F238E27FC236}">
                <a16:creationId xmlns:a16="http://schemas.microsoft.com/office/drawing/2014/main" id="{30BA57BB-0273-A340-AE8F-F89DF75719F1}"/>
              </a:ext>
            </a:extLst>
          </p:cNvPr>
          <p:cNvSpPr>
            <a:spLocks noGrp="1"/>
          </p:cNvSpPr>
          <p:nvPr>
            <p:ph type="body" idx="1"/>
          </p:nvPr>
        </p:nvSpPr>
        <p:spPr>
          <a:xfrm>
            <a:off x="1310054" y="1909300"/>
            <a:ext cx="7376746" cy="2764800"/>
          </a:xfrm>
        </p:spPr>
        <p:txBody>
          <a:bodyPr/>
          <a:lstStyle/>
          <a:p>
            <a:r>
              <a:rPr lang="tr-TR" dirty="0"/>
              <a:t>Zekanın kalıtsal özelliği üzerine aile içindeki farklı bireyler üzerinde yapılan araştırmalar aydınlatıcı bilgiler ortaya koymaktadırlar. </a:t>
            </a:r>
          </a:p>
          <a:p>
            <a:endParaRPr lang="tr-TR" dirty="0"/>
          </a:p>
          <a:p>
            <a:r>
              <a:rPr lang="tr-TR" dirty="0"/>
              <a:t>Özellikle tek ve çift yumurta ikizleri üzerinde gerçekleştirilen çalışmalar bu konuda önemli bilgi sunmaktadırlar </a:t>
            </a:r>
            <a:r>
              <a:rPr lang="tr-TR" dirty="0" smtClean="0"/>
              <a:t>. </a:t>
            </a:r>
            <a:endParaRPr lang="tr-TR" dirty="0"/>
          </a:p>
        </p:txBody>
      </p:sp>
      <p:sp>
        <p:nvSpPr>
          <p:cNvPr id="4" name="Slayt Numarası Yer Tutucusu 3">
            <a:extLst>
              <a:ext uri="{FF2B5EF4-FFF2-40B4-BE49-F238E27FC236}">
                <a16:creationId xmlns:a16="http://schemas.microsoft.com/office/drawing/2014/main" id="{2EF700C4-C190-9740-8D4C-1F88372F714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816291059"/>
      </p:ext>
    </p:extLst>
  </p:cSld>
  <p:clrMapOvr>
    <a:masterClrMapping/>
  </p:clrMapOvr>
</p:sld>
</file>

<file path=ppt/theme/theme1.xml><?xml version="1.0" encoding="utf-8"?>
<a:theme xmlns:a="http://schemas.openxmlformats.org/drawingml/2006/main" name="Macmorris template">
  <a:themeElements>
    <a:clrScheme name="Custom 347">
      <a:dk1>
        <a:srgbClr val="00001A"/>
      </a:dk1>
      <a:lt1>
        <a:srgbClr val="FFFFFF"/>
      </a:lt1>
      <a:dk2>
        <a:srgbClr val="60707A"/>
      </a:dk2>
      <a:lt2>
        <a:srgbClr val="E8EDF1"/>
      </a:lt2>
      <a:accent1>
        <a:srgbClr val="A6D683"/>
      </a:accent1>
      <a:accent2>
        <a:srgbClr val="2CA388"/>
      </a:accent2>
      <a:accent3>
        <a:srgbClr val="106B6B"/>
      </a:accent3>
      <a:accent4>
        <a:srgbClr val="CFDCE6"/>
      </a:accent4>
      <a:accent5>
        <a:srgbClr val="9EB3C2"/>
      </a:accent5>
      <a:accent6>
        <a:srgbClr val="577C97"/>
      </a:accent6>
      <a:hlink>
        <a:srgbClr val="00001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TotalTime>
  <Words>1242</Words>
  <Application>Microsoft Office PowerPoint</Application>
  <PresentationFormat>Ekran Gösterisi (16:9)</PresentationFormat>
  <Paragraphs>129</Paragraphs>
  <Slides>36</Slides>
  <Notes>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36</vt:i4>
      </vt:variant>
    </vt:vector>
  </HeadingPairs>
  <TitlesOfParts>
    <vt:vector size="41" baseType="lpstr">
      <vt:lpstr>Roboto Slab</vt:lpstr>
      <vt:lpstr>Calibri</vt:lpstr>
      <vt:lpstr>Arial</vt:lpstr>
      <vt:lpstr>Chivo</vt:lpstr>
      <vt:lpstr>Macmorris template</vt:lpstr>
      <vt:lpstr>Zekayı ve Üstün Yeteneği Etkileyen Faktörler</vt:lpstr>
      <vt:lpstr>PowerPoint Sunusu</vt:lpstr>
      <vt:lpstr>PowerPoint Sunusu</vt:lpstr>
      <vt:lpstr>PowerPoint Sunusu</vt:lpstr>
      <vt:lpstr>PowerPoint Sunusu</vt:lpstr>
      <vt:lpstr>PowerPoint Sunusu</vt:lpstr>
      <vt:lpstr>1.Genetik Faktörler</vt:lpstr>
      <vt:lpstr>Genetik Faktörler</vt:lpstr>
      <vt:lpstr>Genetik Faktörler</vt:lpstr>
      <vt:lpstr>Evlatlık verilen tek yumurta ikizleri üzerine yapılan çalışma</vt:lpstr>
      <vt:lpstr>Aynı aile ortamında büyütülen tek ve çift yumurta ikizleri</vt:lpstr>
      <vt:lpstr>PowerPoint Sunusu</vt:lpstr>
      <vt:lpstr>Biyolojik ebeveynler, evlat edinen ebeveynler ve evlat edinilen çocukların zeka düzeyleri</vt:lpstr>
      <vt:lpstr>Akrabaların zeka düzeyleri ile ilişkisi</vt:lpstr>
      <vt:lpstr>Yaş ve Zekanın Kalıtsallığı Arasındaki İlişki</vt:lpstr>
      <vt:lpstr>PowerPoint Sunusu</vt:lpstr>
      <vt:lpstr>PowerPoint Sunusu</vt:lpstr>
      <vt:lpstr>2. Çevresel Faktörler</vt:lpstr>
      <vt:lpstr>PowerPoint Sunusu</vt:lpstr>
      <vt:lpstr>PowerPoint Sunusu</vt:lpstr>
      <vt:lpstr>PowerPoint Sunusu</vt:lpstr>
      <vt:lpstr>PowerPoint Sunusu</vt:lpstr>
      <vt:lpstr>PowerPoint Sunusu</vt:lpstr>
      <vt:lpstr>PowerPoint Sunusu</vt:lpstr>
      <vt:lpstr>PowerPoint Sunusu</vt:lpstr>
      <vt:lpstr>Zeka ve Eğitim Düzeyi</vt:lpstr>
      <vt:lpstr>Zeka ve Okul Yaşamı</vt:lpstr>
      <vt:lpstr>Zeka ve Okul Yaşamı</vt:lpstr>
      <vt:lpstr>Flynn Etkisi</vt:lpstr>
      <vt:lpstr>Zeka ve Akademik Başarı</vt:lpstr>
      <vt:lpstr>Zeka ve İş Performansı</vt:lpstr>
      <vt:lpstr>Zeka ve Sosyal Statü-Ekonomik Gelir</vt:lpstr>
      <vt:lpstr>Genetik ve Çevresel Faktörlerin Etkileşimi</vt:lpstr>
      <vt:lpstr>PowerPoint Sunusu</vt:lpstr>
      <vt:lpstr>IQ puanları daha yüksek olan çocukların ebeveynlerin özellikleri</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Zekayı ve Üstün Yeteneği Etkileyen Faktörler</dc:title>
  <dc:creator>figen</dc:creator>
  <cp:lastModifiedBy>figen</cp:lastModifiedBy>
  <cp:revision>44</cp:revision>
  <dcterms:modified xsi:type="dcterms:W3CDTF">2020-10-15T08:56:16Z</dcterms:modified>
</cp:coreProperties>
</file>