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12" r:id="rId2"/>
    <p:sldId id="437" r:id="rId3"/>
    <p:sldId id="314" r:id="rId4"/>
    <p:sldId id="328" r:id="rId5"/>
    <p:sldId id="438" r:id="rId6"/>
    <p:sldId id="439" r:id="rId7"/>
    <p:sldId id="440" r:id="rId8"/>
    <p:sldId id="441" r:id="rId9"/>
    <p:sldId id="442" r:id="rId10"/>
    <p:sldId id="443" r:id="rId11"/>
    <p:sldId id="444" r:id="rId12"/>
    <p:sldId id="445" r:id="rId13"/>
    <p:sldId id="446" r:id="rId14"/>
    <p:sldId id="447" r:id="rId15"/>
    <p:sldId id="448" r:id="rId1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173" autoAdjust="0"/>
    <p:restoredTop sz="94660"/>
  </p:normalViewPr>
  <p:slideViewPr>
    <p:cSldViewPr>
      <p:cViewPr varScale="1">
        <p:scale>
          <a:sx n="83" d="100"/>
          <a:sy n="83" d="100"/>
        </p:scale>
        <p:origin x="1608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196458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368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66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334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578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48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13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071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804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8899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76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CB4FA2-8726-4D26-89D2-19EF43D893F1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3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47669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419872" y="2276872"/>
            <a:ext cx="2317173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sz="2800" b="1" dirty="0" smtClean="0">
                <a:solidFill>
                  <a:srgbClr val="FF0000"/>
                </a:solidFill>
              </a:rPr>
              <a:t>LISTENING </a:t>
            </a:r>
          </a:p>
          <a:p>
            <a:pPr algn="ctr"/>
            <a:r>
              <a:rPr lang="tr-TR" sz="2800" b="1" dirty="0" smtClean="0">
                <a:solidFill>
                  <a:srgbClr val="FF0000"/>
                </a:solidFill>
              </a:rPr>
              <a:t>(Taking Notes)</a:t>
            </a:r>
            <a:endParaRPr lang="tr-TR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4591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11560" y="548680"/>
            <a:ext cx="376519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b="1" dirty="0" err="1" smtClean="0">
                <a:solidFill>
                  <a:srgbClr val="FF0000"/>
                </a:solidFill>
              </a:rPr>
              <a:t>Vocabulary</a:t>
            </a:r>
            <a:r>
              <a:rPr lang="tr-TR" sz="2800" b="1" dirty="0" smtClean="0">
                <a:solidFill>
                  <a:srgbClr val="FF0000"/>
                </a:solidFill>
              </a:rPr>
              <a:t> </a:t>
            </a:r>
            <a:r>
              <a:rPr lang="tr-TR" sz="2800" b="1" dirty="0" err="1" smtClean="0">
                <a:solidFill>
                  <a:srgbClr val="FF0000"/>
                </a:solidFill>
              </a:rPr>
              <a:t>for</a:t>
            </a:r>
            <a:r>
              <a:rPr lang="tr-TR" sz="2800" b="1" dirty="0" smtClean="0">
                <a:solidFill>
                  <a:srgbClr val="FF0000"/>
                </a:solidFill>
              </a:rPr>
              <a:t> </a:t>
            </a:r>
            <a:r>
              <a:rPr lang="tr-TR" sz="2800" b="1" dirty="0" err="1" smtClean="0">
                <a:solidFill>
                  <a:srgbClr val="FF0000"/>
                </a:solidFill>
              </a:rPr>
              <a:t>Listening</a:t>
            </a:r>
            <a:endParaRPr lang="tr-TR" sz="2800" dirty="0">
              <a:solidFill>
                <a:srgbClr val="FF0000"/>
              </a:solidFill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827584" y="1340768"/>
            <a:ext cx="77768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Brand</a:t>
            </a:r>
            <a:r>
              <a:rPr lang="tr-TR" dirty="0" smtClean="0"/>
              <a:t>:  </a:t>
            </a:r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827584" y="2532595"/>
            <a:ext cx="77768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Profit:</a:t>
            </a:r>
            <a:endParaRPr lang="tr-TR" dirty="0"/>
          </a:p>
        </p:txBody>
      </p:sp>
      <p:sp>
        <p:nvSpPr>
          <p:cNvPr id="5" name="Dikdörtgen 4"/>
          <p:cNvSpPr/>
          <p:nvPr/>
        </p:nvSpPr>
        <p:spPr>
          <a:xfrm>
            <a:off x="827584" y="3355090"/>
            <a:ext cx="77768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Global:</a:t>
            </a:r>
            <a:endParaRPr lang="tr-TR" dirty="0"/>
          </a:p>
        </p:txBody>
      </p:sp>
      <p:sp>
        <p:nvSpPr>
          <p:cNvPr id="9" name="Dikdörtgen 8"/>
          <p:cNvSpPr/>
          <p:nvPr/>
        </p:nvSpPr>
        <p:spPr>
          <a:xfrm>
            <a:off x="937283" y="1773638"/>
            <a:ext cx="755746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 </a:t>
            </a:r>
            <a:r>
              <a:rPr lang="tr-TR" dirty="0"/>
              <a:t>A</a:t>
            </a:r>
            <a:r>
              <a:rPr lang="en-US" dirty="0" smtClean="0"/>
              <a:t> </a:t>
            </a:r>
            <a:r>
              <a:rPr lang="en-US" dirty="0"/>
              <a:t>class of goods identified by name as the product of a single firm or </a:t>
            </a:r>
            <a:r>
              <a:rPr lang="en-US" dirty="0" smtClean="0"/>
              <a:t>manufacturer</a:t>
            </a:r>
            <a:r>
              <a:rPr lang="tr-TR" dirty="0" smtClean="0"/>
              <a:t>.</a:t>
            </a:r>
            <a:r>
              <a:rPr lang="en-US" dirty="0"/>
              <a:t> </a:t>
            </a:r>
            <a:endParaRPr lang="en-US" dirty="0"/>
          </a:p>
        </p:txBody>
      </p:sp>
      <p:sp>
        <p:nvSpPr>
          <p:cNvPr id="10" name="Dikdörtgen 9"/>
          <p:cNvSpPr/>
          <p:nvPr/>
        </p:nvSpPr>
        <p:spPr>
          <a:xfrm>
            <a:off x="968060" y="2919425"/>
            <a:ext cx="778040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T</a:t>
            </a:r>
            <a:r>
              <a:rPr lang="en-US" dirty="0" smtClean="0"/>
              <a:t>he </a:t>
            </a:r>
            <a:r>
              <a:rPr lang="en-US" dirty="0"/>
              <a:t>excess of returns over expenditure in a transaction or series of </a:t>
            </a:r>
            <a:r>
              <a:rPr lang="en-US" dirty="0" smtClean="0"/>
              <a:t>transactions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11" name="Dikdörtgen 10"/>
          <p:cNvSpPr/>
          <p:nvPr/>
        </p:nvSpPr>
        <p:spPr>
          <a:xfrm>
            <a:off x="914649" y="3741920"/>
            <a:ext cx="692421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R</a:t>
            </a:r>
            <a:r>
              <a:rPr lang="en-US" dirty="0" smtClean="0"/>
              <a:t>elating </a:t>
            </a:r>
            <a:r>
              <a:rPr lang="en-US" dirty="0"/>
              <a:t>to, or involving the entire </a:t>
            </a:r>
            <a:r>
              <a:rPr lang="en-US" dirty="0" smtClean="0"/>
              <a:t>world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15" name="Dikdörtgen 14"/>
          <p:cNvSpPr/>
          <p:nvPr/>
        </p:nvSpPr>
        <p:spPr>
          <a:xfrm>
            <a:off x="717885" y="4196410"/>
            <a:ext cx="77768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Business Plan:</a:t>
            </a:r>
            <a:endParaRPr lang="tr-TR" dirty="0"/>
          </a:p>
        </p:txBody>
      </p:sp>
      <p:sp>
        <p:nvSpPr>
          <p:cNvPr id="16" name="Dikdörtgen 15"/>
          <p:cNvSpPr/>
          <p:nvPr/>
        </p:nvSpPr>
        <p:spPr>
          <a:xfrm>
            <a:off x="945542" y="4610484"/>
            <a:ext cx="743204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A</a:t>
            </a:r>
            <a:r>
              <a:rPr lang="en-US" dirty="0" smtClean="0"/>
              <a:t> </a:t>
            </a:r>
            <a:r>
              <a:rPr lang="en-US" dirty="0"/>
              <a:t>roadmap for your business that outlines goals and details how you plan to achieve those </a:t>
            </a:r>
            <a:r>
              <a:rPr lang="en-US" dirty="0" smtClean="0"/>
              <a:t>goals</a:t>
            </a:r>
            <a:r>
              <a:rPr lang="tr-TR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387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11560" y="548680"/>
            <a:ext cx="376519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b="1" dirty="0" err="1" smtClean="0">
                <a:solidFill>
                  <a:srgbClr val="FF0000"/>
                </a:solidFill>
              </a:rPr>
              <a:t>Vocabulary</a:t>
            </a:r>
            <a:r>
              <a:rPr lang="tr-TR" sz="2800" b="1" dirty="0" smtClean="0">
                <a:solidFill>
                  <a:srgbClr val="FF0000"/>
                </a:solidFill>
              </a:rPr>
              <a:t> </a:t>
            </a:r>
            <a:r>
              <a:rPr lang="tr-TR" sz="2800" b="1" dirty="0" err="1" smtClean="0">
                <a:solidFill>
                  <a:srgbClr val="FF0000"/>
                </a:solidFill>
              </a:rPr>
              <a:t>for</a:t>
            </a:r>
            <a:r>
              <a:rPr lang="tr-TR" sz="2800" b="1" dirty="0" smtClean="0">
                <a:solidFill>
                  <a:srgbClr val="FF0000"/>
                </a:solidFill>
              </a:rPr>
              <a:t> </a:t>
            </a:r>
            <a:r>
              <a:rPr lang="tr-TR" sz="2800" b="1" dirty="0" err="1" smtClean="0">
                <a:solidFill>
                  <a:srgbClr val="FF0000"/>
                </a:solidFill>
              </a:rPr>
              <a:t>Listening</a:t>
            </a:r>
            <a:endParaRPr lang="tr-TR" sz="2800" dirty="0">
              <a:solidFill>
                <a:srgbClr val="FF0000"/>
              </a:solidFill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827584" y="1340768"/>
            <a:ext cx="77768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Local</a:t>
            </a:r>
            <a:r>
              <a:rPr lang="tr-TR" dirty="0" smtClean="0"/>
              <a:t>:  </a:t>
            </a:r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827305" y="2274648"/>
            <a:ext cx="77768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Case </a:t>
            </a:r>
            <a:r>
              <a:rPr lang="tr-TR" dirty="0" err="1" smtClean="0"/>
              <a:t>Study</a:t>
            </a:r>
            <a:r>
              <a:rPr lang="tr-TR" dirty="0" smtClean="0"/>
              <a:t>:</a:t>
            </a:r>
            <a:endParaRPr lang="tr-TR" dirty="0"/>
          </a:p>
        </p:txBody>
      </p:sp>
      <p:sp>
        <p:nvSpPr>
          <p:cNvPr id="5" name="Dikdörtgen 4"/>
          <p:cNvSpPr/>
          <p:nvPr/>
        </p:nvSpPr>
        <p:spPr>
          <a:xfrm>
            <a:off x="827305" y="3387107"/>
            <a:ext cx="77768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Invest</a:t>
            </a:r>
            <a:r>
              <a:rPr lang="tr-TR" dirty="0" smtClean="0"/>
              <a:t>:</a:t>
            </a:r>
            <a:endParaRPr lang="tr-TR" dirty="0"/>
          </a:p>
        </p:txBody>
      </p:sp>
      <p:sp>
        <p:nvSpPr>
          <p:cNvPr id="9" name="Dikdörtgen 8"/>
          <p:cNvSpPr/>
          <p:nvPr/>
        </p:nvSpPr>
        <p:spPr>
          <a:xfrm>
            <a:off x="937283" y="1773638"/>
            <a:ext cx="755746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R</a:t>
            </a:r>
            <a:r>
              <a:rPr lang="en-US" dirty="0" smtClean="0"/>
              <a:t>elating </a:t>
            </a:r>
            <a:r>
              <a:rPr lang="en-US" dirty="0"/>
              <a:t>to, or characteristic of a particular place </a:t>
            </a:r>
            <a:r>
              <a:rPr lang="en-US" b="1" dirty="0"/>
              <a:t>: </a:t>
            </a:r>
            <a:r>
              <a:rPr lang="en-US" dirty="0"/>
              <a:t>not general or </a:t>
            </a:r>
            <a:r>
              <a:rPr lang="en-US" dirty="0" smtClean="0"/>
              <a:t>widespread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10" name="Dikdörtgen 9"/>
          <p:cNvSpPr/>
          <p:nvPr/>
        </p:nvSpPr>
        <p:spPr>
          <a:xfrm>
            <a:off x="945542" y="2676369"/>
            <a:ext cx="778040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A</a:t>
            </a:r>
            <a:r>
              <a:rPr lang="en-US" dirty="0" smtClean="0"/>
              <a:t>n </a:t>
            </a:r>
            <a:r>
              <a:rPr lang="en-US" dirty="0"/>
              <a:t>intensive analysis of an individual unit (such as a person or community) stressing developmental factors in relation to </a:t>
            </a:r>
            <a:r>
              <a:rPr lang="en-US" dirty="0" smtClean="0"/>
              <a:t>environment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11" name="Dikdörtgen 10"/>
          <p:cNvSpPr/>
          <p:nvPr/>
        </p:nvSpPr>
        <p:spPr>
          <a:xfrm>
            <a:off x="914649" y="3756439"/>
            <a:ext cx="692421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T</a:t>
            </a:r>
            <a:r>
              <a:rPr lang="en-US" dirty="0" smtClean="0"/>
              <a:t>o </a:t>
            </a:r>
            <a:r>
              <a:rPr lang="en-US" dirty="0"/>
              <a:t>commit (money) in order to earn a financial </a:t>
            </a:r>
            <a:r>
              <a:rPr lang="en-US" dirty="0" smtClean="0"/>
              <a:t>return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15" name="Dikdörtgen 14"/>
          <p:cNvSpPr/>
          <p:nvPr/>
        </p:nvSpPr>
        <p:spPr>
          <a:xfrm>
            <a:off x="773133" y="4221945"/>
            <a:ext cx="77768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Statistic</a:t>
            </a:r>
            <a:r>
              <a:rPr lang="tr-TR" dirty="0" smtClean="0"/>
              <a:t>:</a:t>
            </a:r>
            <a:endParaRPr lang="tr-TR" dirty="0"/>
          </a:p>
        </p:txBody>
      </p:sp>
      <p:sp>
        <p:nvSpPr>
          <p:cNvPr id="16" name="Dikdörtgen 15"/>
          <p:cNvSpPr/>
          <p:nvPr/>
        </p:nvSpPr>
        <p:spPr>
          <a:xfrm>
            <a:off x="945542" y="4610484"/>
            <a:ext cx="743204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A</a:t>
            </a:r>
            <a:r>
              <a:rPr lang="en-US" dirty="0" smtClean="0"/>
              <a:t> </a:t>
            </a:r>
            <a:r>
              <a:rPr lang="en-US" dirty="0"/>
              <a:t>quantity (such as the mean of a sample) that is computed from a </a:t>
            </a:r>
            <a:r>
              <a:rPr lang="en-US" dirty="0" smtClean="0"/>
              <a:t>sample</a:t>
            </a:r>
            <a:r>
              <a:rPr lang="tr-TR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0927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55576" y="927079"/>
            <a:ext cx="509126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400" b="1" dirty="0" err="1" smtClean="0">
                <a:solidFill>
                  <a:srgbClr val="FF0000"/>
                </a:solidFill>
              </a:rPr>
              <a:t>Expressions</a:t>
            </a:r>
            <a:r>
              <a:rPr lang="tr-TR" sz="2400" b="1" dirty="0" smtClean="0">
                <a:solidFill>
                  <a:srgbClr val="FF0000"/>
                </a:solidFill>
              </a:rPr>
              <a:t> </a:t>
            </a:r>
            <a:r>
              <a:rPr lang="tr-TR" sz="2400" b="1" dirty="0" err="1" smtClean="0">
                <a:solidFill>
                  <a:srgbClr val="FF0000"/>
                </a:solidFill>
              </a:rPr>
              <a:t>that</a:t>
            </a:r>
            <a:r>
              <a:rPr lang="tr-TR" sz="2400" b="1" dirty="0" smtClean="0">
                <a:solidFill>
                  <a:srgbClr val="FF0000"/>
                </a:solidFill>
              </a:rPr>
              <a:t> </a:t>
            </a:r>
            <a:r>
              <a:rPr lang="tr-TR" sz="2400" b="1" dirty="0" err="1" smtClean="0">
                <a:solidFill>
                  <a:srgbClr val="FF0000"/>
                </a:solidFill>
              </a:rPr>
              <a:t>signal</a:t>
            </a:r>
            <a:r>
              <a:rPr lang="tr-TR" sz="2400" b="1" dirty="0" smtClean="0">
                <a:solidFill>
                  <a:srgbClr val="FF0000"/>
                </a:solidFill>
              </a:rPr>
              <a:t> </a:t>
            </a:r>
            <a:r>
              <a:rPr lang="tr-TR" sz="2400" b="1" dirty="0" err="1" smtClean="0">
                <a:solidFill>
                  <a:srgbClr val="FF0000"/>
                </a:solidFill>
              </a:rPr>
              <a:t>the</a:t>
            </a:r>
            <a:r>
              <a:rPr lang="tr-TR" sz="2400" b="1" dirty="0" smtClean="0">
                <a:solidFill>
                  <a:srgbClr val="FF0000"/>
                </a:solidFill>
              </a:rPr>
              <a:t> </a:t>
            </a:r>
            <a:r>
              <a:rPr lang="tr-TR" sz="2400" b="1" dirty="0" err="1" smtClean="0">
                <a:solidFill>
                  <a:srgbClr val="FF0000"/>
                </a:solidFill>
              </a:rPr>
              <a:t>big</a:t>
            </a:r>
            <a:r>
              <a:rPr lang="tr-TR" sz="2400" b="1" dirty="0" smtClean="0">
                <a:solidFill>
                  <a:srgbClr val="FF0000"/>
                </a:solidFill>
              </a:rPr>
              <a:t> </a:t>
            </a:r>
            <a:r>
              <a:rPr lang="tr-TR" sz="2400" b="1" dirty="0" err="1" smtClean="0">
                <a:solidFill>
                  <a:srgbClr val="FF0000"/>
                </a:solidFill>
              </a:rPr>
              <a:t>picture</a:t>
            </a:r>
            <a:r>
              <a:rPr lang="tr-TR" sz="2400" b="1" dirty="0" smtClean="0">
                <a:solidFill>
                  <a:srgbClr val="FF0000"/>
                </a:solidFill>
              </a:rPr>
              <a:t>:</a:t>
            </a:r>
            <a:endParaRPr lang="tr-TR" sz="2400" dirty="0">
              <a:solidFill>
                <a:srgbClr val="FF0000"/>
              </a:solidFill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943790" y="1655749"/>
            <a:ext cx="77768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Today</a:t>
            </a:r>
            <a:r>
              <a:rPr lang="tr-TR" dirty="0" smtClean="0"/>
              <a:t> I am </a:t>
            </a:r>
            <a:r>
              <a:rPr lang="tr-TR" dirty="0" err="1" smtClean="0"/>
              <a:t>going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look</a:t>
            </a:r>
            <a:r>
              <a:rPr lang="tr-TR" dirty="0" smtClean="0"/>
              <a:t> at </a:t>
            </a:r>
            <a:r>
              <a:rPr lang="tr-TR" dirty="0" err="1" smtClean="0"/>
              <a:t>several</a:t>
            </a:r>
            <a:r>
              <a:rPr lang="tr-TR" dirty="0" smtClean="0"/>
              <a:t> </a:t>
            </a:r>
            <a:r>
              <a:rPr lang="tr-TR" dirty="0" err="1" smtClean="0"/>
              <a:t>ways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… </a:t>
            </a:r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959744" y="2661417"/>
            <a:ext cx="349343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What</a:t>
            </a:r>
            <a:r>
              <a:rPr lang="tr-TR" dirty="0" smtClean="0"/>
              <a:t> I </a:t>
            </a:r>
            <a:r>
              <a:rPr lang="tr-TR" dirty="0" err="1" smtClean="0"/>
              <a:t>want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do is </a:t>
            </a:r>
            <a:r>
              <a:rPr lang="tr-TR" dirty="0" err="1" smtClean="0"/>
              <a:t>compare</a:t>
            </a:r>
            <a:r>
              <a:rPr lang="tr-TR" dirty="0" smtClean="0"/>
              <a:t>…</a:t>
            </a:r>
            <a:endParaRPr lang="tr-TR" dirty="0"/>
          </a:p>
        </p:txBody>
      </p:sp>
      <p:sp>
        <p:nvSpPr>
          <p:cNvPr id="7" name="Dikdörtgen 6"/>
          <p:cNvSpPr/>
          <p:nvPr/>
        </p:nvSpPr>
        <p:spPr>
          <a:xfrm>
            <a:off x="959744" y="2125178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 smtClean="0"/>
              <a:t>- I </a:t>
            </a:r>
            <a:r>
              <a:rPr lang="tr-TR" dirty="0" err="1" smtClean="0"/>
              <a:t>want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discuss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causes</a:t>
            </a:r>
            <a:r>
              <a:rPr lang="tr-TR" dirty="0" smtClean="0"/>
              <a:t> of…</a:t>
            </a:r>
            <a:endParaRPr lang="en-US" dirty="0"/>
          </a:p>
        </p:txBody>
      </p:sp>
      <p:sp>
        <p:nvSpPr>
          <p:cNvPr id="12" name="Dikdörtgen 11"/>
          <p:cNvSpPr/>
          <p:nvPr/>
        </p:nvSpPr>
        <p:spPr>
          <a:xfrm>
            <a:off x="943790" y="3230944"/>
            <a:ext cx="659926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We</a:t>
            </a:r>
            <a:r>
              <a:rPr lang="tr-TR" dirty="0" smtClean="0"/>
              <a:t> </a:t>
            </a:r>
            <a:r>
              <a:rPr lang="tr-TR" dirty="0" err="1" smtClean="0"/>
              <a:t>will</a:t>
            </a:r>
            <a:r>
              <a:rPr lang="tr-TR" dirty="0" smtClean="0"/>
              <a:t> </a:t>
            </a:r>
            <a:r>
              <a:rPr lang="tr-TR" dirty="0" err="1" smtClean="0"/>
              <a:t>look</a:t>
            </a:r>
            <a:r>
              <a:rPr lang="tr-TR" dirty="0" smtClean="0"/>
              <a:t> at </a:t>
            </a:r>
            <a:r>
              <a:rPr lang="tr-TR" dirty="0" err="1" smtClean="0"/>
              <a:t>several</a:t>
            </a:r>
            <a:r>
              <a:rPr lang="tr-TR" dirty="0" smtClean="0"/>
              <a:t> </a:t>
            </a:r>
            <a:r>
              <a:rPr lang="tr-TR" dirty="0" err="1" smtClean="0"/>
              <a:t>reasons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1412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11560" y="548680"/>
            <a:ext cx="28877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b="1" dirty="0" err="1" smtClean="0">
                <a:solidFill>
                  <a:srgbClr val="FF0000"/>
                </a:solidFill>
              </a:rPr>
              <a:t>Exercise</a:t>
            </a:r>
            <a:r>
              <a:rPr lang="tr-TR" sz="2800" b="1" dirty="0" smtClean="0">
                <a:solidFill>
                  <a:srgbClr val="FF0000"/>
                </a:solidFill>
              </a:rPr>
              <a:t>: </a:t>
            </a:r>
            <a:r>
              <a:rPr lang="tr-TR" sz="2800" b="1" dirty="0" err="1" smtClean="0">
                <a:solidFill>
                  <a:srgbClr val="FF0000"/>
                </a:solidFill>
              </a:rPr>
              <a:t>Listening</a:t>
            </a:r>
            <a:endParaRPr lang="tr-TR" sz="2800" dirty="0">
              <a:solidFill>
                <a:srgbClr val="FF0000"/>
              </a:solidFill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827584" y="1340768"/>
            <a:ext cx="77768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Source: </a:t>
            </a:r>
            <a:r>
              <a:rPr lang="tr-TR" dirty="0" err="1" smtClean="0"/>
              <a:t>Sarosy,P</a:t>
            </a:r>
            <a:r>
              <a:rPr lang="tr-TR" dirty="0" smtClean="0"/>
              <a:t>.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Sherak</a:t>
            </a:r>
            <a:r>
              <a:rPr lang="tr-TR" dirty="0" smtClean="0"/>
              <a:t>, K. (2007). </a:t>
            </a:r>
            <a:r>
              <a:rPr lang="tr-TR" dirty="0" err="1" smtClean="0"/>
              <a:t>Strategies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Academic</a:t>
            </a:r>
            <a:r>
              <a:rPr lang="tr-TR" dirty="0" smtClean="0"/>
              <a:t> </a:t>
            </a:r>
            <a:r>
              <a:rPr lang="tr-TR" dirty="0" err="1" smtClean="0"/>
              <a:t>Listening</a:t>
            </a:r>
            <a:r>
              <a:rPr lang="tr-TR" dirty="0" smtClean="0"/>
              <a:t>, </a:t>
            </a:r>
            <a:r>
              <a:rPr lang="tr-TR" dirty="0" err="1" smtClean="0"/>
              <a:t>Note</a:t>
            </a:r>
            <a:r>
              <a:rPr lang="tr-TR" dirty="0" smtClean="0"/>
              <a:t> </a:t>
            </a:r>
            <a:r>
              <a:rPr lang="tr-TR" dirty="0" err="1" smtClean="0"/>
              <a:t>Taking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Discussion</a:t>
            </a:r>
            <a:r>
              <a:rPr lang="tr-TR" dirty="0" smtClean="0"/>
              <a:t>. Oxford </a:t>
            </a:r>
            <a:r>
              <a:rPr lang="tr-TR" dirty="0" err="1" smtClean="0"/>
              <a:t>Press</a:t>
            </a:r>
            <a:r>
              <a:rPr lang="tr-TR" dirty="0" smtClean="0"/>
              <a:t>.  </a:t>
            </a:r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827584" y="2255967"/>
            <a:ext cx="77768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Chapter</a:t>
            </a:r>
            <a:r>
              <a:rPr lang="tr-TR" dirty="0" smtClean="0"/>
              <a:t> 7: How </a:t>
            </a:r>
            <a:r>
              <a:rPr lang="tr-TR" dirty="0" err="1" smtClean="0"/>
              <a:t>Sleep</a:t>
            </a:r>
            <a:r>
              <a:rPr lang="tr-TR" dirty="0" smtClean="0"/>
              <a:t> </a:t>
            </a:r>
            <a:r>
              <a:rPr lang="tr-TR" dirty="0" err="1" smtClean="0"/>
              <a:t>Affects</a:t>
            </a:r>
            <a:r>
              <a:rPr lang="tr-TR" dirty="0" smtClean="0"/>
              <a:t> </a:t>
            </a:r>
            <a:r>
              <a:rPr lang="tr-TR" dirty="0" err="1" smtClean="0"/>
              <a:t>Thinking</a:t>
            </a:r>
            <a:endParaRPr lang="tr-TR" dirty="0"/>
          </a:p>
        </p:txBody>
      </p:sp>
      <p:sp>
        <p:nvSpPr>
          <p:cNvPr id="5" name="Dikdörtgen 4"/>
          <p:cNvSpPr/>
          <p:nvPr/>
        </p:nvSpPr>
        <p:spPr>
          <a:xfrm>
            <a:off x="899592" y="2780928"/>
            <a:ext cx="77768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Reading </a:t>
            </a:r>
            <a:r>
              <a:rPr lang="tr-TR" dirty="0" err="1" smtClean="0"/>
              <a:t>Passage</a:t>
            </a:r>
            <a:r>
              <a:rPr lang="tr-TR" dirty="0" smtClean="0"/>
              <a:t>: «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Importance</a:t>
            </a:r>
            <a:r>
              <a:rPr lang="tr-TR" dirty="0" smtClean="0"/>
              <a:t> of </a:t>
            </a:r>
            <a:r>
              <a:rPr lang="tr-TR" dirty="0" err="1" smtClean="0"/>
              <a:t>Sleep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Academic</a:t>
            </a:r>
            <a:r>
              <a:rPr lang="tr-TR" dirty="0" smtClean="0"/>
              <a:t> </a:t>
            </a:r>
            <a:r>
              <a:rPr lang="tr-TR" dirty="0" err="1" smtClean="0"/>
              <a:t>Success</a:t>
            </a:r>
            <a:r>
              <a:rPr lang="tr-TR" dirty="0" smtClean="0"/>
              <a:t>»</a:t>
            </a:r>
            <a:endParaRPr lang="tr-TR" dirty="0"/>
          </a:p>
        </p:txBody>
      </p:sp>
      <p:sp>
        <p:nvSpPr>
          <p:cNvPr id="6" name="Dikdörtgen 5"/>
          <p:cNvSpPr/>
          <p:nvPr/>
        </p:nvSpPr>
        <p:spPr>
          <a:xfrm>
            <a:off x="899592" y="3305889"/>
            <a:ext cx="77768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Listening</a:t>
            </a:r>
            <a:r>
              <a:rPr lang="tr-TR" dirty="0" smtClean="0"/>
              <a:t>: </a:t>
            </a:r>
            <a:r>
              <a:rPr lang="tr-TR" dirty="0" err="1" smtClean="0"/>
              <a:t>Task</a:t>
            </a:r>
            <a:r>
              <a:rPr lang="tr-TR" dirty="0" smtClean="0"/>
              <a:t> 1- </a:t>
            </a:r>
            <a:r>
              <a:rPr lang="tr-TR" dirty="0" err="1" smtClean="0"/>
              <a:t>Short</a:t>
            </a:r>
            <a:r>
              <a:rPr lang="tr-TR" dirty="0" smtClean="0"/>
              <a:t> </a:t>
            </a:r>
            <a:r>
              <a:rPr lang="tr-TR" dirty="0" err="1" smtClean="0"/>
              <a:t>Lecture</a:t>
            </a:r>
            <a:endParaRPr lang="tr-TR" dirty="0"/>
          </a:p>
        </p:txBody>
      </p:sp>
      <p:sp>
        <p:nvSpPr>
          <p:cNvPr id="7" name="Dikdörtgen 6"/>
          <p:cNvSpPr/>
          <p:nvPr/>
        </p:nvSpPr>
        <p:spPr>
          <a:xfrm>
            <a:off x="902544" y="3759423"/>
            <a:ext cx="77768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Listening</a:t>
            </a:r>
            <a:r>
              <a:rPr lang="tr-TR" dirty="0" smtClean="0"/>
              <a:t>: </a:t>
            </a:r>
            <a:r>
              <a:rPr lang="tr-TR" dirty="0" err="1" smtClean="0"/>
              <a:t>Task</a:t>
            </a:r>
            <a:r>
              <a:rPr lang="tr-TR" dirty="0" smtClean="0"/>
              <a:t> 2- </a:t>
            </a:r>
            <a:r>
              <a:rPr lang="tr-TR" dirty="0" err="1" smtClean="0"/>
              <a:t>Long</a:t>
            </a:r>
            <a:r>
              <a:rPr lang="tr-TR" dirty="0" smtClean="0"/>
              <a:t> </a:t>
            </a:r>
            <a:r>
              <a:rPr lang="tr-TR" dirty="0" err="1" smtClean="0"/>
              <a:t>Lecture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14934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11560" y="548680"/>
            <a:ext cx="376519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b="1" dirty="0" err="1" smtClean="0">
                <a:solidFill>
                  <a:srgbClr val="FF0000"/>
                </a:solidFill>
              </a:rPr>
              <a:t>Vocabulary</a:t>
            </a:r>
            <a:r>
              <a:rPr lang="tr-TR" sz="2800" b="1" dirty="0" smtClean="0">
                <a:solidFill>
                  <a:srgbClr val="FF0000"/>
                </a:solidFill>
              </a:rPr>
              <a:t> </a:t>
            </a:r>
            <a:r>
              <a:rPr lang="tr-TR" sz="2800" b="1" dirty="0" err="1" smtClean="0">
                <a:solidFill>
                  <a:srgbClr val="FF0000"/>
                </a:solidFill>
              </a:rPr>
              <a:t>for</a:t>
            </a:r>
            <a:r>
              <a:rPr lang="tr-TR" sz="2800" b="1" dirty="0" smtClean="0">
                <a:solidFill>
                  <a:srgbClr val="FF0000"/>
                </a:solidFill>
              </a:rPr>
              <a:t> </a:t>
            </a:r>
            <a:r>
              <a:rPr lang="tr-TR" sz="2800" b="1" dirty="0" err="1" smtClean="0">
                <a:solidFill>
                  <a:srgbClr val="FF0000"/>
                </a:solidFill>
              </a:rPr>
              <a:t>Listening</a:t>
            </a:r>
            <a:endParaRPr lang="tr-TR" sz="2800" dirty="0">
              <a:solidFill>
                <a:srgbClr val="FF0000"/>
              </a:solidFill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827584" y="1340768"/>
            <a:ext cx="77768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Deprivation</a:t>
            </a:r>
            <a:r>
              <a:rPr lang="tr-TR" dirty="0" smtClean="0"/>
              <a:t>:  </a:t>
            </a:r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773133" y="2301889"/>
            <a:ext cx="77768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Side </a:t>
            </a:r>
            <a:r>
              <a:rPr lang="tr-TR" dirty="0" err="1" smtClean="0"/>
              <a:t>Effect</a:t>
            </a:r>
            <a:r>
              <a:rPr lang="tr-TR" dirty="0" smtClean="0"/>
              <a:t>:</a:t>
            </a:r>
            <a:endParaRPr lang="tr-TR" dirty="0"/>
          </a:p>
        </p:txBody>
      </p:sp>
      <p:sp>
        <p:nvSpPr>
          <p:cNvPr id="5" name="Dikdörtgen 4"/>
          <p:cNvSpPr/>
          <p:nvPr/>
        </p:nvSpPr>
        <p:spPr>
          <a:xfrm>
            <a:off x="773133" y="3145343"/>
            <a:ext cx="77768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Drowsiness</a:t>
            </a:r>
            <a:r>
              <a:rPr lang="tr-TR" dirty="0" smtClean="0"/>
              <a:t>:</a:t>
            </a:r>
            <a:endParaRPr lang="tr-TR" dirty="0"/>
          </a:p>
        </p:txBody>
      </p:sp>
      <p:sp>
        <p:nvSpPr>
          <p:cNvPr id="9" name="Dikdörtgen 8"/>
          <p:cNvSpPr/>
          <p:nvPr/>
        </p:nvSpPr>
        <p:spPr>
          <a:xfrm>
            <a:off x="937283" y="1773638"/>
            <a:ext cx="755746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T</a:t>
            </a:r>
            <a:r>
              <a:rPr lang="en-US" dirty="0" smtClean="0"/>
              <a:t>he </a:t>
            </a:r>
            <a:r>
              <a:rPr lang="en-US" dirty="0"/>
              <a:t>state of being kept from possessing, enjoying, or using </a:t>
            </a:r>
            <a:r>
              <a:rPr lang="en-US" dirty="0" smtClean="0"/>
              <a:t>something</a:t>
            </a:r>
            <a:r>
              <a:rPr lang="tr-TR" dirty="0" smtClean="0"/>
              <a:t>.</a:t>
            </a:r>
            <a:r>
              <a:rPr lang="en-US" dirty="0"/>
              <a:t> </a:t>
            </a:r>
            <a:endParaRPr lang="en-US" dirty="0"/>
          </a:p>
        </p:txBody>
      </p:sp>
      <p:sp>
        <p:nvSpPr>
          <p:cNvPr id="10" name="Dikdörtgen 9"/>
          <p:cNvSpPr/>
          <p:nvPr/>
        </p:nvSpPr>
        <p:spPr>
          <a:xfrm>
            <a:off x="954143" y="2698436"/>
            <a:ext cx="778040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A</a:t>
            </a:r>
            <a:r>
              <a:rPr lang="en-US" dirty="0" smtClean="0"/>
              <a:t> </a:t>
            </a:r>
            <a:r>
              <a:rPr lang="en-US" dirty="0"/>
              <a:t>secondary and usually adverse </a:t>
            </a:r>
            <a:r>
              <a:rPr lang="en-US" dirty="0" smtClean="0"/>
              <a:t>effect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11" name="Dikdörtgen 10"/>
          <p:cNvSpPr/>
          <p:nvPr/>
        </p:nvSpPr>
        <p:spPr>
          <a:xfrm>
            <a:off x="914649" y="3540654"/>
            <a:ext cx="692421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R</a:t>
            </a:r>
            <a:r>
              <a:rPr lang="tr-TR" dirty="0" smtClean="0"/>
              <a:t>eady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fall</a:t>
            </a:r>
            <a:r>
              <a:rPr lang="tr-TR" dirty="0"/>
              <a:t> </a:t>
            </a:r>
            <a:r>
              <a:rPr lang="tr-TR" dirty="0" err="1" smtClean="0"/>
              <a:t>asleep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15" name="Dikdörtgen 14"/>
          <p:cNvSpPr/>
          <p:nvPr/>
        </p:nvSpPr>
        <p:spPr>
          <a:xfrm>
            <a:off x="723076" y="3988797"/>
            <a:ext cx="77768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Cope</a:t>
            </a:r>
            <a:r>
              <a:rPr lang="tr-TR" dirty="0" smtClean="0"/>
              <a:t> </a:t>
            </a:r>
            <a:r>
              <a:rPr lang="tr-TR" dirty="0" err="1"/>
              <a:t>w</a:t>
            </a:r>
            <a:r>
              <a:rPr lang="tr-TR" dirty="0" err="1" smtClean="0"/>
              <a:t>ith</a:t>
            </a:r>
            <a:r>
              <a:rPr lang="tr-TR" dirty="0" smtClean="0"/>
              <a:t>:</a:t>
            </a:r>
            <a:endParaRPr lang="tr-TR" dirty="0"/>
          </a:p>
        </p:txBody>
      </p:sp>
      <p:sp>
        <p:nvSpPr>
          <p:cNvPr id="16" name="Dikdörtgen 15"/>
          <p:cNvSpPr/>
          <p:nvPr/>
        </p:nvSpPr>
        <p:spPr>
          <a:xfrm>
            <a:off x="895485" y="4384108"/>
            <a:ext cx="743204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T</a:t>
            </a:r>
            <a:r>
              <a:rPr lang="en-US" dirty="0" smtClean="0"/>
              <a:t>o </a:t>
            </a:r>
            <a:r>
              <a:rPr lang="en-US" dirty="0"/>
              <a:t>deal with and attempt to overcome problems and </a:t>
            </a:r>
            <a:r>
              <a:rPr lang="en-US" dirty="0" smtClean="0"/>
              <a:t>difficulties</a:t>
            </a:r>
            <a:r>
              <a:rPr lang="tr-TR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9892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11560" y="548680"/>
            <a:ext cx="376519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b="1" dirty="0" err="1" smtClean="0">
                <a:solidFill>
                  <a:srgbClr val="FF0000"/>
                </a:solidFill>
              </a:rPr>
              <a:t>Vocabulary</a:t>
            </a:r>
            <a:r>
              <a:rPr lang="tr-TR" sz="2800" b="1" dirty="0" smtClean="0">
                <a:solidFill>
                  <a:srgbClr val="FF0000"/>
                </a:solidFill>
              </a:rPr>
              <a:t> </a:t>
            </a:r>
            <a:r>
              <a:rPr lang="tr-TR" sz="2800" b="1" dirty="0" err="1" smtClean="0">
                <a:solidFill>
                  <a:srgbClr val="FF0000"/>
                </a:solidFill>
              </a:rPr>
              <a:t>for</a:t>
            </a:r>
            <a:r>
              <a:rPr lang="tr-TR" sz="2800" b="1" dirty="0" smtClean="0">
                <a:solidFill>
                  <a:srgbClr val="FF0000"/>
                </a:solidFill>
              </a:rPr>
              <a:t> </a:t>
            </a:r>
            <a:r>
              <a:rPr lang="tr-TR" sz="2800" b="1" dirty="0" err="1" smtClean="0">
                <a:solidFill>
                  <a:srgbClr val="FF0000"/>
                </a:solidFill>
              </a:rPr>
              <a:t>Listening</a:t>
            </a:r>
            <a:endParaRPr lang="tr-TR" sz="2800" dirty="0">
              <a:solidFill>
                <a:srgbClr val="FF0000"/>
              </a:solidFill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827584" y="1340768"/>
            <a:ext cx="77768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Impair</a:t>
            </a:r>
            <a:r>
              <a:rPr lang="tr-TR" dirty="0" smtClean="0"/>
              <a:t>:  </a:t>
            </a:r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743262" y="2206508"/>
            <a:ext cx="77768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Function</a:t>
            </a:r>
            <a:r>
              <a:rPr lang="tr-TR" dirty="0" smtClean="0"/>
              <a:t>:</a:t>
            </a:r>
            <a:endParaRPr lang="tr-TR" dirty="0"/>
          </a:p>
        </p:txBody>
      </p:sp>
      <p:sp>
        <p:nvSpPr>
          <p:cNvPr id="5" name="Dikdörtgen 4"/>
          <p:cNvSpPr/>
          <p:nvPr/>
        </p:nvSpPr>
        <p:spPr>
          <a:xfrm>
            <a:off x="754102" y="3246729"/>
            <a:ext cx="77768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Cram</a:t>
            </a:r>
            <a:r>
              <a:rPr lang="tr-TR" dirty="0" smtClean="0"/>
              <a:t>:</a:t>
            </a:r>
            <a:endParaRPr lang="tr-TR" dirty="0"/>
          </a:p>
        </p:txBody>
      </p:sp>
      <p:sp>
        <p:nvSpPr>
          <p:cNvPr id="9" name="Dikdörtgen 8"/>
          <p:cNvSpPr/>
          <p:nvPr/>
        </p:nvSpPr>
        <p:spPr>
          <a:xfrm>
            <a:off x="937283" y="1773638"/>
            <a:ext cx="755746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 </a:t>
            </a:r>
            <a:r>
              <a:rPr lang="tr-TR" dirty="0"/>
              <a:t>T</a:t>
            </a:r>
            <a:r>
              <a:rPr lang="en-US" dirty="0" smtClean="0"/>
              <a:t>o </a:t>
            </a:r>
            <a:r>
              <a:rPr lang="en-US" dirty="0"/>
              <a:t>diminish in function, ability, or </a:t>
            </a:r>
            <a:r>
              <a:rPr lang="en-US" dirty="0" smtClean="0"/>
              <a:t>quality</a:t>
            </a:r>
            <a:r>
              <a:rPr lang="tr-TR" dirty="0"/>
              <a:t>;</a:t>
            </a:r>
            <a:r>
              <a:rPr lang="en-US" b="1" dirty="0"/>
              <a:t> </a:t>
            </a:r>
            <a:r>
              <a:rPr lang="en-US" dirty="0"/>
              <a:t>to weaken or make </a:t>
            </a:r>
            <a:r>
              <a:rPr lang="en-US" dirty="0" smtClean="0"/>
              <a:t>worse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10" name="Dikdörtgen 9"/>
          <p:cNvSpPr/>
          <p:nvPr/>
        </p:nvSpPr>
        <p:spPr>
          <a:xfrm>
            <a:off x="957003" y="2574419"/>
            <a:ext cx="778040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T</a:t>
            </a:r>
            <a:r>
              <a:rPr lang="en-US" dirty="0" smtClean="0"/>
              <a:t>he </a:t>
            </a:r>
            <a:r>
              <a:rPr lang="en-US" dirty="0"/>
              <a:t>action for which a person or thing is specially fitted or used or for which a thing </a:t>
            </a:r>
            <a:r>
              <a:rPr lang="en-US" dirty="0" smtClean="0"/>
              <a:t>exists</a:t>
            </a:r>
            <a:r>
              <a:rPr lang="tr-TR" dirty="0"/>
              <a:t>.</a:t>
            </a:r>
            <a:endParaRPr lang="en-US" dirty="0"/>
          </a:p>
        </p:txBody>
      </p:sp>
      <p:sp>
        <p:nvSpPr>
          <p:cNvPr id="11" name="Dikdörtgen 10"/>
          <p:cNvSpPr/>
          <p:nvPr/>
        </p:nvSpPr>
        <p:spPr>
          <a:xfrm>
            <a:off x="926511" y="3653540"/>
            <a:ext cx="692421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tr-TR" dirty="0"/>
              <a:t>T</a:t>
            </a:r>
            <a:r>
              <a:rPr lang="en-US" dirty="0" smtClean="0"/>
              <a:t>o </a:t>
            </a:r>
            <a:r>
              <a:rPr lang="en-US" dirty="0"/>
              <a:t>study a subject intensively especially for an imminent </a:t>
            </a:r>
            <a:r>
              <a:rPr lang="en-US" dirty="0" smtClean="0"/>
              <a:t>examination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15" name="Dikdörtgen 14"/>
          <p:cNvSpPr/>
          <p:nvPr/>
        </p:nvSpPr>
        <p:spPr>
          <a:xfrm>
            <a:off x="717885" y="4135759"/>
            <a:ext cx="77768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Long-term</a:t>
            </a:r>
            <a:r>
              <a:rPr lang="tr-TR" dirty="0" smtClean="0"/>
              <a:t>:</a:t>
            </a:r>
            <a:endParaRPr lang="tr-TR" dirty="0"/>
          </a:p>
        </p:txBody>
      </p:sp>
      <p:sp>
        <p:nvSpPr>
          <p:cNvPr id="16" name="Dikdörtgen 15"/>
          <p:cNvSpPr/>
          <p:nvPr/>
        </p:nvSpPr>
        <p:spPr>
          <a:xfrm>
            <a:off x="937283" y="4542570"/>
            <a:ext cx="743204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O</a:t>
            </a:r>
            <a:r>
              <a:rPr lang="en-US" dirty="0" err="1" smtClean="0"/>
              <a:t>ccurring</a:t>
            </a:r>
            <a:r>
              <a:rPr lang="en-US" dirty="0" smtClean="0"/>
              <a:t> </a:t>
            </a:r>
            <a:r>
              <a:rPr lang="en-US" dirty="0"/>
              <a:t>over or involving a relatively long period of </a:t>
            </a:r>
            <a:r>
              <a:rPr lang="en-US" dirty="0" smtClean="0"/>
              <a:t>time</a:t>
            </a:r>
            <a:r>
              <a:rPr lang="tr-TR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5684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043608" y="836712"/>
            <a:ext cx="71287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 err="1" smtClean="0"/>
              <a:t>You</a:t>
            </a:r>
            <a:r>
              <a:rPr lang="tr-TR" b="1" dirty="0" smtClean="0"/>
              <a:t> </a:t>
            </a:r>
            <a:r>
              <a:rPr lang="tr-TR" b="1" dirty="0" err="1" smtClean="0"/>
              <a:t>Should</a:t>
            </a:r>
            <a:r>
              <a:rPr lang="tr-TR" b="1" dirty="0" smtClean="0"/>
              <a:t>:</a:t>
            </a:r>
            <a:endParaRPr lang="tr-TR" dirty="0"/>
          </a:p>
        </p:txBody>
      </p:sp>
      <p:sp>
        <p:nvSpPr>
          <p:cNvPr id="2" name="Dikdörtgen 1"/>
          <p:cNvSpPr/>
          <p:nvPr/>
        </p:nvSpPr>
        <p:spPr>
          <a:xfrm>
            <a:off x="1167099" y="1390711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/>
              <a:t>– </a:t>
            </a:r>
            <a:r>
              <a:rPr lang="tr-TR" dirty="0" smtClean="0"/>
              <a:t>Write </a:t>
            </a:r>
            <a:r>
              <a:rPr lang="tr-TR" dirty="0" err="1" smtClean="0"/>
              <a:t>only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main </a:t>
            </a:r>
            <a:r>
              <a:rPr lang="tr-TR" dirty="0" err="1" smtClean="0"/>
              <a:t>points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speech</a:t>
            </a:r>
            <a:endParaRPr lang="tr-TR" dirty="0"/>
          </a:p>
        </p:txBody>
      </p:sp>
      <p:sp>
        <p:nvSpPr>
          <p:cNvPr id="5" name="Dikdörtgen 4"/>
          <p:cNvSpPr/>
          <p:nvPr/>
        </p:nvSpPr>
        <p:spPr>
          <a:xfrm>
            <a:off x="1171933" y="1944710"/>
            <a:ext cx="707731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– </a:t>
            </a:r>
            <a:r>
              <a:rPr lang="tr-TR" dirty="0" smtClean="0"/>
              <a:t>Write </a:t>
            </a:r>
            <a:r>
              <a:rPr lang="tr-TR" dirty="0" err="1"/>
              <a:t>i</a:t>
            </a:r>
            <a:r>
              <a:rPr lang="tr-TR" dirty="0" err="1" smtClean="0"/>
              <a:t>mportant</a:t>
            </a:r>
            <a:r>
              <a:rPr lang="tr-TR" dirty="0" smtClean="0"/>
              <a:t> </a:t>
            </a:r>
            <a:r>
              <a:rPr lang="tr-TR" dirty="0" err="1" smtClean="0"/>
              <a:t>details</a:t>
            </a:r>
            <a:r>
              <a:rPr lang="tr-TR" dirty="0" smtClean="0"/>
              <a:t> </a:t>
            </a:r>
            <a:r>
              <a:rPr lang="tr-TR" dirty="0" err="1" smtClean="0"/>
              <a:t>about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main </a:t>
            </a:r>
            <a:r>
              <a:rPr lang="tr-TR" dirty="0" err="1" smtClean="0"/>
              <a:t>points</a:t>
            </a:r>
            <a:r>
              <a:rPr lang="tr-TR" dirty="0" smtClean="0"/>
              <a:t> (</a:t>
            </a:r>
            <a:r>
              <a:rPr lang="tr-TR" dirty="0" err="1" smtClean="0"/>
              <a:t>such</a:t>
            </a:r>
            <a:r>
              <a:rPr lang="tr-TR" dirty="0" smtClean="0"/>
              <a:t> as </a:t>
            </a:r>
            <a:r>
              <a:rPr lang="tr-TR" dirty="0" err="1" smtClean="0"/>
              <a:t>date</a:t>
            </a:r>
            <a:r>
              <a:rPr lang="tr-TR" dirty="0" smtClean="0"/>
              <a:t>, </a:t>
            </a:r>
            <a:r>
              <a:rPr lang="tr-TR" dirty="0" err="1" smtClean="0"/>
              <a:t>number</a:t>
            </a:r>
            <a:r>
              <a:rPr lang="tr-TR" dirty="0" smtClean="0"/>
              <a:t>, </a:t>
            </a:r>
            <a:r>
              <a:rPr lang="tr-TR" dirty="0" err="1" smtClean="0"/>
              <a:t>address</a:t>
            </a:r>
            <a:r>
              <a:rPr lang="tr-TR" dirty="0" smtClean="0"/>
              <a:t> </a:t>
            </a:r>
            <a:r>
              <a:rPr lang="tr-TR" dirty="0" err="1" smtClean="0"/>
              <a:t>etc</a:t>
            </a:r>
            <a:r>
              <a:rPr lang="tr-TR" dirty="0" smtClean="0"/>
              <a:t>.)</a:t>
            </a:r>
            <a:endParaRPr lang="tr-TR" dirty="0"/>
          </a:p>
        </p:txBody>
      </p:sp>
      <p:sp>
        <p:nvSpPr>
          <p:cNvPr id="11" name="Dikdörtgen 10"/>
          <p:cNvSpPr/>
          <p:nvPr/>
        </p:nvSpPr>
        <p:spPr>
          <a:xfrm>
            <a:off x="1167099" y="2636912"/>
            <a:ext cx="686128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– </a:t>
            </a:r>
            <a:r>
              <a:rPr lang="tr-TR" dirty="0" err="1" smtClean="0"/>
              <a:t>Use</a:t>
            </a:r>
            <a:r>
              <a:rPr lang="tr-TR" dirty="0" smtClean="0"/>
              <a:t> </a:t>
            </a:r>
            <a:r>
              <a:rPr lang="tr-TR" dirty="0" err="1" smtClean="0"/>
              <a:t>abbreviations</a:t>
            </a:r>
            <a:r>
              <a:rPr lang="tr-TR" dirty="0" smtClean="0"/>
              <a:t> (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example</a:t>
            </a:r>
            <a:r>
              <a:rPr lang="tr-TR" dirty="0" smtClean="0"/>
              <a:t>, </a:t>
            </a:r>
            <a:r>
              <a:rPr lang="tr-TR" dirty="0" err="1" smtClean="0"/>
              <a:t>development</a:t>
            </a:r>
            <a:r>
              <a:rPr lang="tr-TR" dirty="0" smtClean="0"/>
              <a:t> </a:t>
            </a:r>
            <a:r>
              <a:rPr lang="tr-TR" dirty="0" smtClean="0">
                <a:sym typeface="Wingdings" panose="05000000000000000000" pitchFamily="2" charset="2"/>
              </a:rPr>
              <a:t> dev.)</a:t>
            </a:r>
            <a:endParaRPr lang="tr-TR" dirty="0"/>
          </a:p>
        </p:txBody>
      </p:sp>
      <p:sp>
        <p:nvSpPr>
          <p:cNvPr id="12" name="Dikdörtgen 11"/>
          <p:cNvSpPr/>
          <p:nvPr/>
        </p:nvSpPr>
        <p:spPr>
          <a:xfrm>
            <a:off x="1142520" y="3145041"/>
            <a:ext cx="686128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– </a:t>
            </a:r>
            <a:r>
              <a:rPr lang="tr-TR" dirty="0" err="1" smtClean="0"/>
              <a:t>Use</a:t>
            </a:r>
            <a:r>
              <a:rPr lang="tr-TR" dirty="0" smtClean="0"/>
              <a:t> </a:t>
            </a:r>
            <a:r>
              <a:rPr lang="tr-TR" dirty="0" err="1" smtClean="0"/>
              <a:t>symbols</a:t>
            </a:r>
            <a:r>
              <a:rPr lang="tr-TR" dirty="0" smtClean="0"/>
              <a:t> (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example</a:t>
            </a:r>
            <a:r>
              <a:rPr lang="tr-TR" dirty="0" smtClean="0"/>
              <a:t>, </a:t>
            </a:r>
            <a:r>
              <a:rPr lang="tr-TR" dirty="0" err="1" smtClean="0"/>
              <a:t>oxygen</a:t>
            </a:r>
            <a:r>
              <a:rPr lang="tr-TR" dirty="0" smtClean="0">
                <a:sym typeface="Wingdings" panose="05000000000000000000" pitchFamily="2" charset="2"/>
              </a:rPr>
              <a:t> O.)</a:t>
            </a:r>
            <a:endParaRPr lang="tr-TR" dirty="0"/>
          </a:p>
        </p:txBody>
      </p:sp>
      <p:sp>
        <p:nvSpPr>
          <p:cNvPr id="13" name="Dikdörtgen 12"/>
          <p:cNvSpPr/>
          <p:nvPr/>
        </p:nvSpPr>
        <p:spPr>
          <a:xfrm>
            <a:off x="1111936" y="3653170"/>
            <a:ext cx="686128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– </a:t>
            </a:r>
            <a:r>
              <a:rPr lang="tr-TR" dirty="0" err="1" smtClean="0"/>
              <a:t>Use</a:t>
            </a:r>
            <a:r>
              <a:rPr lang="tr-TR" dirty="0" smtClean="0"/>
              <a:t> </a:t>
            </a:r>
            <a:r>
              <a:rPr lang="tr-TR" dirty="0" err="1" smtClean="0"/>
              <a:t>shorter</a:t>
            </a:r>
            <a:r>
              <a:rPr lang="tr-TR" dirty="0" smtClean="0"/>
              <a:t> </a:t>
            </a:r>
            <a:r>
              <a:rPr lang="tr-TR" dirty="0" err="1" smtClean="0"/>
              <a:t>synonyms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words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77445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/>
          <p:nvPr/>
        </p:nvSpPr>
        <p:spPr>
          <a:xfrm>
            <a:off x="1043608" y="980728"/>
            <a:ext cx="71287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 err="1" smtClean="0"/>
              <a:t>You</a:t>
            </a:r>
            <a:r>
              <a:rPr lang="tr-TR" b="1" dirty="0" smtClean="0"/>
              <a:t> </a:t>
            </a:r>
            <a:r>
              <a:rPr lang="tr-TR" b="1" dirty="0" err="1" smtClean="0"/>
              <a:t>Shouldn’t</a:t>
            </a:r>
            <a:endParaRPr lang="tr-TR" dirty="0"/>
          </a:p>
        </p:txBody>
      </p:sp>
      <p:sp>
        <p:nvSpPr>
          <p:cNvPr id="8" name="Dikdörtgen 7"/>
          <p:cNvSpPr/>
          <p:nvPr/>
        </p:nvSpPr>
        <p:spPr>
          <a:xfrm>
            <a:off x="1107092" y="1700808"/>
            <a:ext cx="71373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– </a:t>
            </a:r>
            <a:r>
              <a:rPr lang="tr-TR" dirty="0" smtClean="0"/>
              <a:t> Write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whole</a:t>
            </a:r>
            <a:r>
              <a:rPr lang="tr-TR" dirty="0" smtClean="0"/>
              <a:t> </a:t>
            </a:r>
            <a:r>
              <a:rPr lang="tr-TR" dirty="0" err="1" smtClean="0"/>
              <a:t>sentences</a:t>
            </a:r>
            <a:r>
              <a:rPr lang="tr-TR" dirty="0" smtClean="0"/>
              <a:t>. </a:t>
            </a:r>
            <a:r>
              <a:rPr lang="tr-TR" dirty="0" err="1" smtClean="0"/>
              <a:t>Writing</a:t>
            </a:r>
            <a:r>
              <a:rPr lang="tr-TR" dirty="0" smtClean="0"/>
              <a:t> is </a:t>
            </a:r>
            <a:r>
              <a:rPr lang="tr-TR" dirty="0" err="1" smtClean="0"/>
              <a:t>more</a:t>
            </a:r>
            <a:r>
              <a:rPr lang="tr-TR" dirty="0" smtClean="0"/>
              <a:t> </a:t>
            </a:r>
            <a:r>
              <a:rPr lang="tr-TR" dirty="0" err="1" smtClean="0"/>
              <a:t>slower</a:t>
            </a:r>
            <a:r>
              <a:rPr lang="tr-TR" dirty="0" smtClean="0"/>
              <a:t> </a:t>
            </a:r>
            <a:r>
              <a:rPr lang="tr-TR" dirty="0" err="1" smtClean="0"/>
              <a:t>than</a:t>
            </a:r>
            <a:r>
              <a:rPr lang="tr-TR" dirty="0" smtClean="0"/>
              <a:t> </a:t>
            </a:r>
            <a:r>
              <a:rPr lang="tr-TR" dirty="0" err="1" smtClean="0"/>
              <a:t>talking</a:t>
            </a:r>
            <a:r>
              <a:rPr lang="tr-TR" dirty="0" smtClean="0"/>
              <a:t>. </a:t>
            </a:r>
            <a:r>
              <a:rPr lang="tr-TR" dirty="0" err="1" smtClean="0"/>
              <a:t>If</a:t>
            </a:r>
            <a:r>
              <a:rPr lang="tr-TR" dirty="0" smtClean="0"/>
              <a:t> </a:t>
            </a:r>
            <a:r>
              <a:rPr lang="tr-TR" dirty="0" err="1" smtClean="0"/>
              <a:t>you</a:t>
            </a:r>
            <a:r>
              <a:rPr lang="tr-TR" dirty="0" smtClean="0"/>
              <a:t> </a:t>
            </a:r>
            <a:r>
              <a:rPr lang="tr-TR" dirty="0" err="1" smtClean="0"/>
              <a:t>try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write</a:t>
            </a:r>
            <a:r>
              <a:rPr lang="tr-TR" dirty="0" smtClean="0"/>
              <a:t> </a:t>
            </a:r>
            <a:r>
              <a:rPr lang="tr-TR" dirty="0" err="1" smtClean="0"/>
              <a:t>whole</a:t>
            </a:r>
            <a:r>
              <a:rPr lang="tr-TR" dirty="0" smtClean="0"/>
              <a:t> </a:t>
            </a:r>
            <a:r>
              <a:rPr lang="tr-TR" dirty="0" err="1" smtClean="0"/>
              <a:t>sentences</a:t>
            </a:r>
            <a:r>
              <a:rPr lang="tr-TR" dirty="0" smtClean="0"/>
              <a:t>, </a:t>
            </a:r>
            <a:r>
              <a:rPr lang="tr-TR" dirty="0" err="1" smtClean="0"/>
              <a:t>you</a:t>
            </a:r>
            <a:r>
              <a:rPr lang="tr-TR" dirty="0" smtClean="0"/>
              <a:t> can </a:t>
            </a:r>
            <a:r>
              <a:rPr lang="tr-TR" dirty="0" err="1" smtClean="0"/>
              <a:t>miss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important</a:t>
            </a:r>
            <a:r>
              <a:rPr lang="tr-TR" dirty="0" smtClean="0"/>
              <a:t> </a:t>
            </a:r>
            <a:r>
              <a:rPr lang="tr-TR" dirty="0" err="1" smtClean="0"/>
              <a:t>points</a:t>
            </a:r>
            <a:r>
              <a:rPr lang="tr-TR" dirty="0" smtClean="0"/>
              <a:t>. </a:t>
            </a:r>
            <a:endParaRPr lang="tr-TR" dirty="0"/>
          </a:p>
        </p:txBody>
      </p:sp>
      <p:sp>
        <p:nvSpPr>
          <p:cNvPr id="9" name="Dikdörtgen 8"/>
          <p:cNvSpPr/>
          <p:nvPr/>
        </p:nvSpPr>
        <p:spPr>
          <a:xfrm>
            <a:off x="1042972" y="2623027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/>
              <a:t>– </a:t>
            </a:r>
            <a:r>
              <a:rPr lang="tr-TR" dirty="0" err="1" smtClean="0"/>
              <a:t>Function</a:t>
            </a:r>
            <a:r>
              <a:rPr lang="tr-TR" dirty="0" smtClean="0"/>
              <a:t> </a:t>
            </a:r>
            <a:r>
              <a:rPr lang="tr-TR" dirty="0" err="1" smtClean="0"/>
              <a:t>words</a:t>
            </a:r>
            <a:r>
              <a:rPr lang="tr-TR" dirty="0" smtClean="0"/>
              <a:t> </a:t>
            </a:r>
            <a:r>
              <a:rPr lang="tr-TR" dirty="0" err="1" smtClean="0"/>
              <a:t>such</a:t>
            </a:r>
            <a:r>
              <a:rPr lang="tr-TR" dirty="0" smtClean="0"/>
              <a:t> as «</a:t>
            </a:r>
            <a:r>
              <a:rPr lang="tr-TR" dirty="0" err="1" smtClean="0"/>
              <a:t>the</a:t>
            </a:r>
            <a:r>
              <a:rPr lang="tr-TR" dirty="0" smtClean="0"/>
              <a:t>» </a:t>
            </a:r>
            <a:r>
              <a:rPr lang="tr-TR" dirty="0" err="1" smtClean="0"/>
              <a:t>or</a:t>
            </a:r>
            <a:r>
              <a:rPr lang="tr-TR" dirty="0" smtClean="0"/>
              <a:t> «a»</a:t>
            </a:r>
            <a:endParaRPr lang="tr-TR" dirty="0"/>
          </a:p>
        </p:txBody>
      </p:sp>
      <p:sp>
        <p:nvSpPr>
          <p:cNvPr id="10" name="Dikdörtgen 9"/>
          <p:cNvSpPr/>
          <p:nvPr/>
        </p:nvSpPr>
        <p:spPr>
          <a:xfrm>
            <a:off x="1042972" y="3250774"/>
            <a:ext cx="763284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– </a:t>
            </a:r>
            <a:r>
              <a:rPr lang="tr-TR" dirty="0" err="1" smtClean="0"/>
              <a:t>Signaling</a:t>
            </a:r>
            <a:r>
              <a:rPr lang="tr-TR" dirty="0" smtClean="0"/>
              <a:t> </a:t>
            </a:r>
            <a:r>
              <a:rPr lang="tr-TR" dirty="0" err="1" smtClean="0"/>
              <a:t>words</a:t>
            </a:r>
            <a:r>
              <a:rPr lang="tr-TR" dirty="0" smtClean="0"/>
              <a:t> </a:t>
            </a:r>
            <a:r>
              <a:rPr lang="tr-TR" dirty="0" err="1" smtClean="0"/>
              <a:t>such</a:t>
            </a:r>
            <a:r>
              <a:rPr lang="tr-TR" dirty="0" smtClean="0"/>
              <a:t> as «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first</a:t>
            </a:r>
            <a:r>
              <a:rPr lang="tr-TR" dirty="0" smtClean="0"/>
              <a:t> </a:t>
            </a:r>
            <a:r>
              <a:rPr lang="tr-TR" dirty="0" err="1" smtClean="0"/>
              <a:t>reason</a:t>
            </a:r>
            <a:r>
              <a:rPr lang="tr-TR" dirty="0" smtClean="0"/>
              <a:t>» </a:t>
            </a:r>
            <a:r>
              <a:rPr lang="tr-TR" dirty="0" err="1" smtClean="0"/>
              <a:t>or</a:t>
            </a:r>
            <a:r>
              <a:rPr lang="tr-TR" dirty="0" smtClean="0"/>
              <a:t> «</a:t>
            </a:r>
            <a:r>
              <a:rPr lang="tr-TR" dirty="0" err="1" smtClean="0"/>
              <a:t>the</a:t>
            </a:r>
            <a:r>
              <a:rPr lang="tr-TR" dirty="0" smtClean="0"/>
              <a:t> main idea»</a:t>
            </a:r>
            <a:endParaRPr lang="tr-TR" dirty="0"/>
          </a:p>
        </p:txBody>
      </p:sp>
      <p:sp>
        <p:nvSpPr>
          <p:cNvPr id="11" name="Dikdörtgen 10"/>
          <p:cNvSpPr/>
          <p:nvPr/>
        </p:nvSpPr>
        <p:spPr>
          <a:xfrm>
            <a:off x="1010861" y="3878521"/>
            <a:ext cx="763284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– </a:t>
            </a:r>
            <a:r>
              <a:rPr lang="tr-TR" dirty="0" err="1" smtClean="0"/>
              <a:t>Over</a:t>
            </a:r>
            <a:r>
              <a:rPr lang="tr-TR" dirty="0" smtClean="0"/>
              <a:t> </a:t>
            </a:r>
            <a:r>
              <a:rPr lang="tr-TR" dirty="0" err="1" smtClean="0"/>
              <a:t>abbreviate</a:t>
            </a:r>
            <a:r>
              <a:rPr lang="tr-TR" dirty="0" smtClean="0"/>
              <a:t>, </a:t>
            </a:r>
            <a:r>
              <a:rPr lang="tr-TR" dirty="0" err="1" smtClean="0"/>
              <a:t>you</a:t>
            </a:r>
            <a:r>
              <a:rPr lang="tr-TR" dirty="0" smtClean="0"/>
              <a:t> can </a:t>
            </a:r>
            <a:r>
              <a:rPr lang="tr-TR" dirty="0" err="1" smtClean="0"/>
              <a:t>forget</a:t>
            </a:r>
            <a:r>
              <a:rPr lang="tr-TR" dirty="0" smtClean="0"/>
              <a:t> </a:t>
            </a:r>
            <a:r>
              <a:rPr lang="tr-TR" dirty="0" err="1" smtClean="0"/>
              <a:t>what</a:t>
            </a:r>
            <a:r>
              <a:rPr lang="tr-TR" dirty="0" smtClean="0"/>
              <a:t> </a:t>
            </a:r>
            <a:r>
              <a:rPr lang="tr-TR" dirty="0" err="1" smtClean="0"/>
              <a:t>your</a:t>
            </a:r>
            <a:r>
              <a:rPr lang="tr-TR" dirty="0" smtClean="0"/>
              <a:t> </a:t>
            </a:r>
            <a:r>
              <a:rPr lang="tr-TR" dirty="0" err="1" smtClean="0"/>
              <a:t>abbreviation</a:t>
            </a:r>
            <a:r>
              <a:rPr lang="tr-TR" dirty="0" smtClean="0"/>
              <a:t> </a:t>
            </a:r>
            <a:r>
              <a:rPr lang="tr-TR" dirty="0" err="1" smtClean="0"/>
              <a:t>stands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25444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11560" y="548680"/>
            <a:ext cx="28877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b="1" dirty="0" err="1" smtClean="0">
                <a:solidFill>
                  <a:srgbClr val="FF0000"/>
                </a:solidFill>
              </a:rPr>
              <a:t>Exercise</a:t>
            </a:r>
            <a:r>
              <a:rPr lang="tr-TR" sz="2800" b="1" dirty="0" smtClean="0">
                <a:solidFill>
                  <a:srgbClr val="FF0000"/>
                </a:solidFill>
              </a:rPr>
              <a:t>: </a:t>
            </a:r>
            <a:r>
              <a:rPr lang="tr-TR" sz="2800" b="1" dirty="0" err="1" smtClean="0">
                <a:solidFill>
                  <a:srgbClr val="FF0000"/>
                </a:solidFill>
              </a:rPr>
              <a:t>Listening</a:t>
            </a:r>
            <a:endParaRPr lang="tr-TR" sz="2800" dirty="0">
              <a:solidFill>
                <a:srgbClr val="FF0000"/>
              </a:solidFill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827584" y="1340768"/>
            <a:ext cx="77768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Source: </a:t>
            </a:r>
            <a:r>
              <a:rPr lang="tr-TR" dirty="0" err="1" smtClean="0"/>
              <a:t>Sarosy,P</a:t>
            </a:r>
            <a:r>
              <a:rPr lang="tr-TR" dirty="0" smtClean="0"/>
              <a:t>.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Sherak</a:t>
            </a:r>
            <a:r>
              <a:rPr lang="tr-TR" dirty="0" smtClean="0"/>
              <a:t>, K. (2007). </a:t>
            </a:r>
            <a:r>
              <a:rPr lang="tr-TR" dirty="0" err="1" smtClean="0"/>
              <a:t>Strategies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Academic</a:t>
            </a:r>
            <a:r>
              <a:rPr lang="tr-TR" dirty="0" smtClean="0"/>
              <a:t> </a:t>
            </a:r>
            <a:r>
              <a:rPr lang="tr-TR" dirty="0" err="1" smtClean="0"/>
              <a:t>Listening</a:t>
            </a:r>
            <a:r>
              <a:rPr lang="tr-TR" dirty="0" smtClean="0"/>
              <a:t>, </a:t>
            </a:r>
            <a:r>
              <a:rPr lang="tr-TR" dirty="0" err="1" smtClean="0"/>
              <a:t>Note</a:t>
            </a:r>
            <a:r>
              <a:rPr lang="tr-TR" dirty="0" smtClean="0"/>
              <a:t> </a:t>
            </a:r>
            <a:r>
              <a:rPr lang="tr-TR" dirty="0" err="1" smtClean="0"/>
              <a:t>Taking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Discussion</a:t>
            </a:r>
            <a:r>
              <a:rPr lang="tr-TR" dirty="0" smtClean="0"/>
              <a:t>. Oxford </a:t>
            </a:r>
            <a:r>
              <a:rPr lang="tr-TR" dirty="0" err="1" smtClean="0"/>
              <a:t>Press</a:t>
            </a:r>
            <a:r>
              <a:rPr lang="tr-TR" dirty="0" smtClean="0"/>
              <a:t>.  </a:t>
            </a:r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827584" y="2255967"/>
            <a:ext cx="77768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Chapter</a:t>
            </a:r>
            <a:r>
              <a:rPr lang="tr-TR" dirty="0" smtClean="0"/>
              <a:t> 6: </a:t>
            </a:r>
            <a:r>
              <a:rPr lang="tr-TR" dirty="0" err="1" smtClean="0"/>
              <a:t>Communication</a:t>
            </a:r>
            <a:r>
              <a:rPr lang="tr-TR" dirty="0" smtClean="0"/>
              <a:t> </a:t>
            </a:r>
            <a:r>
              <a:rPr lang="tr-TR" dirty="0" err="1" smtClean="0"/>
              <a:t>Revolutions</a:t>
            </a:r>
            <a:endParaRPr lang="tr-TR" dirty="0"/>
          </a:p>
        </p:txBody>
      </p:sp>
      <p:sp>
        <p:nvSpPr>
          <p:cNvPr id="5" name="Dikdörtgen 4"/>
          <p:cNvSpPr/>
          <p:nvPr/>
        </p:nvSpPr>
        <p:spPr>
          <a:xfrm>
            <a:off x="899592" y="2780928"/>
            <a:ext cx="77768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Reading </a:t>
            </a:r>
            <a:r>
              <a:rPr lang="tr-TR" dirty="0" err="1" smtClean="0"/>
              <a:t>Passage</a:t>
            </a:r>
            <a:r>
              <a:rPr lang="tr-TR" dirty="0" smtClean="0"/>
              <a:t>: «A </a:t>
            </a:r>
            <a:r>
              <a:rPr lang="tr-TR" dirty="0" err="1" smtClean="0"/>
              <a:t>Look</a:t>
            </a:r>
            <a:r>
              <a:rPr lang="tr-TR" dirty="0" smtClean="0"/>
              <a:t> at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Beginnings</a:t>
            </a:r>
            <a:r>
              <a:rPr lang="tr-TR" dirty="0" smtClean="0"/>
              <a:t> of </a:t>
            </a:r>
            <a:r>
              <a:rPr lang="tr-TR" dirty="0" err="1" smtClean="0"/>
              <a:t>Mass</a:t>
            </a:r>
            <a:r>
              <a:rPr lang="tr-TR" dirty="0" smtClean="0"/>
              <a:t> </a:t>
            </a:r>
            <a:r>
              <a:rPr lang="tr-TR" dirty="0" err="1" smtClean="0"/>
              <a:t>Communication</a:t>
            </a:r>
            <a:r>
              <a:rPr lang="tr-TR" dirty="0" smtClean="0"/>
              <a:t>»</a:t>
            </a:r>
            <a:endParaRPr lang="tr-TR" dirty="0"/>
          </a:p>
        </p:txBody>
      </p:sp>
      <p:sp>
        <p:nvSpPr>
          <p:cNvPr id="6" name="Dikdörtgen 5"/>
          <p:cNvSpPr/>
          <p:nvPr/>
        </p:nvSpPr>
        <p:spPr>
          <a:xfrm>
            <a:off x="899592" y="3305889"/>
            <a:ext cx="77768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Listening</a:t>
            </a:r>
            <a:r>
              <a:rPr lang="tr-TR" dirty="0" smtClean="0"/>
              <a:t>: </a:t>
            </a:r>
            <a:r>
              <a:rPr lang="tr-TR" dirty="0" err="1" smtClean="0"/>
              <a:t>Task</a:t>
            </a:r>
            <a:r>
              <a:rPr lang="tr-TR" dirty="0" smtClean="0"/>
              <a:t> 1- </a:t>
            </a:r>
            <a:r>
              <a:rPr lang="tr-TR" dirty="0" err="1" smtClean="0"/>
              <a:t>Short</a:t>
            </a:r>
            <a:r>
              <a:rPr lang="tr-TR" dirty="0" smtClean="0"/>
              <a:t> </a:t>
            </a:r>
            <a:r>
              <a:rPr lang="tr-TR" dirty="0" err="1" smtClean="0"/>
              <a:t>Lecture</a:t>
            </a:r>
            <a:endParaRPr lang="tr-TR" dirty="0"/>
          </a:p>
        </p:txBody>
      </p:sp>
      <p:sp>
        <p:nvSpPr>
          <p:cNvPr id="7" name="Dikdörtgen 6"/>
          <p:cNvSpPr/>
          <p:nvPr/>
        </p:nvSpPr>
        <p:spPr>
          <a:xfrm>
            <a:off x="902544" y="3759423"/>
            <a:ext cx="77768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Listening</a:t>
            </a:r>
            <a:r>
              <a:rPr lang="tr-TR" dirty="0" smtClean="0"/>
              <a:t>: </a:t>
            </a:r>
            <a:r>
              <a:rPr lang="tr-TR" dirty="0" err="1" smtClean="0"/>
              <a:t>Task</a:t>
            </a:r>
            <a:r>
              <a:rPr lang="tr-TR" dirty="0" smtClean="0"/>
              <a:t> 2- </a:t>
            </a:r>
            <a:r>
              <a:rPr lang="tr-TR" dirty="0" err="1" smtClean="0"/>
              <a:t>Long</a:t>
            </a:r>
            <a:r>
              <a:rPr lang="tr-TR" dirty="0" smtClean="0"/>
              <a:t> </a:t>
            </a:r>
            <a:r>
              <a:rPr lang="tr-TR" dirty="0" err="1" smtClean="0"/>
              <a:t>Lecture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04979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11560" y="548680"/>
            <a:ext cx="376519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b="1" dirty="0" err="1" smtClean="0">
                <a:solidFill>
                  <a:srgbClr val="FF0000"/>
                </a:solidFill>
              </a:rPr>
              <a:t>Vocabulary</a:t>
            </a:r>
            <a:r>
              <a:rPr lang="tr-TR" sz="2800" b="1" dirty="0" smtClean="0">
                <a:solidFill>
                  <a:srgbClr val="FF0000"/>
                </a:solidFill>
              </a:rPr>
              <a:t> </a:t>
            </a:r>
            <a:r>
              <a:rPr lang="tr-TR" sz="2800" b="1" dirty="0" err="1" smtClean="0">
                <a:solidFill>
                  <a:srgbClr val="FF0000"/>
                </a:solidFill>
              </a:rPr>
              <a:t>for</a:t>
            </a:r>
            <a:r>
              <a:rPr lang="tr-TR" sz="2800" b="1" dirty="0" smtClean="0">
                <a:solidFill>
                  <a:srgbClr val="FF0000"/>
                </a:solidFill>
              </a:rPr>
              <a:t> </a:t>
            </a:r>
            <a:r>
              <a:rPr lang="tr-TR" sz="2800" b="1" dirty="0" err="1" smtClean="0">
                <a:solidFill>
                  <a:srgbClr val="FF0000"/>
                </a:solidFill>
              </a:rPr>
              <a:t>Listening</a:t>
            </a:r>
            <a:endParaRPr lang="tr-TR" sz="2800" dirty="0">
              <a:solidFill>
                <a:srgbClr val="FF0000"/>
              </a:solidFill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827584" y="1340768"/>
            <a:ext cx="77768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Convey</a:t>
            </a:r>
            <a:r>
              <a:rPr lang="tr-TR" dirty="0"/>
              <a:t>:</a:t>
            </a:r>
            <a:r>
              <a:rPr lang="tr-TR" dirty="0" smtClean="0"/>
              <a:t>  </a:t>
            </a:r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827584" y="2640886"/>
            <a:ext cx="77768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Tablet:</a:t>
            </a:r>
            <a:endParaRPr lang="tr-TR" dirty="0"/>
          </a:p>
        </p:txBody>
      </p:sp>
      <p:sp>
        <p:nvSpPr>
          <p:cNvPr id="5" name="Dikdörtgen 4"/>
          <p:cNvSpPr/>
          <p:nvPr/>
        </p:nvSpPr>
        <p:spPr>
          <a:xfrm>
            <a:off x="800427" y="3459544"/>
            <a:ext cx="77768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Medium</a:t>
            </a:r>
            <a:r>
              <a:rPr lang="tr-TR" dirty="0" smtClean="0"/>
              <a:t>:</a:t>
            </a:r>
            <a:endParaRPr lang="tr-TR" dirty="0"/>
          </a:p>
        </p:txBody>
      </p:sp>
      <p:sp>
        <p:nvSpPr>
          <p:cNvPr id="8" name="Dikdörtgen 7"/>
          <p:cNvSpPr/>
          <p:nvPr/>
        </p:nvSpPr>
        <p:spPr>
          <a:xfrm>
            <a:off x="1094589" y="1746082"/>
            <a:ext cx="34339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/>
              <a:t>T</a:t>
            </a:r>
            <a:r>
              <a:rPr lang="en-US" dirty="0" smtClean="0"/>
              <a:t>o</a:t>
            </a:r>
            <a:r>
              <a:rPr lang="tr-TR" dirty="0" smtClean="0"/>
              <a:t> </a:t>
            </a:r>
            <a:r>
              <a:rPr lang="tr-TR" dirty="0" err="1" smtClean="0"/>
              <a:t>bear</a:t>
            </a:r>
            <a:r>
              <a:rPr lang="en-US" dirty="0"/>
              <a:t> </a:t>
            </a:r>
            <a:r>
              <a:rPr lang="en-US" dirty="0" smtClean="0"/>
              <a:t>from </a:t>
            </a:r>
            <a:r>
              <a:rPr lang="en-US" dirty="0"/>
              <a:t>one place to </a:t>
            </a:r>
            <a:r>
              <a:rPr lang="en-US" dirty="0" smtClean="0"/>
              <a:t>another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9" name="Dikdörtgen 8"/>
          <p:cNvSpPr/>
          <p:nvPr/>
        </p:nvSpPr>
        <p:spPr>
          <a:xfrm>
            <a:off x="1085709" y="2151396"/>
            <a:ext cx="755746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T</a:t>
            </a:r>
            <a:r>
              <a:rPr lang="en-US" dirty="0" smtClean="0"/>
              <a:t>o</a:t>
            </a:r>
            <a:r>
              <a:rPr lang="tr-TR" dirty="0" smtClean="0"/>
              <a:t> </a:t>
            </a:r>
            <a:r>
              <a:rPr lang="tr-TR" dirty="0" err="1" smtClean="0"/>
              <a:t>impart</a:t>
            </a:r>
            <a:r>
              <a:rPr lang="tr-TR" dirty="0" smtClean="0"/>
              <a:t> </a:t>
            </a:r>
            <a:r>
              <a:rPr lang="en-US" dirty="0" smtClean="0"/>
              <a:t>or </a:t>
            </a:r>
            <a:r>
              <a:rPr lang="en-US" dirty="0"/>
              <a:t>communicate by statement, suggestion, gesture, or </a:t>
            </a:r>
            <a:r>
              <a:rPr lang="en-US" dirty="0" smtClean="0"/>
              <a:t>appearance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10" name="Dikdörtgen 9"/>
          <p:cNvSpPr/>
          <p:nvPr/>
        </p:nvSpPr>
        <p:spPr>
          <a:xfrm>
            <a:off x="956378" y="3042236"/>
            <a:ext cx="68407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 </a:t>
            </a:r>
            <a:r>
              <a:rPr lang="tr-TR" dirty="0" smtClean="0"/>
              <a:t>A</a:t>
            </a:r>
            <a:r>
              <a:rPr lang="en-US" dirty="0" smtClean="0"/>
              <a:t> </a:t>
            </a:r>
            <a:r>
              <a:rPr lang="en-US" dirty="0"/>
              <a:t>flat slab or plaque suited for or bearing an </a:t>
            </a:r>
            <a:r>
              <a:rPr lang="en-US" dirty="0" smtClean="0"/>
              <a:t>inscription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11" name="Dikdörtgen 10"/>
          <p:cNvSpPr/>
          <p:nvPr/>
        </p:nvSpPr>
        <p:spPr>
          <a:xfrm>
            <a:off x="974393" y="3875042"/>
            <a:ext cx="692421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A</a:t>
            </a:r>
            <a:r>
              <a:rPr lang="en-US" dirty="0" smtClean="0"/>
              <a:t> </a:t>
            </a:r>
            <a:r>
              <a:rPr lang="en-US" dirty="0"/>
              <a:t>substance regarded as the means of </a:t>
            </a:r>
            <a:r>
              <a:rPr lang="en-US" dirty="0" smtClean="0"/>
              <a:t>transmission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15" name="Dikdörtgen 14"/>
          <p:cNvSpPr/>
          <p:nvPr/>
        </p:nvSpPr>
        <p:spPr>
          <a:xfrm>
            <a:off x="800427" y="4270172"/>
            <a:ext cx="77768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Receiver</a:t>
            </a:r>
            <a:r>
              <a:rPr lang="tr-TR" dirty="0" smtClean="0"/>
              <a:t>:</a:t>
            </a:r>
            <a:endParaRPr lang="tr-TR" dirty="0"/>
          </a:p>
        </p:txBody>
      </p:sp>
      <p:sp>
        <p:nvSpPr>
          <p:cNvPr id="16" name="Dikdörtgen 15"/>
          <p:cNvSpPr/>
          <p:nvPr/>
        </p:nvSpPr>
        <p:spPr>
          <a:xfrm>
            <a:off x="999993" y="4665302"/>
            <a:ext cx="743204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A</a:t>
            </a:r>
            <a:r>
              <a:rPr lang="en-US" dirty="0" smtClean="0"/>
              <a:t> </a:t>
            </a:r>
            <a:r>
              <a:rPr lang="en-US" dirty="0"/>
              <a:t>device for converting signals (such as electromagnetic waves) into audio or visual </a:t>
            </a:r>
            <a:r>
              <a:rPr lang="en-US" dirty="0" smtClean="0"/>
              <a:t>form</a:t>
            </a:r>
            <a:r>
              <a:rPr lang="tr-TR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1220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11560" y="548680"/>
            <a:ext cx="376519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b="1" dirty="0" err="1" smtClean="0">
                <a:solidFill>
                  <a:srgbClr val="FF0000"/>
                </a:solidFill>
              </a:rPr>
              <a:t>Vocabulary</a:t>
            </a:r>
            <a:r>
              <a:rPr lang="tr-TR" sz="2800" b="1" dirty="0" smtClean="0">
                <a:solidFill>
                  <a:srgbClr val="FF0000"/>
                </a:solidFill>
              </a:rPr>
              <a:t> </a:t>
            </a:r>
            <a:r>
              <a:rPr lang="tr-TR" sz="2800" b="1" dirty="0" err="1" smtClean="0">
                <a:solidFill>
                  <a:srgbClr val="FF0000"/>
                </a:solidFill>
              </a:rPr>
              <a:t>for</a:t>
            </a:r>
            <a:r>
              <a:rPr lang="tr-TR" sz="2800" b="1" dirty="0" smtClean="0">
                <a:solidFill>
                  <a:srgbClr val="FF0000"/>
                </a:solidFill>
              </a:rPr>
              <a:t> </a:t>
            </a:r>
            <a:r>
              <a:rPr lang="tr-TR" sz="2800" b="1" dirty="0" err="1" smtClean="0">
                <a:solidFill>
                  <a:srgbClr val="FF0000"/>
                </a:solidFill>
              </a:rPr>
              <a:t>Listening</a:t>
            </a:r>
            <a:endParaRPr lang="tr-TR" sz="2800" dirty="0">
              <a:solidFill>
                <a:srgbClr val="FF0000"/>
              </a:solidFill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827584" y="1340768"/>
            <a:ext cx="77768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Store</a:t>
            </a:r>
            <a:r>
              <a:rPr lang="tr-TR" dirty="0" smtClean="0"/>
              <a:t>:  </a:t>
            </a:r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773033" y="2350422"/>
            <a:ext cx="184971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Transmit</a:t>
            </a:r>
            <a:r>
              <a:rPr lang="tr-TR" dirty="0" smtClean="0"/>
              <a:t>:</a:t>
            </a:r>
            <a:endParaRPr lang="tr-TR" dirty="0"/>
          </a:p>
        </p:txBody>
      </p:sp>
      <p:sp>
        <p:nvSpPr>
          <p:cNvPr id="5" name="Dikdörtgen 4"/>
          <p:cNvSpPr/>
          <p:nvPr/>
        </p:nvSpPr>
        <p:spPr>
          <a:xfrm>
            <a:off x="773033" y="3270987"/>
            <a:ext cx="14896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Accessible</a:t>
            </a:r>
            <a:r>
              <a:rPr lang="tr-TR" dirty="0" smtClean="0"/>
              <a:t>:</a:t>
            </a:r>
            <a:endParaRPr lang="tr-TR" dirty="0"/>
          </a:p>
        </p:txBody>
      </p:sp>
      <p:sp>
        <p:nvSpPr>
          <p:cNvPr id="11" name="Dikdörtgen 10"/>
          <p:cNvSpPr/>
          <p:nvPr/>
        </p:nvSpPr>
        <p:spPr>
          <a:xfrm>
            <a:off x="739574" y="4239491"/>
            <a:ext cx="23762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Portable</a:t>
            </a:r>
            <a:r>
              <a:rPr lang="tr-TR" dirty="0" smtClean="0"/>
              <a:t>: </a:t>
            </a:r>
            <a:endParaRPr lang="tr-TR" dirty="0"/>
          </a:p>
        </p:txBody>
      </p:sp>
      <p:sp>
        <p:nvSpPr>
          <p:cNvPr id="7" name="Dikdörtgen 6"/>
          <p:cNvSpPr/>
          <p:nvPr/>
        </p:nvSpPr>
        <p:spPr>
          <a:xfrm>
            <a:off x="943790" y="1806192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 smtClean="0"/>
              <a:t>S</a:t>
            </a:r>
            <a:r>
              <a:rPr lang="en-US" dirty="0" err="1" smtClean="0"/>
              <a:t>omething</a:t>
            </a:r>
            <a:r>
              <a:rPr lang="en-US" dirty="0" smtClean="0"/>
              <a:t> </a:t>
            </a:r>
            <a:r>
              <a:rPr lang="en-US" dirty="0"/>
              <a:t>that </a:t>
            </a:r>
            <a:r>
              <a:rPr lang="en-US" dirty="0" err="1" smtClean="0"/>
              <a:t>i</a:t>
            </a:r>
            <a:r>
              <a:rPr lang="tr-TR" dirty="0" smtClean="0"/>
              <a:t>s </a:t>
            </a:r>
            <a:r>
              <a:rPr lang="en-US" dirty="0" smtClean="0"/>
              <a:t>s</a:t>
            </a:r>
            <a:r>
              <a:rPr lang="tr-TR" dirty="0" err="1" smtClean="0"/>
              <a:t>tored</a:t>
            </a:r>
            <a:r>
              <a:rPr lang="tr-TR" dirty="0" smtClean="0"/>
              <a:t> </a:t>
            </a:r>
            <a:r>
              <a:rPr lang="en-US" dirty="0" smtClean="0"/>
              <a:t>or </a:t>
            </a:r>
            <a:r>
              <a:rPr lang="en-US" dirty="0"/>
              <a:t>kept for future </a:t>
            </a:r>
            <a:r>
              <a:rPr lang="en-US" dirty="0" smtClean="0"/>
              <a:t>use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12" name="Dikdörtgen 11"/>
          <p:cNvSpPr/>
          <p:nvPr/>
        </p:nvSpPr>
        <p:spPr>
          <a:xfrm>
            <a:off x="940660" y="2792545"/>
            <a:ext cx="659926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T</a:t>
            </a:r>
            <a:r>
              <a:rPr lang="en-US" dirty="0" smtClean="0"/>
              <a:t>o </a:t>
            </a:r>
            <a:r>
              <a:rPr lang="en-US" dirty="0"/>
              <a:t>send or convey from one person or place to </a:t>
            </a:r>
            <a:r>
              <a:rPr lang="en-US" dirty="0" smtClean="0"/>
              <a:t>another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13" name="Dikdörtgen 12"/>
          <p:cNvSpPr/>
          <p:nvPr/>
        </p:nvSpPr>
        <p:spPr>
          <a:xfrm>
            <a:off x="934554" y="3717941"/>
            <a:ext cx="26310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err="1" smtClean="0"/>
              <a:t>Capable</a:t>
            </a:r>
            <a:r>
              <a:rPr lang="tr-TR" dirty="0" smtClean="0"/>
              <a:t> </a:t>
            </a:r>
            <a:r>
              <a:rPr lang="tr-TR" dirty="0"/>
              <a:t>of </a:t>
            </a:r>
            <a:r>
              <a:rPr lang="tr-TR" dirty="0" err="1"/>
              <a:t>being</a:t>
            </a:r>
            <a:r>
              <a:rPr lang="tr-TR" dirty="0"/>
              <a:t> </a:t>
            </a:r>
            <a:r>
              <a:rPr lang="tr-TR" dirty="0" err="1" smtClean="0"/>
              <a:t>reached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14" name="Dikdörtgen 13"/>
          <p:cNvSpPr/>
          <p:nvPr/>
        </p:nvSpPr>
        <p:spPr>
          <a:xfrm>
            <a:off x="900739" y="4686445"/>
            <a:ext cx="40859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/>
              <a:t>C</a:t>
            </a:r>
            <a:r>
              <a:rPr lang="en-US" dirty="0" err="1" smtClean="0"/>
              <a:t>apable</a:t>
            </a:r>
            <a:r>
              <a:rPr lang="en-US" dirty="0" smtClean="0"/>
              <a:t> </a:t>
            </a:r>
            <a:r>
              <a:rPr lang="en-US" dirty="0"/>
              <a:t>of being carried or moved </a:t>
            </a:r>
            <a:r>
              <a:rPr lang="en-US" dirty="0" smtClean="0"/>
              <a:t>about</a:t>
            </a:r>
            <a:r>
              <a:rPr lang="tr-TR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3551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91759" y="726885"/>
            <a:ext cx="47029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400" b="1" dirty="0" err="1" smtClean="0">
                <a:solidFill>
                  <a:srgbClr val="FF0000"/>
                </a:solidFill>
              </a:rPr>
              <a:t>Expressions</a:t>
            </a:r>
            <a:r>
              <a:rPr lang="tr-TR" sz="2400" b="1" dirty="0" smtClean="0">
                <a:solidFill>
                  <a:srgbClr val="FF0000"/>
                </a:solidFill>
              </a:rPr>
              <a:t> </a:t>
            </a:r>
            <a:r>
              <a:rPr lang="tr-TR" sz="2400" b="1" dirty="0" err="1" smtClean="0">
                <a:solidFill>
                  <a:srgbClr val="FF0000"/>
                </a:solidFill>
              </a:rPr>
              <a:t>that</a:t>
            </a:r>
            <a:r>
              <a:rPr lang="tr-TR" sz="2400" b="1" dirty="0" smtClean="0">
                <a:solidFill>
                  <a:srgbClr val="FF0000"/>
                </a:solidFill>
              </a:rPr>
              <a:t> </a:t>
            </a:r>
            <a:r>
              <a:rPr lang="tr-TR" sz="2400" b="1" dirty="0" err="1" smtClean="0">
                <a:solidFill>
                  <a:srgbClr val="FF0000"/>
                </a:solidFill>
              </a:rPr>
              <a:t>signal</a:t>
            </a:r>
            <a:r>
              <a:rPr lang="tr-TR" sz="2400" b="1" dirty="0" smtClean="0">
                <a:solidFill>
                  <a:srgbClr val="FF0000"/>
                </a:solidFill>
              </a:rPr>
              <a:t> a </a:t>
            </a:r>
            <a:r>
              <a:rPr lang="tr-TR" sz="2400" b="1" dirty="0" err="1" smtClean="0">
                <a:solidFill>
                  <a:srgbClr val="FF0000"/>
                </a:solidFill>
              </a:rPr>
              <a:t>definition</a:t>
            </a:r>
            <a:r>
              <a:rPr lang="tr-TR" sz="2400" b="1" dirty="0" smtClean="0">
                <a:solidFill>
                  <a:srgbClr val="FF0000"/>
                </a:solidFill>
              </a:rPr>
              <a:t>:</a:t>
            </a:r>
            <a:endParaRPr lang="tr-TR" sz="2400" dirty="0">
              <a:solidFill>
                <a:srgbClr val="FF0000"/>
              </a:solidFill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943790" y="1388745"/>
            <a:ext cx="77768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That</a:t>
            </a:r>
            <a:r>
              <a:rPr lang="tr-TR" dirty="0" smtClean="0"/>
              <a:t> is…</a:t>
            </a:r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934554" y="2362848"/>
            <a:ext cx="184971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X, </a:t>
            </a:r>
            <a:r>
              <a:rPr lang="tr-TR" dirty="0" err="1" smtClean="0"/>
              <a:t>meaning</a:t>
            </a:r>
            <a:r>
              <a:rPr lang="tr-TR" dirty="0" smtClean="0"/>
              <a:t>…</a:t>
            </a:r>
            <a:endParaRPr lang="tr-TR" dirty="0"/>
          </a:p>
        </p:txBody>
      </p:sp>
      <p:sp>
        <p:nvSpPr>
          <p:cNvPr id="5" name="Dikdörtgen 4"/>
          <p:cNvSpPr/>
          <p:nvPr/>
        </p:nvSpPr>
        <p:spPr>
          <a:xfrm>
            <a:off x="934554" y="3272500"/>
            <a:ext cx="487908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What</a:t>
            </a:r>
            <a:r>
              <a:rPr lang="tr-TR" dirty="0" smtClean="0"/>
              <a:t> do I </a:t>
            </a:r>
            <a:r>
              <a:rPr lang="tr-TR" dirty="0" err="1" smtClean="0"/>
              <a:t>mean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X,…</a:t>
            </a:r>
            <a:endParaRPr lang="tr-TR" dirty="0"/>
          </a:p>
        </p:txBody>
      </p:sp>
      <p:sp>
        <p:nvSpPr>
          <p:cNvPr id="11" name="Dikdörtgen 10"/>
          <p:cNvSpPr/>
          <p:nvPr/>
        </p:nvSpPr>
        <p:spPr>
          <a:xfrm>
            <a:off x="919211" y="4196345"/>
            <a:ext cx="340037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definition</a:t>
            </a:r>
            <a:r>
              <a:rPr lang="tr-TR" dirty="0" smtClean="0"/>
              <a:t> of </a:t>
            </a:r>
            <a:r>
              <a:rPr lang="tr-TR" dirty="0" err="1" smtClean="0"/>
              <a:t>that</a:t>
            </a:r>
            <a:r>
              <a:rPr lang="tr-TR" dirty="0" smtClean="0"/>
              <a:t> is…</a:t>
            </a:r>
            <a:endParaRPr lang="tr-TR" dirty="0"/>
          </a:p>
        </p:txBody>
      </p:sp>
      <p:sp>
        <p:nvSpPr>
          <p:cNvPr id="7" name="Dikdörtgen 6"/>
          <p:cNvSpPr/>
          <p:nvPr/>
        </p:nvSpPr>
        <p:spPr>
          <a:xfrm>
            <a:off x="943790" y="187198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In</a:t>
            </a:r>
            <a:r>
              <a:rPr lang="tr-TR" dirty="0" smtClean="0"/>
              <a:t> </a:t>
            </a:r>
            <a:r>
              <a:rPr lang="tr-TR" dirty="0" err="1" smtClean="0"/>
              <a:t>other</a:t>
            </a:r>
            <a:r>
              <a:rPr lang="tr-TR" dirty="0" smtClean="0"/>
              <a:t> </a:t>
            </a:r>
            <a:r>
              <a:rPr lang="tr-TR" dirty="0" err="1" smtClean="0"/>
              <a:t>words</a:t>
            </a:r>
            <a:r>
              <a:rPr lang="tr-TR" dirty="0" smtClean="0"/>
              <a:t>…</a:t>
            </a:r>
            <a:endParaRPr lang="en-US" dirty="0"/>
          </a:p>
        </p:txBody>
      </p:sp>
      <p:sp>
        <p:nvSpPr>
          <p:cNvPr id="12" name="Dikdörtgen 11"/>
          <p:cNvSpPr/>
          <p:nvPr/>
        </p:nvSpPr>
        <p:spPr>
          <a:xfrm>
            <a:off x="940660" y="2792545"/>
            <a:ext cx="659926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By</a:t>
            </a:r>
            <a:r>
              <a:rPr lang="tr-TR" dirty="0" smtClean="0"/>
              <a:t> X, I </a:t>
            </a:r>
            <a:r>
              <a:rPr lang="tr-TR" dirty="0" err="1" smtClean="0"/>
              <a:t>mean</a:t>
            </a:r>
            <a:r>
              <a:rPr lang="tr-TR" dirty="0" smtClean="0"/>
              <a:t>…</a:t>
            </a:r>
            <a:endParaRPr lang="en-US" dirty="0"/>
          </a:p>
        </p:txBody>
      </p:sp>
      <p:sp>
        <p:nvSpPr>
          <p:cNvPr id="13" name="Dikdörtgen 12"/>
          <p:cNvSpPr/>
          <p:nvPr/>
        </p:nvSpPr>
        <p:spPr>
          <a:xfrm>
            <a:off x="934554" y="3717941"/>
            <a:ext cx="22086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Let</a:t>
            </a:r>
            <a:r>
              <a:rPr lang="tr-TR" dirty="0" smtClean="0"/>
              <a:t> me define </a:t>
            </a:r>
            <a:r>
              <a:rPr lang="tr-TR" dirty="0" err="1" smtClean="0"/>
              <a:t>that</a:t>
            </a:r>
            <a:r>
              <a:rPr lang="tr-TR" dirty="0" smtClean="0"/>
              <a:t>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9979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91759" y="726885"/>
            <a:ext cx="489461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400" b="1" dirty="0" err="1" smtClean="0">
                <a:solidFill>
                  <a:srgbClr val="FF0000"/>
                </a:solidFill>
              </a:rPr>
              <a:t>Some</a:t>
            </a:r>
            <a:r>
              <a:rPr lang="tr-TR" sz="2400" b="1" dirty="0" smtClean="0">
                <a:solidFill>
                  <a:srgbClr val="FF0000"/>
                </a:solidFill>
              </a:rPr>
              <a:t> </a:t>
            </a:r>
            <a:r>
              <a:rPr lang="tr-TR" sz="2400" b="1" dirty="0" err="1" smtClean="0">
                <a:solidFill>
                  <a:srgbClr val="FF0000"/>
                </a:solidFill>
              </a:rPr>
              <a:t>commonly</a:t>
            </a:r>
            <a:r>
              <a:rPr lang="tr-TR" sz="2400" b="1" dirty="0" smtClean="0">
                <a:solidFill>
                  <a:srgbClr val="FF0000"/>
                </a:solidFill>
              </a:rPr>
              <a:t> </a:t>
            </a:r>
            <a:r>
              <a:rPr lang="tr-TR" sz="2400" b="1" dirty="0" err="1" smtClean="0">
                <a:solidFill>
                  <a:srgbClr val="FF0000"/>
                </a:solidFill>
              </a:rPr>
              <a:t>used</a:t>
            </a:r>
            <a:r>
              <a:rPr lang="tr-TR" sz="2400" b="1" dirty="0" smtClean="0">
                <a:solidFill>
                  <a:srgbClr val="FF0000"/>
                </a:solidFill>
              </a:rPr>
              <a:t> </a:t>
            </a:r>
            <a:r>
              <a:rPr lang="tr-TR" sz="2400" b="1" dirty="0" err="1" smtClean="0">
                <a:solidFill>
                  <a:srgbClr val="FF0000"/>
                </a:solidFill>
              </a:rPr>
              <a:t>abbreviations</a:t>
            </a:r>
            <a:r>
              <a:rPr lang="tr-TR" sz="2400" b="1" dirty="0" smtClean="0">
                <a:solidFill>
                  <a:srgbClr val="FF0000"/>
                </a:solidFill>
              </a:rPr>
              <a:t>:</a:t>
            </a:r>
            <a:endParaRPr lang="tr-TR" sz="2400" dirty="0">
              <a:solidFill>
                <a:srgbClr val="FF0000"/>
              </a:solidFill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943790" y="1388745"/>
            <a:ext cx="233206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Average</a:t>
            </a:r>
            <a:r>
              <a:rPr lang="tr-TR" dirty="0" smtClean="0"/>
              <a:t> </a:t>
            </a:r>
            <a:r>
              <a:rPr lang="tr-TR" dirty="0" smtClean="0">
                <a:sym typeface="Wingdings" panose="05000000000000000000" pitchFamily="2" charset="2"/>
              </a:rPr>
              <a:t> </a:t>
            </a:r>
            <a:r>
              <a:rPr lang="tr-TR" dirty="0" err="1" smtClean="0">
                <a:sym typeface="Wingdings" panose="05000000000000000000" pitchFamily="2" charset="2"/>
              </a:rPr>
              <a:t>avg</a:t>
            </a:r>
            <a:r>
              <a:rPr lang="tr-TR" dirty="0" smtClean="0">
                <a:sym typeface="Wingdings" panose="05000000000000000000" pitchFamily="2" charset="2"/>
              </a:rPr>
              <a:t> </a:t>
            </a:r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934554" y="2362848"/>
            <a:ext cx="270134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Between</a:t>
            </a:r>
            <a:r>
              <a:rPr lang="tr-TR" dirty="0" smtClean="0"/>
              <a:t> </a:t>
            </a:r>
            <a:r>
              <a:rPr lang="tr-TR" dirty="0" smtClean="0">
                <a:sym typeface="Wingdings" panose="05000000000000000000" pitchFamily="2" charset="2"/>
              </a:rPr>
              <a:t> </a:t>
            </a:r>
            <a:r>
              <a:rPr lang="tr-TR" dirty="0" err="1" smtClean="0">
                <a:sym typeface="Wingdings" panose="05000000000000000000" pitchFamily="2" charset="2"/>
              </a:rPr>
              <a:t>btwn</a:t>
            </a:r>
            <a:endParaRPr lang="tr-TR" dirty="0"/>
          </a:p>
        </p:txBody>
      </p:sp>
      <p:sp>
        <p:nvSpPr>
          <p:cNvPr id="5" name="Dikdörtgen 4"/>
          <p:cNvSpPr/>
          <p:nvPr/>
        </p:nvSpPr>
        <p:spPr>
          <a:xfrm>
            <a:off x="934555" y="3272500"/>
            <a:ext cx="219728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Difference</a:t>
            </a:r>
            <a:r>
              <a:rPr lang="tr-TR" dirty="0" smtClean="0"/>
              <a:t> </a:t>
            </a:r>
            <a:r>
              <a:rPr lang="tr-TR" dirty="0" smtClean="0">
                <a:sym typeface="Wingdings" panose="05000000000000000000" pitchFamily="2" charset="2"/>
              </a:rPr>
              <a:t> </a:t>
            </a:r>
            <a:r>
              <a:rPr lang="tr-TR" dirty="0" err="1" smtClean="0">
                <a:sym typeface="Wingdings" panose="05000000000000000000" pitchFamily="2" charset="2"/>
              </a:rPr>
              <a:t>diff</a:t>
            </a:r>
            <a:endParaRPr lang="tr-TR" dirty="0"/>
          </a:p>
        </p:txBody>
      </p:sp>
      <p:sp>
        <p:nvSpPr>
          <p:cNvPr id="11" name="Dikdörtgen 10"/>
          <p:cNvSpPr/>
          <p:nvPr/>
        </p:nvSpPr>
        <p:spPr>
          <a:xfrm>
            <a:off x="919211" y="4196345"/>
            <a:ext cx="340037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Example</a:t>
            </a:r>
            <a:r>
              <a:rPr lang="tr-TR" dirty="0" smtClean="0"/>
              <a:t> </a:t>
            </a:r>
            <a:r>
              <a:rPr lang="tr-TR" dirty="0" smtClean="0">
                <a:sym typeface="Wingdings" panose="05000000000000000000" pitchFamily="2" charset="2"/>
              </a:rPr>
              <a:t> </a:t>
            </a:r>
            <a:r>
              <a:rPr lang="tr-TR" dirty="0" err="1" smtClean="0">
                <a:sym typeface="Wingdings" panose="05000000000000000000" pitchFamily="2" charset="2"/>
              </a:rPr>
              <a:t>ex</a:t>
            </a:r>
            <a:endParaRPr lang="tr-TR" dirty="0"/>
          </a:p>
        </p:txBody>
      </p:sp>
      <p:sp>
        <p:nvSpPr>
          <p:cNvPr id="7" name="Dikdörtgen 6"/>
          <p:cNvSpPr/>
          <p:nvPr/>
        </p:nvSpPr>
        <p:spPr>
          <a:xfrm>
            <a:off x="943790" y="1871980"/>
            <a:ext cx="283612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Approximately</a:t>
            </a:r>
            <a:r>
              <a:rPr lang="tr-TR" dirty="0" smtClean="0"/>
              <a:t> </a:t>
            </a:r>
            <a:r>
              <a:rPr lang="tr-TR" dirty="0" smtClean="0">
                <a:sym typeface="Wingdings" panose="05000000000000000000" pitchFamily="2" charset="2"/>
              </a:rPr>
              <a:t> </a:t>
            </a:r>
            <a:r>
              <a:rPr lang="tr-TR" dirty="0" err="1" smtClean="0">
                <a:sym typeface="Wingdings" panose="05000000000000000000" pitchFamily="2" charset="2"/>
              </a:rPr>
              <a:t>approx</a:t>
            </a:r>
            <a:endParaRPr lang="en-US" dirty="0"/>
          </a:p>
        </p:txBody>
      </p:sp>
      <p:sp>
        <p:nvSpPr>
          <p:cNvPr id="12" name="Dikdörtgen 11"/>
          <p:cNvSpPr/>
          <p:nvPr/>
        </p:nvSpPr>
        <p:spPr>
          <a:xfrm>
            <a:off x="940660" y="2792545"/>
            <a:ext cx="23351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Continued</a:t>
            </a:r>
            <a:r>
              <a:rPr lang="tr-TR" dirty="0" smtClean="0"/>
              <a:t> </a:t>
            </a:r>
            <a:r>
              <a:rPr lang="tr-TR" dirty="0" smtClean="0">
                <a:sym typeface="Wingdings" panose="05000000000000000000" pitchFamily="2" charset="2"/>
              </a:rPr>
              <a:t> </a:t>
            </a:r>
            <a:r>
              <a:rPr lang="tr-TR" dirty="0" err="1" smtClean="0">
                <a:sym typeface="Wingdings" panose="05000000000000000000" pitchFamily="2" charset="2"/>
              </a:rPr>
              <a:t>cont</a:t>
            </a:r>
            <a:r>
              <a:rPr lang="tr-TR" dirty="0" smtClean="0">
                <a:sym typeface="Wingdings" panose="05000000000000000000" pitchFamily="2" charset="2"/>
              </a:rPr>
              <a:t> </a:t>
            </a:r>
            <a:endParaRPr lang="en-US" dirty="0"/>
          </a:p>
        </p:txBody>
      </p:sp>
      <p:sp>
        <p:nvSpPr>
          <p:cNvPr id="13" name="Dikdörtgen 12"/>
          <p:cNvSpPr/>
          <p:nvPr/>
        </p:nvSpPr>
        <p:spPr>
          <a:xfrm>
            <a:off x="934554" y="3717941"/>
            <a:ext cx="13045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Each</a:t>
            </a:r>
            <a:r>
              <a:rPr lang="tr-TR" dirty="0" smtClean="0"/>
              <a:t> </a:t>
            </a:r>
            <a:r>
              <a:rPr lang="tr-TR" dirty="0" smtClean="0">
                <a:sym typeface="Wingdings" panose="05000000000000000000" pitchFamily="2" charset="2"/>
              </a:rPr>
              <a:t> </a:t>
            </a:r>
            <a:r>
              <a:rPr lang="tr-TR" dirty="0" err="1" smtClean="0">
                <a:sym typeface="Wingdings" panose="05000000000000000000" pitchFamily="2" charset="2"/>
              </a:rPr>
              <a:t>ea</a:t>
            </a:r>
            <a:endParaRPr lang="en-US" dirty="0"/>
          </a:p>
        </p:txBody>
      </p:sp>
      <p:sp>
        <p:nvSpPr>
          <p:cNvPr id="10" name="Dikdörtgen 9"/>
          <p:cNvSpPr/>
          <p:nvPr/>
        </p:nvSpPr>
        <p:spPr>
          <a:xfrm>
            <a:off x="897863" y="4678228"/>
            <a:ext cx="340037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Estimate</a:t>
            </a:r>
            <a:r>
              <a:rPr lang="tr-TR" dirty="0" smtClean="0"/>
              <a:t> </a:t>
            </a:r>
            <a:r>
              <a:rPr lang="tr-TR" dirty="0" smtClean="0">
                <a:sym typeface="Wingdings" panose="05000000000000000000" pitchFamily="2" charset="2"/>
              </a:rPr>
              <a:t> </a:t>
            </a:r>
            <a:r>
              <a:rPr lang="tr-TR" dirty="0" err="1" smtClean="0">
                <a:sym typeface="Wingdings" panose="05000000000000000000" pitchFamily="2" charset="2"/>
              </a:rPr>
              <a:t>est</a:t>
            </a:r>
            <a:endParaRPr lang="tr-TR" dirty="0"/>
          </a:p>
        </p:txBody>
      </p:sp>
      <p:sp>
        <p:nvSpPr>
          <p:cNvPr id="14" name="Dikdörtgen 13"/>
          <p:cNvSpPr/>
          <p:nvPr/>
        </p:nvSpPr>
        <p:spPr>
          <a:xfrm>
            <a:off x="4932040" y="1345599"/>
            <a:ext cx="233206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Especially</a:t>
            </a:r>
            <a:r>
              <a:rPr lang="tr-TR" dirty="0" smtClean="0"/>
              <a:t> </a:t>
            </a:r>
            <a:r>
              <a:rPr lang="tr-TR" dirty="0" smtClean="0">
                <a:sym typeface="Wingdings" panose="05000000000000000000" pitchFamily="2" charset="2"/>
              </a:rPr>
              <a:t> </a:t>
            </a:r>
            <a:r>
              <a:rPr lang="tr-TR" dirty="0" err="1" smtClean="0">
                <a:sym typeface="Wingdings" panose="05000000000000000000" pitchFamily="2" charset="2"/>
              </a:rPr>
              <a:t>esp</a:t>
            </a:r>
            <a:r>
              <a:rPr lang="tr-TR" dirty="0" smtClean="0">
                <a:sym typeface="Wingdings" panose="05000000000000000000" pitchFamily="2" charset="2"/>
              </a:rPr>
              <a:t> </a:t>
            </a:r>
            <a:endParaRPr lang="tr-TR" dirty="0"/>
          </a:p>
        </p:txBody>
      </p:sp>
      <p:sp>
        <p:nvSpPr>
          <p:cNvPr id="15" name="Dikdörtgen 14"/>
          <p:cNvSpPr/>
          <p:nvPr/>
        </p:nvSpPr>
        <p:spPr>
          <a:xfrm>
            <a:off x="4933210" y="1899247"/>
            <a:ext cx="233206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Identify</a:t>
            </a:r>
            <a:r>
              <a:rPr lang="tr-TR" dirty="0" smtClean="0"/>
              <a:t> </a:t>
            </a:r>
            <a:r>
              <a:rPr lang="tr-TR" dirty="0" smtClean="0">
                <a:sym typeface="Wingdings" panose="05000000000000000000" pitchFamily="2" charset="2"/>
              </a:rPr>
              <a:t> </a:t>
            </a:r>
            <a:r>
              <a:rPr lang="tr-TR" dirty="0" err="1" smtClean="0">
                <a:sym typeface="Wingdings" panose="05000000000000000000" pitchFamily="2" charset="2"/>
              </a:rPr>
              <a:t>id</a:t>
            </a:r>
            <a:r>
              <a:rPr lang="tr-TR" dirty="0" smtClean="0">
                <a:sym typeface="Wingdings" panose="05000000000000000000" pitchFamily="2" charset="2"/>
              </a:rPr>
              <a:t> </a:t>
            </a:r>
            <a:endParaRPr lang="tr-TR" dirty="0"/>
          </a:p>
        </p:txBody>
      </p:sp>
      <p:sp>
        <p:nvSpPr>
          <p:cNvPr id="16" name="Dikdörtgen 15"/>
          <p:cNvSpPr/>
          <p:nvPr/>
        </p:nvSpPr>
        <p:spPr>
          <a:xfrm>
            <a:off x="4918681" y="2323115"/>
            <a:ext cx="233206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Important</a:t>
            </a:r>
            <a:r>
              <a:rPr lang="tr-TR" dirty="0" smtClean="0">
                <a:sym typeface="Wingdings" panose="05000000000000000000" pitchFamily="2" charset="2"/>
              </a:rPr>
              <a:t> </a:t>
            </a:r>
            <a:r>
              <a:rPr lang="tr-TR" dirty="0" err="1" smtClean="0">
                <a:sym typeface="Wingdings" panose="05000000000000000000" pitchFamily="2" charset="2"/>
              </a:rPr>
              <a:t>imp</a:t>
            </a:r>
            <a:r>
              <a:rPr lang="tr-TR" dirty="0" smtClean="0">
                <a:sym typeface="Wingdings" panose="05000000000000000000" pitchFamily="2" charset="2"/>
              </a:rPr>
              <a:t> </a:t>
            </a:r>
            <a:endParaRPr lang="tr-TR" dirty="0"/>
          </a:p>
        </p:txBody>
      </p:sp>
      <p:sp>
        <p:nvSpPr>
          <p:cNvPr id="17" name="Dikdörtgen 16"/>
          <p:cNvSpPr/>
          <p:nvPr/>
        </p:nvSpPr>
        <p:spPr>
          <a:xfrm>
            <a:off x="4932040" y="2789562"/>
            <a:ext cx="233206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Information</a:t>
            </a:r>
            <a:r>
              <a:rPr lang="tr-TR" dirty="0" smtClean="0">
                <a:sym typeface="Wingdings" panose="05000000000000000000" pitchFamily="2" charset="2"/>
              </a:rPr>
              <a:t> </a:t>
            </a:r>
            <a:r>
              <a:rPr lang="tr-TR" dirty="0" err="1" smtClean="0">
                <a:sym typeface="Wingdings" panose="05000000000000000000" pitchFamily="2" charset="2"/>
              </a:rPr>
              <a:t>info</a:t>
            </a:r>
            <a:r>
              <a:rPr lang="tr-TR" dirty="0" smtClean="0">
                <a:sym typeface="Wingdings" panose="05000000000000000000" pitchFamily="2" charset="2"/>
              </a:rPr>
              <a:t> </a:t>
            </a:r>
            <a:endParaRPr lang="tr-TR" dirty="0"/>
          </a:p>
        </p:txBody>
      </p:sp>
      <p:sp>
        <p:nvSpPr>
          <p:cNvPr id="18" name="Dikdörtgen 17"/>
          <p:cNvSpPr/>
          <p:nvPr/>
        </p:nvSpPr>
        <p:spPr>
          <a:xfrm>
            <a:off x="4932040" y="3272500"/>
            <a:ext cx="233206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Maximum</a:t>
            </a:r>
            <a:r>
              <a:rPr lang="tr-TR" dirty="0" smtClean="0">
                <a:sym typeface="Wingdings" panose="05000000000000000000" pitchFamily="2" charset="2"/>
              </a:rPr>
              <a:t> </a:t>
            </a:r>
            <a:r>
              <a:rPr lang="tr-TR" dirty="0" err="1" smtClean="0">
                <a:sym typeface="Wingdings" panose="05000000000000000000" pitchFamily="2" charset="2"/>
              </a:rPr>
              <a:t>max</a:t>
            </a:r>
            <a:r>
              <a:rPr lang="tr-TR" dirty="0" smtClean="0">
                <a:sym typeface="Wingdings" panose="05000000000000000000" pitchFamily="2" charset="2"/>
              </a:rPr>
              <a:t> </a:t>
            </a:r>
            <a:endParaRPr lang="tr-TR" dirty="0"/>
          </a:p>
        </p:txBody>
      </p:sp>
      <p:sp>
        <p:nvSpPr>
          <p:cNvPr id="19" name="Dikdörtgen 18"/>
          <p:cNvSpPr/>
          <p:nvPr/>
        </p:nvSpPr>
        <p:spPr>
          <a:xfrm>
            <a:off x="4932040" y="3717941"/>
            <a:ext cx="233206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Minimum</a:t>
            </a:r>
            <a:r>
              <a:rPr lang="tr-TR" dirty="0" smtClean="0">
                <a:sym typeface="Wingdings" panose="05000000000000000000" pitchFamily="2" charset="2"/>
              </a:rPr>
              <a:t> </a:t>
            </a:r>
            <a:r>
              <a:rPr lang="tr-TR" dirty="0" err="1" smtClean="0">
                <a:sym typeface="Wingdings" panose="05000000000000000000" pitchFamily="2" charset="2"/>
              </a:rPr>
              <a:t>min</a:t>
            </a:r>
            <a:r>
              <a:rPr lang="tr-TR" dirty="0" smtClean="0">
                <a:sym typeface="Wingdings" panose="05000000000000000000" pitchFamily="2" charset="2"/>
              </a:rPr>
              <a:t> </a:t>
            </a:r>
            <a:endParaRPr lang="tr-TR" dirty="0"/>
          </a:p>
        </p:txBody>
      </p:sp>
      <p:sp>
        <p:nvSpPr>
          <p:cNvPr id="20" name="Dikdörtgen 19"/>
          <p:cNvSpPr/>
          <p:nvPr/>
        </p:nvSpPr>
        <p:spPr>
          <a:xfrm>
            <a:off x="4918681" y="4196345"/>
            <a:ext cx="233206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Versus</a:t>
            </a:r>
            <a:r>
              <a:rPr lang="tr-TR" dirty="0" smtClean="0"/>
              <a:t> </a:t>
            </a:r>
            <a:r>
              <a:rPr lang="tr-TR" dirty="0" smtClean="0">
                <a:sym typeface="Wingdings" panose="05000000000000000000" pitchFamily="2" charset="2"/>
              </a:rPr>
              <a:t> </a:t>
            </a:r>
            <a:r>
              <a:rPr lang="tr-TR" dirty="0" err="1" smtClean="0">
                <a:sym typeface="Wingdings" panose="05000000000000000000" pitchFamily="2" charset="2"/>
              </a:rPr>
              <a:t>vs</a:t>
            </a:r>
            <a:r>
              <a:rPr lang="tr-TR" dirty="0" smtClean="0">
                <a:sym typeface="Wingdings" panose="05000000000000000000" pitchFamily="2" charset="2"/>
              </a:rPr>
              <a:t> </a:t>
            </a:r>
            <a:endParaRPr lang="tr-TR" dirty="0"/>
          </a:p>
        </p:txBody>
      </p:sp>
      <p:sp>
        <p:nvSpPr>
          <p:cNvPr id="21" name="Dikdörtgen 20"/>
          <p:cNvSpPr/>
          <p:nvPr/>
        </p:nvSpPr>
        <p:spPr>
          <a:xfrm>
            <a:off x="1547664" y="5377076"/>
            <a:ext cx="77768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Source: </a:t>
            </a:r>
            <a:r>
              <a:rPr lang="tr-TR" dirty="0" err="1" smtClean="0"/>
              <a:t>Sarosy,P</a:t>
            </a:r>
            <a:r>
              <a:rPr lang="tr-TR" dirty="0" smtClean="0"/>
              <a:t>.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Sherak</a:t>
            </a:r>
            <a:r>
              <a:rPr lang="tr-TR" dirty="0" smtClean="0"/>
              <a:t>, K. (2007). </a:t>
            </a:r>
            <a:r>
              <a:rPr lang="tr-TR" dirty="0" err="1" smtClean="0"/>
              <a:t>Strategies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Academic</a:t>
            </a:r>
            <a:r>
              <a:rPr lang="tr-TR" dirty="0" smtClean="0"/>
              <a:t> </a:t>
            </a:r>
            <a:r>
              <a:rPr lang="tr-TR" dirty="0" err="1" smtClean="0"/>
              <a:t>Listening</a:t>
            </a:r>
            <a:r>
              <a:rPr lang="tr-TR" dirty="0" smtClean="0"/>
              <a:t>, </a:t>
            </a:r>
            <a:r>
              <a:rPr lang="tr-TR" dirty="0" err="1" smtClean="0"/>
              <a:t>Note</a:t>
            </a:r>
            <a:r>
              <a:rPr lang="tr-TR" dirty="0" smtClean="0"/>
              <a:t> </a:t>
            </a:r>
            <a:r>
              <a:rPr lang="tr-TR" dirty="0" err="1" smtClean="0"/>
              <a:t>Taking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Discussion</a:t>
            </a:r>
            <a:r>
              <a:rPr lang="tr-TR" dirty="0" smtClean="0"/>
              <a:t>. Oxford </a:t>
            </a:r>
            <a:r>
              <a:rPr lang="tr-TR" dirty="0" err="1" smtClean="0"/>
              <a:t>Press</a:t>
            </a:r>
            <a:r>
              <a:rPr lang="tr-TR" dirty="0" smtClean="0"/>
              <a:t>. 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78132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11560" y="548680"/>
            <a:ext cx="28877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b="1" dirty="0" err="1" smtClean="0">
                <a:solidFill>
                  <a:srgbClr val="FF0000"/>
                </a:solidFill>
              </a:rPr>
              <a:t>Exercise</a:t>
            </a:r>
            <a:r>
              <a:rPr lang="tr-TR" sz="2800" b="1" dirty="0" smtClean="0">
                <a:solidFill>
                  <a:srgbClr val="FF0000"/>
                </a:solidFill>
              </a:rPr>
              <a:t>: </a:t>
            </a:r>
            <a:r>
              <a:rPr lang="tr-TR" sz="2800" b="1" dirty="0" err="1" smtClean="0">
                <a:solidFill>
                  <a:srgbClr val="FF0000"/>
                </a:solidFill>
              </a:rPr>
              <a:t>Listening</a:t>
            </a:r>
            <a:endParaRPr lang="tr-TR" sz="2800" dirty="0">
              <a:solidFill>
                <a:srgbClr val="FF0000"/>
              </a:solidFill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827584" y="1340768"/>
            <a:ext cx="77768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Source: </a:t>
            </a:r>
            <a:r>
              <a:rPr lang="tr-TR" dirty="0" err="1" smtClean="0"/>
              <a:t>Sarosy,P</a:t>
            </a:r>
            <a:r>
              <a:rPr lang="tr-TR" dirty="0" smtClean="0"/>
              <a:t>.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Sherak</a:t>
            </a:r>
            <a:r>
              <a:rPr lang="tr-TR" dirty="0" smtClean="0"/>
              <a:t>, K. (2007). </a:t>
            </a:r>
            <a:r>
              <a:rPr lang="tr-TR" dirty="0" err="1" smtClean="0"/>
              <a:t>Strategies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Academic</a:t>
            </a:r>
            <a:r>
              <a:rPr lang="tr-TR" dirty="0" smtClean="0"/>
              <a:t> </a:t>
            </a:r>
            <a:r>
              <a:rPr lang="tr-TR" dirty="0" err="1" smtClean="0"/>
              <a:t>Listening</a:t>
            </a:r>
            <a:r>
              <a:rPr lang="tr-TR" dirty="0" smtClean="0"/>
              <a:t>, </a:t>
            </a:r>
            <a:r>
              <a:rPr lang="tr-TR" dirty="0" err="1" smtClean="0"/>
              <a:t>Note</a:t>
            </a:r>
            <a:r>
              <a:rPr lang="tr-TR" dirty="0" smtClean="0"/>
              <a:t> </a:t>
            </a:r>
            <a:r>
              <a:rPr lang="tr-TR" dirty="0" err="1" smtClean="0"/>
              <a:t>Taking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Discussion</a:t>
            </a:r>
            <a:r>
              <a:rPr lang="tr-TR" dirty="0" smtClean="0"/>
              <a:t>. Oxford </a:t>
            </a:r>
            <a:r>
              <a:rPr lang="tr-TR" dirty="0" err="1" smtClean="0"/>
              <a:t>Press</a:t>
            </a:r>
            <a:r>
              <a:rPr lang="tr-TR" dirty="0" smtClean="0"/>
              <a:t>.  </a:t>
            </a:r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827584" y="2255967"/>
            <a:ext cx="77768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Chapter</a:t>
            </a:r>
            <a:r>
              <a:rPr lang="tr-TR" dirty="0" smtClean="0"/>
              <a:t> 4: Global Business</a:t>
            </a:r>
            <a:endParaRPr lang="tr-TR" dirty="0"/>
          </a:p>
        </p:txBody>
      </p:sp>
      <p:sp>
        <p:nvSpPr>
          <p:cNvPr id="5" name="Dikdörtgen 4"/>
          <p:cNvSpPr/>
          <p:nvPr/>
        </p:nvSpPr>
        <p:spPr>
          <a:xfrm>
            <a:off x="899592" y="2780928"/>
            <a:ext cx="77768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Reading </a:t>
            </a:r>
            <a:r>
              <a:rPr lang="tr-TR" dirty="0" err="1" smtClean="0"/>
              <a:t>Passage</a:t>
            </a:r>
            <a:r>
              <a:rPr lang="tr-TR" dirty="0" smtClean="0"/>
              <a:t>: «Global </a:t>
            </a:r>
            <a:r>
              <a:rPr lang="tr-TR" dirty="0" err="1" smtClean="0"/>
              <a:t>Brands</a:t>
            </a:r>
            <a:r>
              <a:rPr lang="tr-TR" dirty="0" smtClean="0"/>
              <a:t>»</a:t>
            </a:r>
            <a:endParaRPr lang="tr-TR" dirty="0"/>
          </a:p>
        </p:txBody>
      </p:sp>
      <p:sp>
        <p:nvSpPr>
          <p:cNvPr id="6" name="Dikdörtgen 5"/>
          <p:cNvSpPr/>
          <p:nvPr/>
        </p:nvSpPr>
        <p:spPr>
          <a:xfrm>
            <a:off x="899592" y="3305889"/>
            <a:ext cx="77768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Listening</a:t>
            </a:r>
            <a:r>
              <a:rPr lang="tr-TR" dirty="0" smtClean="0"/>
              <a:t>: </a:t>
            </a:r>
            <a:r>
              <a:rPr lang="tr-TR" dirty="0" err="1" smtClean="0"/>
              <a:t>Task</a:t>
            </a:r>
            <a:r>
              <a:rPr lang="tr-TR" dirty="0" smtClean="0"/>
              <a:t> 1- </a:t>
            </a:r>
            <a:r>
              <a:rPr lang="tr-TR" dirty="0" err="1" smtClean="0"/>
              <a:t>Short</a:t>
            </a:r>
            <a:r>
              <a:rPr lang="tr-TR" dirty="0" smtClean="0"/>
              <a:t> </a:t>
            </a:r>
            <a:r>
              <a:rPr lang="tr-TR" dirty="0" err="1" smtClean="0"/>
              <a:t>Lecture</a:t>
            </a:r>
            <a:endParaRPr lang="tr-TR" dirty="0"/>
          </a:p>
        </p:txBody>
      </p:sp>
      <p:sp>
        <p:nvSpPr>
          <p:cNvPr id="7" name="Dikdörtgen 6"/>
          <p:cNvSpPr/>
          <p:nvPr/>
        </p:nvSpPr>
        <p:spPr>
          <a:xfrm>
            <a:off x="902544" y="3759423"/>
            <a:ext cx="77768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Listening</a:t>
            </a:r>
            <a:r>
              <a:rPr lang="tr-TR" dirty="0" smtClean="0"/>
              <a:t>: </a:t>
            </a:r>
            <a:r>
              <a:rPr lang="tr-TR" dirty="0" err="1" smtClean="0"/>
              <a:t>Task</a:t>
            </a:r>
            <a:r>
              <a:rPr lang="tr-TR" dirty="0" smtClean="0"/>
              <a:t> 2- </a:t>
            </a:r>
            <a:r>
              <a:rPr lang="tr-TR" dirty="0" err="1" smtClean="0"/>
              <a:t>Long</a:t>
            </a:r>
            <a:r>
              <a:rPr lang="tr-TR" dirty="0" smtClean="0"/>
              <a:t> </a:t>
            </a:r>
            <a:r>
              <a:rPr lang="tr-TR" dirty="0" err="1" smtClean="0"/>
              <a:t>Lecture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40419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3164</TotalTime>
  <Words>935</Words>
  <Application>Microsoft Office PowerPoint</Application>
  <PresentationFormat>Ekran Gösterisi (4:3)</PresentationFormat>
  <Paragraphs>116</Paragraphs>
  <Slides>15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19" baseType="lpstr">
      <vt:lpstr>Arial</vt:lpstr>
      <vt:lpstr>Calibri</vt:lpstr>
      <vt:lpstr>Wingdings</vt:lpstr>
      <vt:lpstr>Ofis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SINIF</dc:creator>
  <cp:lastModifiedBy>ilaum</cp:lastModifiedBy>
  <cp:revision>169</cp:revision>
  <dcterms:created xsi:type="dcterms:W3CDTF">2020-02-06T11:34:11Z</dcterms:created>
  <dcterms:modified xsi:type="dcterms:W3CDTF">2020-05-07T11:49:41Z</dcterms:modified>
</cp:coreProperties>
</file>