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437" r:id="rId3"/>
    <p:sldId id="314" r:id="rId4"/>
    <p:sldId id="328" r:id="rId5"/>
    <p:sldId id="438" r:id="rId6"/>
    <p:sldId id="439" r:id="rId7"/>
    <p:sldId id="440" r:id="rId8"/>
    <p:sldId id="441" r:id="rId9"/>
    <p:sldId id="442" r:id="rId10"/>
    <p:sldId id="443" r:id="rId11"/>
    <p:sldId id="444" r:id="rId12"/>
    <p:sldId id="445" r:id="rId13"/>
    <p:sldId id="446" r:id="rId14"/>
    <p:sldId id="447" r:id="rId15"/>
    <p:sldId id="448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9872" y="2276872"/>
            <a:ext cx="231717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LISTENING </a:t>
            </a:r>
          </a:p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(Taking Notes)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59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548680"/>
            <a:ext cx="37651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Listening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34076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Brand</a:t>
            </a:r>
            <a:r>
              <a:rPr lang="tr-TR" dirty="0" smtClean="0"/>
              <a:t>: 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827584" y="2532595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Profit: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27584" y="3355090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Global: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937283" y="1773638"/>
            <a:ext cx="75574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class of goods identified by name as the product of a single firm or </a:t>
            </a:r>
            <a:r>
              <a:rPr lang="en-US" dirty="0" smtClean="0"/>
              <a:t>manufacturer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968060" y="2919425"/>
            <a:ext cx="77804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excess of returns over expenditure in a transaction or series of </a:t>
            </a:r>
            <a:r>
              <a:rPr lang="en-US" dirty="0" smtClean="0"/>
              <a:t>transactions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914649" y="3741920"/>
            <a:ext cx="6924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R</a:t>
            </a:r>
            <a:r>
              <a:rPr lang="en-US" dirty="0" smtClean="0"/>
              <a:t>elating </a:t>
            </a:r>
            <a:r>
              <a:rPr lang="en-US" dirty="0"/>
              <a:t>to, or involving the entire </a:t>
            </a:r>
            <a:r>
              <a:rPr lang="en-US" dirty="0" smtClean="0"/>
              <a:t>world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717885" y="4196410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Business Plan:</a:t>
            </a:r>
            <a:endParaRPr lang="tr-TR" dirty="0"/>
          </a:p>
        </p:txBody>
      </p:sp>
      <p:sp>
        <p:nvSpPr>
          <p:cNvPr id="16" name="Dikdörtgen 15"/>
          <p:cNvSpPr/>
          <p:nvPr/>
        </p:nvSpPr>
        <p:spPr>
          <a:xfrm>
            <a:off x="945542" y="4610484"/>
            <a:ext cx="74320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roadmap for your business that outlines goals and details how you plan to achieve those </a:t>
            </a:r>
            <a:r>
              <a:rPr lang="en-US" dirty="0" smtClean="0"/>
              <a:t>goals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8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548680"/>
            <a:ext cx="37651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Listening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34076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Local</a:t>
            </a:r>
            <a:r>
              <a:rPr lang="tr-TR" dirty="0" smtClean="0"/>
              <a:t>: 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827305" y="227464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Case </a:t>
            </a:r>
            <a:r>
              <a:rPr lang="tr-TR" dirty="0" err="1" smtClean="0"/>
              <a:t>Study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27305" y="3387107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Invest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937283" y="1773638"/>
            <a:ext cx="75574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R</a:t>
            </a:r>
            <a:r>
              <a:rPr lang="en-US" dirty="0" smtClean="0"/>
              <a:t>elating </a:t>
            </a:r>
            <a:r>
              <a:rPr lang="en-US" dirty="0"/>
              <a:t>to, or characteristic of a particular place </a:t>
            </a:r>
            <a:r>
              <a:rPr lang="en-US" b="1" dirty="0"/>
              <a:t>: </a:t>
            </a:r>
            <a:r>
              <a:rPr lang="en-US" dirty="0"/>
              <a:t>not general or </a:t>
            </a:r>
            <a:r>
              <a:rPr lang="en-US" dirty="0" smtClean="0"/>
              <a:t>widespread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945542" y="2676369"/>
            <a:ext cx="7780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n </a:t>
            </a:r>
            <a:r>
              <a:rPr lang="en-US" dirty="0"/>
              <a:t>intensive analysis of an individual unit (such as a person or community) stressing developmental factors in relation to </a:t>
            </a:r>
            <a:r>
              <a:rPr lang="en-US" dirty="0" smtClean="0"/>
              <a:t>environment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914649" y="3756439"/>
            <a:ext cx="6924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commit (money) in order to earn a financial </a:t>
            </a:r>
            <a:r>
              <a:rPr lang="en-US" dirty="0" smtClean="0"/>
              <a:t>return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773133" y="4221945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Statistic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16" name="Dikdörtgen 15"/>
          <p:cNvSpPr/>
          <p:nvPr/>
        </p:nvSpPr>
        <p:spPr>
          <a:xfrm>
            <a:off x="945542" y="4610484"/>
            <a:ext cx="74320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quantity (such as the mean of a sample) that is computed from a </a:t>
            </a:r>
            <a:r>
              <a:rPr lang="en-US" dirty="0" smtClean="0"/>
              <a:t>sample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92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927079"/>
            <a:ext cx="50912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Expressions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that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signal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the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big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picture</a:t>
            </a:r>
            <a:r>
              <a:rPr lang="tr-TR" sz="2400" b="1" dirty="0" smtClean="0">
                <a:solidFill>
                  <a:srgbClr val="FF0000"/>
                </a:solidFill>
              </a:rPr>
              <a:t>: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43790" y="1655749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Today</a:t>
            </a:r>
            <a:r>
              <a:rPr lang="tr-TR" dirty="0" smtClean="0"/>
              <a:t> I am </a:t>
            </a:r>
            <a:r>
              <a:rPr lang="tr-TR" dirty="0" err="1" smtClean="0"/>
              <a:t>going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look</a:t>
            </a:r>
            <a:r>
              <a:rPr lang="tr-TR" dirty="0" smtClean="0"/>
              <a:t> at </a:t>
            </a:r>
            <a:r>
              <a:rPr lang="tr-TR" dirty="0" err="1" smtClean="0"/>
              <a:t>several</a:t>
            </a:r>
            <a:r>
              <a:rPr lang="tr-TR" dirty="0" smtClean="0"/>
              <a:t> </a:t>
            </a:r>
            <a:r>
              <a:rPr lang="tr-TR" dirty="0" err="1" smtClean="0"/>
              <a:t>ways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…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59744" y="2661417"/>
            <a:ext cx="34934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What</a:t>
            </a:r>
            <a:r>
              <a:rPr lang="tr-TR" dirty="0" smtClean="0"/>
              <a:t> I </a:t>
            </a:r>
            <a:r>
              <a:rPr lang="tr-TR" dirty="0" err="1" smtClean="0"/>
              <a:t>want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do is </a:t>
            </a:r>
            <a:r>
              <a:rPr lang="tr-TR" dirty="0" err="1" smtClean="0"/>
              <a:t>compare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959744" y="212517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I </a:t>
            </a:r>
            <a:r>
              <a:rPr lang="tr-TR" dirty="0" err="1" smtClean="0"/>
              <a:t>want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discuss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causes</a:t>
            </a:r>
            <a:r>
              <a:rPr lang="tr-TR" dirty="0" smtClean="0"/>
              <a:t> of…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943790" y="3230944"/>
            <a:ext cx="65992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look</a:t>
            </a:r>
            <a:r>
              <a:rPr lang="tr-TR" dirty="0" smtClean="0"/>
              <a:t> at </a:t>
            </a:r>
            <a:r>
              <a:rPr lang="tr-TR" dirty="0" err="1" smtClean="0"/>
              <a:t>several</a:t>
            </a:r>
            <a:r>
              <a:rPr lang="tr-TR" dirty="0" smtClean="0"/>
              <a:t> </a:t>
            </a:r>
            <a:r>
              <a:rPr lang="tr-TR" dirty="0" err="1" smtClean="0"/>
              <a:t>reasons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1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548680"/>
            <a:ext cx="2887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Exercise</a:t>
            </a:r>
            <a:r>
              <a:rPr lang="tr-TR" sz="2800" b="1" dirty="0" smtClean="0">
                <a:solidFill>
                  <a:srgbClr val="FF0000"/>
                </a:solidFill>
              </a:rPr>
              <a:t>: </a:t>
            </a:r>
            <a:r>
              <a:rPr lang="tr-TR" sz="2800" b="1" dirty="0" err="1" smtClean="0">
                <a:solidFill>
                  <a:srgbClr val="FF0000"/>
                </a:solidFill>
              </a:rPr>
              <a:t>Listening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340768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tr-TR" dirty="0" err="1" smtClean="0"/>
              <a:t>Sarosy,P</a:t>
            </a:r>
            <a:r>
              <a:rPr lang="tr-TR" dirty="0" smtClean="0"/>
              <a:t>.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Sherak</a:t>
            </a:r>
            <a:r>
              <a:rPr lang="tr-TR" dirty="0" smtClean="0"/>
              <a:t>, K. (2007). </a:t>
            </a:r>
            <a:r>
              <a:rPr lang="tr-TR" dirty="0" err="1" smtClean="0"/>
              <a:t>Strategies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Academic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, </a:t>
            </a:r>
            <a:r>
              <a:rPr lang="tr-TR" dirty="0" err="1" smtClean="0"/>
              <a:t>Note</a:t>
            </a:r>
            <a:r>
              <a:rPr lang="tr-TR" dirty="0" smtClean="0"/>
              <a:t> </a:t>
            </a:r>
            <a:r>
              <a:rPr lang="tr-TR" dirty="0" err="1" smtClean="0"/>
              <a:t>Taking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Discussion</a:t>
            </a:r>
            <a:r>
              <a:rPr lang="tr-TR" dirty="0" smtClean="0"/>
              <a:t>. Oxford </a:t>
            </a:r>
            <a:r>
              <a:rPr lang="tr-TR" dirty="0" err="1" smtClean="0"/>
              <a:t>Press</a:t>
            </a:r>
            <a:r>
              <a:rPr lang="tr-TR" dirty="0" smtClean="0"/>
              <a:t>. 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827584" y="2255967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Chapter</a:t>
            </a:r>
            <a:r>
              <a:rPr lang="tr-TR" dirty="0" smtClean="0"/>
              <a:t> 7: How </a:t>
            </a:r>
            <a:r>
              <a:rPr lang="tr-TR" dirty="0" err="1" smtClean="0"/>
              <a:t>Sleep</a:t>
            </a:r>
            <a:r>
              <a:rPr lang="tr-TR" dirty="0" smtClean="0"/>
              <a:t> </a:t>
            </a:r>
            <a:r>
              <a:rPr lang="tr-TR" dirty="0" err="1" smtClean="0"/>
              <a:t>Affects</a:t>
            </a:r>
            <a:r>
              <a:rPr lang="tr-TR" dirty="0" smtClean="0"/>
              <a:t> </a:t>
            </a:r>
            <a:r>
              <a:rPr lang="tr-TR" dirty="0" err="1" smtClean="0"/>
              <a:t>Thinking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99592" y="278092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Reading </a:t>
            </a:r>
            <a:r>
              <a:rPr lang="tr-TR" dirty="0" err="1" smtClean="0"/>
              <a:t>Passage</a:t>
            </a:r>
            <a:r>
              <a:rPr lang="tr-TR" dirty="0" smtClean="0"/>
              <a:t>: «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Importance</a:t>
            </a:r>
            <a:r>
              <a:rPr lang="tr-TR" dirty="0" smtClean="0"/>
              <a:t> of </a:t>
            </a:r>
            <a:r>
              <a:rPr lang="tr-TR" dirty="0" err="1" smtClean="0"/>
              <a:t>Sleep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Academic</a:t>
            </a:r>
            <a:r>
              <a:rPr lang="tr-TR" dirty="0" smtClean="0"/>
              <a:t> </a:t>
            </a:r>
            <a:r>
              <a:rPr lang="tr-TR" dirty="0" err="1" smtClean="0"/>
              <a:t>Success</a:t>
            </a:r>
            <a:r>
              <a:rPr lang="tr-TR" dirty="0" smtClean="0"/>
              <a:t>»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899592" y="3305889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Listening</a:t>
            </a:r>
            <a:r>
              <a:rPr lang="tr-TR" dirty="0" smtClean="0"/>
              <a:t>: </a:t>
            </a:r>
            <a:r>
              <a:rPr lang="tr-TR" dirty="0" err="1" smtClean="0"/>
              <a:t>Task</a:t>
            </a:r>
            <a:r>
              <a:rPr lang="tr-TR" dirty="0" smtClean="0"/>
              <a:t> 1- </a:t>
            </a:r>
            <a:r>
              <a:rPr lang="tr-TR" dirty="0" err="1" smtClean="0"/>
              <a:t>Short</a:t>
            </a:r>
            <a:r>
              <a:rPr lang="tr-TR" dirty="0" smtClean="0"/>
              <a:t> </a:t>
            </a:r>
            <a:r>
              <a:rPr lang="tr-TR" dirty="0" err="1" smtClean="0"/>
              <a:t>Lecture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902544" y="3759423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Listening</a:t>
            </a:r>
            <a:r>
              <a:rPr lang="tr-TR" dirty="0" smtClean="0"/>
              <a:t>: </a:t>
            </a:r>
            <a:r>
              <a:rPr lang="tr-TR" dirty="0" err="1" smtClean="0"/>
              <a:t>Task</a:t>
            </a:r>
            <a:r>
              <a:rPr lang="tr-TR" dirty="0" smtClean="0"/>
              <a:t> 2- </a:t>
            </a:r>
            <a:r>
              <a:rPr lang="tr-TR" dirty="0" err="1" smtClean="0"/>
              <a:t>Long</a:t>
            </a:r>
            <a:r>
              <a:rPr lang="tr-TR" dirty="0" smtClean="0"/>
              <a:t> </a:t>
            </a:r>
            <a:r>
              <a:rPr lang="tr-TR" dirty="0" err="1" smtClean="0"/>
              <a:t>Lecture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493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548680"/>
            <a:ext cx="37651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Listening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34076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Deprivation</a:t>
            </a:r>
            <a:r>
              <a:rPr lang="tr-TR" dirty="0" smtClean="0"/>
              <a:t>: 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773133" y="2301889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Side </a:t>
            </a:r>
            <a:r>
              <a:rPr lang="tr-TR" dirty="0" err="1" smtClean="0"/>
              <a:t>Effect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73133" y="3145343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Drowsiness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937283" y="1773638"/>
            <a:ext cx="75574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state of being kept from possessing, enjoying, or using </a:t>
            </a:r>
            <a:r>
              <a:rPr lang="en-US" dirty="0" smtClean="0"/>
              <a:t>something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954143" y="2698436"/>
            <a:ext cx="77804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secondary and usually adverse </a:t>
            </a:r>
            <a:r>
              <a:rPr lang="en-US" dirty="0" smtClean="0"/>
              <a:t>effect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914649" y="3540654"/>
            <a:ext cx="6924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R</a:t>
            </a:r>
            <a:r>
              <a:rPr lang="tr-TR" dirty="0" smtClean="0"/>
              <a:t>eady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fall</a:t>
            </a:r>
            <a:r>
              <a:rPr lang="tr-TR" dirty="0"/>
              <a:t> </a:t>
            </a:r>
            <a:r>
              <a:rPr lang="tr-TR" dirty="0" err="1" smtClean="0"/>
              <a:t>asleep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723076" y="3988797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Cope</a:t>
            </a:r>
            <a:r>
              <a:rPr lang="tr-TR" dirty="0" smtClean="0"/>
              <a:t> </a:t>
            </a:r>
            <a:r>
              <a:rPr lang="tr-TR" dirty="0" err="1"/>
              <a:t>w</a:t>
            </a:r>
            <a:r>
              <a:rPr lang="tr-TR" dirty="0" err="1" smtClean="0"/>
              <a:t>ith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16" name="Dikdörtgen 15"/>
          <p:cNvSpPr/>
          <p:nvPr/>
        </p:nvSpPr>
        <p:spPr>
          <a:xfrm>
            <a:off x="895485" y="4384108"/>
            <a:ext cx="74320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deal with and attempt to overcome problems and </a:t>
            </a:r>
            <a:r>
              <a:rPr lang="en-US" dirty="0" smtClean="0"/>
              <a:t>difficulties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89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548680"/>
            <a:ext cx="37651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Listening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34076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Impair</a:t>
            </a:r>
            <a:r>
              <a:rPr lang="tr-TR" dirty="0" smtClean="0"/>
              <a:t>: 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743262" y="220650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Function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54102" y="3246729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Cram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937283" y="1773638"/>
            <a:ext cx="75574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diminish in function, ability, or </a:t>
            </a:r>
            <a:r>
              <a:rPr lang="en-US" dirty="0" smtClean="0"/>
              <a:t>quality</a:t>
            </a:r>
            <a:r>
              <a:rPr lang="tr-TR" dirty="0"/>
              <a:t>;</a:t>
            </a:r>
            <a:r>
              <a:rPr lang="en-US" b="1" dirty="0"/>
              <a:t> </a:t>
            </a:r>
            <a:r>
              <a:rPr lang="en-US" dirty="0"/>
              <a:t>to weaken or make </a:t>
            </a:r>
            <a:r>
              <a:rPr lang="en-US" dirty="0" smtClean="0"/>
              <a:t>worse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957003" y="2574419"/>
            <a:ext cx="7780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action for which a person or thing is specially fitted or used or for which a thing </a:t>
            </a:r>
            <a:r>
              <a:rPr lang="en-US" dirty="0" smtClean="0"/>
              <a:t>exists</a:t>
            </a:r>
            <a:r>
              <a:rPr lang="tr-TR" dirty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926511" y="3653540"/>
            <a:ext cx="6924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study a subject intensively especially for an imminent </a:t>
            </a:r>
            <a:r>
              <a:rPr lang="en-US" dirty="0" smtClean="0"/>
              <a:t>examination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717885" y="4135759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Long-term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16" name="Dikdörtgen 15"/>
          <p:cNvSpPr/>
          <p:nvPr/>
        </p:nvSpPr>
        <p:spPr>
          <a:xfrm>
            <a:off x="937283" y="4542570"/>
            <a:ext cx="74320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O</a:t>
            </a:r>
            <a:r>
              <a:rPr lang="en-US" dirty="0" err="1" smtClean="0"/>
              <a:t>ccurring</a:t>
            </a:r>
            <a:r>
              <a:rPr lang="en-US" dirty="0" smtClean="0"/>
              <a:t> </a:t>
            </a:r>
            <a:r>
              <a:rPr lang="en-US" dirty="0"/>
              <a:t>over or involving a relatively long period of </a:t>
            </a:r>
            <a:r>
              <a:rPr lang="en-US" dirty="0" smtClean="0"/>
              <a:t>time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68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43608" y="836712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/>
              <a:t>You</a:t>
            </a:r>
            <a:r>
              <a:rPr lang="tr-TR" b="1" dirty="0" smtClean="0"/>
              <a:t> </a:t>
            </a:r>
            <a:r>
              <a:rPr lang="tr-TR" b="1" dirty="0" err="1" smtClean="0"/>
              <a:t>Should</a:t>
            </a:r>
            <a:r>
              <a:rPr lang="tr-TR" b="1" dirty="0" smtClean="0"/>
              <a:t>: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167099" y="139071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– </a:t>
            </a:r>
            <a:r>
              <a:rPr lang="tr-TR" dirty="0" smtClean="0"/>
              <a:t>Write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points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speech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171933" y="1944710"/>
            <a:ext cx="70773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– </a:t>
            </a:r>
            <a:r>
              <a:rPr lang="tr-TR" dirty="0" smtClean="0"/>
              <a:t>Write </a:t>
            </a:r>
            <a:r>
              <a:rPr lang="tr-TR" dirty="0" err="1"/>
              <a:t>i</a:t>
            </a:r>
            <a:r>
              <a:rPr lang="tr-TR" dirty="0" err="1" smtClean="0"/>
              <a:t>mportant</a:t>
            </a:r>
            <a:r>
              <a:rPr lang="tr-TR" dirty="0" smtClean="0"/>
              <a:t> </a:t>
            </a:r>
            <a:r>
              <a:rPr lang="tr-TR" dirty="0" err="1" smtClean="0"/>
              <a:t>details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points</a:t>
            </a:r>
            <a:r>
              <a:rPr lang="tr-TR" dirty="0" smtClean="0"/>
              <a:t> (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 err="1" smtClean="0"/>
              <a:t>date</a:t>
            </a:r>
            <a:r>
              <a:rPr lang="tr-TR" dirty="0" smtClean="0"/>
              <a:t>, </a:t>
            </a:r>
            <a:r>
              <a:rPr lang="tr-TR" dirty="0" err="1" smtClean="0"/>
              <a:t>number</a:t>
            </a:r>
            <a:r>
              <a:rPr lang="tr-TR" dirty="0" smtClean="0"/>
              <a:t>,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.)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1167099" y="2636912"/>
            <a:ext cx="68612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–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abbreviations</a:t>
            </a:r>
            <a:r>
              <a:rPr lang="tr-TR" dirty="0" smtClean="0"/>
              <a:t> (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, </a:t>
            </a:r>
            <a:r>
              <a:rPr lang="tr-TR" dirty="0" err="1" smtClean="0"/>
              <a:t>development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dev.)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1142520" y="3145041"/>
            <a:ext cx="68612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–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symbols</a:t>
            </a:r>
            <a:r>
              <a:rPr lang="tr-TR" dirty="0" smtClean="0"/>
              <a:t> (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, </a:t>
            </a:r>
            <a:r>
              <a:rPr lang="tr-TR" dirty="0" err="1" smtClean="0"/>
              <a:t>oxygen</a:t>
            </a:r>
            <a:r>
              <a:rPr lang="tr-TR" dirty="0" smtClean="0">
                <a:sym typeface="Wingdings" panose="05000000000000000000" pitchFamily="2" charset="2"/>
              </a:rPr>
              <a:t> O.)</a:t>
            </a:r>
            <a:endParaRPr lang="tr-TR" dirty="0"/>
          </a:p>
        </p:txBody>
      </p:sp>
      <p:sp>
        <p:nvSpPr>
          <p:cNvPr id="13" name="Dikdörtgen 12"/>
          <p:cNvSpPr/>
          <p:nvPr/>
        </p:nvSpPr>
        <p:spPr>
          <a:xfrm>
            <a:off x="1111936" y="3653170"/>
            <a:ext cx="68612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–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shorter</a:t>
            </a:r>
            <a:r>
              <a:rPr lang="tr-TR" dirty="0" smtClean="0"/>
              <a:t> </a:t>
            </a:r>
            <a:r>
              <a:rPr lang="tr-TR" dirty="0" err="1" smtClean="0"/>
              <a:t>synonyms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744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/>
          <p:nvPr/>
        </p:nvSpPr>
        <p:spPr>
          <a:xfrm>
            <a:off x="1043608" y="980728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/>
              <a:t>You</a:t>
            </a:r>
            <a:r>
              <a:rPr lang="tr-TR" b="1" dirty="0" smtClean="0"/>
              <a:t> </a:t>
            </a:r>
            <a:r>
              <a:rPr lang="tr-TR" b="1" dirty="0" err="1" smtClean="0"/>
              <a:t>Shouldn’t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107092" y="1700808"/>
            <a:ext cx="71373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– </a:t>
            </a:r>
            <a:r>
              <a:rPr lang="tr-TR" dirty="0" smtClean="0"/>
              <a:t> Write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whole</a:t>
            </a:r>
            <a:r>
              <a:rPr lang="tr-TR" dirty="0" smtClean="0"/>
              <a:t> </a:t>
            </a:r>
            <a:r>
              <a:rPr lang="tr-TR" dirty="0" err="1" smtClean="0"/>
              <a:t>sentences</a:t>
            </a:r>
            <a:r>
              <a:rPr lang="tr-TR" dirty="0" smtClean="0"/>
              <a:t>. </a:t>
            </a:r>
            <a:r>
              <a:rPr lang="tr-TR" dirty="0" err="1" smtClean="0"/>
              <a:t>Writing</a:t>
            </a:r>
            <a:r>
              <a:rPr lang="tr-TR" dirty="0" smtClean="0"/>
              <a:t> is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slower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talking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try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write</a:t>
            </a:r>
            <a:r>
              <a:rPr lang="tr-TR" dirty="0" smtClean="0"/>
              <a:t> </a:t>
            </a:r>
            <a:r>
              <a:rPr lang="tr-TR" dirty="0" err="1" smtClean="0"/>
              <a:t>whole</a:t>
            </a:r>
            <a:r>
              <a:rPr lang="tr-TR" dirty="0" smtClean="0"/>
              <a:t> </a:t>
            </a:r>
            <a:r>
              <a:rPr lang="tr-TR" dirty="0" err="1" smtClean="0"/>
              <a:t>sentences</a:t>
            </a:r>
            <a:r>
              <a:rPr lang="tr-TR" dirty="0" smtClean="0"/>
              <a:t>, </a:t>
            </a:r>
            <a:r>
              <a:rPr lang="tr-TR" dirty="0" err="1" smtClean="0"/>
              <a:t>you</a:t>
            </a:r>
            <a:r>
              <a:rPr lang="tr-TR" dirty="0" smtClean="0"/>
              <a:t> can </a:t>
            </a:r>
            <a:r>
              <a:rPr lang="tr-TR" dirty="0" err="1" smtClean="0"/>
              <a:t>miss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points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1042972" y="262302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– </a:t>
            </a:r>
            <a:r>
              <a:rPr lang="tr-TR" dirty="0" err="1" smtClean="0"/>
              <a:t>Function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«</a:t>
            </a:r>
            <a:r>
              <a:rPr lang="tr-TR" dirty="0" err="1" smtClean="0"/>
              <a:t>the</a:t>
            </a:r>
            <a:r>
              <a:rPr lang="tr-TR" dirty="0" smtClean="0"/>
              <a:t>» </a:t>
            </a:r>
            <a:r>
              <a:rPr lang="tr-TR" dirty="0" err="1" smtClean="0"/>
              <a:t>or</a:t>
            </a:r>
            <a:r>
              <a:rPr lang="tr-TR" dirty="0" smtClean="0"/>
              <a:t> «a»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1042972" y="3250774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– </a:t>
            </a:r>
            <a:r>
              <a:rPr lang="tr-TR" dirty="0" err="1" smtClean="0"/>
              <a:t>Signaling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«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reason</a:t>
            </a:r>
            <a:r>
              <a:rPr lang="tr-TR" dirty="0" smtClean="0"/>
              <a:t>» </a:t>
            </a:r>
            <a:r>
              <a:rPr lang="tr-TR" dirty="0" err="1" smtClean="0"/>
              <a:t>or</a:t>
            </a:r>
            <a:r>
              <a:rPr lang="tr-TR" dirty="0" smtClean="0"/>
              <a:t> «</a:t>
            </a:r>
            <a:r>
              <a:rPr lang="tr-TR" dirty="0" err="1" smtClean="0"/>
              <a:t>the</a:t>
            </a:r>
            <a:r>
              <a:rPr lang="tr-TR" dirty="0" smtClean="0"/>
              <a:t> main idea»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1010861" y="3878521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– </a:t>
            </a:r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abbreviate</a:t>
            </a:r>
            <a:r>
              <a:rPr lang="tr-TR" dirty="0" smtClean="0"/>
              <a:t>, </a:t>
            </a:r>
            <a:r>
              <a:rPr lang="tr-TR" dirty="0" err="1" smtClean="0"/>
              <a:t>you</a:t>
            </a:r>
            <a:r>
              <a:rPr lang="tr-TR" dirty="0" smtClean="0"/>
              <a:t> can </a:t>
            </a:r>
            <a:r>
              <a:rPr lang="tr-TR" dirty="0" err="1" smtClean="0"/>
              <a:t>forget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abbreviation</a:t>
            </a:r>
            <a:r>
              <a:rPr lang="tr-TR" dirty="0" smtClean="0"/>
              <a:t> </a:t>
            </a:r>
            <a:r>
              <a:rPr lang="tr-TR" dirty="0" err="1" smtClean="0"/>
              <a:t>stands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544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548680"/>
            <a:ext cx="2887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Exercise</a:t>
            </a:r>
            <a:r>
              <a:rPr lang="tr-TR" sz="2800" b="1" dirty="0" smtClean="0">
                <a:solidFill>
                  <a:srgbClr val="FF0000"/>
                </a:solidFill>
              </a:rPr>
              <a:t>: </a:t>
            </a:r>
            <a:r>
              <a:rPr lang="tr-TR" sz="2800" b="1" dirty="0" err="1" smtClean="0">
                <a:solidFill>
                  <a:srgbClr val="FF0000"/>
                </a:solidFill>
              </a:rPr>
              <a:t>Listening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340768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tr-TR" dirty="0" err="1" smtClean="0"/>
              <a:t>Sarosy,P</a:t>
            </a:r>
            <a:r>
              <a:rPr lang="tr-TR" dirty="0" smtClean="0"/>
              <a:t>.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Sherak</a:t>
            </a:r>
            <a:r>
              <a:rPr lang="tr-TR" dirty="0" smtClean="0"/>
              <a:t>, K. (2007). </a:t>
            </a:r>
            <a:r>
              <a:rPr lang="tr-TR" dirty="0" err="1" smtClean="0"/>
              <a:t>Strategies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Academic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, </a:t>
            </a:r>
            <a:r>
              <a:rPr lang="tr-TR" dirty="0" err="1" smtClean="0"/>
              <a:t>Note</a:t>
            </a:r>
            <a:r>
              <a:rPr lang="tr-TR" dirty="0" smtClean="0"/>
              <a:t> </a:t>
            </a:r>
            <a:r>
              <a:rPr lang="tr-TR" dirty="0" err="1" smtClean="0"/>
              <a:t>Taking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Discussion</a:t>
            </a:r>
            <a:r>
              <a:rPr lang="tr-TR" dirty="0" smtClean="0"/>
              <a:t>. Oxford </a:t>
            </a:r>
            <a:r>
              <a:rPr lang="tr-TR" dirty="0" err="1" smtClean="0"/>
              <a:t>Press</a:t>
            </a:r>
            <a:r>
              <a:rPr lang="tr-TR" dirty="0" smtClean="0"/>
              <a:t>. 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827584" y="2255967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Chapter</a:t>
            </a:r>
            <a:r>
              <a:rPr lang="tr-TR" dirty="0" smtClean="0"/>
              <a:t> 6: </a:t>
            </a:r>
            <a:r>
              <a:rPr lang="tr-TR" dirty="0" err="1" smtClean="0"/>
              <a:t>Communication</a:t>
            </a:r>
            <a:r>
              <a:rPr lang="tr-TR" dirty="0" smtClean="0"/>
              <a:t> </a:t>
            </a:r>
            <a:r>
              <a:rPr lang="tr-TR" dirty="0" err="1" smtClean="0"/>
              <a:t>Revolutions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99592" y="278092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Reading </a:t>
            </a:r>
            <a:r>
              <a:rPr lang="tr-TR" dirty="0" err="1" smtClean="0"/>
              <a:t>Passage</a:t>
            </a:r>
            <a:r>
              <a:rPr lang="tr-TR" dirty="0" smtClean="0"/>
              <a:t>: «A </a:t>
            </a:r>
            <a:r>
              <a:rPr lang="tr-TR" dirty="0" err="1" smtClean="0"/>
              <a:t>Look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Beginnings</a:t>
            </a:r>
            <a:r>
              <a:rPr lang="tr-TR" dirty="0" smtClean="0"/>
              <a:t> of </a:t>
            </a:r>
            <a:r>
              <a:rPr lang="tr-TR" dirty="0" err="1" smtClean="0"/>
              <a:t>Mass</a:t>
            </a:r>
            <a:r>
              <a:rPr lang="tr-TR" dirty="0" smtClean="0"/>
              <a:t> </a:t>
            </a:r>
            <a:r>
              <a:rPr lang="tr-TR" dirty="0" err="1" smtClean="0"/>
              <a:t>Communication</a:t>
            </a:r>
            <a:r>
              <a:rPr lang="tr-TR" dirty="0" smtClean="0"/>
              <a:t>»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899592" y="3305889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Listening</a:t>
            </a:r>
            <a:r>
              <a:rPr lang="tr-TR" dirty="0" smtClean="0"/>
              <a:t>: </a:t>
            </a:r>
            <a:r>
              <a:rPr lang="tr-TR" dirty="0" err="1" smtClean="0"/>
              <a:t>Task</a:t>
            </a:r>
            <a:r>
              <a:rPr lang="tr-TR" dirty="0" smtClean="0"/>
              <a:t> 1- </a:t>
            </a:r>
            <a:r>
              <a:rPr lang="tr-TR" dirty="0" err="1" smtClean="0"/>
              <a:t>Short</a:t>
            </a:r>
            <a:r>
              <a:rPr lang="tr-TR" dirty="0" smtClean="0"/>
              <a:t> </a:t>
            </a:r>
            <a:r>
              <a:rPr lang="tr-TR" dirty="0" err="1" smtClean="0"/>
              <a:t>Lecture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902544" y="3759423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Listening</a:t>
            </a:r>
            <a:r>
              <a:rPr lang="tr-TR" dirty="0" smtClean="0"/>
              <a:t>: </a:t>
            </a:r>
            <a:r>
              <a:rPr lang="tr-TR" dirty="0" err="1" smtClean="0"/>
              <a:t>Task</a:t>
            </a:r>
            <a:r>
              <a:rPr lang="tr-TR" dirty="0" smtClean="0"/>
              <a:t> 2- </a:t>
            </a:r>
            <a:r>
              <a:rPr lang="tr-TR" dirty="0" err="1" smtClean="0"/>
              <a:t>Long</a:t>
            </a:r>
            <a:r>
              <a:rPr lang="tr-TR" dirty="0" smtClean="0"/>
              <a:t> </a:t>
            </a:r>
            <a:r>
              <a:rPr lang="tr-TR" dirty="0" err="1" smtClean="0"/>
              <a:t>Lecture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497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548680"/>
            <a:ext cx="37651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Listening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34076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Convey</a:t>
            </a:r>
            <a:r>
              <a:rPr lang="tr-TR" dirty="0"/>
              <a:t>:</a:t>
            </a:r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827584" y="2640886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Tablet: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00427" y="3459544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Medium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094589" y="1746082"/>
            <a:ext cx="3433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o</a:t>
            </a:r>
            <a:r>
              <a:rPr lang="tr-TR" dirty="0" smtClean="0"/>
              <a:t> </a:t>
            </a:r>
            <a:r>
              <a:rPr lang="tr-TR" dirty="0" err="1" smtClean="0"/>
              <a:t>bear</a:t>
            </a:r>
            <a:r>
              <a:rPr lang="en-US" dirty="0"/>
              <a:t> </a:t>
            </a:r>
            <a:r>
              <a:rPr lang="en-US" dirty="0" smtClean="0"/>
              <a:t>from </a:t>
            </a:r>
            <a:r>
              <a:rPr lang="en-US" dirty="0"/>
              <a:t>one place to </a:t>
            </a:r>
            <a:r>
              <a:rPr lang="en-US" dirty="0" smtClean="0"/>
              <a:t>another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1085709" y="2151396"/>
            <a:ext cx="75574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o</a:t>
            </a:r>
            <a:r>
              <a:rPr lang="tr-TR" dirty="0" smtClean="0"/>
              <a:t> </a:t>
            </a:r>
            <a:r>
              <a:rPr lang="tr-TR" dirty="0" err="1" smtClean="0"/>
              <a:t>impart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communicate by statement, suggestion, gesture, or </a:t>
            </a:r>
            <a:r>
              <a:rPr lang="en-US" dirty="0" smtClean="0"/>
              <a:t>appearance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956378" y="3042236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flat slab or plaque suited for or bearing an </a:t>
            </a:r>
            <a:r>
              <a:rPr lang="en-US" dirty="0" smtClean="0"/>
              <a:t>inscription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974393" y="3875042"/>
            <a:ext cx="6924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substance regarded as the means of </a:t>
            </a:r>
            <a:r>
              <a:rPr lang="en-US" dirty="0" smtClean="0"/>
              <a:t>transmission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800427" y="4270172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Receiver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16" name="Dikdörtgen 15"/>
          <p:cNvSpPr/>
          <p:nvPr/>
        </p:nvSpPr>
        <p:spPr>
          <a:xfrm>
            <a:off x="999993" y="4665302"/>
            <a:ext cx="74320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device for converting signals (such as electromagnetic waves) into audio or visual </a:t>
            </a:r>
            <a:r>
              <a:rPr lang="en-US" dirty="0" smtClean="0"/>
              <a:t>form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22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548680"/>
            <a:ext cx="37651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Listening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34076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Store</a:t>
            </a:r>
            <a:r>
              <a:rPr lang="tr-TR" dirty="0" smtClean="0"/>
              <a:t>: 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773033" y="2350422"/>
            <a:ext cx="1849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Transmit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73033" y="3270987"/>
            <a:ext cx="14896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Accessible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739574" y="4239491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Portable</a:t>
            </a:r>
            <a:r>
              <a:rPr lang="tr-TR" dirty="0" smtClean="0"/>
              <a:t>: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943790" y="180619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S</a:t>
            </a:r>
            <a:r>
              <a:rPr lang="en-US" dirty="0" err="1" smtClean="0"/>
              <a:t>omething</a:t>
            </a:r>
            <a:r>
              <a:rPr lang="en-US" dirty="0" smtClean="0"/>
              <a:t> </a:t>
            </a:r>
            <a:r>
              <a:rPr lang="en-US" dirty="0"/>
              <a:t>that </a:t>
            </a:r>
            <a:r>
              <a:rPr lang="en-US" dirty="0" err="1" smtClean="0"/>
              <a:t>i</a:t>
            </a:r>
            <a:r>
              <a:rPr lang="tr-TR" dirty="0" smtClean="0"/>
              <a:t>s </a:t>
            </a:r>
            <a:r>
              <a:rPr lang="en-US" dirty="0" smtClean="0"/>
              <a:t>s</a:t>
            </a:r>
            <a:r>
              <a:rPr lang="tr-TR" dirty="0" err="1" smtClean="0"/>
              <a:t>tored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kept for future </a:t>
            </a:r>
            <a:r>
              <a:rPr lang="en-US" dirty="0" smtClean="0"/>
              <a:t>use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940660" y="2792545"/>
            <a:ext cx="65992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o </a:t>
            </a:r>
            <a:r>
              <a:rPr lang="en-US" dirty="0"/>
              <a:t>send or convey from one person or place to </a:t>
            </a:r>
            <a:r>
              <a:rPr lang="en-US" dirty="0" smtClean="0"/>
              <a:t>another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34554" y="3717941"/>
            <a:ext cx="263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Capable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 smtClean="0"/>
              <a:t>reached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900739" y="4686445"/>
            <a:ext cx="4085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C</a:t>
            </a:r>
            <a:r>
              <a:rPr lang="en-US" dirty="0" err="1" smtClean="0"/>
              <a:t>apable</a:t>
            </a:r>
            <a:r>
              <a:rPr lang="en-US" dirty="0" smtClean="0"/>
              <a:t> </a:t>
            </a:r>
            <a:r>
              <a:rPr lang="en-US" dirty="0"/>
              <a:t>of being carried or moved </a:t>
            </a:r>
            <a:r>
              <a:rPr lang="en-US" dirty="0" smtClean="0"/>
              <a:t>about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55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1759" y="726885"/>
            <a:ext cx="47029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Expressions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that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signal</a:t>
            </a:r>
            <a:r>
              <a:rPr lang="tr-TR" sz="2400" b="1" dirty="0" smtClean="0">
                <a:solidFill>
                  <a:srgbClr val="FF0000"/>
                </a:solidFill>
              </a:rPr>
              <a:t> a </a:t>
            </a:r>
            <a:r>
              <a:rPr lang="tr-TR" sz="2400" b="1" dirty="0" err="1" smtClean="0">
                <a:solidFill>
                  <a:srgbClr val="FF0000"/>
                </a:solidFill>
              </a:rPr>
              <a:t>definition</a:t>
            </a:r>
            <a:r>
              <a:rPr lang="tr-TR" sz="2400" b="1" dirty="0" smtClean="0">
                <a:solidFill>
                  <a:srgbClr val="FF0000"/>
                </a:solidFill>
              </a:rPr>
              <a:t>: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43790" y="1388745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That</a:t>
            </a:r>
            <a:r>
              <a:rPr lang="tr-TR" dirty="0" smtClean="0"/>
              <a:t> is…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34554" y="2362848"/>
            <a:ext cx="1849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X, </a:t>
            </a:r>
            <a:r>
              <a:rPr lang="tr-TR" dirty="0" err="1" smtClean="0"/>
              <a:t>meaning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934554" y="3272500"/>
            <a:ext cx="48790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What</a:t>
            </a:r>
            <a:r>
              <a:rPr lang="tr-TR" dirty="0" smtClean="0"/>
              <a:t> do I </a:t>
            </a:r>
            <a:r>
              <a:rPr lang="tr-TR" dirty="0" err="1" smtClean="0"/>
              <a:t>mean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X,…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919211" y="4196345"/>
            <a:ext cx="3400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definition</a:t>
            </a:r>
            <a:r>
              <a:rPr lang="tr-TR" dirty="0" smtClean="0"/>
              <a:t> of </a:t>
            </a:r>
            <a:r>
              <a:rPr lang="tr-TR" dirty="0" err="1" smtClean="0"/>
              <a:t>that</a:t>
            </a:r>
            <a:r>
              <a:rPr lang="tr-TR" dirty="0" smtClean="0"/>
              <a:t> is…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943790" y="187198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…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940660" y="2792545"/>
            <a:ext cx="65992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By</a:t>
            </a:r>
            <a:r>
              <a:rPr lang="tr-TR" dirty="0" smtClean="0"/>
              <a:t> X, I </a:t>
            </a:r>
            <a:r>
              <a:rPr lang="tr-TR" dirty="0" err="1" smtClean="0"/>
              <a:t>mean</a:t>
            </a:r>
            <a:r>
              <a:rPr lang="tr-TR" dirty="0" smtClean="0"/>
              <a:t>…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34554" y="3717941"/>
            <a:ext cx="2208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Let</a:t>
            </a:r>
            <a:r>
              <a:rPr lang="tr-TR" dirty="0" smtClean="0"/>
              <a:t> me define </a:t>
            </a:r>
            <a:r>
              <a:rPr lang="tr-TR" dirty="0" err="1" smtClean="0"/>
              <a:t>that</a:t>
            </a:r>
            <a:r>
              <a:rPr lang="tr-TR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97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1759" y="726885"/>
            <a:ext cx="4894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Some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commonly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used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abbreviations</a:t>
            </a:r>
            <a:r>
              <a:rPr lang="tr-TR" sz="2400" b="1" dirty="0" smtClean="0">
                <a:solidFill>
                  <a:srgbClr val="FF0000"/>
                </a:solidFill>
              </a:rPr>
              <a:t>: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43790" y="1388745"/>
            <a:ext cx="2332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Average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avg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34554" y="2362848"/>
            <a:ext cx="27013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btwn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934555" y="3272500"/>
            <a:ext cx="2197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Difference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diff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919211" y="4196345"/>
            <a:ext cx="3400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Example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ex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943790" y="1871980"/>
            <a:ext cx="2836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Approximately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approx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940660" y="2792545"/>
            <a:ext cx="23351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Continued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cont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34554" y="3717941"/>
            <a:ext cx="1304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ea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97863" y="4678228"/>
            <a:ext cx="3400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Estimate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est</a:t>
            </a:r>
            <a:endParaRPr lang="tr-TR" dirty="0"/>
          </a:p>
        </p:txBody>
      </p:sp>
      <p:sp>
        <p:nvSpPr>
          <p:cNvPr id="14" name="Dikdörtgen 13"/>
          <p:cNvSpPr/>
          <p:nvPr/>
        </p:nvSpPr>
        <p:spPr>
          <a:xfrm>
            <a:off x="4932040" y="1345599"/>
            <a:ext cx="2332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Especially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esp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endParaRPr lang="tr-TR" dirty="0"/>
          </a:p>
        </p:txBody>
      </p:sp>
      <p:sp>
        <p:nvSpPr>
          <p:cNvPr id="15" name="Dikdörtgen 14"/>
          <p:cNvSpPr/>
          <p:nvPr/>
        </p:nvSpPr>
        <p:spPr>
          <a:xfrm>
            <a:off x="4933210" y="1899247"/>
            <a:ext cx="2332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Identify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id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endParaRPr lang="tr-TR" dirty="0"/>
          </a:p>
        </p:txBody>
      </p:sp>
      <p:sp>
        <p:nvSpPr>
          <p:cNvPr id="16" name="Dikdörtgen 15"/>
          <p:cNvSpPr/>
          <p:nvPr/>
        </p:nvSpPr>
        <p:spPr>
          <a:xfrm>
            <a:off x="4918681" y="2323115"/>
            <a:ext cx="2332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Important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imp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endParaRPr lang="tr-TR" dirty="0"/>
          </a:p>
        </p:txBody>
      </p:sp>
      <p:sp>
        <p:nvSpPr>
          <p:cNvPr id="17" name="Dikdörtgen 16"/>
          <p:cNvSpPr/>
          <p:nvPr/>
        </p:nvSpPr>
        <p:spPr>
          <a:xfrm>
            <a:off x="4932040" y="2789562"/>
            <a:ext cx="2332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Information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info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endParaRPr lang="tr-TR" dirty="0"/>
          </a:p>
        </p:txBody>
      </p:sp>
      <p:sp>
        <p:nvSpPr>
          <p:cNvPr id="18" name="Dikdörtgen 17"/>
          <p:cNvSpPr/>
          <p:nvPr/>
        </p:nvSpPr>
        <p:spPr>
          <a:xfrm>
            <a:off x="4932040" y="3272500"/>
            <a:ext cx="2332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Maximum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max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endParaRPr lang="tr-TR" dirty="0"/>
          </a:p>
        </p:txBody>
      </p:sp>
      <p:sp>
        <p:nvSpPr>
          <p:cNvPr id="19" name="Dikdörtgen 18"/>
          <p:cNvSpPr/>
          <p:nvPr/>
        </p:nvSpPr>
        <p:spPr>
          <a:xfrm>
            <a:off x="4932040" y="3717941"/>
            <a:ext cx="2332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Minimum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min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endParaRPr lang="tr-TR" dirty="0"/>
          </a:p>
        </p:txBody>
      </p:sp>
      <p:sp>
        <p:nvSpPr>
          <p:cNvPr id="20" name="Dikdörtgen 19"/>
          <p:cNvSpPr/>
          <p:nvPr/>
        </p:nvSpPr>
        <p:spPr>
          <a:xfrm>
            <a:off x="4918681" y="4196345"/>
            <a:ext cx="2332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Versus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vs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endParaRPr lang="tr-TR" dirty="0"/>
          </a:p>
        </p:txBody>
      </p:sp>
      <p:sp>
        <p:nvSpPr>
          <p:cNvPr id="21" name="Dikdörtgen 20"/>
          <p:cNvSpPr/>
          <p:nvPr/>
        </p:nvSpPr>
        <p:spPr>
          <a:xfrm>
            <a:off x="1547664" y="5377076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tr-TR" dirty="0" err="1" smtClean="0"/>
              <a:t>Sarosy,P</a:t>
            </a:r>
            <a:r>
              <a:rPr lang="tr-TR" dirty="0" smtClean="0"/>
              <a:t>.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Sherak</a:t>
            </a:r>
            <a:r>
              <a:rPr lang="tr-TR" dirty="0" smtClean="0"/>
              <a:t>, K. (2007). </a:t>
            </a:r>
            <a:r>
              <a:rPr lang="tr-TR" dirty="0" err="1" smtClean="0"/>
              <a:t>Strategies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Academic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, </a:t>
            </a:r>
            <a:r>
              <a:rPr lang="tr-TR" dirty="0" err="1" smtClean="0"/>
              <a:t>Note</a:t>
            </a:r>
            <a:r>
              <a:rPr lang="tr-TR" dirty="0" smtClean="0"/>
              <a:t> </a:t>
            </a:r>
            <a:r>
              <a:rPr lang="tr-TR" dirty="0" err="1" smtClean="0"/>
              <a:t>Taking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Discussion</a:t>
            </a:r>
            <a:r>
              <a:rPr lang="tr-TR" dirty="0" smtClean="0"/>
              <a:t>. Oxford </a:t>
            </a:r>
            <a:r>
              <a:rPr lang="tr-TR" dirty="0" err="1" smtClean="0"/>
              <a:t>Press</a:t>
            </a:r>
            <a:r>
              <a:rPr lang="tr-TR" dirty="0" smtClean="0"/>
              <a:t>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813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548680"/>
            <a:ext cx="2887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Exercise</a:t>
            </a:r>
            <a:r>
              <a:rPr lang="tr-TR" sz="2800" b="1" dirty="0" smtClean="0">
                <a:solidFill>
                  <a:srgbClr val="FF0000"/>
                </a:solidFill>
              </a:rPr>
              <a:t>: </a:t>
            </a:r>
            <a:r>
              <a:rPr lang="tr-TR" sz="2800" b="1" dirty="0" err="1" smtClean="0">
                <a:solidFill>
                  <a:srgbClr val="FF0000"/>
                </a:solidFill>
              </a:rPr>
              <a:t>Listening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340768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tr-TR" dirty="0" err="1" smtClean="0"/>
              <a:t>Sarosy,P</a:t>
            </a:r>
            <a:r>
              <a:rPr lang="tr-TR" dirty="0" smtClean="0"/>
              <a:t>.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Sherak</a:t>
            </a:r>
            <a:r>
              <a:rPr lang="tr-TR" dirty="0" smtClean="0"/>
              <a:t>, K. (2007). </a:t>
            </a:r>
            <a:r>
              <a:rPr lang="tr-TR" dirty="0" err="1" smtClean="0"/>
              <a:t>Strategies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Academic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, </a:t>
            </a:r>
            <a:r>
              <a:rPr lang="tr-TR" dirty="0" err="1" smtClean="0"/>
              <a:t>Note</a:t>
            </a:r>
            <a:r>
              <a:rPr lang="tr-TR" dirty="0" smtClean="0"/>
              <a:t> </a:t>
            </a:r>
            <a:r>
              <a:rPr lang="tr-TR" dirty="0" err="1" smtClean="0"/>
              <a:t>Taking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Discussion</a:t>
            </a:r>
            <a:r>
              <a:rPr lang="tr-TR" dirty="0" smtClean="0"/>
              <a:t>. Oxford </a:t>
            </a:r>
            <a:r>
              <a:rPr lang="tr-TR" dirty="0" err="1" smtClean="0"/>
              <a:t>Press</a:t>
            </a:r>
            <a:r>
              <a:rPr lang="tr-TR" dirty="0" smtClean="0"/>
              <a:t>. 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827584" y="2255967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Chapter</a:t>
            </a:r>
            <a:r>
              <a:rPr lang="tr-TR" dirty="0" smtClean="0"/>
              <a:t> 4: Global Business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99592" y="278092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Reading </a:t>
            </a:r>
            <a:r>
              <a:rPr lang="tr-TR" dirty="0" err="1" smtClean="0"/>
              <a:t>Passage</a:t>
            </a:r>
            <a:r>
              <a:rPr lang="tr-TR" dirty="0" smtClean="0"/>
              <a:t>: «Global </a:t>
            </a:r>
            <a:r>
              <a:rPr lang="tr-TR" dirty="0" err="1" smtClean="0"/>
              <a:t>Brands</a:t>
            </a:r>
            <a:r>
              <a:rPr lang="tr-TR" dirty="0" smtClean="0"/>
              <a:t>»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899592" y="3305889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Listening</a:t>
            </a:r>
            <a:r>
              <a:rPr lang="tr-TR" dirty="0" smtClean="0"/>
              <a:t>: </a:t>
            </a:r>
            <a:r>
              <a:rPr lang="tr-TR" dirty="0" err="1" smtClean="0"/>
              <a:t>Task</a:t>
            </a:r>
            <a:r>
              <a:rPr lang="tr-TR" dirty="0" smtClean="0"/>
              <a:t> 1- </a:t>
            </a:r>
            <a:r>
              <a:rPr lang="tr-TR" dirty="0" err="1" smtClean="0"/>
              <a:t>Short</a:t>
            </a:r>
            <a:r>
              <a:rPr lang="tr-TR" dirty="0" smtClean="0"/>
              <a:t> </a:t>
            </a:r>
            <a:r>
              <a:rPr lang="tr-TR" dirty="0" err="1" smtClean="0"/>
              <a:t>Lecture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902544" y="3759423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Listening</a:t>
            </a:r>
            <a:r>
              <a:rPr lang="tr-TR" dirty="0" smtClean="0"/>
              <a:t>: </a:t>
            </a:r>
            <a:r>
              <a:rPr lang="tr-TR" dirty="0" err="1" smtClean="0"/>
              <a:t>Task</a:t>
            </a:r>
            <a:r>
              <a:rPr lang="tr-TR" dirty="0" smtClean="0"/>
              <a:t> 2- </a:t>
            </a:r>
            <a:r>
              <a:rPr lang="tr-TR" dirty="0" err="1" smtClean="0"/>
              <a:t>Long</a:t>
            </a:r>
            <a:r>
              <a:rPr lang="tr-TR" dirty="0" smtClean="0"/>
              <a:t> </a:t>
            </a:r>
            <a:r>
              <a:rPr lang="tr-TR" dirty="0" err="1" smtClean="0"/>
              <a:t>Lecture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41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3164</TotalTime>
  <Words>935</Words>
  <Application>Microsoft Office PowerPoint</Application>
  <PresentationFormat>Ekran Gösterisi (4:3)</PresentationFormat>
  <Paragraphs>116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169</cp:revision>
  <dcterms:created xsi:type="dcterms:W3CDTF">2020-02-06T11:34:11Z</dcterms:created>
  <dcterms:modified xsi:type="dcterms:W3CDTF">2020-05-07T11:49:41Z</dcterms:modified>
</cp:coreProperties>
</file>