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1" r:id="rId2"/>
    <p:sldId id="258" r:id="rId3"/>
    <p:sldId id="263" r:id="rId4"/>
    <p:sldId id="262" r:id="rId5"/>
    <p:sldId id="265" r:id="rId6"/>
    <p:sldId id="266" r:id="rId7"/>
    <p:sldId id="270" r:id="rId8"/>
    <p:sldId id="269" r:id="rId9"/>
    <p:sldId id="267" r:id="rId10"/>
    <p:sldId id="264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4769D-482F-4EF5-A304-0F8654BEC902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857D99FE-334F-4F48-9CDA-48BED7286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601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4769D-482F-4EF5-A304-0F8654BEC902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57D99FE-334F-4F48-9CDA-48BED7286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558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4769D-482F-4EF5-A304-0F8654BEC902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57D99FE-334F-4F48-9CDA-48BED7286A5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35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4769D-482F-4EF5-A304-0F8654BEC902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57D99FE-334F-4F48-9CDA-48BED7286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4769D-482F-4EF5-A304-0F8654BEC902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57D99FE-334F-4F48-9CDA-48BED7286A5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0700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4769D-482F-4EF5-A304-0F8654BEC902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57D99FE-334F-4F48-9CDA-48BED7286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9920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4769D-482F-4EF5-A304-0F8654BEC902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D99FE-334F-4F48-9CDA-48BED7286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813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4769D-482F-4EF5-A304-0F8654BEC902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D99FE-334F-4F48-9CDA-48BED7286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30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4769D-482F-4EF5-A304-0F8654BEC902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D99FE-334F-4F48-9CDA-48BED7286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370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4769D-482F-4EF5-A304-0F8654BEC902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57D99FE-334F-4F48-9CDA-48BED7286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042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4769D-482F-4EF5-A304-0F8654BEC902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57D99FE-334F-4F48-9CDA-48BED7286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307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4769D-482F-4EF5-A304-0F8654BEC902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57D99FE-334F-4F48-9CDA-48BED7286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2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4769D-482F-4EF5-A304-0F8654BEC902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D99FE-334F-4F48-9CDA-48BED7286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863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4769D-482F-4EF5-A304-0F8654BEC902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D99FE-334F-4F48-9CDA-48BED7286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93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4769D-482F-4EF5-A304-0F8654BEC902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D99FE-334F-4F48-9CDA-48BED7286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78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4769D-482F-4EF5-A304-0F8654BEC902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57D99FE-334F-4F48-9CDA-48BED7286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74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4769D-482F-4EF5-A304-0F8654BEC902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57D99FE-334F-4F48-9CDA-48BED7286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415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Milking Procedures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Clean udder of debris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Strip 3-4 squirts of milk from each quarter</a:t>
            </a:r>
          </a:p>
          <a:p>
            <a:pPr marL="400050" lvl="1" indent="0">
              <a:buNone/>
            </a:pPr>
            <a:r>
              <a:rPr lang="en-US" dirty="0" smtClean="0"/>
              <a:t>a. Look for mastitis</a:t>
            </a:r>
          </a:p>
          <a:p>
            <a:pPr marL="400050" lvl="1" indent="0">
              <a:buNone/>
            </a:pPr>
            <a:r>
              <a:rPr lang="en-US" dirty="0" smtClean="0"/>
              <a:t>b. Stimulation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Pre-dip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Dry teats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Attach milking unit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Automatic take-off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Post-dip teats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62600" y="2687781"/>
            <a:ext cx="2098964" cy="279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1467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Why Do We Worry?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 smtClean="0"/>
              <a:t>Cow Health and Welfare</a:t>
            </a:r>
          </a:p>
          <a:p>
            <a:r>
              <a:rPr lang="en-US" sz="3600" dirty="0" smtClean="0"/>
              <a:t>Optimized Milk Production</a:t>
            </a:r>
          </a:p>
          <a:p>
            <a:r>
              <a:rPr lang="en-US" sz="3600" dirty="0" smtClean="0"/>
              <a:t>Legal Limits – Marketable Products</a:t>
            </a:r>
          </a:p>
          <a:p>
            <a:r>
              <a:rPr lang="en-US" sz="3600" dirty="0" smtClean="0"/>
              <a:t>Milk Co-op Premiums</a:t>
            </a:r>
          </a:p>
          <a:p>
            <a:r>
              <a:rPr lang="en-US" sz="3600" dirty="0" smtClean="0"/>
              <a:t>Decreased Shelf-life</a:t>
            </a:r>
          </a:p>
          <a:p>
            <a:r>
              <a:rPr lang="en-US" sz="3600" dirty="0" smtClean="0"/>
              <a:t>Decreased Cheese Yield</a:t>
            </a:r>
          </a:p>
        </p:txBody>
      </p:sp>
    </p:spTree>
    <p:extLst>
      <p:ext uri="{BB962C8B-B14F-4D97-AF65-F5344CB8AC3E}">
        <p14:creationId xmlns:p14="http://schemas.microsoft.com/office/powerpoint/2010/main" val="2757054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What Can We Do?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200" dirty="0" smtClean="0"/>
              <a:t>Supportive care</a:t>
            </a:r>
          </a:p>
          <a:p>
            <a:r>
              <a:rPr lang="en-US" sz="3200" dirty="0" smtClean="0"/>
              <a:t>Intra-mammary Antibiotics</a:t>
            </a:r>
          </a:p>
          <a:p>
            <a:pPr lvl="1"/>
            <a:r>
              <a:rPr lang="en-US" sz="2800" dirty="0" smtClean="0"/>
              <a:t>Each has specified milk and meat withdrawal</a:t>
            </a:r>
          </a:p>
          <a:p>
            <a:r>
              <a:rPr lang="en-US" sz="3200" dirty="0" smtClean="0"/>
              <a:t>Milk cultures and sensitivity analysis</a:t>
            </a:r>
          </a:p>
          <a:p>
            <a:r>
              <a:rPr lang="en-US" sz="3200" dirty="0" smtClean="0"/>
              <a:t>Dry cow therapy</a:t>
            </a:r>
          </a:p>
          <a:p>
            <a:pPr lvl="1"/>
            <a:r>
              <a:rPr lang="en-US" sz="2800" dirty="0" smtClean="0"/>
              <a:t>Antibiotic and teat sealant</a:t>
            </a:r>
          </a:p>
          <a:p>
            <a:r>
              <a:rPr lang="en-US" sz="3200" dirty="0" smtClean="0"/>
              <a:t>Good hygiene, proper milking procedures, teat dipping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15556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Mastitis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200" dirty="0" smtClean="0"/>
              <a:t>Mastitis is inflammation of the mammary gland.</a:t>
            </a:r>
          </a:p>
          <a:p>
            <a:r>
              <a:rPr lang="en-US" sz="3200" dirty="0" smtClean="0"/>
              <a:t>Results when bacteria enter the mammary gland through the teat canal.</a:t>
            </a:r>
          </a:p>
          <a:p>
            <a:r>
              <a:rPr lang="en-US" sz="3200" dirty="0" smtClean="0"/>
              <a:t>May be clinical or subclinical</a:t>
            </a:r>
          </a:p>
          <a:p>
            <a:pPr lvl="1"/>
            <a:r>
              <a:rPr lang="en-US" sz="2800" dirty="0" smtClean="0"/>
              <a:t>Elevated SCC</a:t>
            </a:r>
          </a:p>
          <a:p>
            <a:pPr lvl="1"/>
            <a:r>
              <a:rPr lang="en-US" sz="2800" dirty="0" smtClean="0"/>
              <a:t>Discolored, thick, bloody, clumpy or stringy milk</a:t>
            </a:r>
          </a:p>
          <a:p>
            <a:pPr lvl="2"/>
            <a:r>
              <a:rPr lang="en-US" sz="2800" dirty="0" smtClean="0"/>
              <a:t>“flakes” in the milk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60489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Cost of Mastitis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With each case of mastitis comes:</a:t>
            </a:r>
          </a:p>
          <a:p>
            <a:pPr lvl="1"/>
            <a:r>
              <a:rPr lang="en-US" sz="2800" dirty="0" smtClean="0"/>
              <a:t>Lost production</a:t>
            </a:r>
          </a:p>
          <a:p>
            <a:pPr lvl="1"/>
            <a:r>
              <a:rPr lang="en-US" sz="2800" dirty="0" smtClean="0"/>
              <a:t>Treatment costs</a:t>
            </a:r>
          </a:p>
          <a:p>
            <a:pPr lvl="1"/>
            <a:r>
              <a:rPr lang="en-US" sz="2800" dirty="0" smtClean="0"/>
              <a:t>Milk withdrawal/discard</a:t>
            </a:r>
          </a:p>
          <a:p>
            <a:pPr lvl="1"/>
            <a:r>
              <a:rPr lang="en-US" sz="2800" dirty="0" smtClean="0"/>
              <a:t>Loss of premiums</a:t>
            </a:r>
          </a:p>
          <a:p>
            <a:pPr lvl="1"/>
            <a:r>
              <a:rPr lang="en-US" sz="2800" dirty="0" smtClean="0"/>
              <a:t>Impact on other body systems?</a:t>
            </a:r>
          </a:p>
          <a:p>
            <a:r>
              <a:rPr lang="en-US" sz="3200" dirty="0" smtClean="0"/>
              <a:t>Cost of mastitis is ~$200/case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48400" y="2547937"/>
            <a:ext cx="2600325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6506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Two Classifications of Mastitis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Environmental</a:t>
            </a:r>
          </a:p>
          <a:p>
            <a:pPr lvl="1"/>
            <a:r>
              <a:rPr lang="en-US" sz="2400" i="1" dirty="0" err="1" smtClean="0"/>
              <a:t>Klebsiella</a:t>
            </a:r>
            <a:endParaRPr lang="en-US" sz="2400" i="1" dirty="0" smtClean="0"/>
          </a:p>
          <a:p>
            <a:pPr lvl="1"/>
            <a:r>
              <a:rPr lang="en-US" sz="2400" i="1" dirty="0" smtClean="0"/>
              <a:t>E. coli</a:t>
            </a:r>
          </a:p>
          <a:p>
            <a:pPr lvl="1"/>
            <a:r>
              <a:rPr lang="en-US" sz="2400" i="1" dirty="0" smtClean="0"/>
              <a:t>Streptococcus </a:t>
            </a:r>
            <a:r>
              <a:rPr lang="en-US" sz="2400" i="1" dirty="0" err="1" smtClean="0"/>
              <a:t>uberis</a:t>
            </a:r>
            <a:endParaRPr lang="en-US" sz="2400" i="1" dirty="0" smtClean="0"/>
          </a:p>
          <a:p>
            <a:pPr lvl="1"/>
            <a:r>
              <a:rPr lang="en-US" sz="2400" i="1" dirty="0" smtClean="0"/>
              <a:t>Strep. </a:t>
            </a:r>
            <a:r>
              <a:rPr lang="en-US" sz="2400" i="1" dirty="0" err="1" smtClean="0"/>
              <a:t>dysgalactiae</a:t>
            </a:r>
            <a:endParaRPr lang="en-US" sz="2400" i="1" dirty="0" smtClean="0"/>
          </a:p>
          <a:p>
            <a:r>
              <a:rPr lang="en-US" sz="2800" dirty="0" smtClean="0"/>
              <a:t>Contagious</a:t>
            </a:r>
          </a:p>
          <a:p>
            <a:pPr lvl="1"/>
            <a:r>
              <a:rPr lang="en-US" sz="2400" i="1" dirty="0" smtClean="0"/>
              <a:t>Staphylococcus </a:t>
            </a:r>
            <a:r>
              <a:rPr lang="en-US" sz="2400" i="1" dirty="0" err="1" smtClean="0"/>
              <a:t>aureus</a:t>
            </a:r>
            <a:endParaRPr lang="en-US" sz="2400" i="1" dirty="0" smtClean="0"/>
          </a:p>
          <a:p>
            <a:pPr lvl="1"/>
            <a:r>
              <a:rPr lang="en-US" sz="2400" i="1" dirty="0" smtClean="0"/>
              <a:t>Strep </a:t>
            </a:r>
            <a:r>
              <a:rPr lang="en-US" sz="2400" i="1" dirty="0" err="1" smtClean="0"/>
              <a:t>agalactiae</a:t>
            </a:r>
            <a:endParaRPr lang="en-US" sz="2400" i="1" dirty="0" smtClean="0"/>
          </a:p>
          <a:p>
            <a:pPr lvl="1"/>
            <a:r>
              <a:rPr lang="en-US" sz="2400" i="1" dirty="0" smtClean="0"/>
              <a:t>Mycoplasma </a:t>
            </a:r>
            <a:r>
              <a:rPr lang="en-US" sz="2400" i="1" dirty="0" err="1" smtClean="0"/>
              <a:t>bovis</a:t>
            </a:r>
            <a:endParaRPr lang="en-US" sz="2400" i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905000"/>
            <a:ext cx="2570589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1336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Sources of Contamination</a:t>
            </a:r>
            <a:endParaRPr lang="en-US" sz="40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200" dirty="0" smtClean="0"/>
              <a:t>Environmental</a:t>
            </a:r>
          </a:p>
          <a:p>
            <a:pPr lvl="1"/>
            <a:r>
              <a:rPr lang="en-US" sz="2800" dirty="0" smtClean="0"/>
              <a:t>Dirty bedding</a:t>
            </a:r>
          </a:p>
          <a:p>
            <a:pPr lvl="1"/>
            <a:r>
              <a:rPr lang="en-US" sz="2800" dirty="0" smtClean="0"/>
              <a:t>Dirty alleyways</a:t>
            </a:r>
          </a:p>
          <a:p>
            <a:pPr lvl="1"/>
            <a:r>
              <a:rPr lang="en-US" sz="2800" dirty="0" smtClean="0"/>
              <a:t>Dirty animals</a:t>
            </a:r>
          </a:p>
          <a:p>
            <a:pPr lvl="1"/>
            <a:r>
              <a:rPr lang="en-US" sz="2800" dirty="0" smtClean="0"/>
              <a:t>Overcrowding</a:t>
            </a:r>
          </a:p>
          <a:p>
            <a:pPr lvl="1"/>
            <a:r>
              <a:rPr lang="en-US" sz="2800" dirty="0" smtClean="0"/>
              <a:t>Dirty hands</a:t>
            </a:r>
          </a:p>
          <a:p>
            <a:pPr lvl="1"/>
            <a:r>
              <a:rPr lang="en-US" sz="2800" dirty="0" smtClean="0"/>
              <a:t>Dirty milking parlor</a:t>
            </a:r>
          </a:p>
          <a:p>
            <a:pPr lvl="1"/>
            <a:r>
              <a:rPr lang="en-US" sz="2800" dirty="0" smtClean="0"/>
              <a:t>Dirty equipment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200" dirty="0" smtClean="0"/>
              <a:t>Contagious</a:t>
            </a:r>
          </a:p>
          <a:p>
            <a:pPr lvl="1"/>
            <a:r>
              <a:rPr lang="en-US" sz="2800" dirty="0" smtClean="0"/>
              <a:t>Contracted from </a:t>
            </a:r>
            <a:r>
              <a:rPr lang="en-US" sz="2800" dirty="0" err="1" smtClean="0"/>
              <a:t>herdmates</a:t>
            </a:r>
            <a:endParaRPr lang="en-US" sz="2800" dirty="0" smtClean="0"/>
          </a:p>
          <a:p>
            <a:pPr lvl="1"/>
            <a:r>
              <a:rPr lang="en-US" sz="2800" dirty="0" smtClean="0"/>
              <a:t>Milk leaking in stalls</a:t>
            </a:r>
          </a:p>
          <a:p>
            <a:pPr lvl="1"/>
            <a:r>
              <a:rPr lang="en-US" sz="2800" dirty="0" err="1" smtClean="0"/>
              <a:t>Milker</a:t>
            </a:r>
            <a:r>
              <a:rPr lang="en-US" sz="2800" dirty="0" smtClean="0"/>
              <a:t> squawks/liner slips</a:t>
            </a:r>
          </a:p>
          <a:p>
            <a:pPr lvl="1"/>
            <a:r>
              <a:rPr lang="en-US" sz="2800" dirty="0" smtClean="0"/>
              <a:t>Dirty parlor equipment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5714999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</a:rPr>
              <a:t>Pre-Dip</a:t>
            </a:r>
            <a:endParaRPr lang="en-US" sz="3200" b="1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0" y="5714999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</a:rPr>
              <a:t>Post-Dip</a:t>
            </a:r>
            <a:endParaRPr lang="en-US" sz="3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792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Detecting Mastitis</a:t>
            </a:r>
            <a:endParaRPr lang="en-US" sz="40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200" dirty="0" smtClean="0"/>
              <a:t>Inflamed quarter (hot, hard, swollen)</a:t>
            </a:r>
          </a:p>
          <a:p>
            <a:r>
              <a:rPr lang="en-US" sz="3200" dirty="0" smtClean="0"/>
              <a:t>Decreased milk production</a:t>
            </a:r>
          </a:p>
          <a:p>
            <a:r>
              <a:rPr lang="en-US" sz="3200" dirty="0" smtClean="0"/>
              <a:t>Change in consistency or color of milk</a:t>
            </a:r>
          </a:p>
          <a:p>
            <a:endParaRPr lang="en-US" sz="3200" dirty="0"/>
          </a:p>
          <a:p>
            <a:r>
              <a:rPr lang="en-US" sz="3200" dirty="0" smtClean="0"/>
              <a:t>Elevated Somatic Cell Count (SCC)</a:t>
            </a:r>
          </a:p>
          <a:p>
            <a:pPr lvl="1"/>
            <a:r>
              <a:rPr lang="en-US" sz="2800" dirty="0" smtClean="0"/>
              <a:t>White blood cells </a:t>
            </a:r>
          </a:p>
          <a:p>
            <a:pPr lvl="2"/>
            <a:r>
              <a:rPr lang="en-US" sz="2800" dirty="0" smtClean="0"/>
              <a:t>Immune response to infection</a:t>
            </a:r>
          </a:p>
          <a:p>
            <a:r>
              <a:rPr lang="en-US" sz="3200" dirty="0" smtClean="0"/>
              <a:t>California Mastitis Test (CMT)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32670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California Mastitis Test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30840"/>
            <a:ext cx="8183299" cy="5606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6379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California Mastitis Test</a:t>
            </a:r>
            <a:endParaRPr lang="en-US" sz="40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905000"/>
            <a:ext cx="8523678" cy="2667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815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Somatic Cell Count</a:t>
            </a:r>
            <a:endParaRPr lang="en-US" sz="4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4518987"/>
              </p:ext>
            </p:extLst>
          </p:nvPr>
        </p:nvGraphicFramePr>
        <p:xfrm>
          <a:off x="1371600" y="1306342"/>
          <a:ext cx="65913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5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5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Linear Score</a:t>
                      </a:r>
                      <a:endParaRPr lang="en-US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LogSCC</a:t>
                      </a:r>
                      <a:r>
                        <a:rPr lang="en-US" dirty="0" smtClean="0"/>
                        <a:t> (cells/ml)</a:t>
                      </a:r>
                      <a:endParaRPr lang="en-US" dirty="0"/>
                    </a:p>
                  </a:txBody>
                  <a:tcPr marL="73237" marR="7323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25,000</a:t>
                      </a:r>
                      <a:endParaRPr lang="en-US" dirty="0"/>
                    </a:p>
                  </a:txBody>
                  <a:tcPr marL="73237" marR="7323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50,000</a:t>
                      </a:r>
                      <a:endParaRPr lang="en-US" dirty="0"/>
                    </a:p>
                  </a:txBody>
                  <a:tcPr marL="73237" marR="7323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100,000</a:t>
                      </a:r>
                      <a:endParaRPr lang="en-US" dirty="0"/>
                    </a:p>
                  </a:txBody>
                  <a:tcPr marL="73237" marR="7323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200,000</a:t>
                      </a:r>
                      <a:endParaRPr lang="en-US" dirty="0"/>
                    </a:p>
                  </a:txBody>
                  <a:tcPr marL="73237" marR="7323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400,000</a:t>
                      </a:r>
                      <a:endParaRPr lang="en-US" dirty="0"/>
                    </a:p>
                  </a:txBody>
                  <a:tcPr marL="73237" marR="7323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800,000</a:t>
                      </a:r>
                      <a:endParaRPr lang="en-US" dirty="0"/>
                    </a:p>
                  </a:txBody>
                  <a:tcPr marL="73237" marR="73237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1,600,000</a:t>
                      </a:r>
                      <a:endParaRPr lang="en-US" dirty="0"/>
                    </a:p>
                  </a:txBody>
                  <a:tcPr marL="73237" marR="73237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22564" y="4267200"/>
            <a:ext cx="815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Legal Limit in the U.S. is 750,000 cells/ml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Legal limit in Europe is 400,000 cells/ml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Infection level is &gt;200,000 cells/ml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Herd bulk tank goal: &lt;250,000 cells/ml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2652874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131</TotalTime>
  <Words>324</Words>
  <Application>Microsoft Office PowerPoint</Application>
  <PresentationFormat>Ekran Gösterisi (4:3)</PresentationFormat>
  <Paragraphs>99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Duman</vt:lpstr>
      <vt:lpstr>Milking Procedures</vt:lpstr>
      <vt:lpstr>Mastitis</vt:lpstr>
      <vt:lpstr>Cost of Mastitis</vt:lpstr>
      <vt:lpstr>Two Classifications of Mastitis</vt:lpstr>
      <vt:lpstr>Sources of Contamination</vt:lpstr>
      <vt:lpstr>Detecting Mastitis</vt:lpstr>
      <vt:lpstr>California Mastitis Test</vt:lpstr>
      <vt:lpstr>California Mastitis Test</vt:lpstr>
      <vt:lpstr>Somatic Cell Count</vt:lpstr>
      <vt:lpstr>Why Do We Worry?</vt:lpstr>
      <vt:lpstr>What Can We Do?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Milk Quality &amp; Mastitis</dc:title>
  <dc:creator>Emily</dc:creator>
  <cp:lastModifiedBy>Halit</cp:lastModifiedBy>
  <cp:revision>20</cp:revision>
  <dcterms:created xsi:type="dcterms:W3CDTF">2013-10-07T03:01:14Z</dcterms:created>
  <dcterms:modified xsi:type="dcterms:W3CDTF">2020-01-06T08:30:11Z</dcterms:modified>
</cp:coreProperties>
</file>