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8" r:id="rId5"/>
    <p:sldId id="259" r:id="rId6"/>
    <p:sldId id="260" r:id="rId7"/>
    <p:sldId id="262" r:id="rId8"/>
    <p:sldId id="264" r:id="rId9"/>
    <p:sldId id="265" r:id="rId10"/>
    <p:sldId id="282" r:id="rId11"/>
    <p:sldId id="266" r:id="rId12"/>
    <p:sldId id="283" r:id="rId13"/>
    <p:sldId id="267" r:id="rId14"/>
    <p:sldId id="284" r:id="rId15"/>
    <p:sldId id="285" r:id="rId16"/>
    <p:sldId id="268" r:id="rId17"/>
    <p:sldId id="269" r:id="rId18"/>
    <p:sldId id="270" r:id="rId19"/>
    <p:sldId id="271" r:id="rId20"/>
    <p:sldId id="272" r:id="rId21"/>
    <p:sldId id="286" r:id="rId22"/>
    <p:sldId id="287" r:id="rId23"/>
    <p:sldId id="273" r:id="rId24"/>
    <p:sldId id="274" r:id="rId25"/>
    <p:sldId id="275" r:id="rId26"/>
    <p:sldId id="276" r:id="rId27"/>
    <p:sldId id="277" r:id="rId28"/>
    <p:sldId id="278" r:id="rId29"/>
    <p:sldId id="279" r:id="rId30"/>
    <p:sldId id="288" r:id="rId31"/>
    <p:sldId id="289" r:id="rId32"/>
    <p:sldId id="290" r:id="rId33"/>
    <p:sldId id="291" r:id="rId34"/>
    <p:sldId id="292" r:id="rId35"/>
    <p:sldId id="293" r:id="rId36"/>
    <p:sldId id="280"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11.10.2011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r.wikipedia.org/w/index.php?title=Dosya:Ibnhaldun.jpg&amp;filetimestamp=20070220223912"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tr.wikipedia.org/wiki/End%C3%BCl%C3%BCs" TargetMode="External"/><Relationship Id="rId3" Type="http://schemas.openxmlformats.org/officeDocument/2006/relationships/hyperlink" Target="http://tr.wikipedia.org/wiki/Tunus" TargetMode="External"/><Relationship Id="rId7" Type="http://schemas.openxmlformats.org/officeDocument/2006/relationships/hyperlink" Target="http://tr.wikipedia.org/w/index.php?title=Hadramut&amp;action=edit&amp;redlink=1" TargetMode="External"/><Relationship Id="rId2" Type="http://schemas.openxmlformats.org/officeDocument/2006/relationships/hyperlink" Target="http://tr.wikipedia.org/wiki/1332" TargetMode="External"/><Relationship Id="rId1" Type="http://schemas.openxmlformats.org/officeDocument/2006/relationships/slideLayout" Target="../slideLayouts/slideLayout2.xml"/><Relationship Id="rId6" Type="http://schemas.openxmlformats.org/officeDocument/2006/relationships/hyperlink" Target="http://tr.wikipedia.org/wiki/Yemen" TargetMode="External"/><Relationship Id="rId5" Type="http://schemas.openxmlformats.org/officeDocument/2006/relationships/hyperlink" Target="http://tr.wikipedia.org/wiki/Araplar_(halk)" TargetMode="External"/><Relationship Id="rId10" Type="http://schemas.openxmlformats.org/officeDocument/2006/relationships/image" Target="../media/image4.png"/><Relationship Id="rId4" Type="http://schemas.openxmlformats.org/officeDocument/2006/relationships/hyperlink" Target="http://tr.wikipedia.org/wiki/Sahabi" TargetMode="External"/><Relationship Id="rId9" Type="http://schemas.openxmlformats.org/officeDocument/2006/relationships/hyperlink" Target="http://tr.wikipedia.org/wiki/Hicr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tr.wikipedia.org/wiki/%C4%B0bn_R%C3%BC%C5%9Ft" TargetMode="External"/><Relationship Id="rId13" Type="http://schemas.openxmlformats.org/officeDocument/2006/relationships/hyperlink" Target="http://tr.wikipedia.org/wiki/B%C3%BCy%C3%BCk_Veba_Salg%C4%B1n%C4%B1" TargetMode="External"/><Relationship Id="rId3" Type="http://schemas.openxmlformats.org/officeDocument/2006/relationships/hyperlink" Target="http://tr.wikipedia.org/wiki/F%C4%B1k%C4%B1h" TargetMode="External"/><Relationship Id="rId7" Type="http://schemas.openxmlformats.org/officeDocument/2006/relationships/hyperlink" Target="http://tr.wikipedia.org/wiki/Felsefe" TargetMode="External"/><Relationship Id="rId12" Type="http://schemas.openxmlformats.org/officeDocument/2006/relationships/hyperlink" Target="http://tr.wikipedia.org/wiki/Tunus_(%C5%9Fehir)" TargetMode="External"/><Relationship Id="rId2" Type="http://schemas.openxmlformats.org/officeDocument/2006/relationships/hyperlink" Target="http://tr.wikipedia.org/wiki/Kur'an" TargetMode="External"/><Relationship Id="rId1" Type="http://schemas.openxmlformats.org/officeDocument/2006/relationships/slideLayout" Target="../slideLayouts/slideLayout2.xml"/><Relationship Id="rId6" Type="http://schemas.openxmlformats.org/officeDocument/2006/relationships/hyperlink" Target="http://tr.wikipedia.org/wiki/Mant%C4%B1k" TargetMode="External"/><Relationship Id="rId11" Type="http://schemas.openxmlformats.org/officeDocument/2006/relationships/hyperlink" Target="http://tr.wikipedia.org/w/index.php?title=%C5%9Eerafeddin_al-Tusi&amp;action=edit&amp;redlink=1" TargetMode="External"/><Relationship Id="rId5" Type="http://schemas.openxmlformats.org/officeDocument/2006/relationships/hyperlink" Target="http://tr.wikipedia.org/wiki/Matematik" TargetMode="External"/><Relationship Id="rId10" Type="http://schemas.openxmlformats.org/officeDocument/2006/relationships/hyperlink" Target="http://tr.wikipedia.org/w/index.php?title=Fahreddin_Razi&amp;action=edit&amp;redlink=1" TargetMode="External"/><Relationship Id="rId4" Type="http://schemas.openxmlformats.org/officeDocument/2006/relationships/hyperlink" Target="http://tr.wikipedia.org/w/index.php?title=Al-%C4%80bil%C4%AB&amp;action=edit&amp;redlink=1" TargetMode="External"/><Relationship Id="rId9" Type="http://schemas.openxmlformats.org/officeDocument/2006/relationships/hyperlink" Target="http://tr.wikipedia.org/wiki/%C4%B0bn_Sina" TargetMode="External"/><Relationship Id="rId1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hyperlink" Target="http://tr.wikipedia.org/wiki/Mukaddi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tr.wikipedia.org/wiki/Liber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d/df/Ibn_Chaldun.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b="1" dirty="0" smtClean="0">
                <a:solidFill>
                  <a:schemeClr val="accent2">
                    <a:lumMod val="75000"/>
                  </a:schemeClr>
                </a:solidFill>
              </a:rPr>
              <a:t>İBN HALDUN</a:t>
            </a:r>
            <a:endParaRPr lang="tr-TR" b="1" dirty="0">
              <a:solidFill>
                <a:schemeClr val="accent2">
                  <a:lumMod val="75000"/>
                </a:schemeClr>
              </a:solidFill>
            </a:endParaRPr>
          </a:p>
        </p:txBody>
      </p:sp>
      <p:pic>
        <p:nvPicPr>
          <p:cNvPr id="1026" name="Picture 2" descr="http://upload.wikimedia.org/wikipedia/tr/c/cf/Ibnhaldun.jpg">
            <a:hlinkClick r:id="rId2"/>
          </p:cNvPr>
          <p:cNvPicPr>
            <a:picLocks noChangeAspect="1" noChangeArrowheads="1"/>
          </p:cNvPicPr>
          <p:nvPr/>
        </p:nvPicPr>
        <p:blipFill>
          <a:blip r:embed="rId3" cstate="print"/>
          <a:srcRect/>
          <a:stretch>
            <a:fillRect/>
          </a:stretch>
        </p:blipFill>
        <p:spPr bwMode="auto">
          <a:xfrm>
            <a:off x="285720" y="571480"/>
            <a:ext cx="1905000" cy="2571751"/>
          </a:xfrm>
          <a:prstGeom prst="rect">
            <a:avLst/>
          </a:prstGeom>
          <a:noFill/>
        </p:spPr>
      </p:pic>
      <p:pic>
        <p:nvPicPr>
          <p:cNvPr id="4" name="Picture 5" descr="http://www.timeturk.com/resim/tr/2009/05/30/isam-dan-ibn-haldun-sempozyumu.jpg"/>
          <p:cNvPicPr>
            <a:picLocks noChangeAspect="1" noChangeArrowheads="1"/>
          </p:cNvPicPr>
          <p:nvPr/>
        </p:nvPicPr>
        <p:blipFill>
          <a:blip r:embed="rId4" cstate="print"/>
          <a:srcRect/>
          <a:stretch>
            <a:fillRect/>
          </a:stretch>
        </p:blipFill>
        <p:spPr bwMode="auto">
          <a:xfrm>
            <a:off x="6357950" y="500042"/>
            <a:ext cx="2381250" cy="1952625"/>
          </a:xfrm>
          <a:prstGeom prst="rect">
            <a:avLst/>
          </a:prstGeom>
          <a:noFill/>
        </p:spPr>
      </p:pic>
      <p:pic>
        <p:nvPicPr>
          <p:cNvPr id="15362" name="Picture 2" descr="http://img526.imageshack.us/img526/6344/bnhaldunbj0.png"/>
          <p:cNvPicPr>
            <a:picLocks noChangeAspect="1" noChangeArrowheads="1"/>
          </p:cNvPicPr>
          <p:nvPr/>
        </p:nvPicPr>
        <p:blipFill>
          <a:blip r:embed="rId5" cstate="print"/>
          <a:srcRect/>
          <a:stretch>
            <a:fillRect/>
          </a:stretch>
        </p:blipFill>
        <p:spPr bwMode="auto">
          <a:xfrm>
            <a:off x="3143240" y="4214818"/>
            <a:ext cx="2657475" cy="23431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179512" y="908720"/>
            <a:ext cx="8964488" cy="5217443"/>
          </a:xfrm>
        </p:spPr>
        <p:txBody>
          <a:bodyPr>
            <a:noAutofit/>
          </a:bodyPr>
          <a:lstStyle/>
          <a:p>
            <a:r>
              <a:rPr lang="tr-TR" sz="2000" dirty="0" smtClean="0">
                <a:solidFill>
                  <a:schemeClr val="accent2">
                    <a:lumMod val="75000"/>
                  </a:schemeClr>
                </a:solidFill>
              </a:rPr>
              <a:t>Ayrıca </a:t>
            </a:r>
            <a:r>
              <a:rPr lang="tr-TR" sz="2000" dirty="0" smtClean="0">
                <a:solidFill>
                  <a:schemeClr val="accent2">
                    <a:lumMod val="75000"/>
                  </a:schemeClr>
                </a:solidFill>
              </a:rPr>
              <a:t>nedensellik ilkesi tarihçiyi, geçmişteki olayların toplumsal, siyasal, coğrafi, etnik, kültürel vb etkenlerini de incelemeye götürür. Bizzat </a:t>
            </a:r>
            <a:r>
              <a:rPr lang="tr-TR" sz="2000" dirty="0" err="1" smtClean="0">
                <a:solidFill>
                  <a:schemeClr val="accent2">
                    <a:lumMod val="75000"/>
                  </a:schemeClr>
                </a:solidFill>
              </a:rPr>
              <a:t>İbni</a:t>
            </a:r>
            <a:r>
              <a:rPr lang="tr-TR" sz="2000" dirty="0" smtClean="0">
                <a:solidFill>
                  <a:schemeClr val="accent2">
                    <a:lumMod val="75000"/>
                  </a:schemeClr>
                </a:solidFill>
              </a:rPr>
              <a:t> Haldun, tarih biliminden bunu anlamış ve dev yapıtı Mukaddime’de başarıyla uygulamıştır. Sıradan olayların anlatımından öte «tarih fenni» veya bilimi, olayların «dış»</a:t>
            </a:r>
            <a:r>
              <a:rPr lang="tr-TR" sz="2000" dirty="0" err="1" smtClean="0">
                <a:solidFill>
                  <a:schemeClr val="accent2">
                    <a:lumMod val="75000"/>
                  </a:schemeClr>
                </a:solidFill>
              </a:rPr>
              <a:t>ıyla</a:t>
            </a:r>
            <a:r>
              <a:rPr lang="tr-TR" sz="2000" dirty="0" smtClean="0">
                <a:solidFill>
                  <a:schemeClr val="accent2">
                    <a:lumMod val="75000"/>
                  </a:schemeClr>
                </a:solidFill>
              </a:rPr>
              <a:t> (zahir) yetinmez; «iç» yüzüne (bütün) de bakar, Böylece «siyasetin temelleri, uygarlığın (ümran) doğası, insani topluluğun türlü durumları,tarih incelemelerinde vazgeçilmez birer öğe olarak büyük önem kazanır. </a:t>
            </a:r>
          </a:p>
          <a:p>
            <a:r>
              <a:rPr lang="tr-TR" sz="2000" dirty="0" err="1" smtClean="0">
                <a:solidFill>
                  <a:schemeClr val="accent2">
                    <a:lumMod val="75000"/>
                  </a:schemeClr>
                </a:solidFill>
              </a:rPr>
              <a:t>İbni</a:t>
            </a:r>
            <a:r>
              <a:rPr lang="tr-TR" sz="2000" dirty="0" smtClean="0">
                <a:solidFill>
                  <a:schemeClr val="accent2">
                    <a:lumMod val="75000"/>
                  </a:schemeClr>
                </a:solidFill>
              </a:rPr>
              <a:t> Haldun, tarihçiliği eski dönemlerin felsefe tanımıyla« eşyanın gerçeklerini bilme, kavrama» olarak anlar. Kendisinden önceki tarihçileri, tarihin bu «</a:t>
            </a:r>
            <a:r>
              <a:rPr lang="tr-TR" sz="2000" dirty="0" err="1" smtClean="0">
                <a:solidFill>
                  <a:schemeClr val="accent2">
                    <a:lumMod val="75000"/>
                  </a:schemeClr>
                </a:solidFill>
              </a:rPr>
              <a:t>bâtın</a:t>
            </a:r>
            <a:r>
              <a:rPr lang="tr-TR" sz="2000" dirty="0" smtClean="0">
                <a:solidFill>
                  <a:schemeClr val="accent2">
                    <a:lumMod val="75000"/>
                  </a:schemeClr>
                </a:solidFill>
              </a:rPr>
              <a:t>» yanını görememiş olmakla suçlar ve onların hangi noktalarda yanlışlar yaptıklarını örnekleriyle anlatır.</a:t>
            </a:r>
            <a:br>
              <a:rPr lang="tr-TR" sz="2000" dirty="0" smtClean="0">
                <a:solidFill>
                  <a:schemeClr val="accent2">
                    <a:lumMod val="75000"/>
                  </a:schemeClr>
                </a:solidFill>
              </a:rPr>
            </a:br>
            <a:r>
              <a:rPr lang="tr-TR" sz="2000" dirty="0" smtClean="0">
                <a:solidFill>
                  <a:schemeClr val="accent2">
                    <a:lumMod val="75000"/>
                  </a:schemeClr>
                </a:solidFill>
              </a:rPr>
              <a:t>Bilginimiz, ilk kez kendisinin «çok soylu ve çok değerli» bir tarih bilimi başlattığını söyleyerek övünmüş ve bunun kendisine bir Tanrı vergisi olduğunu ima etmiştir. Ancak, yeri geldikçe yetersizliğini belirterek okuyucusunun kendisini eleştirmesini, verdiği yanlış bilgiler varsa bunları düzeltmesini isteme erdemini de göstermiştir. Yer yer eski tarihçileri suçlarken, bazen de «eski kültür çağlarından bize ulaşmayan eserler ulaşanlardan daha çok olduğuna ve insan oğlunun yetiştirdiği düşünürlerin sayısı oldukça kabarık bulunduğuna göre» bu konuda «geçmişi suçlamanın doğru olmayacağını» belirtmiştir.</a:t>
            </a:r>
            <a:br>
              <a:rPr lang="tr-TR" sz="2000" dirty="0" smtClean="0">
                <a:solidFill>
                  <a:schemeClr val="accent2">
                    <a:lumMod val="75000"/>
                  </a:schemeClr>
                </a:solidFill>
              </a:rPr>
            </a:br>
            <a:endParaRPr lang="tr-TR" sz="2000" dirty="0">
              <a:solidFill>
                <a:schemeClr val="accent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96752"/>
          </a:xfrm>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179512" y="1196752"/>
            <a:ext cx="8856984" cy="4929411"/>
          </a:xfrm>
        </p:spPr>
        <p:txBody>
          <a:bodyPr>
            <a:noAutofit/>
          </a:bodyPr>
          <a:lstStyle/>
          <a:p>
            <a:r>
              <a:rPr lang="tr-TR" sz="2400" b="1" dirty="0" smtClean="0">
                <a:solidFill>
                  <a:schemeClr val="accent2">
                    <a:lumMod val="75000"/>
                  </a:schemeClr>
                </a:solidFill>
              </a:rPr>
              <a:t>Toplumbilim</a:t>
            </a:r>
            <a:r>
              <a:rPr lang="tr-TR" sz="2400" dirty="0" smtClean="0">
                <a:solidFill>
                  <a:schemeClr val="accent2">
                    <a:lumMod val="75000"/>
                  </a:schemeClr>
                </a:solidFill>
              </a:rPr>
              <a:t/>
            </a:r>
            <a:br>
              <a:rPr lang="tr-TR" sz="2400" dirty="0" smtClean="0">
                <a:solidFill>
                  <a:schemeClr val="accent2">
                    <a:lumMod val="75000"/>
                  </a:schemeClr>
                </a:solidFill>
              </a:rPr>
            </a:br>
            <a:r>
              <a:rPr lang="tr-TR" sz="2400" dirty="0" err="1" smtClean="0">
                <a:solidFill>
                  <a:schemeClr val="accent2">
                    <a:lumMod val="75000"/>
                  </a:schemeClr>
                </a:solidFill>
              </a:rPr>
              <a:t>İbni</a:t>
            </a:r>
            <a:r>
              <a:rPr lang="tr-TR" sz="2400" dirty="0" smtClean="0">
                <a:solidFill>
                  <a:schemeClr val="accent2">
                    <a:lumMod val="75000"/>
                  </a:schemeClr>
                </a:solidFill>
              </a:rPr>
              <a:t> Haldun toplumbiliminin yeterince kavranabilmesi ve öz günlüğünün saptanabilmesi için, bu alandaki temel kavramlarından ikisi üzerinde özellikle durulması yeterli olacaktır:</a:t>
            </a:r>
            <a:br>
              <a:rPr lang="tr-TR" sz="2400" dirty="0" smtClean="0">
                <a:solidFill>
                  <a:schemeClr val="accent2">
                    <a:lumMod val="75000"/>
                  </a:schemeClr>
                </a:solidFill>
              </a:rPr>
            </a:br>
            <a:r>
              <a:rPr lang="tr-TR" sz="2400" b="1" dirty="0" err="1" smtClean="0">
                <a:solidFill>
                  <a:schemeClr val="accent2">
                    <a:lumMod val="75000"/>
                  </a:schemeClr>
                </a:solidFill>
              </a:rPr>
              <a:t>Umran</a:t>
            </a:r>
            <a:r>
              <a:rPr lang="tr-TR" sz="2400" dirty="0" smtClean="0">
                <a:solidFill>
                  <a:schemeClr val="accent2">
                    <a:lumMod val="75000"/>
                  </a:schemeClr>
                </a:solidFill>
              </a:rPr>
              <a:t>. </a:t>
            </a:r>
            <a:r>
              <a:rPr lang="tr-TR" sz="2400" dirty="0" err="1" smtClean="0">
                <a:solidFill>
                  <a:schemeClr val="accent2">
                    <a:lumMod val="75000"/>
                  </a:schemeClr>
                </a:solidFill>
              </a:rPr>
              <a:t>İbni</a:t>
            </a:r>
            <a:r>
              <a:rPr lang="tr-TR" sz="2400" dirty="0" smtClean="0">
                <a:solidFill>
                  <a:schemeClr val="accent2">
                    <a:lumMod val="75000"/>
                  </a:schemeClr>
                </a:solidFill>
              </a:rPr>
              <a:t> Haldun «</a:t>
            </a:r>
            <a:r>
              <a:rPr lang="tr-TR" sz="2400" dirty="0" err="1" smtClean="0">
                <a:solidFill>
                  <a:schemeClr val="accent2">
                    <a:lumMod val="75000"/>
                  </a:schemeClr>
                </a:solidFill>
              </a:rPr>
              <a:t>umran</a:t>
            </a:r>
            <a:r>
              <a:rPr lang="tr-TR" sz="2400" dirty="0" smtClean="0">
                <a:solidFill>
                  <a:schemeClr val="accent2">
                    <a:lumMod val="75000"/>
                  </a:schemeClr>
                </a:solidFill>
              </a:rPr>
              <a:t>» terimine, yerine göre az çok değişik anlamlar yüklemiştir. Bir tanıma göre </a:t>
            </a:r>
            <a:r>
              <a:rPr lang="tr-TR" sz="2400" dirty="0" err="1" smtClean="0">
                <a:solidFill>
                  <a:schemeClr val="accent2">
                    <a:lumMod val="75000"/>
                  </a:schemeClr>
                </a:solidFill>
              </a:rPr>
              <a:t>umran</a:t>
            </a:r>
            <a:r>
              <a:rPr lang="tr-TR" sz="2400" dirty="0" smtClean="0">
                <a:solidFill>
                  <a:schemeClr val="accent2">
                    <a:lumMod val="75000"/>
                  </a:schemeClr>
                </a:solidFill>
              </a:rPr>
              <a:t> «gereksinimlerin karşılanması ve kaynaşmanın sağlanması amacıyla insanların köylerde ve kentlerde toplanmaları» olgusudur. Başka bir deyişle </a:t>
            </a:r>
            <a:r>
              <a:rPr lang="tr-TR" sz="2400" dirty="0" err="1" smtClean="0">
                <a:solidFill>
                  <a:schemeClr val="accent2">
                    <a:lumMod val="75000"/>
                  </a:schemeClr>
                </a:solidFill>
              </a:rPr>
              <a:t>umran</a:t>
            </a:r>
            <a:r>
              <a:rPr lang="tr-TR" sz="2400" dirty="0" smtClean="0">
                <a:solidFill>
                  <a:schemeClr val="accent2">
                    <a:lumMod val="75000"/>
                  </a:schemeClr>
                </a:solidFill>
              </a:rPr>
              <a:t>, geçinmek için yardımlaşmak zorunda olan insanların bir yerde toplanarak orayı «mamur</a:t>
            </a:r>
            <a:br>
              <a:rPr lang="tr-TR" sz="2400" dirty="0" smtClean="0">
                <a:solidFill>
                  <a:schemeClr val="accent2">
                    <a:lumMod val="75000"/>
                  </a:schemeClr>
                </a:solidFill>
              </a:rPr>
            </a:br>
            <a:r>
              <a:rPr lang="tr-TR" sz="2400" dirty="0" smtClean="0">
                <a:solidFill>
                  <a:schemeClr val="accent2">
                    <a:lumMod val="75000"/>
                  </a:schemeClr>
                </a:solidFill>
              </a:rPr>
              <a:t>etmeleri», şenlendirmeleridir. İkinci bir tanımda </a:t>
            </a:r>
            <a:r>
              <a:rPr lang="tr-TR" sz="2400" dirty="0" err="1" smtClean="0">
                <a:solidFill>
                  <a:schemeClr val="accent2">
                    <a:lumMod val="75000"/>
                  </a:schemeClr>
                </a:solidFill>
              </a:rPr>
              <a:t>umran</a:t>
            </a:r>
            <a:r>
              <a:rPr lang="tr-TR" sz="2400" dirty="0" smtClean="0">
                <a:solidFill>
                  <a:schemeClr val="accent2">
                    <a:lumMod val="75000"/>
                  </a:schemeClr>
                </a:solidFill>
              </a:rPr>
              <a:t> yalnızca «insansal topluluk» (insan? </a:t>
            </a:r>
            <a:r>
              <a:rPr lang="tr-TR" sz="2400" dirty="0" err="1" smtClean="0">
                <a:solidFill>
                  <a:schemeClr val="accent2">
                    <a:lumMod val="75000"/>
                  </a:schemeClr>
                </a:solidFill>
              </a:rPr>
              <a:t>ictima</a:t>
            </a:r>
            <a:r>
              <a:rPr lang="tr-TR" sz="2400" dirty="0" smtClean="0">
                <a:solidFill>
                  <a:schemeClr val="accent2">
                    <a:lumMod val="75000"/>
                  </a:schemeClr>
                </a:solidFill>
              </a:rPr>
              <a:t>) biçiminde iki kelimeyle açıklanarak yerleşme unsuru tanımın dışında tutulmuştur. Bu tanıma uygun olarak </a:t>
            </a:r>
            <a:r>
              <a:rPr lang="tr-TR" sz="2400" dirty="0" err="1" smtClean="0">
                <a:solidFill>
                  <a:schemeClr val="accent2">
                    <a:lumMod val="75000"/>
                  </a:schemeClr>
                </a:solidFill>
              </a:rPr>
              <a:t>Ibni</a:t>
            </a:r>
            <a:r>
              <a:rPr lang="tr-TR" sz="2400" dirty="0" smtClean="0">
                <a:solidFill>
                  <a:schemeClr val="accent2">
                    <a:lumMod val="75000"/>
                  </a:schemeClr>
                </a:solidFill>
              </a:rPr>
              <a:t> Haldun, </a:t>
            </a:r>
            <a:r>
              <a:rPr lang="tr-TR" sz="2400" dirty="0" err="1" smtClean="0">
                <a:solidFill>
                  <a:schemeClr val="accent2">
                    <a:lumMod val="75000"/>
                  </a:schemeClr>
                </a:solidFill>
              </a:rPr>
              <a:t>umranı</a:t>
            </a:r>
            <a:r>
              <a:rPr lang="tr-TR" sz="2400" dirty="0" smtClean="0">
                <a:solidFill>
                  <a:schemeClr val="accent2">
                    <a:lumMod val="75000"/>
                  </a:schemeClr>
                </a:solidFill>
              </a:rPr>
              <a:t> «</a:t>
            </a:r>
            <a:r>
              <a:rPr lang="tr-TR" sz="2400" dirty="0" err="1" smtClean="0">
                <a:solidFill>
                  <a:schemeClr val="accent2">
                    <a:lumMod val="75000"/>
                  </a:schemeClr>
                </a:solidFill>
              </a:rPr>
              <a:t>hazeri</a:t>
            </a:r>
            <a:r>
              <a:rPr lang="tr-TR" sz="2400" dirty="0" smtClean="0">
                <a:solidFill>
                  <a:schemeClr val="accent2">
                    <a:lumMod val="75000"/>
                  </a:schemeClr>
                </a:solidFill>
              </a:rPr>
              <a:t> </a:t>
            </a:r>
            <a:r>
              <a:rPr lang="tr-TR" sz="2400" dirty="0" err="1" smtClean="0">
                <a:solidFill>
                  <a:schemeClr val="accent2">
                    <a:lumMod val="75000"/>
                  </a:schemeClr>
                </a:solidFill>
              </a:rPr>
              <a:t>umran</a:t>
            </a:r>
            <a:r>
              <a:rPr lang="tr-TR" sz="2400" dirty="0" smtClean="0">
                <a:solidFill>
                  <a:schemeClr val="accent2">
                    <a:lumMod val="75000"/>
                  </a:schemeClr>
                </a:solidFill>
              </a:rPr>
              <a:t>» (yerleşik uygarlık) ve «bedevi </a:t>
            </a:r>
            <a:r>
              <a:rPr lang="tr-TR" sz="2400" dirty="0" err="1" smtClean="0">
                <a:solidFill>
                  <a:schemeClr val="accent2">
                    <a:lumMod val="75000"/>
                  </a:schemeClr>
                </a:solidFill>
              </a:rPr>
              <a:t>umran</a:t>
            </a:r>
            <a:r>
              <a:rPr lang="tr-TR" sz="2400" dirty="0" smtClean="0">
                <a:solidFill>
                  <a:schemeClr val="accent2">
                    <a:lumMod val="75000"/>
                  </a:schemeClr>
                </a:solidFill>
              </a:rPr>
              <a:t>» (göçebe uygarlık) diye ikiye ayırmıştır.</a:t>
            </a:r>
            <a:br>
              <a:rPr lang="tr-TR" sz="2400" dirty="0" smtClean="0">
                <a:solidFill>
                  <a:schemeClr val="accent2">
                    <a:lumMod val="75000"/>
                  </a:schemeClr>
                </a:solidFill>
              </a:rPr>
            </a:br>
            <a:r>
              <a:rPr lang="tr-TR" sz="2400" dirty="0" smtClean="0">
                <a:solidFill>
                  <a:schemeClr val="accent2">
                    <a:lumMod val="75000"/>
                  </a:schemeClr>
                </a:solidFill>
              </a:rPr>
              <a:t/>
            </a:r>
            <a:br>
              <a:rPr lang="tr-TR" sz="2400" dirty="0" smtClean="0">
                <a:solidFill>
                  <a:schemeClr val="accent2">
                    <a:lumMod val="75000"/>
                  </a:schemeClr>
                </a:solidFill>
              </a:rPr>
            </a:br>
            <a:endParaRPr lang="tr-TR" sz="2400" dirty="0">
              <a:solidFill>
                <a:schemeClr val="accent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792088"/>
          </a:xfrm>
        </p:spPr>
        <p:txBody>
          <a:bodyPr>
            <a:normAutofit/>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179512" y="1052736"/>
            <a:ext cx="8784976" cy="5073427"/>
          </a:xfrm>
        </p:spPr>
        <p:txBody>
          <a:bodyPr>
            <a:noAutofit/>
          </a:bodyPr>
          <a:lstStyle/>
          <a:p>
            <a:r>
              <a:rPr lang="tr-TR" sz="2200" b="1" dirty="0" smtClean="0">
                <a:solidFill>
                  <a:schemeClr val="accent2">
                    <a:lumMod val="75000"/>
                  </a:schemeClr>
                </a:solidFill>
              </a:rPr>
              <a:t>Toplumbilim</a:t>
            </a:r>
            <a:r>
              <a:rPr lang="tr-TR" sz="2200" dirty="0" smtClean="0">
                <a:solidFill>
                  <a:schemeClr val="accent2">
                    <a:lumMod val="75000"/>
                  </a:schemeClr>
                </a:solidFill>
              </a:rPr>
              <a:t/>
            </a:r>
            <a:br>
              <a:rPr lang="tr-TR" sz="2200" dirty="0" smtClean="0">
                <a:solidFill>
                  <a:schemeClr val="accent2">
                    <a:lumMod val="75000"/>
                  </a:schemeClr>
                </a:solidFill>
              </a:rPr>
            </a:br>
            <a:r>
              <a:rPr lang="tr-TR" sz="2200" dirty="0" err="1" smtClean="0">
                <a:solidFill>
                  <a:schemeClr val="accent2">
                    <a:lumMod val="75000"/>
                  </a:schemeClr>
                </a:solidFill>
              </a:rPr>
              <a:t>lbni</a:t>
            </a:r>
            <a:r>
              <a:rPr lang="tr-TR" sz="2200" dirty="0" smtClean="0">
                <a:solidFill>
                  <a:schemeClr val="accent2">
                    <a:lumMod val="75000"/>
                  </a:schemeClr>
                </a:solidFill>
              </a:rPr>
              <a:t> </a:t>
            </a:r>
            <a:r>
              <a:rPr lang="tr-TR" sz="2200" dirty="0" smtClean="0">
                <a:solidFill>
                  <a:schemeClr val="accent2">
                    <a:lumMod val="75000"/>
                  </a:schemeClr>
                </a:solidFill>
              </a:rPr>
              <a:t>Haldun’un «</a:t>
            </a:r>
            <a:r>
              <a:rPr lang="tr-TR" sz="2200" dirty="0" err="1" smtClean="0">
                <a:solidFill>
                  <a:schemeClr val="accent2">
                    <a:lumMod val="75000"/>
                  </a:schemeClr>
                </a:solidFill>
              </a:rPr>
              <a:t>umran</a:t>
            </a:r>
            <a:r>
              <a:rPr lang="tr-TR" sz="2200" dirty="0" smtClean="0">
                <a:solidFill>
                  <a:schemeClr val="accent2">
                    <a:lumMod val="75000"/>
                  </a:schemeClr>
                </a:solidFill>
              </a:rPr>
              <a:t> ilmi»</a:t>
            </a:r>
            <a:r>
              <a:rPr lang="tr-TR" sz="2200" dirty="0" err="1" smtClean="0">
                <a:solidFill>
                  <a:schemeClr val="accent2">
                    <a:lumMod val="75000"/>
                  </a:schemeClr>
                </a:solidFill>
              </a:rPr>
              <a:t>nin</a:t>
            </a:r>
            <a:r>
              <a:rPr lang="tr-TR" sz="2200" dirty="0" smtClean="0">
                <a:solidFill>
                  <a:schemeClr val="accent2">
                    <a:lumMod val="75000"/>
                  </a:schemeClr>
                </a:solidFill>
              </a:rPr>
              <a:t> çağdaş sosyolojide hangi terimle karşılanması gerektiği sorusu yeterince aydınlatılamamış; bu terime sosyoloji, tarih felsefesi, uygarlık bilimi, kültür bilimi gibi değişik karşılıklar önerilmiştir. Öyle görülüyor ki «</a:t>
            </a:r>
            <a:r>
              <a:rPr lang="tr-TR" sz="2200" dirty="0" err="1" smtClean="0">
                <a:solidFill>
                  <a:schemeClr val="accent2">
                    <a:lumMod val="75000"/>
                  </a:schemeClr>
                </a:solidFill>
              </a:rPr>
              <a:t>umran</a:t>
            </a:r>
            <a:r>
              <a:rPr lang="tr-TR" sz="2200" dirty="0" smtClean="0">
                <a:solidFill>
                  <a:schemeClr val="accent2">
                    <a:lumMod val="75000"/>
                  </a:schemeClr>
                </a:solidFill>
              </a:rPr>
              <a:t> ilmi», yerine göre tüm bu karşılıkları birlikte kapsayacak genişlikte olmakla birlikte, «</a:t>
            </a:r>
            <a:r>
              <a:rPr lang="tr-TR" sz="2200" dirty="0" err="1" smtClean="0">
                <a:solidFill>
                  <a:schemeClr val="accent2">
                    <a:lumMod val="75000"/>
                  </a:schemeClr>
                </a:solidFill>
              </a:rPr>
              <a:t>umran</a:t>
            </a:r>
            <a:r>
              <a:rPr lang="tr-TR" sz="2200" dirty="0" smtClean="0">
                <a:solidFill>
                  <a:schemeClr val="accent2">
                    <a:lumMod val="75000"/>
                  </a:schemeClr>
                </a:solidFill>
              </a:rPr>
              <a:t> sözcüğünün köküne ve Mukaddime’deki yaygın kullanılış biçimine bakarak bunu «uygarlık bilimi» diye anlamak doğruya en yakın olanıdır.</a:t>
            </a:r>
            <a:br>
              <a:rPr lang="tr-TR" sz="2200" dirty="0" smtClean="0">
                <a:solidFill>
                  <a:schemeClr val="accent2">
                    <a:lumMod val="75000"/>
                  </a:schemeClr>
                </a:solidFill>
              </a:rPr>
            </a:br>
            <a:r>
              <a:rPr lang="tr-TR" sz="2200" dirty="0" smtClean="0">
                <a:solidFill>
                  <a:schemeClr val="accent2">
                    <a:lumMod val="75000"/>
                  </a:schemeClr>
                </a:solidFill>
              </a:rPr>
              <a:t>Uygarlık biliminin konusu temelde «insansal topluluk»tur. Düşünüre göre nasıl ki maddenin kendine özgü bir doğası varsa, insansal topluluğun da ayırıcı ve süreklilik taşıyan bir doğası vardır. Fizik ve kimya gibi bilimlerin maddenin doğasını, onda olup biten olayları ve bu olaylar arasındaki neden-sonuç ilişkisini incelemesi gibi uygarlık bilimi de toplumların doğasını, toplumsal olaylar arasındaki neden-sonuç ilişkilerini araştırır ve yasalarını saptar. </a:t>
            </a:r>
            <a:r>
              <a:rPr lang="tr-TR" sz="2200" dirty="0" err="1" smtClean="0">
                <a:solidFill>
                  <a:schemeClr val="accent2">
                    <a:lumMod val="75000"/>
                  </a:schemeClr>
                </a:solidFill>
              </a:rPr>
              <a:t>İbni</a:t>
            </a:r>
            <a:r>
              <a:rPr lang="tr-TR" sz="2200" dirty="0" smtClean="0">
                <a:solidFill>
                  <a:schemeClr val="accent2">
                    <a:lumMod val="75000"/>
                  </a:schemeClr>
                </a:solidFill>
              </a:rPr>
              <a:t> Haldun’un, bu görüşleriyle, toplumsal olaylarda tam bir determinist olduğu anlaşılmaktadır.</a:t>
            </a:r>
            <a:br>
              <a:rPr lang="tr-TR" sz="2200" dirty="0" smtClean="0">
                <a:solidFill>
                  <a:schemeClr val="accent2">
                    <a:lumMod val="75000"/>
                  </a:schemeClr>
                </a:solidFill>
              </a:rPr>
            </a:br>
            <a:endParaRPr lang="tr-TR" sz="2200" dirty="0">
              <a:solidFill>
                <a:schemeClr val="accent2">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06090"/>
          </a:xfrm>
        </p:spPr>
        <p:txBody>
          <a:bodyPr>
            <a:normAutofit fontScale="90000"/>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179512" y="908720"/>
            <a:ext cx="8784976" cy="5217443"/>
          </a:xfrm>
        </p:spPr>
        <p:txBody>
          <a:bodyPr>
            <a:noAutofit/>
          </a:bodyPr>
          <a:lstStyle/>
          <a:p>
            <a:r>
              <a:rPr lang="tr-TR" sz="1800" b="1" dirty="0" smtClean="0">
                <a:solidFill>
                  <a:schemeClr val="accent2">
                    <a:lumMod val="75000"/>
                  </a:schemeClr>
                </a:solidFill>
              </a:rPr>
              <a:t>Asabiyet.</a:t>
            </a:r>
            <a:r>
              <a:rPr lang="tr-TR" sz="1800" dirty="0" smtClean="0">
                <a:solidFill>
                  <a:schemeClr val="accent2">
                    <a:lumMod val="75000"/>
                  </a:schemeClr>
                </a:solidFill>
              </a:rPr>
              <a:t> Terimin İslam öncesi dönemde taşıdığı «kabilecilik, ırkçılık» anlamı dolayısıyla İslam kültüründe asabiyet sürekli olumsuz ve itici bir kavram olarak görülmüş; özellikle Hz. Muhammed’in, bu anlamdaki asabiyeti kesin bir dille yermesi </a:t>
            </a:r>
            <a:r>
              <a:rPr lang="tr-TR" sz="1800" dirty="0" smtClean="0">
                <a:solidFill>
                  <a:schemeClr val="accent2">
                    <a:lumMod val="75000"/>
                  </a:schemeClr>
                </a:solidFill>
              </a:rPr>
              <a:t>ve reddetmesi </a:t>
            </a:r>
            <a:r>
              <a:rPr lang="tr-TR" sz="1800" dirty="0" smtClean="0">
                <a:solidFill>
                  <a:schemeClr val="accent2">
                    <a:lumMod val="75000"/>
                  </a:schemeClr>
                </a:solidFill>
              </a:rPr>
              <a:t>nedeniyle Müslüman bilginler ve daha çok da ahlakçılar asabiyeti bir erdemsizlik olarak değerlendirmişlerdir. İlk kez </a:t>
            </a:r>
            <a:r>
              <a:rPr lang="tr-TR" sz="1800" dirty="0" err="1" smtClean="0">
                <a:solidFill>
                  <a:schemeClr val="accent2">
                    <a:lumMod val="75000"/>
                  </a:schemeClr>
                </a:solidFill>
              </a:rPr>
              <a:t>İbni</a:t>
            </a:r>
            <a:r>
              <a:rPr lang="tr-TR" sz="1800" dirty="0" smtClean="0">
                <a:solidFill>
                  <a:schemeClr val="accent2">
                    <a:lumMod val="75000"/>
                  </a:schemeClr>
                </a:solidFill>
              </a:rPr>
              <a:t> Haldun, bu sözcüğe olumlu anlamlar yükleyerek ona kendi tarih ve devlet felsefesinde büyük ağırlık vermiştir, Ancak o, asabiyet teriminin kendi felsefesinde içerdiği anlamı açıkça gösteren tam bir tanımını vermemiştir. Bu yüzden çeşitli araştırmacılar, asabiyet teriminin </a:t>
            </a:r>
            <a:r>
              <a:rPr lang="tr-TR" sz="1800" b="1" dirty="0" smtClean="0">
                <a:solidFill>
                  <a:schemeClr val="accent2">
                    <a:lumMod val="75000"/>
                  </a:schemeClr>
                </a:solidFill>
              </a:rPr>
              <a:t>Mukaddime</a:t>
            </a:r>
            <a:r>
              <a:rPr lang="tr-TR" sz="1800" dirty="0" smtClean="0">
                <a:solidFill>
                  <a:schemeClr val="accent2">
                    <a:lumMod val="75000"/>
                  </a:schemeClr>
                </a:solidFill>
              </a:rPr>
              <a:t>’de dayanışma ruhu, cemaat ruhu, grup duygusu, kabilecilik, kan bağı, toplumsal dayanışma gibi kavramlardan biri ya da birkaçı için kullanıldığını belirtmişlerdir. Bununla birlikte </a:t>
            </a:r>
            <a:r>
              <a:rPr lang="tr-TR" sz="1800" dirty="0" err="1" smtClean="0">
                <a:solidFill>
                  <a:schemeClr val="accent2">
                    <a:lumMod val="75000"/>
                  </a:schemeClr>
                </a:solidFill>
              </a:rPr>
              <a:t>İbni</a:t>
            </a:r>
            <a:r>
              <a:rPr lang="tr-TR" sz="1800" dirty="0" smtClean="0">
                <a:solidFill>
                  <a:schemeClr val="accent2">
                    <a:lumMod val="75000"/>
                  </a:schemeClr>
                </a:solidFill>
              </a:rPr>
              <a:t> Haldun, asabiyeti, dar anlamda «savunma» (müdafaa) ya da «saldırı» (</a:t>
            </a:r>
            <a:r>
              <a:rPr lang="tr-TR" sz="1800" dirty="0" err="1" smtClean="0">
                <a:solidFill>
                  <a:schemeClr val="accent2">
                    <a:lumMod val="75000"/>
                  </a:schemeClr>
                </a:solidFill>
              </a:rPr>
              <a:t>mutalebe</a:t>
            </a:r>
            <a:r>
              <a:rPr lang="tr-TR" sz="1800" dirty="0" smtClean="0">
                <a:solidFill>
                  <a:schemeClr val="accent2">
                    <a:lumMod val="75000"/>
                  </a:schemeClr>
                </a:solidFill>
              </a:rPr>
              <a:t>) amacına yönelik mücadele enerjisi sağlayan toplumsal bilinç şeklinde anlamaktaysa da, Mukaddime’nin, bu konuyu işleyen ilk bölümlerinden anlaşıldığına göre asabiyeti, ırksal bağlarıyla da coğrafi, siyasal veya dinsel nedenlerin doğurduğu birlik ve dayanışma ruhu olarak incelemiştir. Bu nedenle asabiyeti şu ya da bu dönemdeki, çevredeki uygulanış seçimine göre değil, doğrudan doğruya insanoğlunun doğal bir özelliği ve en küçük </a:t>
            </a:r>
            <a:r>
              <a:rPr lang="tr-TR" sz="1800" dirty="0" err="1" smtClean="0">
                <a:solidFill>
                  <a:schemeClr val="accent2">
                    <a:lumMod val="75000"/>
                  </a:schemeClr>
                </a:solidFill>
              </a:rPr>
              <a:t>oplumsal</a:t>
            </a:r>
            <a:r>
              <a:rPr lang="tr-TR" sz="1800" dirty="0" smtClean="0">
                <a:solidFill>
                  <a:schemeClr val="accent2">
                    <a:lumMod val="75000"/>
                  </a:schemeClr>
                </a:solidFill>
              </a:rPr>
              <a:t> birliklerden en büyük devletle- re kadar bütün toplulukların kuruluş, gelişme ve yıkılışlarında </a:t>
            </a:r>
            <a:r>
              <a:rPr lang="tr-TR" sz="1800" dirty="0" err="1" smtClean="0">
                <a:solidFill>
                  <a:schemeClr val="accent2">
                    <a:lumMod val="75000"/>
                  </a:schemeClr>
                </a:solidFill>
              </a:rPr>
              <a:t>ro</a:t>
            </a:r>
            <a:r>
              <a:rPr lang="tr-TR" sz="1800" dirty="0" smtClean="0">
                <a:solidFill>
                  <a:schemeClr val="accent2">
                    <a:lumMod val="75000"/>
                  </a:schemeClr>
                </a:solidFill>
              </a:rPr>
              <a:t> </a:t>
            </a:r>
            <a:r>
              <a:rPr lang="tr-TR" sz="1800" dirty="0" err="1" smtClean="0">
                <a:solidFill>
                  <a:schemeClr val="accent2">
                    <a:lumMod val="75000"/>
                  </a:schemeClr>
                </a:solidFill>
              </a:rPr>
              <a:t>lü</a:t>
            </a:r>
            <a:r>
              <a:rPr lang="tr-TR" sz="1800" dirty="0" smtClean="0">
                <a:solidFill>
                  <a:schemeClr val="accent2">
                    <a:lumMod val="75000"/>
                  </a:schemeClr>
                </a:solidFill>
              </a:rPr>
              <a:t> bulunan bir kitle enerjisi olarak algılamakta; öfke duygusu, cin sel istekler vb öteki biyolojik ve psikolojik yetiler gibi asabiyet duygusunun da olumlu ya da olumsuz sonuçlar doğurabilecek yönlerinin bulunduğunu söylemektedir.</a:t>
            </a:r>
            <a:br>
              <a:rPr lang="tr-TR" sz="1800" dirty="0" smtClean="0">
                <a:solidFill>
                  <a:schemeClr val="accent2">
                    <a:lumMod val="75000"/>
                  </a:schemeClr>
                </a:solidFill>
              </a:rPr>
            </a:br>
            <a:endParaRPr lang="tr-TR" sz="1800" dirty="0">
              <a:solidFill>
                <a:schemeClr val="accent2">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0" y="980728"/>
            <a:ext cx="9144000" cy="5145435"/>
          </a:xfrm>
        </p:spPr>
        <p:txBody>
          <a:bodyPr>
            <a:noAutofit/>
          </a:bodyPr>
          <a:lstStyle/>
          <a:p>
            <a:r>
              <a:rPr lang="tr-TR" sz="1900" dirty="0" smtClean="0">
                <a:solidFill>
                  <a:schemeClr val="accent2">
                    <a:lumMod val="75000"/>
                  </a:schemeClr>
                </a:solidFill>
              </a:rPr>
              <a:t>Düşünüre </a:t>
            </a:r>
            <a:r>
              <a:rPr lang="tr-TR" sz="1900" dirty="0" smtClean="0">
                <a:solidFill>
                  <a:schemeClr val="accent2">
                    <a:lumMod val="75000"/>
                  </a:schemeClr>
                </a:solidFill>
              </a:rPr>
              <a:t>göre Hz, Muhammed’in (s.a.v) yerdiği asabiyet, haksız ve yanlış uygulamalarla ortaya çıkan «cahiliye (İslam öncesi) dönemi asabiyeti»</a:t>
            </a:r>
            <a:r>
              <a:rPr lang="tr-TR" sz="1900" dirty="0" err="1" smtClean="0">
                <a:solidFill>
                  <a:schemeClr val="accent2">
                    <a:lumMod val="75000"/>
                  </a:schemeClr>
                </a:solidFill>
              </a:rPr>
              <a:t>dir</a:t>
            </a:r>
            <a:r>
              <a:rPr lang="tr-TR" sz="1900" dirty="0" smtClean="0">
                <a:solidFill>
                  <a:schemeClr val="accent2">
                    <a:lumMod val="75000"/>
                  </a:schemeClr>
                </a:solidFill>
              </a:rPr>
              <a:t>. Buna karşılık asabiyetin doğru amaçlara ve Tanrı’nın buyruğunu gerçekleştirmeye hizmet yolunda kullanılması da mümkündür. Aslında devletler gibi «dinler ve şeriatlar» bile asabiyet desteğiyle kurulur, gelişir bu destekten yoksun </a:t>
            </a:r>
            <a:r>
              <a:rPr lang="tr-TR" sz="1900" dirty="0" smtClean="0">
                <a:solidFill>
                  <a:schemeClr val="accent2">
                    <a:lumMod val="75000"/>
                  </a:schemeClr>
                </a:solidFill>
              </a:rPr>
              <a:t>kalınca da </a:t>
            </a:r>
            <a:r>
              <a:rPr lang="tr-TR" sz="1900" dirty="0" smtClean="0">
                <a:solidFill>
                  <a:schemeClr val="accent2">
                    <a:lumMod val="75000"/>
                  </a:schemeClr>
                </a:solidFill>
              </a:rPr>
              <a:t>yıkılırlar. Asabiyet en ilkel şekliyle beşerin Doğasında bulunan saldırı ve düşmanlık eğilimlerine karşı yine aynı doğadan gelen, akraba vb yakınlara acıma duygusunun doğurduğu dayanışma eğilimidir. Gerçekte soy birliğinden başka </a:t>
            </a:r>
            <a:r>
              <a:rPr lang="tr-TR" sz="1900" dirty="0" smtClean="0">
                <a:solidFill>
                  <a:schemeClr val="accent2">
                    <a:lumMod val="75000"/>
                  </a:schemeClr>
                </a:solidFill>
              </a:rPr>
              <a:t>bir deyişle </a:t>
            </a:r>
            <a:r>
              <a:rPr lang="tr-TR" sz="1900" dirty="0" smtClean="0">
                <a:solidFill>
                  <a:schemeClr val="accent2">
                    <a:lumMod val="75000"/>
                  </a:schemeClr>
                </a:solidFill>
              </a:rPr>
              <a:t>organik yakınlıktan kaynaklanan, dolayısıyla en ileri derecesiyle ilkel (bedevi) topluluklarda bulunan asabiyet toplumların yerleşik ve uygar (</a:t>
            </a:r>
            <a:r>
              <a:rPr lang="tr-TR" sz="1900" dirty="0" err="1" smtClean="0">
                <a:solidFill>
                  <a:schemeClr val="accent2">
                    <a:lumMod val="75000"/>
                  </a:schemeClr>
                </a:solidFill>
              </a:rPr>
              <a:t>hazeri</a:t>
            </a:r>
            <a:r>
              <a:rPr lang="tr-TR" sz="1900" dirty="0" smtClean="0">
                <a:solidFill>
                  <a:schemeClr val="accent2">
                    <a:lumMod val="75000"/>
                  </a:schemeClr>
                </a:solidFill>
              </a:rPr>
              <a:t>) yaşama geçmeleri oranında gücünü kaybeden Çünkü bu durumda çeşidi nesepler</a:t>
            </a:r>
            <a:br>
              <a:rPr lang="tr-TR" sz="1900" dirty="0" smtClean="0">
                <a:solidFill>
                  <a:schemeClr val="accent2">
                    <a:lumMod val="75000"/>
                  </a:schemeClr>
                </a:solidFill>
              </a:rPr>
            </a:br>
            <a:r>
              <a:rPr lang="tr-TR" sz="1900" dirty="0" smtClean="0">
                <a:solidFill>
                  <a:schemeClr val="accent2">
                    <a:lumMod val="75000"/>
                  </a:schemeClr>
                </a:solidFill>
              </a:rPr>
              <a:t>arasında homojenliğin zayıflaması ve giderek ortadan kalkması soy birliğini olumsuz yönde etkileyecektir, Nitekim en güçlü asabiyet, birbirine en yakın akrabaya (en-</a:t>
            </a:r>
            <a:r>
              <a:rPr lang="tr-TR" sz="1900" dirty="0" err="1" smtClean="0">
                <a:solidFill>
                  <a:schemeClr val="accent2">
                    <a:lumMod val="75000"/>
                  </a:schemeClr>
                </a:solidFill>
              </a:rPr>
              <a:t>nesebü’l</a:t>
            </a:r>
            <a:r>
              <a:rPr lang="tr-TR" sz="1900" dirty="0" smtClean="0">
                <a:solidFill>
                  <a:schemeClr val="accent2">
                    <a:lumMod val="75000"/>
                  </a:schemeClr>
                </a:solidFill>
              </a:rPr>
              <a:t>-hassa) arasında bulunur ve nesep uzak akrabaya (en-</a:t>
            </a:r>
            <a:r>
              <a:rPr lang="tr-TR" sz="1900" dirty="0" err="1" smtClean="0">
                <a:solidFill>
                  <a:schemeClr val="accent2">
                    <a:lumMod val="75000"/>
                  </a:schemeClr>
                </a:solidFill>
              </a:rPr>
              <a:t>nesebü’l</a:t>
            </a:r>
            <a:r>
              <a:rPr lang="tr-TR" sz="1900" dirty="0" smtClean="0">
                <a:solidFill>
                  <a:schemeClr val="accent2">
                    <a:lumMod val="75000"/>
                  </a:schemeClr>
                </a:solidFill>
              </a:rPr>
              <a:t>-</a:t>
            </a:r>
            <a:r>
              <a:rPr lang="tr-TR" sz="1900" dirty="0" err="1" smtClean="0">
                <a:solidFill>
                  <a:schemeClr val="accent2">
                    <a:lumMod val="75000"/>
                  </a:schemeClr>
                </a:solidFill>
              </a:rPr>
              <a:t>âmme</a:t>
            </a:r>
            <a:r>
              <a:rPr lang="tr-TR" sz="1900" dirty="0" smtClean="0">
                <a:solidFill>
                  <a:schemeClr val="accent2">
                    <a:lumMod val="75000"/>
                  </a:schemeClr>
                </a:solidFill>
              </a:rPr>
              <a:t>) yayıldıkça asabiyet de zayıflar. </a:t>
            </a:r>
            <a:r>
              <a:rPr lang="tr-TR" sz="1900" dirty="0" err="1" smtClean="0">
                <a:solidFill>
                  <a:schemeClr val="accent2">
                    <a:lumMod val="75000"/>
                  </a:schemeClr>
                </a:solidFill>
              </a:rPr>
              <a:t>İbni</a:t>
            </a:r>
            <a:r>
              <a:rPr lang="tr-TR" sz="1900" dirty="0" smtClean="0">
                <a:solidFill>
                  <a:schemeClr val="accent2">
                    <a:lumMod val="75000"/>
                  </a:schemeClr>
                </a:solidFill>
              </a:rPr>
              <a:t> Haldun kendi dönemine kadar İslam kültür ve uygarlığının egemen olduğu ülkelerdeki hanedan, kabile ve ulusların tarihi üzerinde yaptığı objektif inceleme ve tahlilleri sonucunda ilkel yaşamdan uygar yaşama; aile, aşiret, kabile birliklerinden devlet yapısına; kaba kuvvet döneminden hukuk devletine geçişin her aşamasında rol oynayan temel faktörün asabiyet dinamizmi olduğu sonucuna varmaktadır.</a:t>
            </a:r>
            <a:br>
              <a:rPr lang="tr-TR" sz="1900" dirty="0" smtClean="0">
                <a:solidFill>
                  <a:schemeClr val="accent2">
                    <a:lumMod val="75000"/>
                  </a:schemeClr>
                </a:solidFill>
              </a:rPr>
            </a:br>
            <a:endParaRPr lang="tr-TR" sz="1900" dirty="0">
              <a:solidFill>
                <a:schemeClr val="accent2">
                  <a:lumMod val="7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107504" y="1268760"/>
            <a:ext cx="8579296" cy="4857403"/>
          </a:xfrm>
        </p:spPr>
        <p:txBody>
          <a:bodyPr>
            <a:noAutofit/>
          </a:bodyPr>
          <a:lstStyle/>
          <a:p>
            <a:r>
              <a:rPr lang="tr-TR" sz="2400" dirty="0" err="1" smtClean="0">
                <a:solidFill>
                  <a:schemeClr val="accent2">
                    <a:lumMod val="75000"/>
                  </a:schemeClr>
                </a:solidFill>
              </a:rPr>
              <a:t>İbni</a:t>
            </a:r>
            <a:r>
              <a:rPr lang="tr-TR" sz="2400" dirty="0" smtClean="0">
                <a:solidFill>
                  <a:schemeClr val="accent2">
                    <a:lumMod val="75000"/>
                  </a:schemeClr>
                </a:solidFill>
              </a:rPr>
              <a:t> </a:t>
            </a:r>
            <a:r>
              <a:rPr lang="tr-TR" sz="2400" dirty="0" smtClean="0">
                <a:solidFill>
                  <a:schemeClr val="accent2">
                    <a:lumMod val="75000"/>
                  </a:schemeClr>
                </a:solidFill>
              </a:rPr>
              <a:t>Haldun’un tarih ve devlet felsefesinin bu şekilde bir asabi yet diyalektiğine dayandığı kesindir. Öyle ki&gt; ona göre, her yeni düşünce ve inanca karşı insanların doğasında bulunan olumsuz tepki gösterme eğilimi, zora başvurma biçiminde eyleme dönüşme isti dadındadır. Dolayısıyla bir egemenliğin, hatta peygamberlik veya herhangi bir ideolojinin başarıya ulaşması&gt; öncelikle asabiyet ruhunun gücüne bağlıdır. Bu güce duyulan gereksinim bakımından peygamberle dinsel bir mesaj</a:t>
            </a:r>
            <a:br>
              <a:rPr lang="tr-TR" sz="2400" dirty="0" smtClean="0">
                <a:solidFill>
                  <a:schemeClr val="accent2">
                    <a:lumMod val="75000"/>
                  </a:schemeClr>
                </a:solidFill>
              </a:rPr>
            </a:br>
            <a:r>
              <a:rPr lang="tr-TR" sz="2400" dirty="0" smtClean="0">
                <a:solidFill>
                  <a:schemeClr val="accent2">
                    <a:lumMod val="75000"/>
                  </a:schemeClr>
                </a:solidFill>
              </a:rPr>
              <a:t>taşımayan başka egemenlikler arasındaki fark yoktur. Nitekim Hz. Muhammed’in(s.a.v) «Allah, kavminin himayesinden destek almayan hiçbir peygamber göndermemiştir» anlamındaki sözü de bu gerçeği vurgulamaktadır. Böylece, düşünce tarihinde,</a:t>
            </a:r>
            <a:br>
              <a:rPr lang="tr-TR" sz="2400" dirty="0" smtClean="0">
                <a:solidFill>
                  <a:schemeClr val="accent2">
                    <a:lumMod val="75000"/>
                  </a:schemeClr>
                </a:solidFill>
              </a:rPr>
            </a:br>
            <a:r>
              <a:rPr lang="tr-TR" sz="2400" dirty="0" smtClean="0">
                <a:solidFill>
                  <a:schemeClr val="accent2">
                    <a:lumMod val="75000"/>
                  </a:schemeClr>
                </a:solidFill>
              </a:rPr>
              <a:t>siyasal egemenlikle toplum psikolojisi, toplumdaki birlik ve dayanışma dinamiği arasındaki etkili ilişkiyi ilk kez gören bilim adamı </a:t>
            </a:r>
            <a:r>
              <a:rPr lang="tr-TR" sz="2400" dirty="0" err="1" smtClean="0">
                <a:solidFill>
                  <a:schemeClr val="accent2">
                    <a:lumMod val="75000"/>
                  </a:schemeClr>
                </a:solidFill>
              </a:rPr>
              <a:t>İbni</a:t>
            </a:r>
            <a:r>
              <a:rPr lang="tr-TR" sz="2400" dirty="0" smtClean="0">
                <a:solidFill>
                  <a:schemeClr val="accent2">
                    <a:lumMod val="75000"/>
                  </a:schemeClr>
                </a:solidFill>
              </a:rPr>
              <a:t> Haldun olmuştur.</a:t>
            </a:r>
            <a:br>
              <a:rPr lang="tr-TR" sz="2400" dirty="0" smtClean="0">
                <a:solidFill>
                  <a:schemeClr val="accent2">
                    <a:lumMod val="75000"/>
                  </a:schemeClr>
                </a:solidFill>
              </a:rPr>
            </a:br>
            <a:endParaRPr lang="tr-TR" sz="2400" dirty="0">
              <a:solidFill>
                <a:schemeClr val="accent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50106"/>
          </a:xfrm>
        </p:spPr>
        <p:txBody>
          <a:bodyPr/>
          <a:lstStyle/>
          <a:p>
            <a:r>
              <a:rPr lang="tr-TR" b="1" dirty="0" smtClean="0">
                <a:solidFill>
                  <a:schemeClr val="accent2">
                    <a:lumMod val="75000"/>
                  </a:schemeClr>
                </a:solidFill>
              </a:rPr>
              <a:t>İBN HALDUN</a:t>
            </a:r>
            <a:endParaRPr lang="tr-TR" dirty="0"/>
          </a:p>
        </p:txBody>
      </p:sp>
      <p:pic>
        <p:nvPicPr>
          <p:cNvPr id="21506" name="Picture 2" descr="http://www.eduankara.com/haberresim/ibni-haldun.jpg"/>
          <p:cNvPicPr>
            <a:picLocks noChangeAspect="1" noChangeArrowheads="1"/>
          </p:cNvPicPr>
          <p:nvPr/>
        </p:nvPicPr>
        <p:blipFill>
          <a:blip r:embed="rId2" cstate="print"/>
          <a:srcRect/>
          <a:stretch>
            <a:fillRect/>
          </a:stretch>
        </p:blipFill>
        <p:spPr bwMode="auto">
          <a:xfrm>
            <a:off x="467544" y="1124744"/>
            <a:ext cx="2695575" cy="2028826"/>
          </a:xfrm>
          <a:prstGeom prst="rect">
            <a:avLst/>
          </a:prstGeom>
          <a:noFill/>
        </p:spPr>
      </p:pic>
      <p:pic>
        <p:nvPicPr>
          <p:cNvPr id="21508" name="Picture 4" descr="http://www.timeturk.com/resim/tr/2009/05/30/isam-dan-ibn-haldun-sempozyumu.jpg"/>
          <p:cNvPicPr>
            <a:picLocks noChangeAspect="1" noChangeArrowheads="1"/>
          </p:cNvPicPr>
          <p:nvPr/>
        </p:nvPicPr>
        <p:blipFill>
          <a:blip r:embed="rId3" cstate="print"/>
          <a:srcRect/>
          <a:stretch>
            <a:fillRect/>
          </a:stretch>
        </p:blipFill>
        <p:spPr bwMode="auto">
          <a:xfrm>
            <a:off x="539552" y="3356992"/>
            <a:ext cx="2381250" cy="1952625"/>
          </a:xfrm>
          <a:prstGeom prst="rect">
            <a:avLst/>
          </a:prstGeom>
          <a:noFill/>
        </p:spPr>
      </p:pic>
      <p:pic>
        <p:nvPicPr>
          <p:cNvPr id="21510" name="Picture 6" descr="MUKADDİME - İBN HALDUN - 3 CİLT TAKIM"/>
          <p:cNvPicPr>
            <a:picLocks noChangeAspect="1" noChangeArrowheads="1"/>
          </p:cNvPicPr>
          <p:nvPr/>
        </p:nvPicPr>
        <p:blipFill>
          <a:blip r:embed="rId4" cstate="print"/>
          <a:srcRect/>
          <a:stretch>
            <a:fillRect/>
          </a:stretch>
        </p:blipFill>
        <p:spPr bwMode="auto">
          <a:xfrm>
            <a:off x="4319878" y="1097766"/>
            <a:ext cx="4500594" cy="5643602"/>
          </a:xfrm>
          <a:prstGeom prst="rect">
            <a:avLst/>
          </a:prstGeom>
          <a:noFill/>
        </p:spPr>
      </p:pic>
      <p:sp>
        <p:nvSpPr>
          <p:cNvPr id="6" name="5 Metin kutusu"/>
          <p:cNvSpPr txBox="1"/>
          <p:nvPr/>
        </p:nvSpPr>
        <p:spPr>
          <a:xfrm>
            <a:off x="539552" y="5517232"/>
            <a:ext cx="3312368" cy="646331"/>
          </a:xfrm>
          <a:prstGeom prst="rect">
            <a:avLst/>
          </a:prstGeom>
          <a:noFill/>
        </p:spPr>
        <p:txBody>
          <a:bodyPr wrap="square" rtlCol="0">
            <a:spAutoFit/>
          </a:bodyPr>
          <a:lstStyle/>
          <a:p>
            <a:r>
              <a:rPr lang="tr-TR" dirty="0" smtClean="0">
                <a:solidFill>
                  <a:schemeClr val="accent2">
                    <a:lumMod val="75000"/>
                  </a:schemeClr>
                </a:solidFill>
              </a:rPr>
              <a:t>Ölümünün 600. Yılı sebebiyle Ankara’da Panel düzenlenmiştir. </a:t>
            </a:r>
            <a:endParaRPr lang="tr-TR" dirty="0">
              <a:solidFill>
                <a:schemeClr val="accent2">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179512" y="1196752"/>
            <a:ext cx="8507288" cy="4929411"/>
          </a:xfrm>
        </p:spPr>
        <p:txBody>
          <a:bodyPr>
            <a:noAutofit/>
          </a:bodyPr>
          <a:lstStyle/>
          <a:p>
            <a:r>
              <a:rPr lang="tr-TR" sz="1700" dirty="0" smtClean="0">
                <a:solidFill>
                  <a:schemeClr val="accent2">
                    <a:lumMod val="75000"/>
                  </a:schemeClr>
                </a:solidFill>
              </a:rPr>
              <a:t>Tarihçi, sosyolog, medeniyet kuramcısı </a:t>
            </a:r>
            <a:r>
              <a:rPr lang="tr-TR" sz="1700" dirty="0" err="1" smtClean="0">
                <a:solidFill>
                  <a:schemeClr val="accent2">
                    <a:lumMod val="75000"/>
                  </a:schemeClr>
                </a:solidFill>
              </a:rPr>
              <a:t>İbn</a:t>
            </a:r>
            <a:r>
              <a:rPr lang="tr-TR" sz="1700" dirty="0" smtClean="0">
                <a:solidFill>
                  <a:schemeClr val="accent2">
                    <a:lumMod val="75000"/>
                  </a:schemeClr>
                </a:solidFill>
              </a:rPr>
              <a:t> Haldun'un (1332-1406) vefatının 600. yılı nedeniyle Ankara'da Adnan </a:t>
            </a:r>
            <a:r>
              <a:rPr lang="tr-TR" sz="1700" dirty="0" err="1" smtClean="0">
                <a:solidFill>
                  <a:schemeClr val="accent2">
                    <a:lumMod val="75000"/>
                  </a:schemeClr>
                </a:solidFill>
              </a:rPr>
              <a:t>Ötüken</a:t>
            </a:r>
            <a:r>
              <a:rPr lang="tr-TR" sz="1700" dirty="0" smtClean="0">
                <a:solidFill>
                  <a:schemeClr val="accent2">
                    <a:lumMod val="75000"/>
                  </a:schemeClr>
                </a:solidFill>
              </a:rPr>
              <a:t> İl Halk Kütüphanesi'nde yapılan panele, Prof. Dr. Ahmet </a:t>
            </a:r>
            <a:r>
              <a:rPr lang="tr-TR" sz="1700" dirty="0" err="1" smtClean="0">
                <a:solidFill>
                  <a:schemeClr val="accent2">
                    <a:lumMod val="75000"/>
                  </a:schemeClr>
                </a:solidFill>
              </a:rPr>
              <a:t>Arslan</a:t>
            </a:r>
            <a:r>
              <a:rPr lang="tr-TR" sz="1700" dirty="0" smtClean="0">
                <a:solidFill>
                  <a:schemeClr val="accent2">
                    <a:lumMod val="75000"/>
                  </a:schemeClr>
                </a:solidFill>
              </a:rPr>
              <a:t>, Prof. Dr. Süleyman Uludağ, Prof. Dr. Ümit Hassan, Prof. Dr. Erol Kozak katıldı. Panel'de İslam alimi ve düşünürü olan </a:t>
            </a:r>
            <a:r>
              <a:rPr lang="tr-TR" sz="1700" dirty="0" err="1" smtClean="0">
                <a:solidFill>
                  <a:schemeClr val="accent2">
                    <a:lumMod val="75000"/>
                  </a:schemeClr>
                </a:solidFill>
              </a:rPr>
              <a:t>İbn</a:t>
            </a:r>
            <a:r>
              <a:rPr lang="tr-TR" sz="1700" dirty="0" smtClean="0">
                <a:solidFill>
                  <a:schemeClr val="accent2">
                    <a:lumMod val="75000"/>
                  </a:schemeClr>
                </a:solidFill>
              </a:rPr>
              <a:t> Haldun'un, metodolojisi, din-sosyoloji ilişkisi, epistemolojik dönüşüm ve </a:t>
            </a:r>
            <a:r>
              <a:rPr lang="tr-TR" sz="1700" dirty="0" err="1" smtClean="0">
                <a:solidFill>
                  <a:schemeClr val="accent2">
                    <a:lumMod val="75000"/>
                  </a:schemeClr>
                </a:solidFill>
              </a:rPr>
              <a:t>İbn</a:t>
            </a:r>
            <a:r>
              <a:rPr lang="tr-TR" sz="1700" dirty="0" smtClean="0">
                <a:solidFill>
                  <a:schemeClr val="accent2">
                    <a:lumMod val="75000"/>
                  </a:schemeClr>
                </a:solidFill>
              </a:rPr>
              <a:t> Haldun, Aristoteles ve </a:t>
            </a:r>
            <a:r>
              <a:rPr lang="tr-TR" sz="1700" dirty="0" err="1" smtClean="0">
                <a:solidFill>
                  <a:schemeClr val="accent2">
                    <a:lumMod val="75000"/>
                  </a:schemeClr>
                </a:solidFill>
              </a:rPr>
              <a:t>İbn</a:t>
            </a:r>
            <a:r>
              <a:rPr lang="tr-TR" sz="1700" dirty="0" smtClean="0">
                <a:solidFill>
                  <a:schemeClr val="accent2">
                    <a:lumMod val="75000"/>
                  </a:schemeClr>
                </a:solidFill>
              </a:rPr>
              <a:t> Haldun gibi konular ele alındı. </a:t>
            </a:r>
          </a:p>
          <a:p>
            <a:r>
              <a:rPr lang="tr-TR" sz="1700" dirty="0" smtClean="0">
                <a:solidFill>
                  <a:schemeClr val="accent2">
                    <a:lumMod val="75000"/>
                  </a:schemeClr>
                </a:solidFill>
              </a:rPr>
              <a:t>Panel'de </a:t>
            </a:r>
            <a:r>
              <a:rPr lang="tr-TR" sz="1700" dirty="0" err="1" smtClean="0">
                <a:solidFill>
                  <a:schemeClr val="accent2">
                    <a:lumMod val="75000"/>
                  </a:schemeClr>
                </a:solidFill>
              </a:rPr>
              <a:t>İbn</a:t>
            </a:r>
            <a:r>
              <a:rPr lang="tr-TR" sz="1700" dirty="0" smtClean="0">
                <a:solidFill>
                  <a:schemeClr val="accent2">
                    <a:lumMod val="75000"/>
                  </a:schemeClr>
                </a:solidFill>
              </a:rPr>
              <a:t> Haldun'u, tarihçilerin ''tarih biliminin gerçek kurucusu'', sosyologların ''sosyolojinin habercisi'', siyaset bilimcilerin de ''çağdaş anlamıyla ilk siyaset bilimci'' olarak gördüğü belirtildi. </a:t>
            </a:r>
          </a:p>
          <a:p>
            <a:r>
              <a:rPr lang="tr-TR" sz="1700" dirty="0" smtClean="0">
                <a:solidFill>
                  <a:schemeClr val="accent2">
                    <a:lumMod val="75000"/>
                  </a:schemeClr>
                </a:solidFill>
              </a:rPr>
              <a:t>Akademik disiplinin dar sınırları içinde kalan bütün bu belirlemelerin </a:t>
            </a:r>
            <a:r>
              <a:rPr lang="tr-TR" sz="1700" dirty="0" err="1" smtClean="0">
                <a:solidFill>
                  <a:schemeClr val="accent2">
                    <a:lumMod val="75000"/>
                  </a:schemeClr>
                </a:solidFill>
              </a:rPr>
              <a:t>İbn</a:t>
            </a:r>
            <a:r>
              <a:rPr lang="tr-TR" sz="1700" dirty="0" smtClean="0">
                <a:solidFill>
                  <a:schemeClr val="accent2">
                    <a:lumMod val="75000"/>
                  </a:schemeClr>
                </a:solidFill>
              </a:rPr>
              <a:t> Haldun'u tanımlamaya yetmeyeceği ifade edilen panelde, Haldun'un ölümsüz yapıtı Mukaddime'nin, ancak tekil disiplinlerin dar bakış açısı aşılıp bütünsel bir yaklaşımla ele alındığında doğru kavranabileceği belirtildi. </a:t>
            </a:r>
          </a:p>
          <a:p>
            <a:r>
              <a:rPr lang="tr-TR" sz="1700" dirty="0" smtClean="0">
                <a:solidFill>
                  <a:schemeClr val="accent2">
                    <a:lumMod val="75000"/>
                  </a:schemeClr>
                </a:solidFill>
              </a:rPr>
              <a:t>Panelde, önemli olanın </a:t>
            </a:r>
            <a:r>
              <a:rPr lang="tr-TR" sz="1700" dirty="0" err="1" smtClean="0">
                <a:solidFill>
                  <a:schemeClr val="accent2">
                    <a:lumMod val="75000"/>
                  </a:schemeClr>
                </a:solidFill>
              </a:rPr>
              <a:t>İbn</a:t>
            </a:r>
            <a:r>
              <a:rPr lang="tr-TR" sz="1700" dirty="0" smtClean="0">
                <a:solidFill>
                  <a:schemeClr val="accent2">
                    <a:lumMod val="75000"/>
                  </a:schemeClr>
                </a:solidFill>
              </a:rPr>
              <a:t> Haldun'un, bir bilimin kendini kurma-oluşturma sürecinde bir başlangıç veya önemli bir kavşak noktası olarak ele alınması olmadığı kaydedilerek, asıl önemli olanın tarih, siyasal iktisat, sosyoloji, siyaset bilimi, psikoloji bilimlerinin </a:t>
            </a:r>
            <a:r>
              <a:rPr lang="tr-TR" sz="1700" dirty="0" err="1" smtClean="0">
                <a:solidFill>
                  <a:schemeClr val="accent2">
                    <a:lumMod val="75000"/>
                  </a:schemeClr>
                </a:solidFill>
              </a:rPr>
              <a:t>İbn</a:t>
            </a:r>
            <a:r>
              <a:rPr lang="tr-TR" sz="1700" dirty="0" smtClean="0">
                <a:solidFill>
                  <a:schemeClr val="accent2">
                    <a:lumMod val="75000"/>
                  </a:schemeClr>
                </a:solidFill>
              </a:rPr>
              <a:t> Haldun'un düşünce sentezinden yararlanarak nasıl ele alınabileceğini araştırmak olduğu ifade edildi. </a:t>
            </a:r>
            <a:r>
              <a:rPr lang="tr-TR" sz="1700" dirty="0" err="1" smtClean="0">
                <a:solidFill>
                  <a:schemeClr val="accent2">
                    <a:lumMod val="75000"/>
                  </a:schemeClr>
                </a:solidFill>
              </a:rPr>
              <a:t>İbn</a:t>
            </a:r>
            <a:r>
              <a:rPr lang="tr-TR" sz="1700" dirty="0" smtClean="0">
                <a:solidFill>
                  <a:schemeClr val="accent2">
                    <a:lumMod val="75000"/>
                  </a:schemeClr>
                </a:solidFill>
              </a:rPr>
              <a:t> Haldun'un İslam kültür ve uygarlığının temel cepheleri ve ana sorunları üzerindeki inanılmaz zenginlikteki görüşlerinin bugün de güncelliğini koruduğu ifade eden konuşmacılar, </a:t>
            </a:r>
            <a:r>
              <a:rPr lang="tr-TR" sz="1700" dirty="0" err="1" smtClean="0">
                <a:solidFill>
                  <a:schemeClr val="accent2">
                    <a:lumMod val="75000"/>
                  </a:schemeClr>
                </a:solidFill>
              </a:rPr>
              <a:t>İbn</a:t>
            </a:r>
            <a:r>
              <a:rPr lang="tr-TR" sz="1700" dirty="0" smtClean="0">
                <a:solidFill>
                  <a:schemeClr val="accent2">
                    <a:lumMod val="75000"/>
                  </a:schemeClr>
                </a:solidFill>
              </a:rPr>
              <a:t> Haldun'un bugün İslam'ı özü itibariyle bir siyaset olarak yorumlamak isteyen çağdaş İslamcıların büyük bir kısmıyla görüş birliği içinde bulunduğunu vurguladılar.</a:t>
            </a:r>
          </a:p>
          <a:p>
            <a:endParaRPr lang="tr-TR" sz="1700" dirty="0">
              <a:solidFill>
                <a:schemeClr val="accent2">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muslimphilosophy.com/images/ik-ms.jpg"/>
          <p:cNvPicPr>
            <a:picLocks noChangeAspect="1" noChangeArrowheads="1"/>
          </p:cNvPicPr>
          <p:nvPr/>
        </p:nvPicPr>
        <p:blipFill>
          <a:blip r:embed="rId2" cstate="print"/>
          <a:srcRect/>
          <a:stretch>
            <a:fillRect/>
          </a:stretch>
        </p:blipFill>
        <p:spPr bwMode="auto">
          <a:xfrm>
            <a:off x="500034" y="0"/>
            <a:ext cx="4572032" cy="6572272"/>
          </a:xfrm>
          <a:prstGeom prst="rect">
            <a:avLst/>
          </a:prstGeom>
          <a:noFill/>
        </p:spPr>
      </p:pic>
      <p:pic>
        <p:nvPicPr>
          <p:cNvPr id="1026" name="Picture 2" descr="http://www.isam.org.tr/%5Cdocuments%5C_dosyalar%5C_imajlar%5CEtkinlikler%5Csempozyumlar%5Cibn_haldun_sempozyumu.jpg"/>
          <p:cNvPicPr>
            <a:picLocks noChangeAspect="1" noChangeArrowheads="1"/>
          </p:cNvPicPr>
          <p:nvPr/>
        </p:nvPicPr>
        <p:blipFill>
          <a:blip r:embed="rId3" cstate="print"/>
          <a:srcRect/>
          <a:stretch>
            <a:fillRect/>
          </a:stretch>
        </p:blipFill>
        <p:spPr bwMode="auto">
          <a:xfrm>
            <a:off x="5929322" y="642918"/>
            <a:ext cx="2400300" cy="3305175"/>
          </a:xfrm>
          <a:prstGeom prst="rect">
            <a:avLst/>
          </a:prstGeom>
          <a:noFill/>
        </p:spPr>
      </p:pic>
      <p:pic>
        <p:nvPicPr>
          <p:cNvPr id="1028" name="Picture 4" descr="http://t1.gstatic.com/images?q=tbn:ANd9GcRrn4BjSnrobZaniokJa8ZJV7xbXuwDgXN_VtcofjxO8Kg42hZD"/>
          <p:cNvPicPr>
            <a:picLocks noChangeAspect="1" noChangeArrowheads="1"/>
          </p:cNvPicPr>
          <p:nvPr/>
        </p:nvPicPr>
        <p:blipFill>
          <a:blip r:embed="rId4" cstate="print"/>
          <a:srcRect/>
          <a:stretch>
            <a:fillRect/>
          </a:stretch>
        </p:blipFill>
        <p:spPr bwMode="auto">
          <a:xfrm>
            <a:off x="7358082" y="4357694"/>
            <a:ext cx="1295400" cy="18764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936104"/>
          </a:xfrm>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457200" y="1196752"/>
            <a:ext cx="8229600" cy="4929411"/>
          </a:xfrm>
        </p:spPr>
        <p:txBody>
          <a:bodyPr>
            <a:normAutofit fontScale="62500" lnSpcReduction="20000"/>
          </a:bodyPr>
          <a:lstStyle/>
          <a:p>
            <a:r>
              <a:rPr lang="tr-TR" dirty="0" err="1" smtClean="0">
                <a:solidFill>
                  <a:schemeClr val="accent2">
                    <a:lumMod val="75000"/>
                  </a:schemeClr>
                </a:solidFill>
              </a:rPr>
              <a:t>İbn</a:t>
            </a:r>
            <a:r>
              <a:rPr lang="tr-TR" dirty="0" smtClean="0">
                <a:solidFill>
                  <a:schemeClr val="accent2">
                    <a:lumMod val="75000"/>
                  </a:schemeClr>
                </a:solidFill>
              </a:rPr>
              <a:t> Haldun, özellikle tarih ve toplumla ilgili görüşleri sonraki yüzyıllarda daha çok ilgi çeken büyük bir Arap düşünü­rüdür.</a:t>
            </a:r>
            <a:br>
              <a:rPr lang="tr-TR" dirty="0" smtClean="0">
                <a:solidFill>
                  <a:schemeClr val="accent2">
                    <a:lumMod val="75000"/>
                  </a:schemeClr>
                </a:solidFill>
              </a:rPr>
            </a:br>
            <a:r>
              <a:rPr lang="tr-TR" dirty="0" smtClean="0">
                <a:solidFill>
                  <a:schemeClr val="accent2">
                    <a:lumMod val="75000"/>
                  </a:schemeClr>
                </a:solidFill>
              </a:rPr>
              <a:t>Asıl adı </a:t>
            </a:r>
            <a:r>
              <a:rPr lang="tr-TR" dirty="0" err="1" smtClean="0">
                <a:solidFill>
                  <a:schemeClr val="accent2">
                    <a:lumMod val="75000"/>
                  </a:schemeClr>
                </a:solidFill>
              </a:rPr>
              <a:t>Veliyyüddin</a:t>
            </a:r>
            <a:r>
              <a:rPr lang="tr-TR" dirty="0" smtClean="0">
                <a:solidFill>
                  <a:schemeClr val="accent2">
                    <a:lumMod val="75000"/>
                  </a:schemeClr>
                </a:solidFill>
              </a:rPr>
              <a:t> Ebu </a:t>
            </a:r>
            <a:r>
              <a:rPr lang="tr-TR" dirty="0" err="1" smtClean="0">
                <a:solidFill>
                  <a:schemeClr val="accent2">
                    <a:lumMod val="75000"/>
                  </a:schemeClr>
                </a:solidFill>
              </a:rPr>
              <a:t>Zeyd</a:t>
            </a:r>
            <a:r>
              <a:rPr lang="tr-TR" dirty="0" smtClean="0">
                <a:solidFill>
                  <a:schemeClr val="accent2">
                    <a:lumMod val="75000"/>
                  </a:schemeClr>
                </a:solidFill>
              </a:rPr>
              <a:t> </a:t>
            </a:r>
            <a:r>
              <a:rPr lang="tr-TR" dirty="0" err="1" smtClean="0">
                <a:solidFill>
                  <a:schemeClr val="accent2">
                    <a:lumMod val="75000"/>
                  </a:schemeClr>
                </a:solidFill>
              </a:rPr>
              <a:t>Abdurrah</a:t>
            </a:r>
            <a:r>
              <a:rPr lang="tr-TR" dirty="0" smtClean="0">
                <a:solidFill>
                  <a:schemeClr val="accent2">
                    <a:lumMod val="75000"/>
                  </a:schemeClr>
                </a:solidFill>
              </a:rPr>
              <a:t>-</a:t>
            </a:r>
            <a:r>
              <a:rPr lang="tr-TR" dirty="0" err="1" smtClean="0">
                <a:solidFill>
                  <a:schemeClr val="accent2">
                    <a:lumMod val="75000"/>
                  </a:schemeClr>
                </a:solidFill>
              </a:rPr>
              <a:t>man</a:t>
            </a:r>
            <a:r>
              <a:rPr lang="tr-TR" dirty="0" smtClean="0">
                <a:solidFill>
                  <a:schemeClr val="accent2">
                    <a:lumMod val="75000"/>
                  </a:schemeClr>
                </a:solidFill>
              </a:rPr>
              <a:t> olan </a:t>
            </a:r>
            <a:r>
              <a:rPr lang="tr-TR" dirty="0" err="1" smtClean="0">
                <a:solidFill>
                  <a:schemeClr val="accent2">
                    <a:lumMod val="75000"/>
                  </a:schemeClr>
                </a:solidFill>
              </a:rPr>
              <a:t>İbn</a:t>
            </a:r>
            <a:r>
              <a:rPr lang="tr-TR" dirty="0" smtClean="0">
                <a:solidFill>
                  <a:schemeClr val="accent2">
                    <a:lumMod val="75000"/>
                  </a:schemeClr>
                </a:solidFill>
              </a:rPr>
              <a:t> Haldun Tunus'taki Tunus kentin­de doğdu. Ailesi 9. yüzyılda Arabistan Ya­rımadasının güneyindeki </a:t>
            </a:r>
            <a:r>
              <a:rPr lang="tr-TR" dirty="0" err="1" smtClean="0">
                <a:solidFill>
                  <a:schemeClr val="accent2">
                    <a:lumMod val="75000"/>
                  </a:schemeClr>
                </a:solidFill>
              </a:rPr>
              <a:t>Hadramut'tan</a:t>
            </a:r>
            <a:r>
              <a:rPr lang="tr-TR" dirty="0" smtClean="0">
                <a:solidFill>
                  <a:schemeClr val="accent2">
                    <a:lumMod val="75000"/>
                  </a:schemeClr>
                </a:solidFill>
              </a:rPr>
              <a:t> İs­panya'ya göç etmişti. Ama Endülüs </a:t>
            </a:r>
            <a:r>
              <a:rPr lang="tr-TR" dirty="0" err="1" smtClean="0">
                <a:solidFill>
                  <a:schemeClr val="accent2">
                    <a:lumMod val="75000"/>
                  </a:schemeClr>
                </a:solidFill>
              </a:rPr>
              <a:t>Emevile</a:t>
            </a:r>
            <a:r>
              <a:rPr lang="tr-TR" dirty="0" smtClean="0">
                <a:solidFill>
                  <a:schemeClr val="accent2">
                    <a:lumMod val="75000"/>
                  </a:schemeClr>
                </a:solidFill>
              </a:rPr>
              <a:t>-</a:t>
            </a:r>
            <a:r>
              <a:rPr lang="tr-TR" dirty="0" err="1" smtClean="0">
                <a:solidFill>
                  <a:schemeClr val="accent2">
                    <a:lumMod val="75000"/>
                  </a:schemeClr>
                </a:solidFill>
              </a:rPr>
              <a:t>ri'nin</a:t>
            </a:r>
            <a:r>
              <a:rPr lang="tr-TR" dirty="0" smtClean="0">
                <a:solidFill>
                  <a:schemeClr val="accent2">
                    <a:lumMod val="75000"/>
                  </a:schemeClr>
                </a:solidFill>
              </a:rPr>
              <a:t> yıkılışından sonra Hıristiyanların gittik­çe artan baskıları karşısında 13. yüzyılda Tunus'a yerleşmek zorunda kalmıştı. </a:t>
            </a:r>
            <a:r>
              <a:rPr lang="tr-TR" dirty="0" err="1" smtClean="0">
                <a:solidFill>
                  <a:schemeClr val="accent2">
                    <a:lumMod val="75000"/>
                  </a:schemeClr>
                </a:solidFill>
              </a:rPr>
              <a:t>İbn</a:t>
            </a:r>
            <a:r>
              <a:rPr lang="tr-TR" dirty="0" smtClean="0">
                <a:solidFill>
                  <a:schemeClr val="accent2">
                    <a:lumMod val="75000"/>
                  </a:schemeClr>
                </a:solidFill>
              </a:rPr>
              <a:t> Haldun Tunus'ta geleneksel medrese öğreni­mi görerek yetişti. Bir süre Fas Merini emirle­ri Ebu İnan (1348-59) ile Ebu Salim'in (1359-61) yanında çeşitli görevlerde bulundu. 1363'te İspanya'ya giderek Beni </a:t>
            </a:r>
            <a:r>
              <a:rPr lang="tr-TR" dirty="0" err="1" smtClean="0">
                <a:solidFill>
                  <a:schemeClr val="accent2">
                    <a:lumMod val="75000"/>
                  </a:schemeClr>
                </a:solidFill>
              </a:rPr>
              <a:t>Ahmer</a:t>
            </a:r>
            <a:r>
              <a:rPr lang="tr-TR" dirty="0" smtClean="0">
                <a:solidFill>
                  <a:schemeClr val="accent2">
                    <a:lumMod val="75000"/>
                  </a:schemeClr>
                </a:solidFill>
              </a:rPr>
              <a:t> Hü­kümdarı V. Muhammed'in sarayında görev aldı. </a:t>
            </a:r>
            <a:r>
              <a:rPr lang="tr-TR" dirty="0" err="1" smtClean="0">
                <a:solidFill>
                  <a:schemeClr val="accent2">
                    <a:lumMod val="75000"/>
                  </a:schemeClr>
                </a:solidFill>
              </a:rPr>
              <a:t>Kastilya</a:t>
            </a:r>
            <a:r>
              <a:rPr lang="tr-TR" dirty="0" smtClean="0">
                <a:solidFill>
                  <a:schemeClr val="accent2">
                    <a:lumMod val="75000"/>
                  </a:schemeClr>
                </a:solidFill>
              </a:rPr>
              <a:t> elçisi oldu. 1364'te Cezayir'e dönmek zorunda kaldı. </a:t>
            </a:r>
            <a:r>
              <a:rPr lang="tr-TR" dirty="0" err="1" smtClean="0">
                <a:solidFill>
                  <a:schemeClr val="accent2">
                    <a:lumMod val="75000"/>
                  </a:schemeClr>
                </a:solidFill>
              </a:rPr>
              <a:t>Tlemsen</a:t>
            </a:r>
            <a:r>
              <a:rPr lang="tr-TR" dirty="0" smtClean="0">
                <a:solidFill>
                  <a:schemeClr val="accent2">
                    <a:lumMod val="75000"/>
                  </a:schemeClr>
                </a:solidFill>
              </a:rPr>
              <a:t>, </a:t>
            </a:r>
            <a:r>
              <a:rPr lang="tr-TR" dirty="0" err="1" smtClean="0">
                <a:solidFill>
                  <a:schemeClr val="accent2">
                    <a:lumMod val="75000"/>
                  </a:schemeClr>
                </a:solidFill>
              </a:rPr>
              <a:t>Bicaye</a:t>
            </a:r>
            <a:r>
              <a:rPr lang="tr-TR" dirty="0" smtClean="0">
                <a:solidFill>
                  <a:schemeClr val="accent2">
                    <a:lumMod val="75000"/>
                  </a:schemeClr>
                </a:solidFill>
              </a:rPr>
              <a:t> ve </a:t>
            </a:r>
            <a:r>
              <a:rPr lang="tr-TR" dirty="0" err="1" smtClean="0">
                <a:solidFill>
                  <a:schemeClr val="accent2">
                    <a:lumMod val="75000"/>
                  </a:schemeClr>
                </a:solidFill>
              </a:rPr>
              <a:t>Biskra'da</a:t>
            </a:r>
            <a:r>
              <a:rPr lang="tr-TR" dirty="0" smtClean="0">
                <a:solidFill>
                  <a:schemeClr val="accent2">
                    <a:lumMod val="75000"/>
                  </a:schemeClr>
                </a:solidFill>
              </a:rPr>
              <a:t> bulundu. 1374'te İspanya'ya gittiy­se de ertesi yıl gene Cezayir'e döndü. Bundan sonra herhangi bir görev kabul etmeyerek Sahra Çölü'nün ortasındaki </a:t>
            </a:r>
            <a:r>
              <a:rPr lang="tr-TR" dirty="0" err="1" smtClean="0">
                <a:solidFill>
                  <a:schemeClr val="accent2">
                    <a:lumMod val="75000"/>
                  </a:schemeClr>
                </a:solidFill>
              </a:rPr>
              <a:t>İbn</a:t>
            </a:r>
            <a:r>
              <a:rPr lang="tr-TR" dirty="0" smtClean="0">
                <a:solidFill>
                  <a:schemeClr val="accent2">
                    <a:lumMod val="75000"/>
                  </a:schemeClr>
                </a:solidFill>
              </a:rPr>
              <a:t> </a:t>
            </a:r>
            <a:r>
              <a:rPr lang="tr-TR" dirty="0" err="1" smtClean="0">
                <a:solidFill>
                  <a:schemeClr val="accent2">
                    <a:lumMod val="75000"/>
                  </a:schemeClr>
                </a:solidFill>
              </a:rPr>
              <a:t>Selame</a:t>
            </a:r>
            <a:r>
              <a:rPr lang="tr-TR" dirty="0" smtClean="0">
                <a:solidFill>
                  <a:schemeClr val="accent2">
                    <a:lumMod val="75000"/>
                  </a:schemeClr>
                </a:solidFill>
              </a:rPr>
              <a:t> Kale-</a:t>
            </a:r>
            <a:r>
              <a:rPr lang="tr-TR" dirty="0" err="1" smtClean="0">
                <a:solidFill>
                  <a:schemeClr val="accent2">
                    <a:lumMod val="75000"/>
                  </a:schemeClr>
                </a:solidFill>
              </a:rPr>
              <a:t>si'ne</a:t>
            </a:r>
            <a:r>
              <a:rPr lang="tr-TR" dirty="0" smtClean="0">
                <a:solidFill>
                  <a:schemeClr val="accent2">
                    <a:lumMod val="75000"/>
                  </a:schemeClr>
                </a:solidFill>
              </a:rPr>
              <a:t> yerleşti ve büyük yapıtı el-</a:t>
            </a:r>
            <a:r>
              <a:rPr lang="tr-TR" dirty="0" err="1" smtClean="0">
                <a:solidFill>
                  <a:schemeClr val="accent2">
                    <a:lumMod val="75000"/>
                  </a:schemeClr>
                </a:solidFill>
              </a:rPr>
              <a:t>İbef</a:t>
            </a:r>
            <a:r>
              <a:rPr lang="tr-TR" dirty="0" smtClean="0">
                <a:solidFill>
                  <a:schemeClr val="accent2">
                    <a:lumMod val="75000"/>
                  </a:schemeClr>
                </a:solidFill>
              </a:rPr>
              <a:t>\ yazmaya koyuldu. 1378'de kitabını bitirerek Tunus'a gitti. Burada dersler verdi. 1382'de hac yolcu­luğu sırasında uğradığı Kahire'de Memlûk Hükümdarı </a:t>
            </a:r>
            <a:r>
              <a:rPr lang="tr-TR" dirty="0" err="1" smtClean="0">
                <a:solidFill>
                  <a:schemeClr val="accent2">
                    <a:lumMod val="75000"/>
                  </a:schemeClr>
                </a:solidFill>
              </a:rPr>
              <a:t>Berkuk'tan</a:t>
            </a:r>
            <a:r>
              <a:rPr lang="tr-TR" dirty="0" smtClean="0">
                <a:solidFill>
                  <a:schemeClr val="accent2">
                    <a:lumMod val="75000"/>
                  </a:schemeClr>
                </a:solidFill>
              </a:rPr>
              <a:t> büyük saygı görünce hac dönüşü Kahire'ye yerleşti. Burada mü­derrislik yaptı, çeşitli devlet görevlerinde bulundu, </a:t>
            </a:r>
            <a:r>
              <a:rPr lang="tr-TR" dirty="0" err="1" smtClean="0">
                <a:solidFill>
                  <a:schemeClr val="accent2">
                    <a:lumMod val="75000"/>
                  </a:schemeClr>
                </a:solidFill>
              </a:rPr>
              <a:t>başkadılığa</a:t>
            </a:r>
            <a:r>
              <a:rPr lang="tr-TR" dirty="0" smtClean="0">
                <a:solidFill>
                  <a:schemeClr val="accent2">
                    <a:lumMod val="75000"/>
                  </a:schemeClr>
                </a:solidFill>
              </a:rPr>
              <a:t> getirildi</a:t>
            </a:r>
            <a:r>
              <a:rPr lang="tr-TR" dirty="0" smtClean="0">
                <a:solidFill>
                  <a:schemeClr val="accent2">
                    <a:lumMod val="75000"/>
                  </a:schemeClr>
                </a:solidFill>
              </a:rPr>
              <a:t>.</a:t>
            </a:r>
            <a:endParaRPr lang="tr-TR" dirty="0">
              <a:solidFill>
                <a:schemeClr val="accent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2123728" y="1600200"/>
            <a:ext cx="6563072" cy="4525963"/>
          </a:xfrm>
        </p:spPr>
        <p:txBody>
          <a:bodyPr>
            <a:normAutofit fontScale="85000" lnSpcReduction="10000"/>
          </a:bodyPr>
          <a:lstStyle/>
          <a:p>
            <a:r>
              <a:rPr lang="tr-TR" b="1" dirty="0" smtClean="0">
                <a:solidFill>
                  <a:schemeClr val="accent2">
                    <a:lumMod val="75000"/>
                  </a:schemeClr>
                </a:solidFill>
              </a:rPr>
              <a:t>Tam adı </a:t>
            </a:r>
            <a:r>
              <a:rPr lang="tr-TR" b="1" dirty="0" err="1" smtClean="0">
                <a:solidFill>
                  <a:schemeClr val="accent2">
                    <a:lumMod val="75000"/>
                  </a:schemeClr>
                </a:solidFill>
              </a:rPr>
              <a:t>Abdurrahman</a:t>
            </a:r>
            <a:r>
              <a:rPr lang="tr-TR" b="1" dirty="0" smtClean="0">
                <a:solidFill>
                  <a:schemeClr val="accent2">
                    <a:lumMod val="75000"/>
                  </a:schemeClr>
                </a:solidFill>
              </a:rPr>
              <a:t> b. Muhammed b. Ebu </a:t>
            </a:r>
            <a:r>
              <a:rPr lang="tr-TR" b="1" dirty="0" err="1" smtClean="0">
                <a:solidFill>
                  <a:schemeClr val="accent2">
                    <a:lumMod val="75000"/>
                  </a:schemeClr>
                </a:solidFill>
              </a:rPr>
              <a:t>Bekr</a:t>
            </a:r>
            <a:r>
              <a:rPr lang="tr-TR" b="1" dirty="0" smtClean="0">
                <a:solidFill>
                  <a:schemeClr val="accent2">
                    <a:lumMod val="75000"/>
                  </a:schemeClr>
                </a:solidFill>
              </a:rPr>
              <a:t> Muhammed b. Hasan’dır.</a:t>
            </a:r>
          </a:p>
          <a:p>
            <a:r>
              <a:rPr lang="tr-TR" b="1" dirty="0" err="1" smtClean="0">
                <a:solidFill>
                  <a:schemeClr val="accent2">
                    <a:lumMod val="75000"/>
                  </a:schemeClr>
                </a:solidFill>
              </a:rPr>
              <a:t>İbn</a:t>
            </a:r>
            <a:r>
              <a:rPr lang="tr-TR" b="1" dirty="0" smtClean="0">
                <a:solidFill>
                  <a:schemeClr val="accent2">
                    <a:lumMod val="75000"/>
                  </a:schemeClr>
                </a:solidFill>
              </a:rPr>
              <a:t> Haldun, 1. Ramazan ayında </a:t>
            </a:r>
            <a:r>
              <a:rPr lang="tr-TR" b="1" dirty="0" smtClean="0">
                <a:solidFill>
                  <a:schemeClr val="accent2">
                    <a:lumMod val="75000"/>
                  </a:schemeClr>
                </a:solidFill>
                <a:hlinkClick r:id="rId2" action="ppaction://hlinkfile" tooltip="1332"/>
              </a:rPr>
              <a:t>1332</a:t>
            </a:r>
            <a:r>
              <a:rPr lang="tr-TR" b="1" dirty="0" smtClean="0">
                <a:solidFill>
                  <a:schemeClr val="accent2">
                    <a:lumMod val="75000"/>
                  </a:schemeClr>
                </a:solidFill>
              </a:rPr>
              <a:t> yılında </a:t>
            </a:r>
            <a:r>
              <a:rPr lang="tr-TR" b="1" dirty="0" smtClean="0">
                <a:solidFill>
                  <a:schemeClr val="accent2">
                    <a:lumMod val="75000"/>
                  </a:schemeClr>
                </a:solidFill>
                <a:hlinkClick r:id="rId3" action="ppaction://hlinkfile" tooltip="Tunus"/>
              </a:rPr>
              <a:t>Tunus</a:t>
            </a:r>
            <a:r>
              <a:rPr lang="tr-TR" b="1" dirty="0" smtClean="0">
                <a:solidFill>
                  <a:schemeClr val="accent2">
                    <a:lumMod val="75000"/>
                  </a:schemeClr>
                </a:solidFill>
              </a:rPr>
              <a:t>’ta, nesli </a:t>
            </a:r>
            <a:r>
              <a:rPr lang="tr-TR" b="1" dirty="0" err="1" smtClean="0">
                <a:solidFill>
                  <a:schemeClr val="accent2">
                    <a:lumMod val="75000"/>
                  </a:schemeClr>
                </a:solidFill>
                <a:hlinkClick r:id="rId4" action="ppaction://hlinkfile" tooltip="Sahabi"/>
              </a:rPr>
              <a:t>sahabilerden</a:t>
            </a:r>
            <a:r>
              <a:rPr lang="tr-TR" b="1" dirty="0" smtClean="0">
                <a:solidFill>
                  <a:schemeClr val="accent2">
                    <a:lumMod val="75000"/>
                  </a:schemeClr>
                </a:solidFill>
              </a:rPr>
              <a:t> </a:t>
            </a:r>
            <a:r>
              <a:rPr lang="tr-TR" b="1" dirty="0" err="1" smtClean="0">
                <a:solidFill>
                  <a:schemeClr val="accent2">
                    <a:lumMod val="75000"/>
                  </a:schemeClr>
                </a:solidFill>
              </a:rPr>
              <a:t>Vâil</a:t>
            </a:r>
            <a:r>
              <a:rPr lang="tr-TR" b="1" dirty="0" smtClean="0">
                <a:solidFill>
                  <a:schemeClr val="accent2">
                    <a:lumMod val="75000"/>
                  </a:schemeClr>
                </a:solidFill>
              </a:rPr>
              <a:t> b. </a:t>
            </a:r>
            <a:r>
              <a:rPr lang="tr-TR" b="1" dirty="0" err="1" smtClean="0">
                <a:solidFill>
                  <a:schemeClr val="accent2">
                    <a:lumMod val="75000"/>
                  </a:schemeClr>
                </a:solidFill>
              </a:rPr>
              <a:t>Hacer’e</a:t>
            </a:r>
            <a:r>
              <a:rPr lang="tr-TR" b="1" dirty="0" smtClean="0">
                <a:solidFill>
                  <a:schemeClr val="accent2">
                    <a:lumMod val="75000"/>
                  </a:schemeClr>
                </a:solidFill>
              </a:rPr>
              <a:t> uzanan, </a:t>
            </a:r>
            <a:r>
              <a:rPr lang="tr-TR" b="1" dirty="0" smtClean="0">
                <a:solidFill>
                  <a:schemeClr val="accent2">
                    <a:lumMod val="75000"/>
                  </a:schemeClr>
                </a:solidFill>
                <a:hlinkClick r:id="rId5" action="ppaction://hlinkfile" tooltip="Araplar (halk)"/>
              </a:rPr>
              <a:t>Arap</a:t>
            </a:r>
            <a:r>
              <a:rPr lang="tr-TR" b="1" dirty="0" smtClean="0">
                <a:solidFill>
                  <a:schemeClr val="accent2">
                    <a:lumMod val="75000"/>
                  </a:schemeClr>
                </a:solidFill>
              </a:rPr>
              <a:t> bir ailede doğdu. Aslı </a:t>
            </a:r>
            <a:r>
              <a:rPr lang="tr-TR" b="1" dirty="0" smtClean="0">
                <a:solidFill>
                  <a:schemeClr val="accent2">
                    <a:lumMod val="75000"/>
                  </a:schemeClr>
                </a:solidFill>
                <a:hlinkClick r:id="rId6" action="ppaction://hlinkfile" tooltip="Yemen"/>
              </a:rPr>
              <a:t>Yemen</a:t>
            </a:r>
            <a:r>
              <a:rPr lang="tr-TR" b="1" dirty="0" smtClean="0">
                <a:solidFill>
                  <a:schemeClr val="accent2">
                    <a:lumMod val="75000"/>
                  </a:schemeClr>
                </a:solidFill>
              </a:rPr>
              <a:t> kabilelerinden </a:t>
            </a:r>
            <a:r>
              <a:rPr lang="tr-TR" b="1" dirty="0" err="1" smtClean="0">
                <a:solidFill>
                  <a:schemeClr val="accent2">
                    <a:lumMod val="75000"/>
                  </a:schemeClr>
                </a:solidFill>
                <a:hlinkClick r:id="rId7" action="ppaction://hlinkfile" tooltip="Hadramut (sayfa mevcut değil)"/>
              </a:rPr>
              <a:t>Hadramut</a:t>
            </a:r>
            <a:r>
              <a:rPr lang="tr-TR" b="1" dirty="0" err="1" smtClean="0">
                <a:solidFill>
                  <a:schemeClr val="accent2">
                    <a:lumMod val="75000"/>
                  </a:schemeClr>
                </a:solidFill>
              </a:rPr>
              <a:t>’a</a:t>
            </a:r>
            <a:r>
              <a:rPr lang="tr-TR" b="1" dirty="0" smtClean="0">
                <a:solidFill>
                  <a:schemeClr val="accent2">
                    <a:lumMod val="75000"/>
                  </a:schemeClr>
                </a:solidFill>
              </a:rPr>
              <a:t> kadar uzanır. Dedelerinden, ilk olarak </a:t>
            </a:r>
            <a:r>
              <a:rPr lang="tr-TR" b="1" dirty="0" err="1" smtClean="0">
                <a:solidFill>
                  <a:schemeClr val="accent2">
                    <a:lumMod val="75000"/>
                  </a:schemeClr>
                </a:solidFill>
              </a:rPr>
              <a:t>Halid</a:t>
            </a:r>
            <a:r>
              <a:rPr lang="tr-TR" b="1" dirty="0" smtClean="0">
                <a:solidFill>
                  <a:schemeClr val="accent2">
                    <a:lumMod val="75000"/>
                  </a:schemeClr>
                </a:solidFill>
              </a:rPr>
              <a:t> b. Osman, </a:t>
            </a:r>
            <a:r>
              <a:rPr lang="tr-TR" b="1" dirty="0" smtClean="0">
                <a:solidFill>
                  <a:schemeClr val="accent2">
                    <a:lumMod val="75000"/>
                  </a:schemeClr>
                </a:solidFill>
                <a:hlinkClick r:id="rId8" action="ppaction://hlinkfile" tooltip="Endülüs"/>
              </a:rPr>
              <a:t>Endülüs</a:t>
            </a:r>
            <a:r>
              <a:rPr lang="tr-TR" b="1" dirty="0" smtClean="0">
                <a:solidFill>
                  <a:schemeClr val="accent2">
                    <a:lumMod val="75000"/>
                  </a:schemeClr>
                </a:solidFill>
              </a:rPr>
              <a:t>’teki </a:t>
            </a:r>
            <a:r>
              <a:rPr lang="tr-TR" b="1" dirty="0" err="1" smtClean="0">
                <a:solidFill>
                  <a:schemeClr val="accent2">
                    <a:lumMod val="75000"/>
                  </a:schemeClr>
                </a:solidFill>
              </a:rPr>
              <a:t>Karmuna’ya</a:t>
            </a:r>
            <a:r>
              <a:rPr lang="tr-TR" b="1" dirty="0" smtClean="0">
                <a:solidFill>
                  <a:schemeClr val="accent2">
                    <a:lumMod val="75000"/>
                  </a:schemeClr>
                </a:solidFill>
              </a:rPr>
              <a:t> </a:t>
            </a:r>
            <a:r>
              <a:rPr lang="tr-TR" b="1" dirty="0" smtClean="0">
                <a:solidFill>
                  <a:schemeClr val="accent2">
                    <a:lumMod val="75000"/>
                  </a:schemeClr>
                </a:solidFill>
                <a:hlinkClick r:id="rId9" action="ppaction://hlinkfile" tooltip="Hicret"/>
              </a:rPr>
              <a:t>hicret</a:t>
            </a:r>
            <a:r>
              <a:rPr lang="tr-TR" b="1" dirty="0" smtClean="0">
                <a:solidFill>
                  <a:schemeClr val="accent2">
                    <a:lumMod val="75000"/>
                  </a:schemeClr>
                </a:solidFill>
              </a:rPr>
              <a:t> etti. </a:t>
            </a:r>
            <a:r>
              <a:rPr lang="tr-TR" b="1" dirty="0" smtClean="0">
                <a:solidFill>
                  <a:schemeClr val="accent2">
                    <a:lumMod val="75000"/>
                  </a:schemeClr>
                </a:solidFill>
                <a:hlinkClick r:id="rId8" action="ppaction://hlinkfile" tooltip="Endülüs"/>
              </a:rPr>
              <a:t>Endülüs</a:t>
            </a:r>
            <a:r>
              <a:rPr lang="tr-TR" b="1" dirty="0" smtClean="0">
                <a:solidFill>
                  <a:schemeClr val="accent2">
                    <a:lumMod val="75000"/>
                  </a:schemeClr>
                </a:solidFill>
              </a:rPr>
              <a:t> halkının âdeti olarak </a:t>
            </a:r>
            <a:r>
              <a:rPr lang="tr-TR" b="1" dirty="0" err="1" smtClean="0">
                <a:solidFill>
                  <a:schemeClr val="accent2">
                    <a:lumMod val="75000"/>
                  </a:schemeClr>
                </a:solidFill>
              </a:rPr>
              <a:t>Halid</a:t>
            </a:r>
            <a:r>
              <a:rPr lang="tr-TR" b="1" dirty="0" smtClean="0">
                <a:solidFill>
                  <a:schemeClr val="accent2">
                    <a:lumMod val="75000"/>
                  </a:schemeClr>
                </a:solidFill>
              </a:rPr>
              <a:t> olan ismine u ve n harfleri eklenerek ismi Haldun’a dönüştü.</a:t>
            </a:r>
          </a:p>
          <a:p>
            <a:endParaRPr lang="tr-TR" b="1" dirty="0">
              <a:solidFill>
                <a:schemeClr val="accent2">
                  <a:lumMod val="75000"/>
                </a:schemeClr>
              </a:solidFill>
            </a:endParaRPr>
          </a:p>
        </p:txBody>
      </p:sp>
      <p:pic>
        <p:nvPicPr>
          <p:cNvPr id="4" name="Picture 2" descr="http://www.filozof.net/Turkce/images/stories/filozof/ibn-haldun.png"/>
          <p:cNvPicPr>
            <a:picLocks noChangeAspect="1" noChangeArrowheads="1"/>
          </p:cNvPicPr>
          <p:nvPr/>
        </p:nvPicPr>
        <p:blipFill>
          <a:blip r:embed="rId10" cstate="print"/>
          <a:srcRect/>
          <a:stretch>
            <a:fillRect/>
          </a:stretch>
        </p:blipFill>
        <p:spPr bwMode="auto">
          <a:xfrm>
            <a:off x="107504" y="332656"/>
            <a:ext cx="2095500" cy="273367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980728"/>
          </a:xfrm>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0" y="836712"/>
            <a:ext cx="9144000" cy="5289451"/>
          </a:xfrm>
        </p:spPr>
        <p:txBody>
          <a:bodyPr>
            <a:noAutofit/>
          </a:bodyPr>
          <a:lstStyle/>
          <a:p>
            <a:r>
              <a:rPr lang="tr-TR" sz="1800" dirty="0" err="1" smtClean="0">
                <a:solidFill>
                  <a:schemeClr val="accent2">
                    <a:lumMod val="75000"/>
                  </a:schemeClr>
                </a:solidFill>
              </a:rPr>
              <a:t>İbni</a:t>
            </a:r>
            <a:r>
              <a:rPr lang="tr-TR" sz="1800" dirty="0" smtClean="0">
                <a:solidFill>
                  <a:schemeClr val="accent2">
                    <a:lumMod val="75000"/>
                  </a:schemeClr>
                </a:solidFill>
              </a:rPr>
              <a:t> Haldun (1333 -1406) </a:t>
            </a:r>
            <a:br>
              <a:rPr lang="tr-TR" sz="1800" dirty="0" smtClean="0">
                <a:solidFill>
                  <a:schemeClr val="accent2">
                    <a:lumMod val="75000"/>
                  </a:schemeClr>
                </a:solidFill>
              </a:rPr>
            </a:br>
            <a:r>
              <a:rPr lang="tr-TR" sz="1800" dirty="0" smtClean="0">
                <a:solidFill>
                  <a:schemeClr val="accent2">
                    <a:lumMod val="75000"/>
                  </a:schemeClr>
                </a:solidFill>
              </a:rPr>
              <a:t>İslâm-Yahudi </a:t>
            </a:r>
            <a:r>
              <a:rPr lang="tr-TR" sz="1800" dirty="0" smtClean="0">
                <a:solidFill>
                  <a:schemeClr val="accent2">
                    <a:lumMod val="75000"/>
                  </a:schemeClr>
                </a:solidFill>
              </a:rPr>
              <a:t>felsefesinin yine Batı bölümünden olan bir başka düşünür </a:t>
            </a:r>
            <a:r>
              <a:rPr lang="tr-TR" sz="1800" dirty="0" err="1" smtClean="0">
                <a:solidFill>
                  <a:schemeClr val="accent2">
                    <a:lumMod val="75000"/>
                  </a:schemeClr>
                </a:solidFill>
              </a:rPr>
              <a:t>İbni</a:t>
            </a:r>
            <a:r>
              <a:rPr lang="tr-TR" sz="1800" dirty="0" smtClean="0">
                <a:solidFill>
                  <a:schemeClr val="accent2">
                    <a:lumMod val="75000"/>
                  </a:schemeClr>
                </a:solidFill>
              </a:rPr>
              <a:t> Haldun'dur. </a:t>
            </a:r>
            <a:r>
              <a:rPr lang="tr-TR" sz="1800" dirty="0" err="1" smtClean="0">
                <a:solidFill>
                  <a:schemeClr val="accent2">
                    <a:lumMod val="75000"/>
                  </a:schemeClr>
                </a:solidFill>
              </a:rPr>
              <a:t>İbni</a:t>
            </a:r>
            <a:r>
              <a:rPr lang="tr-TR" sz="1800" dirty="0" smtClean="0">
                <a:solidFill>
                  <a:schemeClr val="accent2">
                    <a:lumMod val="75000"/>
                  </a:schemeClr>
                </a:solidFill>
              </a:rPr>
              <a:t> Haldun'un kişiliğinde, ilk kez gerçek bir "tarih filozofu" ile karşılaşıyoruz. İlkçağda tarih felsefesi, hemen hemen, yok gibidir.</a:t>
            </a:r>
            <a:br>
              <a:rPr lang="tr-TR" sz="1800" dirty="0" smtClean="0">
                <a:solidFill>
                  <a:schemeClr val="accent2">
                    <a:lumMod val="75000"/>
                  </a:schemeClr>
                </a:solidFill>
              </a:rPr>
            </a:br>
            <a:r>
              <a:rPr lang="tr-TR" sz="1800" dirty="0" smtClean="0">
                <a:solidFill>
                  <a:schemeClr val="accent2">
                    <a:lumMod val="75000"/>
                  </a:schemeClr>
                </a:solidFill>
              </a:rPr>
              <a:t>Antik dönemin filozofları daha çok doğa ile ilgilenmişler, tarihe fazlaca ilgi duymamışlardır. Ortaçağın başlarında bu durum tümüyle değişti. Tarih felsefesinin </a:t>
            </a:r>
            <a:r>
              <a:rPr lang="tr-TR" sz="1800" dirty="0" err="1" smtClean="0">
                <a:solidFill>
                  <a:schemeClr val="accent2">
                    <a:lumMod val="75000"/>
                  </a:schemeClr>
                </a:solidFill>
              </a:rPr>
              <a:t>Augustinus'un</a:t>
            </a:r>
            <a:r>
              <a:rPr lang="tr-TR" sz="1800" dirty="0" smtClean="0">
                <a:solidFill>
                  <a:schemeClr val="accent2">
                    <a:lumMod val="75000"/>
                  </a:schemeClr>
                </a:solidFill>
              </a:rPr>
              <a:t> sisteminde ne kadar geniş yer aldığını hatırlayacağız.</a:t>
            </a:r>
            <a:br>
              <a:rPr lang="tr-TR" sz="1800" dirty="0" smtClean="0">
                <a:solidFill>
                  <a:schemeClr val="accent2">
                    <a:lumMod val="75000"/>
                  </a:schemeClr>
                </a:solidFill>
              </a:rPr>
            </a:br>
            <a:r>
              <a:rPr lang="tr-TR" sz="1800" dirty="0" smtClean="0">
                <a:solidFill>
                  <a:schemeClr val="accent2">
                    <a:lumMod val="75000"/>
                  </a:schemeClr>
                </a:solidFill>
              </a:rPr>
              <a:t>Ancak </a:t>
            </a:r>
            <a:r>
              <a:rPr lang="tr-TR" sz="1800" dirty="0" err="1" smtClean="0">
                <a:solidFill>
                  <a:schemeClr val="accent2">
                    <a:lumMod val="75000"/>
                  </a:schemeClr>
                </a:solidFill>
              </a:rPr>
              <a:t>Augustinus'un</a:t>
            </a:r>
            <a:r>
              <a:rPr lang="tr-TR" sz="1800" dirty="0" smtClean="0">
                <a:solidFill>
                  <a:schemeClr val="accent2">
                    <a:lumMod val="75000"/>
                  </a:schemeClr>
                </a:solidFill>
              </a:rPr>
              <a:t> tarih felsefesi, tümüyle dini temellerden çıkarılmış olan bir tarih yapısalcılığıdır. Oysa </a:t>
            </a:r>
            <a:r>
              <a:rPr lang="tr-TR" sz="1800" dirty="0" err="1" smtClean="0">
                <a:solidFill>
                  <a:schemeClr val="accent2">
                    <a:lumMod val="75000"/>
                  </a:schemeClr>
                </a:solidFill>
              </a:rPr>
              <a:t>İbni</a:t>
            </a:r>
            <a:r>
              <a:rPr lang="tr-TR" sz="1800" dirty="0" smtClean="0">
                <a:solidFill>
                  <a:schemeClr val="accent2">
                    <a:lumMod val="75000"/>
                  </a:schemeClr>
                </a:solidFill>
              </a:rPr>
              <a:t> Haldun'un, tarih felsefesi karşısındaki tutumu tamamen farklıdır. O tarih felsefesini "</a:t>
            </a:r>
            <a:r>
              <a:rPr lang="tr-TR" sz="1800" dirty="0" err="1" smtClean="0">
                <a:solidFill>
                  <a:schemeClr val="accent2">
                    <a:lumMod val="75000"/>
                  </a:schemeClr>
                </a:solidFill>
              </a:rPr>
              <a:t>empirik</a:t>
            </a:r>
            <a:r>
              <a:rPr lang="tr-TR" sz="1800" dirty="0" smtClean="0">
                <a:solidFill>
                  <a:schemeClr val="accent2">
                    <a:lumMod val="75000"/>
                  </a:schemeClr>
                </a:solidFill>
              </a:rPr>
              <a:t>" bir temel üzerine kurmaya çalışır.</a:t>
            </a:r>
            <a:br>
              <a:rPr lang="tr-TR" sz="1800" dirty="0" smtClean="0">
                <a:solidFill>
                  <a:schemeClr val="accent2">
                    <a:lumMod val="75000"/>
                  </a:schemeClr>
                </a:solidFill>
              </a:rPr>
            </a:br>
            <a:r>
              <a:rPr lang="tr-TR" sz="1800" dirty="0" smtClean="0">
                <a:solidFill>
                  <a:schemeClr val="accent2">
                    <a:lumMod val="75000"/>
                  </a:schemeClr>
                </a:solidFill>
              </a:rPr>
              <a:t>Birçok tarihi incelemeler yapmış olan ve özellikle İslâm devletlerinin tarihini çok iyi bilen </a:t>
            </a:r>
            <a:r>
              <a:rPr lang="tr-TR" sz="1800" dirty="0" err="1" smtClean="0">
                <a:solidFill>
                  <a:schemeClr val="accent2">
                    <a:lumMod val="75000"/>
                  </a:schemeClr>
                </a:solidFill>
              </a:rPr>
              <a:t>İbni</a:t>
            </a:r>
            <a:r>
              <a:rPr lang="tr-TR" sz="1800" dirty="0" smtClean="0">
                <a:solidFill>
                  <a:schemeClr val="accent2">
                    <a:lumMod val="75000"/>
                  </a:schemeClr>
                </a:solidFill>
              </a:rPr>
              <a:t> Haldun'un araştırmalarında şu durum dikkatini çekmiştir: İslâm devletleri kuruluyor, belli bir gelişme dönemi yaşıyor, sonra da yıkılıyor. </a:t>
            </a:r>
            <a:r>
              <a:rPr lang="tr-TR" sz="1800" dirty="0" err="1" smtClean="0">
                <a:solidFill>
                  <a:schemeClr val="accent2">
                    <a:lumMod val="75000"/>
                  </a:schemeClr>
                </a:solidFill>
              </a:rPr>
              <a:t>İbni</a:t>
            </a:r>
            <a:r>
              <a:rPr lang="tr-TR" sz="1800" dirty="0" smtClean="0">
                <a:solidFill>
                  <a:schemeClr val="accent2">
                    <a:lumMod val="75000"/>
                  </a:schemeClr>
                </a:solidFill>
              </a:rPr>
              <a:t> Haldun'a göre tüm devlet kuruluşlarının kaçınılmaz sonu budur. Acaba bunun nedeni ne olabilir?</a:t>
            </a:r>
            <a:br>
              <a:rPr lang="tr-TR" sz="1800" dirty="0" smtClean="0">
                <a:solidFill>
                  <a:schemeClr val="accent2">
                    <a:lumMod val="75000"/>
                  </a:schemeClr>
                </a:solidFill>
              </a:rPr>
            </a:br>
            <a:r>
              <a:rPr lang="tr-TR" sz="1800" dirty="0" smtClean="0">
                <a:solidFill>
                  <a:schemeClr val="accent2">
                    <a:lumMod val="75000"/>
                  </a:schemeClr>
                </a:solidFill>
              </a:rPr>
              <a:t>Devletlerin önce yavaş yavaş yükselip sonra da gerilemesi neden kaynaklanıyor? </a:t>
            </a:r>
            <a:r>
              <a:rPr lang="tr-TR" sz="1800" dirty="0" err="1" smtClean="0">
                <a:solidFill>
                  <a:schemeClr val="accent2">
                    <a:lumMod val="75000"/>
                  </a:schemeClr>
                </a:solidFill>
              </a:rPr>
              <a:t>İbni</a:t>
            </a:r>
            <a:r>
              <a:rPr lang="tr-TR" sz="1800" dirty="0" smtClean="0">
                <a:solidFill>
                  <a:schemeClr val="accent2">
                    <a:lumMod val="75000"/>
                  </a:schemeClr>
                </a:solidFill>
              </a:rPr>
              <a:t> Haldun bu sorundan önce bir başka konuyu ele alıyor: İnsanları bir devlet halinde birleştiren sebep nedir? Bu soruya verdiği yanıtta </a:t>
            </a:r>
            <a:r>
              <a:rPr lang="tr-TR" sz="1800" dirty="0" err="1" smtClean="0">
                <a:solidFill>
                  <a:schemeClr val="accent2">
                    <a:lumMod val="75000"/>
                  </a:schemeClr>
                </a:solidFill>
              </a:rPr>
              <a:t>İbni</a:t>
            </a:r>
            <a:r>
              <a:rPr lang="tr-TR" sz="1800" dirty="0" smtClean="0">
                <a:solidFill>
                  <a:schemeClr val="accent2">
                    <a:lumMod val="75000"/>
                  </a:schemeClr>
                </a:solidFill>
              </a:rPr>
              <a:t> Haldun, "dayanışma" kelimesiyle karşılayabileceğimiz bir kavramı, açıklamaları içine alıyor.</a:t>
            </a:r>
            <a:br>
              <a:rPr lang="tr-TR" sz="1800" dirty="0" smtClean="0">
                <a:solidFill>
                  <a:schemeClr val="accent2">
                    <a:lumMod val="75000"/>
                  </a:schemeClr>
                </a:solidFill>
              </a:rPr>
            </a:br>
            <a:r>
              <a:rPr lang="tr-TR" sz="1800" dirty="0" smtClean="0">
                <a:solidFill>
                  <a:schemeClr val="accent2">
                    <a:lumMod val="75000"/>
                  </a:schemeClr>
                </a:solidFill>
              </a:rPr>
              <a:t>Tarih felsefesini, ilk olarak, tarihi olaylara dayandıran </a:t>
            </a:r>
            <a:r>
              <a:rPr lang="tr-TR" sz="1800" dirty="0" err="1" smtClean="0">
                <a:solidFill>
                  <a:schemeClr val="accent2">
                    <a:lumMod val="75000"/>
                  </a:schemeClr>
                </a:solidFill>
              </a:rPr>
              <a:t>İbni</a:t>
            </a:r>
            <a:r>
              <a:rPr lang="tr-TR" sz="1800" dirty="0" smtClean="0">
                <a:solidFill>
                  <a:schemeClr val="accent2">
                    <a:lumMod val="75000"/>
                  </a:schemeClr>
                </a:solidFill>
              </a:rPr>
              <a:t> Haldun, İslâm felsefesinin en dikkat çekici isimlerinden biridir. </a:t>
            </a:r>
            <a:r>
              <a:rPr lang="tr-TR" sz="1800" dirty="0" err="1" smtClean="0">
                <a:solidFill>
                  <a:schemeClr val="accent2">
                    <a:lumMod val="75000"/>
                  </a:schemeClr>
                </a:solidFill>
              </a:rPr>
              <a:t>İbni</a:t>
            </a:r>
            <a:r>
              <a:rPr lang="tr-TR" sz="1800" dirty="0" smtClean="0">
                <a:solidFill>
                  <a:schemeClr val="accent2">
                    <a:lumMod val="75000"/>
                  </a:schemeClr>
                </a:solidFill>
              </a:rPr>
              <a:t> Haldun öncelikle şu soruyu soruyor: Bir devlet olarak </a:t>
            </a:r>
            <a:r>
              <a:rPr lang="tr-TR" sz="1800" dirty="0" err="1" smtClean="0">
                <a:solidFill>
                  <a:schemeClr val="accent2">
                    <a:lumMod val="75000"/>
                  </a:schemeClr>
                </a:solidFill>
              </a:rPr>
              <a:t>yanyana</a:t>
            </a:r>
            <a:r>
              <a:rPr lang="tr-TR" sz="1800" dirty="0" smtClean="0">
                <a:solidFill>
                  <a:schemeClr val="accent2">
                    <a:lumMod val="75000"/>
                  </a:schemeClr>
                </a:solidFill>
              </a:rPr>
              <a:t> yaşayan insanların bu birliktelikleri neye dayanır? Bu soruyu </a:t>
            </a:r>
            <a:r>
              <a:rPr lang="tr-TR" sz="1800" dirty="0" err="1" smtClean="0">
                <a:solidFill>
                  <a:schemeClr val="accent2">
                    <a:lumMod val="75000"/>
                  </a:schemeClr>
                </a:solidFill>
              </a:rPr>
              <a:t>İbni</a:t>
            </a:r>
            <a:r>
              <a:rPr lang="tr-TR" sz="1800" dirty="0" smtClean="0">
                <a:solidFill>
                  <a:schemeClr val="accent2">
                    <a:lumMod val="75000"/>
                  </a:schemeClr>
                </a:solidFill>
              </a:rPr>
              <a:t> Haldun, "dayanışma" kavramı ile yanıtlıyor.</a:t>
            </a:r>
            <a:br>
              <a:rPr lang="tr-TR" sz="1800" dirty="0" smtClean="0">
                <a:solidFill>
                  <a:schemeClr val="accent2">
                    <a:lumMod val="75000"/>
                  </a:schemeClr>
                </a:solidFill>
              </a:rPr>
            </a:br>
            <a:r>
              <a:rPr lang="tr-TR" sz="1800" dirty="0" smtClean="0">
                <a:solidFill>
                  <a:schemeClr val="accent2">
                    <a:lumMod val="75000"/>
                  </a:schemeClr>
                </a:solidFill>
              </a:rPr>
              <a:t/>
            </a:r>
            <a:br>
              <a:rPr lang="tr-TR" sz="1800" dirty="0" smtClean="0">
                <a:solidFill>
                  <a:schemeClr val="accent2">
                    <a:lumMod val="75000"/>
                  </a:schemeClr>
                </a:solidFill>
              </a:rPr>
            </a:br>
            <a:r>
              <a:rPr lang="tr-TR" sz="1800" dirty="0" smtClean="0">
                <a:solidFill>
                  <a:schemeClr val="accent2">
                    <a:lumMod val="75000"/>
                  </a:schemeClr>
                </a:solidFill>
              </a:rPr>
              <a:t/>
            </a:r>
            <a:br>
              <a:rPr lang="tr-TR" sz="1800" dirty="0" smtClean="0">
                <a:solidFill>
                  <a:schemeClr val="accent2">
                    <a:lumMod val="75000"/>
                  </a:schemeClr>
                </a:solidFill>
              </a:rPr>
            </a:br>
            <a:endParaRPr lang="tr-TR" sz="1800" dirty="0">
              <a:solidFill>
                <a:schemeClr val="accent2">
                  <a:lumMod val="7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836712"/>
          </a:xfrm>
        </p:spPr>
        <p:txBody>
          <a:bodyPr>
            <a:normAutofit/>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107504" y="764704"/>
            <a:ext cx="8579296" cy="5361459"/>
          </a:xfrm>
        </p:spPr>
        <p:txBody>
          <a:bodyPr>
            <a:noAutofit/>
          </a:bodyPr>
          <a:lstStyle/>
          <a:p>
            <a:r>
              <a:rPr lang="tr-TR" sz="1600" dirty="0" smtClean="0">
                <a:solidFill>
                  <a:schemeClr val="accent2">
                    <a:lumMod val="75000"/>
                  </a:schemeClr>
                </a:solidFill>
              </a:rPr>
              <a:t/>
            </a:r>
            <a:br>
              <a:rPr lang="tr-TR" sz="1600" dirty="0" smtClean="0">
                <a:solidFill>
                  <a:schemeClr val="accent2">
                    <a:lumMod val="75000"/>
                  </a:schemeClr>
                </a:solidFill>
              </a:rPr>
            </a:br>
            <a:r>
              <a:rPr lang="tr-TR" sz="1600" dirty="0" smtClean="0">
                <a:solidFill>
                  <a:schemeClr val="accent2">
                    <a:lumMod val="75000"/>
                  </a:schemeClr>
                </a:solidFill>
              </a:rPr>
              <a:t>Ona göre toplum yaşamında ancak "dayanışma </a:t>
            </a:r>
            <a:r>
              <a:rPr lang="tr-TR" sz="1600" dirty="0" err="1" smtClean="0">
                <a:solidFill>
                  <a:schemeClr val="accent2">
                    <a:lumMod val="75000"/>
                  </a:schemeClr>
                </a:solidFill>
              </a:rPr>
              <a:t>bilinci"nin</a:t>
            </a:r>
            <a:r>
              <a:rPr lang="tr-TR" sz="1600" dirty="0" smtClean="0">
                <a:solidFill>
                  <a:schemeClr val="accent2">
                    <a:lumMod val="75000"/>
                  </a:schemeClr>
                </a:solidFill>
              </a:rPr>
              <a:t> bulunduğu yerde, yani bireylerin birbirini karşılıklı olarak destekledikleri yerde dayanışma olanağı vardır. Acaba dayanışma duygusu neye dayanır? Bu duygu çeşitli etkilere, söz gelişi ortaklaşa ırk birliğine, din birliğine, tarihi kader birliğine dayanabilir.</a:t>
            </a:r>
            <a:br>
              <a:rPr lang="tr-TR" sz="1600" dirty="0" smtClean="0">
                <a:solidFill>
                  <a:schemeClr val="accent2">
                    <a:lumMod val="75000"/>
                  </a:schemeClr>
                </a:solidFill>
              </a:rPr>
            </a:br>
            <a:r>
              <a:rPr lang="tr-TR" sz="1600" dirty="0" err="1" smtClean="0">
                <a:solidFill>
                  <a:schemeClr val="accent2">
                    <a:lumMod val="75000"/>
                  </a:schemeClr>
                </a:solidFill>
              </a:rPr>
              <a:t>İbni</a:t>
            </a:r>
            <a:r>
              <a:rPr lang="tr-TR" sz="1600" dirty="0" smtClean="0">
                <a:solidFill>
                  <a:schemeClr val="accent2">
                    <a:lumMod val="75000"/>
                  </a:schemeClr>
                </a:solidFill>
              </a:rPr>
              <a:t> Haldun için önemli olan nokta, tüm bu temellerden "önce" insanda bir topluluk bilincinin var olması gerekir. Yani insan öteki insanlarla akraba olduğu için değil, akrabalık "bilincini" duyduğu için dayanışma duygusu taşır. Ya da insan aynı dine bağlı olduğu için değil de, böyle bir bağın bilincine sahip olduğu için kendisini ötekiler ile dayanışma içinde duyar.</a:t>
            </a:r>
            <a:br>
              <a:rPr lang="tr-TR" sz="1600" dirty="0" smtClean="0">
                <a:solidFill>
                  <a:schemeClr val="accent2">
                    <a:lumMod val="75000"/>
                  </a:schemeClr>
                </a:solidFill>
              </a:rPr>
            </a:br>
            <a:r>
              <a:rPr lang="tr-TR" sz="1600" dirty="0" smtClean="0">
                <a:solidFill>
                  <a:schemeClr val="accent2">
                    <a:lumMod val="75000"/>
                  </a:schemeClr>
                </a:solidFill>
              </a:rPr>
              <a:t>O halde bir bağın var olduğuna ait olan bilinç, bağlılığın kendisinden daha önemlidir. Çünkü söz gelişi aynı kandan gelindiğine dayanan bir dayanışma bilinci, bu ortak biyolojik birlik, yalnızca bir yanılgı olsa bile, yine de, gelişme olanağı bulur. Bir başka deyişle diyebiliriz ki: Devlet biyolojik bir birlik olmayıp "ruhsal" bir birliktir. Devleti ayakta tutan "bilinç"tir. Bu bilincin dışında kalan bağların gerçekten var olup olmadığı konusu, ikinci derecede önem taşır.</a:t>
            </a:r>
            <a:br>
              <a:rPr lang="tr-TR" sz="1600" dirty="0" smtClean="0">
                <a:solidFill>
                  <a:schemeClr val="accent2">
                    <a:lumMod val="75000"/>
                  </a:schemeClr>
                </a:solidFill>
              </a:rPr>
            </a:br>
            <a:r>
              <a:rPr lang="tr-TR" sz="1600" dirty="0" err="1" smtClean="0">
                <a:solidFill>
                  <a:schemeClr val="accent2">
                    <a:lumMod val="75000"/>
                  </a:schemeClr>
                </a:solidFill>
              </a:rPr>
              <a:t>İbni</a:t>
            </a:r>
            <a:r>
              <a:rPr lang="tr-TR" sz="1600" dirty="0" smtClean="0">
                <a:solidFill>
                  <a:schemeClr val="accent2">
                    <a:lumMod val="75000"/>
                  </a:schemeClr>
                </a:solidFill>
              </a:rPr>
              <a:t> Haldun'a göre her devlet, belli bir şablona göre "gelişir". Her devlet başlangıçta, köylü sınıfına dayanan "tarım" devletidir. Nüfusun artması ile devlet şekli değişme gösterir. Devlet köyden "</a:t>
            </a:r>
            <a:r>
              <a:rPr lang="tr-TR" sz="1600" dirty="0" err="1" smtClean="0">
                <a:solidFill>
                  <a:schemeClr val="accent2">
                    <a:lumMod val="75000"/>
                  </a:schemeClr>
                </a:solidFill>
              </a:rPr>
              <a:t>kent"t</a:t>
            </a:r>
            <a:r>
              <a:rPr lang="tr-TR" sz="1600" dirty="0" smtClean="0">
                <a:solidFill>
                  <a:schemeClr val="accent2">
                    <a:lumMod val="75000"/>
                  </a:schemeClr>
                </a:solidFill>
              </a:rPr>
              <a:t> bir gelişme içindedir.</a:t>
            </a:r>
            <a:br>
              <a:rPr lang="tr-TR" sz="1600" dirty="0" smtClean="0">
                <a:solidFill>
                  <a:schemeClr val="accent2">
                    <a:lumMod val="75000"/>
                  </a:schemeClr>
                </a:solidFill>
              </a:rPr>
            </a:br>
            <a:r>
              <a:rPr lang="tr-TR" sz="1600" dirty="0" smtClean="0">
                <a:solidFill>
                  <a:schemeClr val="accent2">
                    <a:lumMod val="75000"/>
                  </a:schemeClr>
                </a:solidFill>
              </a:rPr>
              <a:t>Başlangıçta devleti sırtlayan sınıf köylülerdi. Yavaş yavaş devleti kent halkı taşıyacak duruma geldi. Ancak devletin köyden kente geçişi, köylülerden kentlilerin eline geçişi, kaderci (</a:t>
            </a:r>
            <a:r>
              <a:rPr lang="tr-TR" sz="1600" dirty="0" err="1" smtClean="0">
                <a:solidFill>
                  <a:schemeClr val="accent2">
                    <a:lumMod val="75000"/>
                  </a:schemeClr>
                </a:solidFill>
              </a:rPr>
              <a:t>fatal</a:t>
            </a:r>
            <a:r>
              <a:rPr lang="tr-TR" sz="1600" dirty="0" smtClean="0">
                <a:solidFill>
                  <a:schemeClr val="accent2">
                    <a:lumMod val="75000"/>
                  </a:schemeClr>
                </a:solidFill>
              </a:rPr>
              <a:t>) bir yapıya sahiptir. Çünkü bu gelişme, zorunlulukla, bireyciliğe yol açar.</a:t>
            </a:r>
            <a:br>
              <a:rPr lang="tr-TR" sz="1600" dirty="0" smtClean="0">
                <a:solidFill>
                  <a:schemeClr val="accent2">
                    <a:lumMod val="75000"/>
                  </a:schemeClr>
                </a:solidFill>
              </a:rPr>
            </a:br>
            <a:r>
              <a:rPr lang="tr-TR" sz="1600" dirty="0" smtClean="0">
                <a:solidFill>
                  <a:schemeClr val="accent2">
                    <a:lumMod val="75000"/>
                  </a:schemeClr>
                </a:solidFill>
              </a:rPr>
              <a:t>Bir başka deyişle: Devletin köyden kente geçmesi, devletin asıl temeli olan dayanışma duygusunun "gevşemesine", zayıflamasına neden olur. Kent yaşamı bireyleri birbiriyle yarışmaya ve mücadeleye sürükler, bireyler zengin olmaya eğilimlidirler. Böylece bu gelişim devletin şeklini zorunlu olarak değiştirir.</a:t>
            </a:r>
            <a:br>
              <a:rPr lang="tr-TR" sz="1600" dirty="0" smtClean="0">
                <a:solidFill>
                  <a:schemeClr val="accent2">
                    <a:lumMod val="75000"/>
                  </a:schemeClr>
                </a:solidFill>
              </a:rPr>
            </a:br>
            <a:r>
              <a:rPr lang="tr-TR" sz="1600" dirty="0" smtClean="0">
                <a:solidFill>
                  <a:schemeClr val="accent2">
                    <a:lumMod val="75000"/>
                  </a:schemeClr>
                </a:solidFill>
              </a:rPr>
              <a:t/>
            </a:r>
            <a:br>
              <a:rPr lang="tr-TR" sz="1600" dirty="0" smtClean="0">
                <a:solidFill>
                  <a:schemeClr val="accent2">
                    <a:lumMod val="75000"/>
                  </a:schemeClr>
                </a:solidFill>
              </a:rPr>
            </a:br>
            <a:endParaRPr lang="tr-TR" sz="1600" dirty="0">
              <a:solidFill>
                <a:schemeClr val="accent2">
                  <a:lumMod val="7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720080"/>
          </a:xfrm>
        </p:spPr>
        <p:txBody>
          <a:bodyPr>
            <a:normAutofit fontScale="90000"/>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0" y="980728"/>
            <a:ext cx="9036496" cy="5145435"/>
          </a:xfrm>
        </p:spPr>
        <p:txBody>
          <a:bodyPr>
            <a:noAutofit/>
          </a:bodyPr>
          <a:lstStyle/>
          <a:p>
            <a:r>
              <a:rPr lang="tr-TR" sz="1800" dirty="0" smtClean="0">
                <a:solidFill>
                  <a:schemeClr val="accent2">
                    <a:lumMod val="75000"/>
                  </a:schemeClr>
                </a:solidFill>
              </a:rPr>
              <a:t>Her </a:t>
            </a:r>
            <a:r>
              <a:rPr lang="tr-TR" sz="1800" dirty="0" smtClean="0">
                <a:solidFill>
                  <a:schemeClr val="accent2">
                    <a:lumMod val="75000"/>
                  </a:schemeClr>
                </a:solidFill>
              </a:rPr>
              <a:t>devlette, devletin bir "yönetici" sının vardır. Köy devletinde yönetici sınıf köylünün "güvenine" sahiptir. Yönetici sınıf ile devleti sırtlayan sınıf arasında bir güvenin bulunması, köy devletlerinin karakteristik özelliğini oluşturur. Fakat devlet köyden kente geçtikçe, halkın devlete ve onun yöneticilerine olan güveni kaybolmaya başlar ve bu gibi devletler daha çok "dikta"ya yönelir. Ancak; bu durum ile devletin göçmesine doğru bir adım atılmış olur.</a:t>
            </a:r>
            <a:br>
              <a:rPr lang="tr-TR" sz="1800" dirty="0" smtClean="0">
                <a:solidFill>
                  <a:schemeClr val="accent2">
                    <a:lumMod val="75000"/>
                  </a:schemeClr>
                </a:solidFill>
              </a:rPr>
            </a:br>
            <a:r>
              <a:rPr lang="tr-TR" sz="1800" dirty="0" smtClean="0">
                <a:solidFill>
                  <a:schemeClr val="accent2">
                    <a:lumMod val="75000"/>
                  </a:schemeClr>
                </a:solidFill>
              </a:rPr>
              <a:t>Tarihî araştırmalardan </a:t>
            </a:r>
            <a:r>
              <a:rPr lang="tr-TR" sz="1800" dirty="0" err="1" smtClean="0">
                <a:solidFill>
                  <a:schemeClr val="accent2">
                    <a:lumMod val="75000"/>
                  </a:schemeClr>
                </a:solidFill>
              </a:rPr>
              <a:t>İbni</a:t>
            </a:r>
            <a:r>
              <a:rPr lang="tr-TR" sz="1800" dirty="0" smtClean="0">
                <a:solidFill>
                  <a:schemeClr val="accent2">
                    <a:lumMod val="75000"/>
                  </a:schemeClr>
                </a:solidFill>
              </a:rPr>
              <a:t> Haldun, bir devletin ancak "dört kuşak" yaşayabildiği sonucunu çıkarır. Devletlerin kurulmaları, bir yükselme dönemi yaşamaları ve sonunda batmaları, "genel bir yasa "dır. Bu yasa, devletin bir organizma olduğu anlamına gelmez. Aksine devletlerin gelişimi "psikolojik" bir temele dayanır. Böylece </a:t>
            </a:r>
            <a:r>
              <a:rPr lang="tr-TR" sz="1800" dirty="0" err="1" smtClean="0">
                <a:solidFill>
                  <a:schemeClr val="accent2">
                    <a:lumMod val="75000"/>
                  </a:schemeClr>
                </a:solidFill>
              </a:rPr>
              <a:t>İbni</a:t>
            </a:r>
            <a:r>
              <a:rPr lang="tr-TR" sz="1800" dirty="0" smtClean="0">
                <a:solidFill>
                  <a:schemeClr val="accent2">
                    <a:lumMod val="75000"/>
                  </a:schemeClr>
                </a:solidFill>
              </a:rPr>
              <a:t> Haldun, tarih felsefesini temelinde psikoloji bulunan ve gözlemlerinin ürünü olan bir sosyolojiye dayandırmış oluyor.</a:t>
            </a:r>
            <a:br>
              <a:rPr lang="tr-TR" sz="1800" dirty="0" smtClean="0">
                <a:solidFill>
                  <a:schemeClr val="accent2">
                    <a:lumMod val="75000"/>
                  </a:schemeClr>
                </a:solidFill>
              </a:rPr>
            </a:br>
            <a:r>
              <a:rPr lang="tr-TR" sz="1800" dirty="0" err="1" smtClean="0">
                <a:solidFill>
                  <a:schemeClr val="accent2">
                    <a:lumMod val="75000"/>
                  </a:schemeClr>
                </a:solidFill>
              </a:rPr>
              <a:t>İbni</a:t>
            </a:r>
            <a:r>
              <a:rPr lang="tr-TR" sz="1800" dirty="0" smtClean="0">
                <a:solidFill>
                  <a:schemeClr val="accent2">
                    <a:lumMod val="75000"/>
                  </a:schemeClr>
                </a:solidFill>
              </a:rPr>
              <a:t> Haldun'un yaşadığı dönem (1300 - 1400 araları), aynı zamanda Batıda da tarih felsefesinin konu edilmeye başlandığı bir zamana rastlar. Nitekim </a:t>
            </a:r>
            <a:r>
              <a:rPr lang="tr-TR" sz="1800" dirty="0" err="1" smtClean="0">
                <a:solidFill>
                  <a:schemeClr val="accent2">
                    <a:lumMod val="75000"/>
                  </a:schemeClr>
                </a:solidFill>
              </a:rPr>
              <a:t>İbni</a:t>
            </a:r>
            <a:r>
              <a:rPr lang="tr-TR" sz="1800" dirty="0" smtClean="0">
                <a:solidFill>
                  <a:schemeClr val="accent2">
                    <a:lumMod val="75000"/>
                  </a:schemeClr>
                </a:solidFill>
              </a:rPr>
              <a:t> Haldun'dan biraz sonra, Batıda "Makyavelli" yetişmiştir.</a:t>
            </a:r>
            <a:br>
              <a:rPr lang="tr-TR" sz="1800" dirty="0" smtClean="0">
                <a:solidFill>
                  <a:schemeClr val="accent2">
                    <a:lumMod val="75000"/>
                  </a:schemeClr>
                </a:solidFill>
              </a:rPr>
            </a:br>
            <a:r>
              <a:rPr lang="tr-TR" sz="1800" dirty="0" smtClean="0">
                <a:solidFill>
                  <a:schemeClr val="accent2">
                    <a:lumMod val="75000"/>
                  </a:schemeClr>
                </a:solidFill>
              </a:rPr>
              <a:t>Bundan önce de değindiğimiz gibi, özünde doğayla ilgilenen Antik dönem, tarih felsefesiyle ilgili konulara oldukça yabancıdır. Ortaçağ ile bu konu değişti. Söz gelişi </a:t>
            </a:r>
            <a:r>
              <a:rPr lang="tr-TR" sz="1800" dirty="0" err="1" smtClean="0">
                <a:solidFill>
                  <a:schemeClr val="accent2">
                    <a:lumMod val="75000"/>
                  </a:schemeClr>
                </a:solidFill>
              </a:rPr>
              <a:t>Augustinus'un</a:t>
            </a:r>
            <a:r>
              <a:rPr lang="tr-TR" sz="1800" dirty="0" smtClean="0">
                <a:solidFill>
                  <a:schemeClr val="accent2">
                    <a:lumMod val="75000"/>
                  </a:schemeClr>
                </a:solidFill>
              </a:rPr>
              <a:t> felsefesinde doğa konularından çok tarih konuları ön plândadır.</a:t>
            </a:r>
            <a:br>
              <a:rPr lang="tr-TR" sz="1800" dirty="0" smtClean="0">
                <a:solidFill>
                  <a:schemeClr val="accent2">
                    <a:lumMod val="75000"/>
                  </a:schemeClr>
                </a:solidFill>
              </a:rPr>
            </a:br>
            <a:r>
              <a:rPr lang="tr-TR" sz="1800" dirty="0" smtClean="0">
                <a:solidFill>
                  <a:schemeClr val="accent2">
                    <a:lumMod val="75000"/>
                  </a:schemeClr>
                </a:solidFill>
              </a:rPr>
              <a:t>Ancak </a:t>
            </a:r>
            <a:r>
              <a:rPr lang="tr-TR" sz="1800" dirty="0" err="1" smtClean="0">
                <a:solidFill>
                  <a:schemeClr val="accent2">
                    <a:lumMod val="75000"/>
                  </a:schemeClr>
                </a:solidFill>
              </a:rPr>
              <a:t>Augustinus'un</a:t>
            </a:r>
            <a:r>
              <a:rPr lang="tr-TR" sz="1800" dirty="0" smtClean="0">
                <a:solidFill>
                  <a:schemeClr val="accent2">
                    <a:lumMod val="75000"/>
                  </a:schemeClr>
                </a:solidFill>
              </a:rPr>
              <a:t> tarih felsefesi din kitaplarından yararlanmış tarih bağlantılarıdır. </a:t>
            </a:r>
            <a:r>
              <a:rPr lang="tr-TR" sz="1800" dirty="0" err="1" smtClean="0">
                <a:solidFill>
                  <a:schemeClr val="accent2">
                    <a:lumMod val="75000"/>
                  </a:schemeClr>
                </a:solidFill>
              </a:rPr>
              <a:t>Augustinus</a:t>
            </a:r>
            <a:r>
              <a:rPr lang="tr-TR" sz="1800" dirty="0" smtClean="0">
                <a:solidFill>
                  <a:schemeClr val="accent2">
                    <a:lumMod val="75000"/>
                  </a:schemeClr>
                </a:solidFill>
              </a:rPr>
              <a:t> tarih felsefesini, daha çok, pek yakın olduğuna inandığı kıyameti anlatmak için yazmıştır. Gerçekten deneye dayanan bir tarih felsefesini ise, ancak Ortaçağın sonlarında buluruz</a:t>
            </a:r>
            <a:br>
              <a:rPr lang="tr-TR" sz="1800" dirty="0" smtClean="0">
                <a:solidFill>
                  <a:schemeClr val="accent2">
                    <a:lumMod val="75000"/>
                  </a:schemeClr>
                </a:solidFill>
              </a:rPr>
            </a:br>
            <a:r>
              <a:rPr lang="tr-TR" sz="1800" dirty="0" smtClean="0">
                <a:solidFill>
                  <a:schemeClr val="accent2">
                    <a:lumMod val="75000"/>
                  </a:schemeClr>
                </a:solidFill>
              </a:rPr>
              <a:t/>
            </a:r>
            <a:br>
              <a:rPr lang="tr-TR" sz="1800" dirty="0" smtClean="0">
                <a:solidFill>
                  <a:schemeClr val="accent2">
                    <a:lumMod val="75000"/>
                  </a:schemeClr>
                </a:solidFill>
              </a:rPr>
            </a:br>
            <a:endParaRPr lang="tr-TR" sz="1800" dirty="0">
              <a:solidFill>
                <a:schemeClr val="accent2">
                  <a:lumMod val="7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dunyabizim.com/images/news/5246.jpg"/>
          <p:cNvPicPr>
            <a:picLocks noChangeAspect="1" noChangeArrowheads="1"/>
          </p:cNvPicPr>
          <p:nvPr/>
        </p:nvPicPr>
        <p:blipFill>
          <a:blip r:embed="rId2" cstate="print"/>
          <a:srcRect/>
          <a:stretch>
            <a:fillRect/>
          </a:stretch>
        </p:blipFill>
        <p:spPr bwMode="auto">
          <a:xfrm>
            <a:off x="142876" y="285728"/>
            <a:ext cx="4572000" cy="6305551"/>
          </a:xfrm>
          <a:prstGeom prst="rect">
            <a:avLst/>
          </a:prstGeom>
          <a:noFill/>
        </p:spPr>
      </p:pic>
      <p:pic>
        <p:nvPicPr>
          <p:cNvPr id="30724" name="Picture 4" descr="http://2.bp.blogspot.com/_JuNXO0RoosE/S9GHKP9yuBI/AAAAAAAAAHk/EWopua_4eDk/s1600/Mukaddime-2-Cilt-Ibn-Haldun-1982-1983__12869730_0.jpg"/>
          <p:cNvPicPr>
            <a:picLocks noChangeAspect="1" noChangeArrowheads="1"/>
          </p:cNvPicPr>
          <p:nvPr/>
        </p:nvPicPr>
        <p:blipFill>
          <a:blip r:embed="rId3" cstate="print"/>
          <a:srcRect/>
          <a:stretch>
            <a:fillRect/>
          </a:stretch>
        </p:blipFill>
        <p:spPr bwMode="auto">
          <a:xfrm>
            <a:off x="5572132" y="285728"/>
            <a:ext cx="2857500" cy="3810000"/>
          </a:xfrm>
          <a:prstGeom prst="rect">
            <a:avLst/>
          </a:prstGeom>
          <a:noFill/>
        </p:spPr>
      </p:pic>
      <p:pic>
        <p:nvPicPr>
          <p:cNvPr id="30726" name="Picture 6" descr="http://www.somuncubaba.net/images/server/PIYZ74Aibn_haldun1.jpg"/>
          <p:cNvPicPr>
            <a:picLocks noChangeAspect="1" noChangeArrowheads="1"/>
          </p:cNvPicPr>
          <p:nvPr/>
        </p:nvPicPr>
        <p:blipFill>
          <a:blip r:embed="rId4" cstate="print"/>
          <a:srcRect/>
          <a:stretch>
            <a:fillRect/>
          </a:stretch>
        </p:blipFill>
        <p:spPr bwMode="auto">
          <a:xfrm>
            <a:off x="5572132" y="4357694"/>
            <a:ext cx="1905000" cy="2362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2">
                    <a:lumMod val="75000"/>
                  </a:schemeClr>
                </a:solidFill>
              </a:rPr>
              <a:t>İBN HALDUN</a:t>
            </a:r>
            <a:endParaRPr lang="tr-TR" dirty="0"/>
          </a:p>
        </p:txBody>
      </p:sp>
      <p:pic>
        <p:nvPicPr>
          <p:cNvPr id="31746" name="Picture 2" descr="http://www.pandora.com.tr/images/kapak/191665.jpg"/>
          <p:cNvPicPr>
            <a:picLocks noChangeAspect="1" noChangeArrowheads="1"/>
          </p:cNvPicPr>
          <p:nvPr/>
        </p:nvPicPr>
        <p:blipFill>
          <a:blip r:embed="rId2" cstate="print"/>
          <a:srcRect/>
          <a:stretch>
            <a:fillRect/>
          </a:stretch>
        </p:blipFill>
        <p:spPr bwMode="auto">
          <a:xfrm>
            <a:off x="539552" y="1844824"/>
            <a:ext cx="762000" cy="1257301"/>
          </a:xfrm>
          <a:prstGeom prst="rect">
            <a:avLst/>
          </a:prstGeom>
          <a:noFill/>
        </p:spPr>
      </p:pic>
      <p:pic>
        <p:nvPicPr>
          <p:cNvPr id="5" name="Picture 6" descr="http://www.dogubati.com/kitapsatis/img/p/74-113-thickbox.jpg"/>
          <p:cNvPicPr>
            <a:picLocks noChangeAspect="1" noChangeArrowheads="1"/>
          </p:cNvPicPr>
          <p:nvPr/>
        </p:nvPicPr>
        <p:blipFill>
          <a:blip r:embed="rId3" cstate="print"/>
          <a:srcRect/>
          <a:stretch>
            <a:fillRect/>
          </a:stretch>
        </p:blipFill>
        <p:spPr bwMode="auto">
          <a:xfrm>
            <a:off x="4643406" y="1357298"/>
            <a:ext cx="4500594" cy="4500554"/>
          </a:xfrm>
          <a:prstGeom prst="rect">
            <a:avLst/>
          </a:prstGeom>
          <a:noFill/>
        </p:spPr>
      </p:pic>
      <p:pic>
        <p:nvPicPr>
          <p:cNvPr id="6" name="Picture 6" descr="Osmanlı gözüyle İbn Haldun okumak"/>
          <p:cNvPicPr>
            <a:picLocks noChangeAspect="1" noChangeArrowheads="1"/>
          </p:cNvPicPr>
          <p:nvPr/>
        </p:nvPicPr>
        <p:blipFill>
          <a:blip r:embed="rId4" cstate="print"/>
          <a:srcRect/>
          <a:stretch>
            <a:fillRect/>
          </a:stretch>
        </p:blipFill>
        <p:spPr bwMode="auto">
          <a:xfrm>
            <a:off x="2699792" y="4149080"/>
            <a:ext cx="2381250" cy="180975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LM-İ UMRAN-İBNİ HALDUNDA TOPLUMBİLİMSEL DÜŞÜNCE"/>
          <p:cNvPicPr>
            <a:picLocks noChangeAspect="1" noChangeArrowheads="1"/>
          </p:cNvPicPr>
          <p:nvPr/>
        </p:nvPicPr>
        <p:blipFill>
          <a:blip r:embed="rId2" cstate="print"/>
          <a:srcRect/>
          <a:stretch>
            <a:fillRect/>
          </a:stretch>
        </p:blipFill>
        <p:spPr bwMode="auto">
          <a:xfrm>
            <a:off x="0" y="642918"/>
            <a:ext cx="6667500" cy="589597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2770" name="Picture 2" descr="İBN HALDUN'A GÖRE İNSAN-TOPLUM-İKTİSAT İ. KOZAK"/>
          <p:cNvPicPr>
            <a:picLocks noChangeAspect="1" noChangeArrowheads="1"/>
          </p:cNvPicPr>
          <p:nvPr/>
        </p:nvPicPr>
        <p:blipFill>
          <a:blip r:embed="rId2" cstate="print"/>
          <a:srcRect/>
          <a:stretch>
            <a:fillRect/>
          </a:stretch>
        </p:blipFill>
        <p:spPr bwMode="auto">
          <a:xfrm>
            <a:off x="571472" y="1428736"/>
            <a:ext cx="6667500" cy="500062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4818" name="Picture 2" descr="http://www.kitapadresi.com/kiboimg/9789756611760.jpg"/>
          <p:cNvPicPr>
            <a:picLocks noChangeAspect="1" noChangeArrowheads="1"/>
          </p:cNvPicPr>
          <p:nvPr/>
        </p:nvPicPr>
        <p:blipFill>
          <a:blip r:embed="rId2" cstate="print"/>
          <a:srcRect/>
          <a:stretch>
            <a:fillRect/>
          </a:stretch>
        </p:blipFill>
        <p:spPr bwMode="auto">
          <a:xfrm>
            <a:off x="285720" y="147634"/>
            <a:ext cx="1905000" cy="2781300"/>
          </a:xfrm>
          <a:prstGeom prst="rect">
            <a:avLst/>
          </a:prstGeom>
          <a:noFill/>
        </p:spPr>
      </p:pic>
      <p:pic>
        <p:nvPicPr>
          <p:cNvPr id="34820" name="Picture 4" descr="http://static.ideefixe.com/images/95/95785_2.jpg"/>
          <p:cNvPicPr>
            <a:picLocks noChangeAspect="1" noChangeArrowheads="1"/>
          </p:cNvPicPr>
          <p:nvPr/>
        </p:nvPicPr>
        <p:blipFill>
          <a:blip r:embed="rId3" cstate="print"/>
          <a:srcRect/>
          <a:stretch>
            <a:fillRect/>
          </a:stretch>
        </p:blipFill>
        <p:spPr bwMode="auto">
          <a:xfrm>
            <a:off x="428596" y="3619521"/>
            <a:ext cx="1905000" cy="2952751"/>
          </a:xfrm>
          <a:prstGeom prst="rect">
            <a:avLst/>
          </a:prstGeom>
          <a:noFill/>
        </p:spPr>
      </p:pic>
      <p:pic>
        <p:nvPicPr>
          <p:cNvPr id="34822" name="Picture 6" descr="TASAVVUFUN MAHİYETİ ŞİFAUS SAİL İBN HALDUN 1984"/>
          <p:cNvPicPr>
            <a:picLocks noChangeAspect="1" noChangeArrowheads="1"/>
          </p:cNvPicPr>
          <p:nvPr/>
        </p:nvPicPr>
        <p:blipFill>
          <a:blip r:embed="rId4" cstate="print"/>
          <a:srcRect/>
          <a:stretch>
            <a:fillRect/>
          </a:stretch>
        </p:blipFill>
        <p:spPr bwMode="auto">
          <a:xfrm>
            <a:off x="2476500" y="0"/>
            <a:ext cx="6667500" cy="49911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Kürt sorununa karşı İbn Haldun modeli"/>
          <p:cNvPicPr>
            <a:picLocks noChangeAspect="1" noChangeArrowheads="1"/>
          </p:cNvPicPr>
          <p:nvPr/>
        </p:nvPicPr>
        <p:blipFill>
          <a:blip r:embed="rId2" cstate="print"/>
          <a:srcRect/>
          <a:stretch>
            <a:fillRect/>
          </a:stretch>
        </p:blipFill>
        <p:spPr bwMode="auto">
          <a:xfrm>
            <a:off x="1475656" y="4797152"/>
            <a:ext cx="2095500" cy="1295401"/>
          </a:xfrm>
          <a:prstGeom prst="rect">
            <a:avLst/>
          </a:prstGeom>
          <a:noFill/>
        </p:spPr>
      </p:pic>
      <p:pic>
        <p:nvPicPr>
          <p:cNvPr id="35844" name="Picture 4" descr="http://www.alsanakitap.com/image/cache/data/T__r__hu___bn_Ha_4be8286316b8c-500x500.jpg"/>
          <p:cNvPicPr>
            <a:picLocks noChangeAspect="1" noChangeArrowheads="1"/>
          </p:cNvPicPr>
          <p:nvPr/>
        </p:nvPicPr>
        <p:blipFill>
          <a:blip r:embed="rId3" cstate="print"/>
          <a:srcRect/>
          <a:stretch>
            <a:fillRect/>
          </a:stretch>
        </p:blipFill>
        <p:spPr bwMode="auto">
          <a:xfrm>
            <a:off x="4381500" y="476672"/>
            <a:ext cx="4762500" cy="4762500"/>
          </a:xfrm>
          <a:prstGeom prst="rect">
            <a:avLst/>
          </a:prstGeom>
          <a:noFill/>
        </p:spPr>
      </p:pic>
      <p:pic>
        <p:nvPicPr>
          <p:cNvPr id="35848" name="Picture 8" descr="http://www.dunyabizim.com/images/news/19805.jpg"/>
          <p:cNvPicPr>
            <a:picLocks noChangeAspect="1" noChangeArrowheads="1"/>
          </p:cNvPicPr>
          <p:nvPr/>
        </p:nvPicPr>
        <p:blipFill>
          <a:blip r:embed="rId4" cstate="print"/>
          <a:srcRect/>
          <a:stretch>
            <a:fillRect/>
          </a:stretch>
        </p:blipFill>
        <p:spPr bwMode="auto">
          <a:xfrm>
            <a:off x="500034" y="500042"/>
            <a:ext cx="3810000" cy="26098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126163"/>
          </a:xfrm>
        </p:spPr>
        <p:txBody>
          <a:bodyPr>
            <a:noAutofit/>
          </a:bodyPr>
          <a:lstStyle/>
          <a:p>
            <a:r>
              <a:rPr lang="tr-TR" sz="1600" b="1" dirty="0" smtClean="0"/>
              <a:t>Asım Öz-Dünya Bülteni / Kültür Servisi</a:t>
            </a:r>
            <a:endParaRPr lang="tr-TR" sz="1600" dirty="0" smtClean="0"/>
          </a:p>
          <a:p>
            <a:r>
              <a:rPr lang="tr-TR" sz="1600" dirty="0" err="1" smtClean="0"/>
              <a:t>İbn</a:t>
            </a:r>
            <a:r>
              <a:rPr lang="tr-TR" sz="1600" dirty="0" smtClean="0"/>
              <a:t> Haldun, Osmanlı entelektüellerinin, fikirlerinden etkilendikleri, yararlandıkları, devlet, toplum, tarih ve çöküşle ilgili teorilerini Osmanlı Devleti'ne bazı değişikliklerle de olsa uyarlamaya çalıştıkları bir ilim adamı, bir tarih felsefecisi, bir sosyolog olarak karşımıza çıkıyor. </a:t>
            </a:r>
            <a:r>
              <a:rPr lang="tr-TR" sz="1600" dirty="0" err="1" smtClean="0"/>
              <a:t>İbn</a:t>
            </a:r>
            <a:r>
              <a:rPr lang="tr-TR" sz="1600" dirty="0" smtClean="0"/>
              <a:t> Haldun'un tarih ve toplum görüşü, Osmanlı Devleti'nin güçten düşmeye başlamasıyla birlikte muhtemel bir "</a:t>
            </a:r>
            <a:r>
              <a:rPr lang="tr-TR" sz="1600" dirty="0" err="1" smtClean="0"/>
              <a:t>çöküş"e</a:t>
            </a:r>
            <a:r>
              <a:rPr lang="tr-TR" sz="1600" dirty="0" smtClean="0"/>
              <a:t> gitmekten nasıl kurtarılacağını düşünenler için temel bir başvuru kaynağı olmuş, onun görüşlerine olan ilgi, </a:t>
            </a:r>
            <a:r>
              <a:rPr lang="tr-TR" sz="1600" dirty="0" err="1" smtClean="0"/>
              <a:t>İbn</a:t>
            </a:r>
            <a:r>
              <a:rPr lang="tr-TR" sz="1600" dirty="0" smtClean="0"/>
              <a:t> </a:t>
            </a:r>
            <a:r>
              <a:rPr lang="tr-TR" sz="1600" dirty="0" err="1" smtClean="0"/>
              <a:t>Haldunculuk'tan</a:t>
            </a:r>
            <a:r>
              <a:rPr lang="tr-TR" sz="1600" dirty="0" smtClean="0"/>
              <a:t> söz ettirecek noktaya gelmişti.</a:t>
            </a:r>
          </a:p>
          <a:p>
            <a:r>
              <a:rPr lang="tr-TR" sz="1600" dirty="0" smtClean="0"/>
              <a:t>Bu bağlamda </a:t>
            </a:r>
            <a:r>
              <a:rPr lang="tr-TR" sz="1600" dirty="0" err="1" smtClean="0"/>
              <a:t>İbn</a:t>
            </a:r>
            <a:r>
              <a:rPr lang="tr-TR" sz="1600" dirty="0" smtClean="0"/>
              <a:t> Haldun'un Mukaddime'sini Şeyhülislam </a:t>
            </a:r>
            <a:r>
              <a:rPr lang="tr-TR" sz="1600" dirty="0" err="1" smtClean="0"/>
              <a:t>Pirizâde</a:t>
            </a:r>
            <a:r>
              <a:rPr lang="tr-TR" sz="1600" dirty="0" smtClean="0"/>
              <a:t> </a:t>
            </a:r>
            <a:r>
              <a:rPr lang="tr-TR" sz="1600" dirty="0" err="1" smtClean="0"/>
              <a:t>Mehmed</a:t>
            </a:r>
            <a:r>
              <a:rPr lang="tr-TR" sz="1600" dirty="0" smtClean="0"/>
              <a:t> Efendi, Kâtip Çelebi, </a:t>
            </a:r>
            <a:r>
              <a:rPr lang="tr-TR" sz="1600" dirty="0" err="1" smtClean="0"/>
              <a:t>Naîmâ</a:t>
            </a:r>
            <a:r>
              <a:rPr lang="tr-TR" sz="1600" dirty="0" smtClean="0"/>
              <a:t>, </a:t>
            </a:r>
            <a:r>
              <a:rPr lang="tr-TR" sz="1600" dirty="0" err="1" smtClean="0"/>
              <a:t>Taşköprülüzâde</a:t>
            </a:r>
            <a:r>
              <a:rPr lang="tr-TR" sz="1600" dirty="0" smtClean="0"/>
              <a:t>, Müneccimbaşı, Hayrullah Efendi ve Cevdet Paşa gibi Osmanlı düşünürlerinin kaynak olarak kullandıklarını söylemek gerek. Meselâ </a:t>
            </a:r>
            <a:r>
              <a:rPr lang="tr-TR" sz="1600" dirty="0" err="1" smtClean="0"/>
              <a:t>Naîmâ</a:t>
            </a:r>
            <a:r>
              <a:rPr lang="tr-TR" sz="1600" dirty="0" smtClean="0"/>
              <a:t> </a:t>
            </a:r>
            <a:r>
              <a:rPr lang="tr-TR" sz="1600" dirty="0" err="1" smtClean="0"/>
              <a:t>İbn</a:t>
            </a:r>
            <a:r>
              <a:rPr lang="tr-TR" sz="1600" dirty="0" smtClean="0"/>
              <a:t> Haldun'u bir üstat bilmiştir. </a:t>
            </a:r>
            <a:r>
              <a:rPr lang="tr-TR" sz="1600" dirty="0" err="1" smtClean="0"/>
              <a:t>İbn</a:t>
            </a:r>
            <a:r>
              <a:rPr lang="tr-TR" sz="1600" dirty="0" smtClean="0"/>
              <a:t> Haldun'a olan bunca ilgi, </a:t>
            </a:r>
            <a:r>
              <a:rPr lang="tr-TR" sz="1600" dirty="0" err="1" smtClean="0"/>
              <a:t>İbn</a:t>
            </a:r>
            <a:r>
              <a:rPr lang="tr-TR" sz="1600" dirty="0" smtClean="0"/>
              <a:t> Haldun'un Mukaddime'sinin Osmanlı Türkçesi'ne çevrilmesi sonucunu doğurmuştur. Burada hatırlanması gereken bir husus daha vardır ki din sosyolojisinin ünlü klasik başyapıtı olan Mukaddime, Arapça olmayan bir dile, </a:t>
            </a:r>
            <a:r>
              <a:rPr lang="tr-TR" sz="1600" dirty="0" err="1" smtClean="0"/>
              <a:t>Türkçe'ye</a:t>
            </a:r>
            <a:r>
              <a:rPr lang="tr-TR" sz="1600" dirty="0" smtClean="0"/>
              <a:t> ilk kez Osmanlı Uleması tarafından çevrilmiştir. Ejder </a:t>
            </a:r>
            <a:r>
              <a:rPr lang="tr-TR" sz="1600" dirty="0" err="1" smtClean="0"/>
              <a:t>Okumuş’la</a:t>
            </a:r>
            <a:r>
              <a:rPr lang="tr-TR" sz="1600" dirty="0" smtClean="0"/>
              <a:t> </a:t>
            </a:r>
            <a:r>
              <a:rPr lang="tr-TR" sz="1600" dirty="0" err="1" smtClean="0"/>
              <a:t>İbn</a:t>
            </a:r>
            <a:r>
              <a:rPr lang="tr-TR" sz="1600" dirty="0" smtClean="0"/>
              <a:t> Haldun’un Osmanlı seyrini konuştuk.</a:t>
            </a:r>
            <a:br>
              <a:rPr lang="tr-TR" sz="1600" dirty="0" smtClean="0"/>
            </a:br>
            <a:r>
              <a:rPr lang="tr-TR" sz="1600" dirty="0" smtClean="0"/>
              <a:t/>
            </a:r>
            <a:br>
              <a:rPr lang="tr-TR" sz="1600" dirty="0" smtClean="0"/>
            </a:br>
            <a:r>
              <a:rPr lang="tr-TR" sz="1600" b="1" dirty="0" smtClean="0"/>
              <a:t>Osmanlı Gözüyle </a:t>
            </a:r>
            <a:r>
              <a:rPr lang="tr-TR" sz="1600" b="1" dirty="0" err="1" smtClean="0"/>
              <a:t>İbn</a:t>
            </a:r>
            <a:r>
              <a:rPr lang="tr-TR" sz="1600" b="1" dirty="0" smtClean="0"/>
              <a:t> Haldun fikri nasıl doğdu? Amaç neydi?</a:t>
            </a:r>
            <a:br>
              <a:rPr lang="tr-TR" sz="1600" b="1" dirty="0" smtClean="0"/>
            </a:br>
            <a:r>
              <a:rPr lang="tr-TR" sz="1600" dirty="0" smtClean="0"/>
              <a:t/>
            </a:r>
            <a:br>
              <a:rPr lang="tr-TR" sz="1600" dirty="0" smtClean="0"/>
            </a:br>
            <a:r>
              <a:rPr lang="tr-TR" sz="1600" dirty="0" smtClean="0"/>
              <a:t>Bazı okumalarımda, </a:t>
            </a:r>
            <a:r>
              <a:rPr lang="tr-TR" sz="1600" dirty="0" err="1" smtClean="0"/>
              <a:t>İbn</a:t>
            </a:r>
            <a:r>
              <a:rPr lang="tr-TR" sz="1600" dirty="0" smtClean="0"/>
              <a:t> Haldun’un Osmanlı da dahil Müslüman bilim adamları ve düşünürler tarafından anlaşılmadığı, hatta bilinmediği yönünde bir takım iddialara rastladığımda, bende soru işaretleri oluştu: Acaba bu iddia doğru mu? Bu iddiayı destekleyecek argümanlar sağlam mı? Doğru değilse, o halde doğru olmadığı konusunda elimizde yeterince delil var mı? Bu ve benzeri sorular, </a:t>
            </a:r>
            <a:r>
              <a:rPr lang="tr-TR" sz="1600" dirty="0" err="1" smtClean="0"/>
              <a:t>İbn</a:t>
            </a:r>
            <a:r>
              <a:rPr lang="tr-TR" sz="1600" dirty="0" smtClean="0"/>
              <a:t> Haldun’a olan ilgimi daha da arttırdı ve bu konuyu biraz araştırma konusunda beni cesaretlendirdi. Öncelikle “</a:t>
            </a:r>
            <a:r>
              <a:rPr lang="tr-TR" sz="1600" dirty="0" err="1" smtClean="0"/>
              <a:t>İbn</a:t>
            </a:r>
            <a:r>
              <a:rPr lang="tr-TR" sz="1600" dirty="0" smtClean="0"/>
              <a:t> Haldun ve Osmanlı’da Çöküş Tartışmaları” başlığıyla bir makale hazırladım ve orada Osmanlı-</a:t>
            </a:r>
            <a:r>
              <a:rPr lang="tr-TR" sz="1600" dirty="0" err="1" smtClean="0"/>
              <a:t>İbn</a:t>
            </a:r>
            <a:r>
              <a:rPr lang="tr-TR" sz="1600" dirty="0" smtClean="0"/>
              <a:t> Haldun ilgisini kurmaya çalıştım. “Geçmişten Geleceğe </a:t>
            </a:r>
            <a:r>
              <a:rPr lang="tr-TR" sz="1600" dirty="0" err="1" smtClean="0"/>
              <a:t>İbn</a:t>
            </a:r>
            <a:r>
              <a:rPr lang="tr-TR" sz="1600" dirty="0" smtClean="0"/>
              <a:t> Haldun” Sempozyumu’nda “</a:t>
            </a:r>
            <a:r>
              <a:rPr lang="tr-TR" sz="1600" dirty="0" err="1" smtClean="0"/>
              <a:t>İbn</a:t>
            </a:r>
            <a:r>
              <a:rPr lang="tr-TR" sz="1600" dirty="0" smtClean="0"/>
              <a:t> Haldun’un Osmanlı Düşüncesine Etkileri” başlıklı bir bildiri sundum. Bu bildiri, kitabın asıl konusunu meydana getirmektedir. Kitabın hazırlanmasından amaç, </a:t>
            </a:r>
            <a:r>
              <a:rPr lang="tr-TR" sz="1600" dirty="0" err="1" smtClean="0"/>
              <a:t>İbn</a:t>
            </a:r>
            <a:r>
              <a:rPr lang="tr-TR" sz="1600" dirty="0" smtClean="0"/>
              <a:t> Haldun’un Osmanlı düşüncesine etkisinin bulunduğunu ve Osmanlı entelektüellerinin </a:t>
            </a:r>
            <a:r>
              <a:rPr lang="tr-TR" sz="1600" dirty="0" err="1" smtClean="0"/>
              <a:t>İbn</a:t>
            </a:r>
            <a:r>
              <a:rPr lang="tr-TR" sz="1600" dirty="0" smtClean="0"/>
              <a:t> Haldun’u anlama çabalarının olduğunu ortaya koymak olarak tespit edilebilir. </a:t>
            </a:r>
            <a:br>
              <a:rPr lang="tr-TR" sz="1600" dirty="0" smtClean="0"/>
            </a:br>
            <a:r>
              <a:rPr lang="tr-TR" sz="1600" dirty="0" smtClean="0"/>
              <a:t/>
            </a:r>
            <a:br>
              <a:rPr lang="tr-TR" sz="1600" dirty="0" smtClean="0"/>
            </a:br>
            <a:endParaRPr lang="tr-T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2">
                    <a:lumMod val="75000"/>
                  </a:schemeClr>
                </a:solidFill>
              </a:rPr>
              <a:t>İBN </a:t>
            </a:r>
            <a:r>
              <a:rPr lang="tr-TR" b="1" dirty="0" smtClean="0">
                <a:solidFill>
                  <a:schemeClr val="accent2">
                    <a:lumMod val="75000"/>
                  </a:schemeClr>
                </a:solidFill>
              </a:rPr>
              <a:t>HALDUN ve TUNUS</a:t>
            </a:r>
            <a:endParaRPr lang="tr-TR" dirty="0"/>
          </a:p>
        </p:txBody>
      </p:sp>
      <p:pic>
        <p:nvPicPr>
          <p:cNvPr id="1026" name="Picture 2" descr="http://2.bp.blogspot.com/_QbNPIBGNIcE/TOuVdYZLTQI/AAAAAAAABs4/tcKMHU6XPgw/s1600/100_3544.JPG"/>
          <p:cNvPicPr>
            <a:picLocks noChangeAspect="1" noChangeArrowheads="1"/>
          </p:cNvPicPr>
          <p:nvPr/>
        </p:nvPicPr>
        <p:blipFill>
          <a:blip r:embed="rId2" cstate="print"/>
          <a:srcRect/>
          <a:stretch>
            <a:fillRect/>
          </a:stretch>
        </p:blipFill>
        <p:spPr bwMode="auto">
          <a:xfrm>
            <a:off x="2843808" y="2060848"/>
            <a:ext cx="6096000" cy="45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126163"/>
          </a:xfrm>
        </p:spPr>
        <p:txBody>
          <a:bodyPr>
            <a:noAutofit/>
          </a:bodyPr>
          <a:lstStyle/>
          <a:p>
            <a:r>
              <a:rPr lang="tr-TR" sz="1600" b="1" dirty="0" smtClean="0"/>
              <a:t>Asım Öz-Dünya Bülteni / Kültür Servisi</a:t>
            </a:r>
            <a:endParaRPr lang="tr-TR" sz="1600" dirty="0" smtClean="0"/>
          </a:p>
          <a:p>
            <a:r>
              <a:rPr lang="tr-TR" sz="1600" b="1" dirty="0" smtClean="0"/>
              <a:t>Osmanlı’nın </a:t>
            </a:r>
            <a:r>
              <a:rPr lang="tr-TR" sz="1600" b="1" dirty="0" smtClean="0"/>
              <a:t>çöküş tartışmalarında </a:t>
            </a:r>
            <a:r>
              <a:rPr lang="tr-TR" sz="1600" b="1" dirty="0" err="1" smtClean="0"/>
              <a:t>İbn</a:t>
            </a:r>
            <a:r>
              <a:rPr lang="tr-TR" sz="1600" b="1" dirty="0" smtClean="0"/>
              <a:t> Haldun nasıl bir yer tutuyor? Osmanlı’nın </a:t>
            </a:r>
            <a:r>
              <a:rPr lang="tr-TR" sz="1600" b="1" dirty="0" err="1" smtClean="0"/>
              <a:t>İbn</a:t>
            </a:r>
            <a:r>
              <a:rPr lang="tr-TR" sz="1600" b="1" dirty="0" smtClean="0"/>
              <a:t> Haldun’la tanışmasının geç olmasının nedeni nedir?</a:t>
            </a:r>
            <a:br>
              <a:rPr lang="tr-TR" sz="1600" b="1" dirty="0" smtClean="0"/>
            </a:br>
            <a:r>
              <a:rPr lang="tr-TR" sz="1600" dirty="0" smtClean="0"/>
              <a:t>Osmanlı’nın </a:t>
            </a:r>
            <a:r>
              <a:rPr lang="tr-TR" sz="1600" dirty="0" err="1" smtClean="0"/>
              <a:t>İbn</a:t>
            </a:r>
            <a:r>
              <a:rPr lang="tr-TR" sz="1600" dirty="0" smtClean="0"/>
              <a:t> Haldun’la tanışmasının pragmatik tarafı, zayıflık psikolojisiyle ilgili olarak, görmezden gelinemez; fakat son çözümlemede Osmanlı bilgin ve düşünürleri </a:t>
            </a:r>
            <a:r>
              <a:rPr lang="tr-TR" sz="1600" dirty="0" err="1" smtClean="0"/>
              <a:t>İbn</a:t>
            </a:r>
            <a:r>
              <a:rPr lang="tr-TR" sz="1600" dirty="0" smtClean="0"/>
              <a:t> Haldun’un önemini kavramış ve onun olaylara, siyasete, tarihe, topluma yaklaşımından yararlanmaya çalışmış; </a:t>
            </a:r>
            <a:r>
              <a:rPr lang="tr-TR" sz="1600" dirty="0" err="1" smtClean="0"/>
              <a:t>İbn</a:t>
            </a:r>
            <a:r>
              <a:rPr lang="tr-TR" sz="1600" dirty="0" smtClean="0"/>
              <a:t> Haldun’un toplum, tarih, siyaset ve diğer görüşlerini Osmanlı pratiğinde ele almak istemişlerdir. </a:t>
            </a:r>
            <a:r>
              <a:rPr lang="tr-TR" sz="1600" dirty="0" err="1" smtClean="0"/>
              <a:t>İbn</a:t>
            </a:r>
            <a:r>
              <a:rPr lang="tr-TR" sz="1600" dirty="0" smtClean="0"/>
              <a:t> Haldun’un yaklaşımlarını daha da geliştirerek Osmanlı Devleti’ni </a:t>
            </a:r>
            <a:r>
              <a:rPr lang="tr-TR" sz="1600" dirty="0" err="1" smtClean="0"/>
              <a:t>zaafiyet</a:t>
            </a:r>
            <a:r>
              <a:rPr lang="tr-TR" sz="1600" dirty="0" smtClean="0"/>
              <a:t> durumundan kurtarmak için bir takım fikirler ortaya koymuşlardır. </a:t>
            </a:r>
            <a:r>
              <a:rPr lang="tr-TR" sz="1600" dirty="0" err="1" smtClean="0"/>
              <a:t>İbn</a:t>
            </a:r>
            <a:r>
              <a:rPr lang="tr-TR" sz="1600" dirty="0" smtClean="0"/>
              <a:t> Haldun’dan etkilenen Osmanlı düşünür ve ilim adamlarına tek tek, özellikle de </a:t>
            </a:r>
            <a:r>
              <a:rPr lang="tr-TR" sz="1600" dirty="0" err="1" smtClean="0"/>
              <a:t>Kınalızade</a:t>
            </a:r>
            <a:r>
              <a:rPr lang="tr-TR" sz="1600" dirty="0" smtClean="0"/>
              <a:t> Ali Efendi, Katip Çelebi, Mustafa </a:t>
            </a:r>
            <a:r>
              <a:rPr lang="tr-TR" sz="1600" dirty="0" err="1" smtClean="0"/>
              <a:t>Naîmâ</a:t>
            </a:r>
            <a:r>
              <a:rPr lang="tr-TR" sz="1600" dirty="0" smtClean="0"/>
              <a:t>, Cevdet Paşa bağlamında bakıldığında, onların </a:t>
            </a:r>
            <a:r>
              <a:rPr lang="tr-TR" sz="1600" dirty="0" err="1" smtClean="0"/>
              <a:t>İbn</a:t>
            </a:r>
            <a:r>
              <a:rPr lang="tr-TR" sz="1600" dirty="0" smtClean="0"/>
              <a:t> Haldun’la yakından ilgili oldukları da anlaşılabilir. </a:t>
            </a:r>
            <a:br>
              <a:rPr lang="tr-TR" sz="1600" dirty="0" smtClean="0"/>
            </a:br>
            <a:r>
              <a:rPr lang="tr-TR" sz="1600" b="1" dirty="0" err="1" smtClean="0"/>
              <a:t>İbn</a:t>
            </a:r>
            <a:r>
              <a:rPr lang="tr-TR" sz="1600" b="1" dirty="0" smtClean="0"/>
              <a:t> </a:t>
            </a:r>
            <a:r>
              <a:rPr lang="tr-TR" sz="1600" b="1" dirty="0" smtClean="0"/>
              <a:t>Haldun’un Osmanlı düşünürleri üzerindeki etkisinin abartılı olduğunu belirten yaklaşımları nasıl değerlendiriyorsunuz?</a:t>
            </a:r>
            <a:br>
              <a:rPr lang="tr-TR" sz="1600" b="1" dirty="0" smtClean="0"/>
            </a:br>
            <a:r>
              <a:rPr lang="tr-TR" sz="1600" dirty="0" smtClean="0"/>
              <a:t>Ben</a:t>
            </a:r>
            <a:r>
              <a:rPr lang="tr-TR" sz="1600" dirty="0" smtClean="0"/>
              <a:t>, çalışmamın ortaya koyduğu gibi </a:t>
            </a:r>
            <a:r>
              <a:rPr lang="tr-TR" sz="1600" dirty="0" err="1" smtClean="0"/>
              <a:t>İbn</a:t>
            </a:r>
            <a:r>
              <a:rPr lang="tr-TR" sz="1600" dirty="0" smtClean="0"/>
              <a:t> Haldun’un Osmanlı düşüncesi üzerindeki etkilerinin abartılı olduğunu düşünmüyorum. Tersine </a:t>
            </a:r>
            <a:r>
              <a:rPr lang="tr-TR" sz="1600" dirty="0" err="1" smtClean="0"/>
              <a:t>İbn</a:t>
            </a:r>
            <a:r>
              <a:rPr lang="tr-TR" sz="1600" dirty="0" smtClean="0"/>
              <a:t> Haldun-Osmanlı ilişkisine dair yeterli çalışma yapmaya ihtiyaç vardır. Yani bu konu ihmal edilmiştir. </a:t>
            </a:r>
            <a:br>
              <a:rPr lang="tr-TR" sz="1600" dirty="0" smtClean="0"/>
            </a:br>
            <a:r>
              <a:rPr lang="tr-TR" sz="1600" b="1" dirty="0" err="1" smtClean="0"/>
              <a:t>İbn</a:t>
            </a:r>
            <a:r>
              <a:rPr lang="tr-TR" sz="1600" b="1" dirty="0" smtClean="0"/>
              <a:t> </a:t>
            </a:r>
            <a:r>
              <a:rPr lang="tr-TR" sz="1600" b="1" dirty="0" smtClean="0"/>
              <a:t>Haldun düşüncesi ile Avrupa düşüncesinin tanışması nasıl oldu?</a:t>
            </a:r>
            <a:br>
              <a:rPr lang="tr-TR" sz="1600" b="1" dirty="0" smtClean="0"/>
            </a:br>
            <a:r>
              <a:rPr lang="tr-TR" sz="1600" dirty="0" smtClean="0"/>
              <a:t>Esasen </a:t>
            </a:r>
            <a:r>
              <a:rPr lang="tr-TR" sz="1600" dirty="0" err="1" smtClean="0"/>
              <a:t>İbn</a:t>
            </a:r>
            <a:r>
              <a:rPr lang="tr-TR" sz="1600" dirty="0" smtClean="0"/>
              <a:t> Haldun’un Batı’da hak ettiği ilgiyi göremediğini baştan söylemek gerekir. Muhtemelen birçok Batılı sosyal bilimci </a:t>
            </a:r>
            <a:r>
              <a:rPr lang="tr-TR" sz="1600" dirty="0" err="1" smtClean="0"/>
              <a:t>İbn</a:t>
            </a:r>
            <a:r>
              <a:rPr lang="tr-TR" sz="1600" dirty="0" smtClean="0"/>
              <a:t> Haldun’dan yararlanmış, ama Osmanlı bilgin ve düşünürleri gibi açık yüreklilikle ondan yararlandıklarını veya etkilendiklerini söylememişlerdir. </a:t>
            </a:r>
            <a:r>
              <a:rPr lang="tr-TR" sz="1600" dirty="0" err="1" smtClean="0"/>
              <a:t>Batı’ın</a:t>
            </a:r>
            <a:r>
              <a:rPr lang="tr-TR" sz="1600" dirty="0" smtClean="0"/>
              <a:t> </a:t>
            </a:r>
            <a:r>
              <a:rPr lang="tr-TR" sz="1600" dirty="0" err="1" smtClean="0"/>
              <a:t>İbn</a:t>
            </a:r>
            <a:r>
              <a:rPr lang="tr-TR" sz="1600" dirty="0" smtClean="0"/>
              <a:t> Haldun’a ilgisini </a:t>
            </a:r>
            <a:r>
              <a:rPr lang="tr-TR" sz="1600" dirty="0" err="1" smtClean="0"/>
              <a:t>onyedinci</a:t>
            </a:r>
            <a:r>
              <a:rPr lang="tr-TR" sz="1600" dirty="0" smtClean="0"/>
              <a:t> yüzyılın sonları veya </a:t>
            </a:r>
            <a:r>
              <a:rPr lang="tr-TR" sz="1600" dirty="0" err="1" smtClean="0"/>
              <a:t>onsekizinci</a:t>
            </a:r>
            <a:r>
              <a:rPr lang="tr-TR" sz="1600" dirty="0" smtClean="0"/>
              <a:t> yüzyılın başlarına kadar gerilere götürmek mümkünse de, asıl ilgisi, 19. yüzyıldan itibaren yavaş yavaş belli olmaya başlamıştır. </a:t>
            </a:r>
            <a:r>
              <a:rPr lang="tr-TR" sz="1600" dirty="0" err="1" smtClean="0"/>
              <a:t>Hammer’ın</a:t>
            </a:r>
            <a:r>
              <a:rPr lang="tr-TR" sz="1600" dirty="0" smtClean="0"/>
              <a:t> tanıtımından, Fransız müsteşriklerinden </a:t>
            </a:r>
            <a:r>
              <a:rPr lang="tr-TR" sz="1600" dirty="0" err="1" smtClean="0"/>
              <a:t>Quatremére</a:t>
            </a:r>
            <a:r>
              <a:rPr lang="tr-TR" sz="1600" dirty="0" smtClean="0"/>
              <a:t> tarafından metninin ve De </a:t>
            </a:r>
            <a:r>
              <a:rPr lang="tr-TR" sz="1600" dirty="0" err="1" smtClean="0"/>
              <a:t>Slane</a:t>
            </a:r>
            <a:r>
              <a:rPr lang="tr-TR" sz="1600" dirty="0" smtClean="0"/>
              <a:t> tarafından ise Fransızca tercümesinin yayınlanmasından sonra Mukaddime, Avrupa’da daha iyi tanınmaya başlamış ve üzerinde bir takım bilimsel çalışmalar yapılması sonucunda </a:t>
            </a:r>
            <a:r>
              <a:rPr lang="tr-TR" sz="1600" dirty="0" err="1" smtClean="0"/>
              <a:t>İbn</a:t>
            </a:r>
            <a:r>
              <a:rPr lang="tr-TR" sz="1600" dirty="0" smtClean="0"/>
              <a:t> Haldun’un daha önce Batı’da ortaya çıktığı sanılan bir çok felsefî ve sosyolojik görüş ve kuramların müjdeleyicisi veya öncüsü olduğu anlaşılmıştır. </a:t>
            </a:r>
            <a:r>
              <a:rPr lang="tr-TR" sz="1600" dirty="0" err="1" smtClean="0"/>
              <a:t>İbn</a:t>
            </a:r>
            <a:r>
              <a:rPr lang="tr-TR" sz="1600" dirty="0" smtClean="0"/>
              <a:t> Haldun’un birçok Batılı bilgin ve düşünürü etkilediği de muhakkaktır. </a:t>
            </a:r>
            <a:br>
              <a:rPr lang="tr-TR" sz="1600" dirty="0" smtClean="0"/>
            </a:br>
            <a:r>
              <a:rPr lang="tr-TR" sz="1600" dirty="0" smtClean="0"/>
              <a:t/>
            </a:r>
            <a:br>
              <a:rPr lang="tr-TR" sz="1600" dirty="0" smtClean="0"/>
            </a:br>
            <a:r>
              <a:rPr lang="tr-TR" sz="1600" dirty="0" smtClean="0"/>
              <a:t> </a:t>
            </a:r>
            <a:br>
              <a:rPr lang="tr-TR" sz="1600" dirty="0" smtClean="0"/>
            </a:br>
            <a:r>
              <a:rPr lang="tr-TR" sz="1600" dirty="0" smtClean="0"/>
              <a:t/>
            </a:r>
            <a:br>
              <a:rPr lang="tr-TR" sz="1600" dirty="0" smtClean="0"/>
            </a:br>
            <a:endParaRPr lang="tr-T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126163"/>
          </a:xfrm>
        </p:spPr>
        <p:txBody>
          <a:bodyPr>
            <a:noAutofit/>
          </a:bodyPr>
          <a:lstStyle/>
          <a:p>
            <a:r>
              <a:rPr lang="tr-TR" sz="1600" b="1" dirty="0" smtClean="0"/>
              <a:t>Asım Öz-Dünya Bülteni / Kültür Servisi</a:t>
            </a:r>
            <a:endParaRPr lang="tr-TR" sz="1600" dirty="0" smtClean="0"/>
          </a:p>
          <a:p>
            <a:r>
              <a:rPr lang="tr-TR" sz="1600" b="1" dirty="0" err="1" smtClean="0"/>
              <a:t>İbn</a:t>
            </a:r>
            <a:r>
              <a:rPr lang="tr-TR" sz="1600" b="1" dirty="0" smtClean="0"/>
              <a:t> </a:t>
            </a:r>
            <a:r>
              <a:rPr lang="tr-TR" sz="1600" b="1" dirty="0" smtClean="0"/>
              <a:t>Haldun’un İslam’ın Marks’ı diye nitelenmesin sebebi nedir?</a:t>
            </a:r>
            <a:r>
              <a:rPr lang="tr-TR" sz="1600" dirty="0" smtClean="0"/>
              <a:t/>
            </a:r>
            <a:br>
              <a:rPr lang="tr-TR" sz="1600" dirty="0" smtClean="0"/>
            </a:br>
            <a:r>
              <a:rPr lang="tr-TR" sz="1600" dirty="0" err="1" smtClean="0"/>
              <a:t>İbn</a:t>
            </a:r>
            <a:r>
              <a:rPr lang="tr-TR" sz="1600" dirty="0" smtClean="0"/>
              <a:t> </a:t>
            </a:r>
            <a:r>
              <a:rPr lang="tr-TR" sz="1600" dirty="0" smtClean="0"/>
              <a:t>Haldun, </a:t>
            </a:r>
            <a:r>
              <a:rPr lang="tr-TR" sz="1600" dirty="0" err="1" smtClean="0"/>
              <a:t>İbn</a:t>
            </a:r>
            <a:r>
              <a:rPr lang="tr-TR" sz="1600" dirty="0" smtClean="0"/>
              <a:t> Haldun’dur. O İslam toplumunun yetiştirdiği bir büyük adamdır. </a:t>
            </a:r>
            <a:r>
              <a:rPr lang="tr-TR" sz="1600" dirty="0" err="1" smtClean="0"/>
              <a:t>Marx</a:t>
            </a:r>
            <a:r>
              <a:rPr lang="tr-TR" sz="1600" dirty="0" smtClean="0"/>
              <a:t> da büyük adamdır, ama o da </a:t>
            </a:r>
            <a:r>
              <a:rPr lang="tr-TR" sz="1600" dirty="0" err="1" smtClean="0"/>
              <a:t>Marx’tır</a:t>
            </a:r>
            <a:r>
              <a:rPr lang="tr-TR" sz="1600" dirty="0" smtClean="0"/>
              <a:t>. İkisinin benzer ve farklı görüşleri mutlaka vardır. Özellikle de ekonomi konusundaki bazı yaklaşımları </a:t>
            </a:r>
            <a:r>
              <a:rPr lang="tr-TR" sz="1600" dirty="0" err="1" smtClean="0"/>
              <a:t>Marx’ın</a:t>
            </a:r>
            <a:r>
              <a:rPr lang="tr-TR" sz="1600" dirty="0" smtClean="0"/>
              <a:t> görüşlerine benzetilmektedir. </a:t>
            </a:r>
            <a:r>
              <a:rPr lang="tr-TR" sz="1600" dirty="0" err="1" smtClean="0"/>
              <a:t>Marxist</a:t>
            </a:r>
            <a:r>
              <a:rPr lang="tr-TR" sz="1600" dirty="0" smtClean="0"/>
              <a:t> ve materyalistler toplumların gelişiminde ekonomik etkenlerin önemini vurgulaması bakımından </a:t>
            </a:r>
            <a:r>
              <a:rPr lang="tr-TR" sz="1600" dirty="0" err="1" smtClean="0"/>
              <a:t>İbn</a:t>
            </a:r>
            <a:r>
              <a:rPr lang="tr-TR" sz="1600" dirty="0" smtClean="0"/>
              <a:t> Haldun’la ilgili olmuşlardır. Fakat </a:t>
            </a:r>
            <a:r>
              <a:rPr lang="tr-TR" sz="1600" dirty="0" err="1" smtClean="0"/>
              <a:t>İbn</a:t>
            </a:r>
            <a:r>
              <a:rPr lang="tr-TR" sz="1600" dirty="0" smtClean="0"/>
              <a:t> Haldun oldukça orijinal bir İslam ilim adamıdır. Kendisine kadar düşünülmeyen bazı şeyleri düşünebilmiş ve insanlığın önüne koymuştur. İslam’ın </a:t>
            </a:r>
            <a:r>
              <a:rPr lang="tr-TR" sz="1600" dirty="0" err="1" smtClean="0"/>
              <a:t>Marx’ı</a:t>
            </a:r>
            <a:r>
              <a:rPr lang="tr-TR" sz="1600" dirty="0" smtClean="0"/>
              <a:t> diye nitelendirme onun büyüklüğünü ortaya koymaktan acizdir. Onu </a:t>
            </a:r>
            <a:r>
              <a:rPr lang="tr-TR" sz="1600" dirty="0" err="1" smtClean="0"/>
              <a:t>İbn</a:t>
            </a:r>
            <a:r>
              <a:rPr lang="tr-TR" sz="1600" dirty="0" smtClean="0"/>
              <a:t> Haldun olarak kendi ismiyle tanımlamak daha doğru çağrışımlara sahip olabilir diye düşünüyorum. Ama mutlaka öyle isimlendirmek isteyenler de varsın öyle isimlendirsinler. </a:t>
            </a:r>
            <a:br>
              <a:rPr lang="tr-TR" sz="1600" dirty="0" smtClean="0"/>
            </a:br>
            <a:endParaRPr lang="tr-TR" sz="1600" dirty="0" smtClean="0"/>
          </a:p>
          <a:p>
            <a:r>
              <a:rPr lang="tr-TR" sz="1600" b="1" dirty="0" err="1" smtClean="0"/>
              <a:t>İbn</a:t>
            </a:r>
            <a:r>
              <a:rPr lang="tr-TR" sz="1600" b="1" dirty="0" smtClean="0"/>
              <a:t> </a:t>
            </a:r>
            <a:r>
              <a:rPr lang="tr-TR" sz="1600" b="1" dirty="0" smtClean="0"/>
              <a:t>Haldun ilgisinin oryantalizmin ürünü olduğu yönündeki yaklaşımlar nereden kaynaklanıyor?</a:t>
            </a:r>
            <a:br>
              <a:rPr lang="tr-TR" sz="1600" b="1" dirty="0" smtClean="0"/>
            </a:br>
            <a:r>
              <a:rPr lang="tr-TR" sz="1600" dirty="0" smtClean="0"/>
              <a:t>Bunun </a:t>
            </a:r>
            <a:r>
              <a:rPr lang="tr-TR" sz="1600" dirty="0" smtClean="0"/>
              <a:t>doğru olmadığının en açık kanıtı, Osmanlıların ilgisidir. </a:t>
            </a:r>
            <a:r>
              <a:rPr lang="tr-TR" sz="1600" dirty="0" err="1" smtClean="0"/>
              <a:t>İbn</a:t>
            </a:r>
            <a:r>
              <a:rPr lang="tr-TR" sz="1600" dirty="0" smtClean="0"/>
              <a:t> Haldun’un Osmanlı’yı etkilemesi gerçeği, ona olan ilginin, Oryantalizm’in bir ürünü olmadığını göstermektedir. Belki yirminci yüzyılın ikinci yarısında başlayan </a:t>
            </a:r>
            <a:r>
              <a:rPr lang="tr-TR" sz="1600" dirty="0" err="1" smtClean="0"/>
              <a:t>İbn</a:t>
            </a:r>
            <a:r>
              <a:rPr lang="tr-TR" sz="1600" dirty="0" smtClean="0"/>
              <a:t> Haldun ilgisinin oryantalizmle ilişkisi olabilir. Osmanlı entelektüellerinin Batı’ya göre erken dönemlerde onunla temasa geçmesi ve Batı’nın Osmanlı’ya göre geç dönemlerde onunla tanışması, </a:t>
            </a:r>
            <a:r>
              <a:rPr lang="tr-TR" sz="1600" dirty="0" err="1" smtClean="0"/>
              <a:t>İbn</a:t>
            </a:r>
            <a:r>
              <a:rPr lang="tr-TR" sz="1600" dirty="0" smtClean="0"/>
              <a:t> Haldun’un Oryantalizm’in ürünü olduğu görüşünü çürütmektedir. Esasen yaklaşık yüz yıllık süreçte, özellikle de yirminci yüzyılın ikinci yarısından itibaren Türkiye’de ve diğer İslam ülkelerinde </a:t>
            </a:r>
            <a:r>
              <a:rPr lang="tr-TR" sz="1600" dirty="0" err="1" smtClean="0"/>
              <a:t>İbn</a:t>
            </a:r>
            <a:r>
              <a:rPr lang="tr-TR" sz="1600" dirty="0" smtClean="0"/>
              <a:t> Haldun’a ilgide Oryantalizm’in etkisini yadsımak mümkün görünmemektedir. </a:t>
            </a:r>
            <a:r>
              <a:rPr lang="tr-TR" sz="1600" dirty="0" err="1" smtClean="0"/>
              <a:t>İbn</a:t>
            </a:r>
            <a:r>
              <a:rPr lang="tr-TR" sz="1600" dirty="0" smtClean="0"/>
              <a:t> Haldun’un Batı’da ciddi anlamda 19. yüzyılın sonlarından önce –az istisnasıyla- bilindiğini söylemek çok güçtür. Oysa Osmanlılarda erken dönemlerde okunmuş ve </a:t>
            </a:r>
            <a:r>
              <a:rPr lang="tr-TR" sz="1600" dirty="0" err="1" smtClean="0"/>
              <a:t>Türkçe’ye</a:t>
            </a:r>
            <a:r>
              <a:rPr lang="tr-TR" sz="1600" dirty="0" smtClean="0"/>
              <a:t> de tercüme edilmiştir. </a:t>
            </a:r>
            <a:br>
              <a:rPr lang="tr-TR" sz="1600" dirty="0" smtClean="0"/>
            </a:br>
            <a:endParaRPr lang="tr-TR"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126163"/>
          </a:xfrm>
        </p:spPr>
        <p:txBody>
          <a:bodyPr>
            <a:noAutofit/>
          </a:bodyPr>
          <a:lstStyle/>
          <a:p>
            <a:r>
              <a:rPr lang="tr-TR" sz="1600" b="1" dirty="0" smtClean="0"/>
              <a:t>Asım Öz-Dünya Bülteni / Kültür Servisi</a:t>
            </a:r>
            <a:endParaRPr lang="tr-TR" sz="1600" dirty="0" smtClean="0"/>
          </a:p>
          <a:p>
            <a:r>
              <a:rPr lang="tr-TR" sz="1600" b="1" dirty="0" smtClean="0"/>
              <a:t>Peki </a:t>
            </a:r>
            <a:r>
              <a:rPr lang="tr-TR" sz="1600" b="1" dirty="0" err="1" smtClean="0"/>
              <a:t>İbn</a:t>
            </a:r>
            <a:r>
              <a:rPr lang="tr-TR" sz="1600" b="1" dirty="0" smtClean="0"/>
              <a:t> </a:t>
            </a:r>
            <a:r>
              <a:rPr lang="tr-TR" sz="1600" b="1" dirty="0" err="1" smtClean="0"/>
              <a:t>Haldunizm</a:t>
            </a:r>
            <a:r>
              <a:rPr lang="tr-TR" sz="1600" b="1" dirty="0" smtClean="0"/>
              <a:t> nedir?</a:t>
            </a:r>
            <a:br>
              <a:rPr lang="tr-TR" sz="1600" b="1" dirty="0" smtClean="0"/>
            </a:br>
            <a:r>
              <a:rPr lang="tr-TR" sz="1600" dirty="0" err="1" smtClean="0"/>
              <a:t>İbn</a:t>
            </a:r>
            <a:r>
              <a:rPr lang="tr-TR" sz="1600" dirty="0" smtClean="0"/>
              <a:t> </a:t>
            </a:r>
            <a:r>
              <a:rPr lang="tr-TR" sz="1600" dirty="0" err="1" smtClean="0"/>
              <a:t>Haldunizm</a:t>
            </a:r>
            <a:r>
              <a:rPr lang="tr-TR" sz="1600" dirty="0" smtClean="0"/>
              <a:t>, Osmanlı’daki </a:t>
            </a:r>
            <a:r>
              <a:rPr lang="tr-TR" sz="1600" dirty="0" err="1" smtClean="0"/>
              <a:t>İbn</a:t>
            </a:r>
            <a:r>
              <a:rPr lang="tr-TR" sz="1600" dirty="0" smtClean="0"/>
              <a:t> Haldun ilgisinin büyüklüğünü anlatabilmek için üretilen bir kavramsallaştırma. Yani adı ve taraftarları belli bir akım vs. değil, bu ifadeyle belirtilen. </a:t>
            </a:r>
            <a:r>
              <a:rPr lang="tr-TR" sz="1600" dirty="0" err="1" smtClean="0"/>
              <a:t>İbn</a:t>
            </a:r>
            <a:r>
              <a:rPr lang="tr-TR" sz="1600" dirty="0" smtClean="0"/>
              <a:t> Haldunculuğun (</a:t>
            </a:r>
            <a:r>
              <a:rPr lang="tr-TR" sz="1600" dirty="0" err="1" smtClean="0"/>
              <a:t>İbn</a:t>
            </a:r>
            <a:r>
              <a:rPr lang="tr-TR" sz="1600" dirty="0" smtClean="0"/>
              <a:t> </a:t>
            </a:r>
            <a:r>
              <a:rPr lang="tr-TR" sz="1600" dirty="0" err="1" smtClean="0"/>
              <a:t>Haldunizm</a:t>
            </a:r>
            <a:r>
              <a:rPr lang="tr-TR" sz="1600" dirty="0" smtClean="0"/>
              <a:t>) anlaşılması için bazı </a:t>
            </a:r>
            <a:r>
              <a:rPr lang="tr-TR" sz="1600" dirty="0" err="1" smtClean="0"/>
              <a:t>husulara</a:t>
            </a:r>
            <a:r>
              <a:rPr lang="tr-TR" sz="1600" dirty="0" smtClean="0"/>
              <a:t> işaret edilebilir: </a:t>
            </a:r>
            <a:r>
              <a:rPr lang="tr-TR" sz="1600" dirty="0" err="1" smtClean="0"/>
              <a:t>İbn</a:t>
            </a:r>
            <a:r>
              <a:rPr lang="tr-TR" sz="1600" dirty="0" smtClean="0"/>
              <a:t> Haldun’un Mukaddime’sini Kâtip Çelebi, </a:t>
            </a:r>
            <a:r>
              <a:rPr lang="tr-TR" sz="1600" dirty="0" err="1" smtClean="0"/>
              <a:t>Naîmâ</a:t>
            </a:r>
            <a:r>
              <a:rPr lang="tr-TR" sz="1600" dirty="0" smtClean="0"/>
              <a:t>, </a:t>
            </a:r>
            <a:r>
              <a:rPr lang="tr-TR" sz="1600" dirty="0" err="1" smtClean="0"/>
              <a:t>Taşköprüzâde</a:t>
            </a:r>
            <a:r>
              <a:rPr lang="tr-TR" sz="1600" dirty="0" smtClean="0"/>
              <a:t>, Müneccimbaşı, Hayrullah Efendi ve Cevdet Paşa gibi Osmanlı düşünürleri kaynak olarak kullanmışlardır. </a:t>
            </a:r>
            <a:r>
              <a:rPr lang="tr-TR" sz="1600" dirty="0" err="1" smtClean="0"/>
              <a:t>Naîmâ</a:t>
            </a:r>
            <a:r>
              <a:rPr lang="tr-TR" sz="1600" dirty="0" smtClean="0"/>
              <a:t> </a:t>
            </a:r>
            <a:r>
              <a:rPr lang="tr-TR" sz="1600" dirty="0" err="1" smtClean="0"/>
              <a:t>İbn</a:t>
            </a:r>
            <a:r>
              <a:rPr lang="tr-TR" sz="1600" dirty="0" smtClean="0"/>
              <a:t> Haldun’u bir </a:t>
            </a:r>
            <a:r>
              <a:rPr lang="tr-TR" sz="1600" dirty="0" err="1" smtClean="0"/>
              <a:t>üstad</a:t>
            </a:r>
            <a:r>
              <a:rPr lang="tr-TR" sz="1600" dirty="0" smtClean="0"/>
              <a:t> bilmiştir. Öyle anlaşılmaktadır ki </a:t>
            </a:r>
            <a:r>
              <a:rPr lang="tr-TR" sz="1600" dirty="0" err="1" smtClean="0"/>
              <a:t>İbn</a:t>
            </a:r>
            <a:r>
              <a:rPr lang="tr-TR" sz="1600" dirty="0" smtClean="0"/>
              <a:t> Haldun’a olan bunca ilgi, </a:t>
            </a:r>
            <a:r>
              <a:rPr lang="tr-TR" sz="1600" dirty="0" err="1" smtClean="0"/>
              <a:t>İbn</a:t>
            </a:r>
            <a:r>
              <a:rPr lang="tr-TR" sz="1600" dirty="0" smtClean="0"/>
              <a:t> Haldun’un Mukaddimesi’nin Osmanlı Türkçesi’ne çevrilmesini intaç etmiştir. Burada hatırlanmalıdır ki “sosyoloji”nin –burada sosyolojiyi tırnak içinde kullanıyorum- ünlü klasik başyapıtı olan Mukaddime, Arapça olmayan bir dile, ilk kez </a:t>
            </a:r>
            <a:r>
              <a:rPr lang="tr-TR" sz="1600" dirty="0" err="1" smtClean="0"/>
              <a:t>Türkçe’ye</a:t>
            </a:r>
            <a:r>
              <a:rPr lang="tr-TR" sz="1600" dirty="0" smtClean="0"/>
              <a:t> çevrilmiştir, o da Osmanlı Uleması tarafından çevrilmiştir.1 Bilindiği gibi Mukaddime’nin büyük bir kısmını (ilk 5 bölüm) 18. yüzyılda Şeyhülislam </a:t>
            </a:r>
            <a:r>
              <a:rPr lang="tr-TR" sz="1600" dirty="0" err="1" smtClean="0"/>
              <a:t>Pirizâde</a:t>
            </a:r>
            <a:r>
              <a:rPr lang="tr-TR" sz="1600" dirty="0" smtClean="0"/>
              <a:t> Muhammed </a:t>
            </a:r>
            <a:r>
              <a:rPr lang="tr-TR" sz="1600" dirty="0" err="1" smtClean="0"/>
              <a:t>Sahib</a:t>
            </a:r>
            <a:r>
              <a:rPr lang="tr-TR" sz="1600" dirty="0" smtClean="0"/>
              <a:t> Efendi (ö. 1749) 1730 yılında, ondan kalan bir kısmını (son bölüm) da 19. yüzyıl ortasında Cevdet Paşa (1822-1895) </a:t>
            </a:r>
            <a:r>
              <a:rPr lang="tr-TR" sz="1600" dirty="0" err="1" smtClean="0"/>
              <a:t>Türkçe’ye</a:t>
            </a:r>
            <a:r>
              <a:rPr lang="tr-TR" sz="1600" dirty="0" smtClean="0"/>
              <a:t> çevirmiştir. </a:t>
            </a:r>
            <a:r>
              <a:rPr lang="tr-TR" sz="1600" dirty="0" err="1" smtClean="0"/>
              <a:t>İbn</a:t>
            </a:r>
            <a:r>
              <a:rPr lang="tr-TR" sz="1600" dirty="0" smtClean="0"/>
              <a:t> Haldun’un görüşlerinden etkilenen ve yararlananlardan Cevdet Paşa’nın, dönemin Meclis-i </a:t>
            </a:r>
            <a:r>
              <a:rPr lang="tr-TR" sz="1600" dirty="0" err="1" smtClean="0"/>
              <a:t>Vâlâ</a:t>
            </a:r>
            <a:r>
              <a:rPr lang="tr-TR" sz="1600" dirty="0" smtClean="0"/>
              <a:t> Reisi Kâmil Paşa ile arasında geçen şu konuşma ve olay, “gerileme” ve “çöküş” dönemi –bu kavramlar da tırnak içinde- Osmanlı Devleti’nde </a:t>
            </a:r>
            <a:r>
              <a:rPr lang="tr-TR" sz="1600" dirty="0" err="1" smtClean="0"/>
              <a:t>İbn</a:t>
            </a:r>
            <a:r>
              <a:rPr lang="tr-TR" sz="1600" dirty="0" smtClean="0"/>
              <a:t> Haldun’un etkisine işaret etse gerektir: “</a:t>
            </a:r>
            <a:r>
              <a:rPr lang="tr-TR" sz="1600" dirty="0" err="1" smtClean="0"/>
              <a:t>Mehmed</a:t>
            </a:r>
            <a:r>
              <a:rPr lang="tr-TR" sz="1600" dirty="0" smtClean="0"/>
              <a:t> Ali Paşa’nın fart-ı ikbalinden </a:t>
            </a:r>
            <a:r>
              <a:rPr lang="tr-TR" sz="1600" dirty="0" err="1" smtClean="0"/>
              <a:t>bahs</a:t>
            </a:r>
            <a:r>
              <a:rPr lang="tr-TR" sz="1600" dirty="0" smtClean="0"/>
              <a:t> </a:t>
            </a:r>
            <a:r>
              <a:rPr lang="tr-TR" sz="1600" dirty="0" err="1" smtClean="0"/>
              <a:t>etdiği</a:t>
            </a:r>
            <a:r>
              <a:rPr lang="tr-TR" sz="1600" dirty="0" smtClean="0"/>
              <a:t> sırada, ‘ben anın </a:t>
            </a:r>
            <a:r>
              <a:rPr lang="tr-TR" sz="1600" dirty="0" err="1" smtClean="0"/>
              <a:t>karîben</a:t>
            </a:r>
            <a:r>
              <a:rPr lang="tr-TR" sz="1600" dirty="0" smtClean="0"/>
              <a:t> ikbalden düşeceğine muntazırım’ dedim ve Mukaddime-i </a:t>
            </a:r>
            <a:r>
              <a:rPr lang="tr-TR" sz="1600" dirty="0" err="1" smtClean="0"/>
              <a:t>İbn</a:t>
            </a:r>
            <a:r>
              <a:rPr lang="tr-TR" sz="1600" dirty="0" smtClean="0"/>
              <a:t> Haldun’daki </a:t>
            </a:r>
            <a:r>
              <a:rPr lang="tr-TR" sz="1600" dirty="0" err="1" smtClean="0"/>
              <a:t>kavâid</a:t>
            </a:r>
            <a:r>
              <a:rPr lang="tr-TR" sz="1600" dirty="0" smtClean="0"/>
              <a:t>-i </a:t>
            </a:r>
            <a:r>
              <a:rPr lang="tr-TR" sz="1600" dirty="0" err="1" smtClean="0"/>
              <a:t>hikemiyyeyi</a:t>
            </a:r>
            <a:r>
              <a:rPr lang="tr-TR" sz="1600" dirty="0" smtClean="0"/>
              <a:t> </a:t>
            </a:r>
            <a:r>
              <a:rPr lang="tr-TR" sz="1600" dirty="0" err="1" smtClean="0"/>
              <a:t>serd</a:t>
            </a:r>
            <a:r>
              <a:rPr lang="tr-TR" sz="1600" dirty="0" smtClean="0"/>
              <a:t> eyledim. Muahharen </a:t>
            </a:r>
            <a:r>
              <a:rPr lang="tr-TR" sz="1600" dirty="0" err="1" smtClean="0"/>
              <a:t>Mehmed</a:t>
            </a:r>
            <a:r>
              <a:rPr lang="tr-TR" sz="1600" dirty="0" smtClean="0"/>
              <a:t> Ali Paşa ikbalinden </a:t>
            </a:r>
            <a:r>
              <a:rPr lang="tr-TR" sz="1600" dirty="0" err="1" smtClean="0"/>
              <a:t>düşdükde</a:t>
            </a:r>
            <a:r>
              <a:rPr lang="tr-TR" sz="1600" dirty="0" smtClean="0"/>
              <a:t> Kâmil Paşa, kullarını görüp ‘hakkın var imiş’ dedi.”2 Bir yönetici seçkinin siyasi geleceğinin nasıl olacağı konusunun dahi </a:t>
            </a:r>
            <a:r>
              <a:rPr lang="tr-TR" sz="1600" dirty="0" err="1" smtClean="0"/>
              <a:t>İbn</a:t>
            </a:r>
            <a:r>
              <a:rPr lang="tr-TR" sz="1600" dirty="0" smtClean="0"/>
              <a:t> Haldun’un çöküşle ilgili görüşlerinden yola çıkılarak izah edilmeye çalışılması, </a:t>
            </a:r>
            <a:r>
              <a:rPr lang="tr-TR" sz="1600" dirty="0" err="1" smtClean="0"/>
              <a:t>İbn</a:t>
            </a:r>
            <a:r>
              <a:rPr lang="tr-TR" sz="1600" dirty="0" smtClean="0"/>
              <a:t> Haldun’un Osmanlı ulema ve tarihçileri üzerindeki etkisini orta yere koymaktadır. </a:t>
            </a:r>
            <a:br>
              <a:rPr lang="tr-TR" sz="1600" dirty="0" smtClean="0"/>
            </a:br>
            <a:endParaRPr lang="tr-TR"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80528" y="0"/>
            <a:ext cx="9324528" cy="6126163"/>
          </a:xfrm>
        </p:spPr>
        <p:txBody>
          <a:bodyPr>
            <a:noAutofit/>
          </a:bodyPr>
          <a:lstStyle/>
          <a:p>
            <a:r>
              <a:rPr lang="tr-TR" sz="1600" b="1" dirty="0" smtClean="0"/>
              <a:t>Asım Öz-Dünya Bülteni / Kültür Servisi</a:t>
            </a:r>
            <a:endParaRPr lang="tr-TR" sz="1600" dirty="0" smtClean="0"/>
          </a:p>
          <a:p>
            <a:r>
              <a:rPr lang="tr-TR" sz="1600" b="1" dirty="0" smtClean="0"/>
              <a:t>Daha </a:t>
            </a:r>
            <a:r>
              <a:rPr lang="tr-TR" sz="1600" b="1" dirty="0" smtClean="0"/>
              <a:t>genel olarak bir çöküş teorisyeni, bir sosyolog ve din sosyologu olarak </a:t>
            </a:r>
            <a:r>
              <a:rPr lang="tr-TR" sz="1600" b="1" dirty="0" err="1" smtClean="0"/>
              <a:t>İbn</a:t>
            </a:r>
            <a:r>
              <a:rPr lang="tr-TR" sz="1600" b="1" dirty="0" smtClean="0"/>
              <a:t> Haldun düşüncesinin belli başlı özellikleri nelerdir?</a:t>
            </a:r>
            <a:br>
              <a:rPr lang="tr-TR" sz="1600" b="1" dirty="0" smtClean="0"/>
            </a:br>
            <a:r>
              <a:rPr lang="tr-TR" sz="1600" dirty="0" err="1" smtClean="0"/>
              <a:t>İbn</a:t>
            </a:r>
            <a:r>
              <a:rPr lang="tr-TR" sz="1600" dirty="0" smtClean="0"/>
              <a:t> </a:t>
            </a:r>
            <a:r>
              <a:rPr lang="tr-TR" sz="1600" dirty="0" smtClean="0"/>
              <a:t>Haldun, kim ne derse desin daha henüz Batı’da sosyoloji diye bir şey yokken bir </a:t>
            </a:r>
            <a:r>
              <a:rPr lang="tr-TR" sz="1600" dirty="0" err="1" smtClean="0"/>
              <a:t>sosyologtu</a:t>
            </a:r>
            <a:r>
              <a:rPr lang="tr-TR" sz="1600" dirty="0" smtClean="0"/>
              <a:t>. Onun </a:t>
            </a:r>
            <a:r>
              <a:rPr lang="tr-TR" sz="1600" dirty="0" err="1" smtClean="0"/>
              <a:t>ilm</a:t>
            </a:r>
            <a:r>
              <a:rPr lang="tr-TR" sz="1600" dirty="0" smtClean="0"/>
              <a:t>-i </a:t>
            </a:r>
            <a:r>
              <a:rPr lang="tr-TR" sz="1600" dirty="0" err="1" smtClean="0"/>
              <a:t>umranı</a:t>
            </a:r>
            <a:r>
              <a:rPr lang="tr-TR" sz="1600" dirty="0" smtClean="0"/>
              <a:t>, sosyolojinin </a:t>
            </a:r>
            <a:r>
              <a:rPr lang="tr-TR" sz="1600" dirty="0" err="1" smtClean="0"/>
              <a:t>İbn</a:t>
            </a:r>
            <a:r>
              <a:rPr lang="tr-TR" sz="1600" dirty="0" smtClean="0"/>
              <a:t> Haldun’un diline çevirisidir. </a:t>
            </a:r>
            <a:r>
              <a:rPr lang="tr-TR" sz="1600" dirty="0" err="1" smtClean="0"/>
              <a:t>İbn</a:t>
            </a:r>
            <a:r>
              <a:rPr lang="tr-TR" sz="1600" dirty="0" smtClean="0"/>
              <a:t> Haldun, sosyolojisinde dine geniş bir alan ayırır. Bu nedenle Mukaddime, aynı zamanda bir din </a:t>
            </a:r>
            <a:r>
              <a:rPr lang="tr-TR" sz="1600" dirty="0" err="1" smtClean="0"/>
              <a:t>ssoyolojisi</a:t>
            </a:r>
            <a:r>
              <a:rPr lang="tr-TR" sz="1600" dirty="0" smtClean="0"/>
              <a:t> çalışmasıdır. </a:t>
            </a:r>
            <a:r>
              <a:rPr lang="tr-TR" sz="1600" dirty="0" err="1" smtClean="0"/>
              <a:t>İbn</a:t>
            </a:r>
            <a:r>
              <a:rPr lang="tr-TR" sz="1600" dirty="0" smtClean="0"/>
              <a:t> Haldun, sosyolojisinde değişim konusuna ve bu arada çöküş olgusuna özel bir önem verir. Devletin ve </a:t>
            </a:r>
            <a:r>
              <a:rPr lang="tr-TR" sz="1600" dirty="0" err="1" smtClean="0"/>
              <a:t>hazariyetin</a:t>
            </a:r>
            <a:r>
              <a:rPr lang="tr-TR" sz="1600" dirty="0" smtClean="0"/>
              <a:t> nasıl çöktüğünü, hangi süreçlerden geçilerek çöküşe varıldığını ve çöküşün gerçekleştiğini uzun uzun ele alır. Bu konuları da diğer konularda olduğu gibi ayetlerle destekler. Ayetlerin de bir anlamda “sosyolojik okuma”sını yapar. Ayetlere kendine özgü anlamlar verir. </a:t>
            </a:r>
            <a:br>
              <a:rPr lang="tr-TR" sz="1600" dirty="0" smtClean="0"/>
            </a:br>
            <a:r>
              <a:rPr lang="tr-TR" sz="1600" dirty="0" err="1" smtClean="0"/>
              <a:t>İbn</a:t>
            </a:r>
            <a:r>
              <a:rPr lang="tr-TR" sz="1600" dirty="0" smtClean="0"/>
              <a:t> </a:t>
            </a:r>
            <a:r>
              <a:rPr lang="tr-TR" sz="1600" dirty="0" smtClean="0"/>
              <a:t>Haldun düşüncesinin belli başlı özellikleri; kendi kurduğu </a:t>
            </a:r>
            <a:r>
              <a:rPr lang="tr-TR" sz="1600" dirty="0" err="1" smtClean="0"/>
              <a:t>umran</a:t>
            </a:r>
            <a:r>
              <a:rPr lang="tr-TR" sz="1600" dirty="0" smtClean="0"/>
              <a:t> ilmine dayanma; insanın toplumsal bir varlık olarak ele alma; araştırmada tarafsızlık ve nesnellik; yalan haber ve rivayetleri ayıklama; gözleme dayanma; sağlam kaynaklara başvurma; insanlık tarihini bir bütün halinde görme ve tarihe küllî bir ilim olarak yaklaşma; eleştirel bakış; sosyal olayları </a:t>
            </a:r>
            <a:r>
              <a:rPr lang="tr-TR" sz="1600" dirty="0" err="1" smtClean="0"/>
              <a:t>Sünnetullah</a:t>
            </a:r>
            <a:r>
              <a:rPr lang="tr-TR" sz="1600" dirty="0" smtClean="0"/>
              <a:t> ile anlamaya ve izah etmeye çalışma; sosyal gerçekliği, devleti, iktidarı, medeniyeti önyargısız analiz etme ve toplum, devlet ve medeniyetler için genel bir takım sosyal, siyasal, kültürel, ekonomik vs. kanunlara ulaşmaya çalışma; konuları izah ederken ayetlere başvurma; toplumsal ve siyasal güç, birlik ve dayanışmayı asabiyet kavramı altında izah etme; kadercilik; toplumsal olay ve olgularda dine ve ahlaka önemli bir yer verme gibi hususlar olarak tespit edilebilir. </a:t>
            </a:r>
            <a:br>
              <a:rPr lang="tr-TR" sz="1600" dirty="0" smtClean="0"/>
            </a:br>
            <a:r>
              <a:rPr lang="tr-TR" sz="1600" b="1" dirty="0" err="1" smtClean="0"/>
              <a:t>İbn</a:t>
            </a:r>
            <a:r>
              <a:rPr lang="tr-TR" sz="1600" b="1" dirty="0" smtClean="0"/>
              <a:t> </a:t>
            </a:r>
            <a:r>
              <a:rPr lang="tr-TR" sz="1600" b="1" dirty="0" smtClean="0"/>
              <a:t>Haldun’un yetiştiği ortam nasıl?</a:t>
            </a:r>
            <a:br>
              <a:rPr lang="tr-TR" sz="1600" b="1" dirty="0" smtClean="0"/>
            </a:br>
            <a:r>
              <a:rPr lang="tr-TR" sz="1600" dirty="0" smtClean="0"/>
              <a:t>1332’de </a:t>
            </a:r>
            <a:r>
              <a:rPr lang="tr-TR" sz="1600" dirty="0" smtClean="0"/>
              <a:t>Tunus’ta dünyaya gelen </a:t>
            </a:r>
            <a:r>
              <a:rPr lang="tr-TR" sz="1600" dirty="0" err="1" smtClean="0"/>
              <a:t>İbn</a:t>
            </a:r>
            <a:r>
              <a:rPr lang="tr-TR" sz="1600" dirty="0" smtClean="0"/>
              <a:t> Haldun zamanında Endülüs ve Kuzey Afrika’da ilmî, fikrî, siyasî ve medenî hayat çok da iyi bir durumda değildi. Endülüs’ün büyük bir bölümü Hıristiyanların eline geçmişti. Tunus’tan Atlas Okyanusu’na kadar uzanan topraklarda </a:t>
            </a:r>
            <a:r>
              <a:rPr lang="tr-TR" sz="1600" dirty="0" err="1" smtClean="0"/>
              <a:t>Hafsiler</a:t>
            </a:r>
            <a:r>
              <a:rPr lang="tr-TR" sz="1600" dirty="0" smtClean="0"/>
              <a:t>, </a:t>
            </a:r>
            <a:r>
              <a:rPr lang="tr-TR" sz="1600" dirty="0" err="1" smtClean="0"/>
              <a:t>Abdülvadiler</a:t>
            </a:r>
            <a:r>
              <a:rPr lang="tr-TR" sz="1600" dirty="0" smtClean="0"/>
              <a:t> ve </a:t>
            </a:r>
            <a:r>
              <a:rPr lang="tr-TR" sz="1600" dirty="0" err="1" smtClean="0"/>
              <a:t>Meriniler</a:t>
            </a:r>
            <a:r>
              <a:rPr lang="tr-TR" sz="1600" dirty="0" smtClean="0"/>
              <a:t> diye üç Berberî hanedanlığı hüküm sürüyordu. Bunlar arasında zaman zaman kanlı savaşlarla sonuçlanan şiddetli geçimsizlik ve rekabetler mevcut olduğu için o topraklarda istikrardan söz etmek mümkün değildi. </a:t>
            </a:r>
            <a:r>
              <a:rPr lang="tr-TR" sz="1600" dirty="0" err="1" smtClean="0"/>
              <a:t>İbn</a:t>
            </a:r>
            <a:r>
              <a:rPr lang="tr-TR" sz="1600" dirty="0" smtClean="0"/>
              <a:t> Haldun böyle kaygan bir siyasal zeminde bu hanedanlıklarda görev yapmıştı. Hayatının son </a:t>
            </a:r>
            <a:r>
              <a:rPr lang="tr-TR" sz="1600" dirty="0" err="1" smtClean="0"/>
              <a:t>yirmidört</a:t>
            </a:r>
            <a:r>
              <a:rPr lang="tr-TR" sz="1600" dirty="0" smtClean="0"/>
              <a:t> yılını geçirdiği Mısır’da ise Memluklular hüküm sürüyordu. Irak’ta </a:t>
            </a:r>
            <a:r>
              <a:rPr lang="tr-TR" sz="1600" dirty="0" err="1" smtClean="0"/>
              <a:t>Celairîler</a:t>
            </a:r>
            <a:r>
              <a:rPr lang="tr-TR" sz="1600" dirty="0" smtClean="0"/>
              <a:t>, Anadolu’da ise Selçuklu Beylikleri vardı. </a:t>
            </a:r>
            <a:r>
              <a:rPr lang="tr-TR" sz="1600" dirty="0" err="1" smtClean="0"/>
              <a:t>İbn</a:t>
            </a:r>
            <a:r>
              <a:rPr lang="tr-TR" sz="1600" dirty="0" smtClean="0"/>
              <a:t> Haldun’un Mukaddime’sini okurken onun hangi zamanda yaşadığını bilmekte fayda var. </a:t>
            </a:r>
            <a:br>
              <a:rPr lang="tr-TR" sz="1600" dirty="0" smtClean="0"/>
            </a:br>
            <a:r>
              <a:rPr lang="tr-TR" sz="1600" dirty="0" smtClean="0"/>
              <a:t/>
            </a:r>
            <a:br>
              <a:rPr lang="tr-TR" sz="1600" dirty="0" smtClean="0"/>
            </a:br>
            <a:endParaRPr lang="tr-TR"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126163"/>
          </a:xfrm>
        </p:spPr>
        <p:txBody>
          <a:bodyPr>
            <a:noAutofit/>
          </a:bodyPr>
          <a:lstStyle/>
          <a:p>
            <a:r>
              <a:rPr lang="tr-TR" sz="1600" b="1" dirty="0" smtClean="0"/>
              <a:t>Asım Öz-Dünya Bülteni / Kültür Servisi</a:t>
            </a:r>
            <a:endParaRPr lang="tr-TR" sz="1600" dirty="0" smtClean="0"/>
          </a:p>
          <a:p>
            <a:r>
              <a:rPr lang="tr-TR" sz="1600" b="1" dirty="0" err="1" smtClean="0"/>
              <a:t>İbn</a:t>
            </a:r>
            <a:r>
              <a:rPr lang="tr-TR" sz="1600" b="1" dirty="0" smtClean="0"/>
              <a:t> </a:t>
            </a:r>
            <a:r>
              <a:rPr lang="tr-TR" sz="1600" b="1" dirty="0" smtClean="0"/>
              <a:t>Haldun’la ilişkili Osmanlı düşünür ve devlet adamlarını seçme/belirleme ölçütlerinizden söz açar mısınız?</a:t>
            </a:r>
            <a:br>
              <a:rPr lang="tr-TR" sz="1600" b="1" dirty="0" smtClean="0"/>
            </a:br>
            <a:r>
              <a:rPr lang="tr-TR" sz="1600" dirty="0" smtClean="0"/>
              <a:t>Bu </a:t>
            </a:r>
            <a:r>
              <a:rPr lang="tr-TR" sz="1600" dirty="0" smtClean="0"/>
              <a:t>çalışmada daha çok tarihçi ve tarihle ilgileri olan kimseleri tespit etmeye çalıştım. Tabii ki bunların içinde siyaset adamı, felsefeci ve ulemadan da insanlar var. Bir sonraki aşamada yapmak istediğim şey, </a:t>
            </a:r>
            <a:r>
              <a:rPr lang="tr-TR" sz="1600" dirty="0" err="1" smtClean="0"/>
              <a:t>İbn</a:t>
            </a:r>
            <a:r>
              <a:rPr lang="tr-TR" sz="1600" dirty="0" smtClean="0"/>
              <a:t> Haldun’a Osmanlı ilgisinin başından itibaren daha farklı kişileri, özellikle felsefî ve </a:t>
            </a:r>
            <a:r>
              <a:rPr lang="tr-TR" sz="1600" dirty="0" err="1" smtClean="0"/>
              <a:t>kelamî</a:t>
            </a:r>
            <a:r>
              <a:rPr lang="tr-TR" sz="1600" dirty="0" smtClean="0"/>
              <a:t> yönü olanları ele almaya çalışmaktır. </a:t>
            </a:r>
            <a:br>
              <a:rPr lang="tr-TR" sz="1600" dirty="0" smtClean="0"/>
            </a:br>
            <a:r>
              <a:rPr lang="tr-TR" sz="1600" b="1" dirty="0" smtClean="0"/>
              <a:t>Bu </a:t>
            </a:r>
            <a:r>
              <a:rPr lang="tr-TR" sz="1600" b="1" dirty="0" smtClean="0"/>
              <a:t>araştırmalar aşamasında ne gibi zorluklarla karşılaştınız?</a:t>
            </a:r>
            <a:br>
              <a:rPr lang="tr-TR" sz="1600" b="1" dirty="0" smtClean="0"/>
            </a:br>
            <a:r>
              <a:rPr lang="tr-TR" sz="1600" dirty="0" smtClean="0"/>
              <a:t>Genel </a:t>
            </a:r>
            <a:r>
              <a:rPr lang="tr-TR" sz="1600" dirty="0" smtClean="0"/>
              <a:t>zorluklar, yani bilimsel çalışmalarda genel olarak karşılaşılan güçlükler. Fakat bu çalışmanın ilerletilmesinde daha fazla zorluk yaşayacağımı düşünüyorum. </a:t>
            </a:r>
            <a:br>
              <a:rPr lang="tr-TR" sz="1600" dirty="0" smtClean="0"/>
            </a:br>
            <a:r>
              <a:rPr lang="tr-TR" sz="1600" b="1" dirty="0" smtClean="0"/>
              <a:t>Cevdet </a:t>
            </a:r>
            <a:r>
              <a:rPr lang="tr-TR" sz="1600" b="1" dirty="0" smtClean="0"/>
              <a:t>Paşa ile </a:t>
            </a:r>
            <a:r>
              <a:rPr lang="tr-TR" sz="1600" b="1" dirty="0" err="1" smtClean="0"/>
              <a:t>İbn</a:t>
            </a:r>
            <a:r>
              <a:rPr lang="tr-TR" sz="1600" b="1" dirty="0" smtClean="0"/>
              <a:t> Haldun düşüncesi ve Mukaddime çevirisi bağlamında Tanzimat döneminin analiz edilmesi bakımından neler söylenebilir?</a:t>
            </a:r>
            <a:br>
              <a:rPr lang="tr-TR" sz="1600" b="1" dirty="0" smtClean="0"/>
            </a:br>
            <a:r>
              <a:rPr lang="tr-TR" sz="1600" dirty="0" smtClean="0"/>
              <a:t>Bu </a:t>
            </a:r>
            <a:r>
              <a:rPr lang="tr-TR" sz="1600" dirty="0" smtClean="0"/>
              <a:t>başlı başına bir konu. Ayrıca ele alınması lazım. Mukaddime’nin çevirisi </a:t>
            </a:r>
            <a:r>
              <a:rPr lang="tr-TR" sz="1600" dirty="0" err="1" smtClean="0"/>
              <a:t>Tanzimattan</a:t>
            </a:r>
            <a:r>
              <a:rPr lang="tr-TR" sz="1600" dirty="0" smtClean="0"/>
              <a:t> çok önce başlıyor, 1749’da vefat eden Şeyhülislam </a:t>
            </a:r>
            <a:r>
              <a:rPr lang="tr-TR" sz="1600" dirty="0" err="1" smtClean="0"/>
              <a:t>Pirizade</a:t>
            </a:r>
            <a:r>
              <a:rPr lang="tr-TR" sz="1600" dirty="0" smtClean="0"/>
              <a:t> Mehmet Efendi tarafından. Ama bu dönem de çok önemli. Osmanlının, zayıflığı hissettiği bir dönem. Fakat Ahmet </a:t>
            </a:r>
            <a:r>
              <a:rPr lang="tr-TR" sz="1600" dirty="0" err="1" smtClean="0"/>
              <a:t>Vefik</a:t>
            </a:r>
            <a:r>
              <a:rPr lang="tr-TR" sz="1600" dirty="0" smtClean="0"/>
              <a:t> Paşa’dan Namık Kemal’e kadar birçok kişinin içinde yer aldığı Tanzimat entelektüellerinin </a:t>
            </a:r>
            <a:r>
              <a:rPr lang="tr-TR" sz="1600" dirty="0" err="1" smtClean="0"/>
              <a:t>İbn</a:t>
            </a:r>
            <a:r>
              <a:rPr lang="tr-TR" sz="1600" dirty="0" smtClean="0"/>
              <a:t> Haldun’a ilgileri yoğun. Bunun ayrıca önemli olduğu düşünüyorum. Cevdet Paşa konusu ise daha da önemlidir; çünkü Cevdet Paşa, ilmi kişiliği ile ayrı bir yere sahip ve onun </a:t>
            </a:r>
            <a:r>
              <a:rPr lang="tr-TR" sz="1600" dirty="0" err="1" smtClean="0"/>
              <a:t>İbn</a:t>
            </a:r>
            <a:r>
              <a:rPr lang="tr-TR" sz="1600" dirty="0" smtClean="0"/>
              <a:t> Haldun’la kurduğu bağ, bu açıdan da daha önemli hale geliyor.</a:t>
            </a:r>
            <a:br>
              <a:rPr lang="tr-TR" sz="1600" dirty="0" smtClean="0"/>
            </a:br>
            <a:r>
              <a:rPr lang="tr-TR" sz="1600" b="1" dirty="0" smtClean="0"/>
              <a:t>II</a:t>
            </a:r>
            <a:r>
              <a:rPr lang="tr-TR" sz="1600" b="1" dirty="0" smtClean="0"/>
              <a:t>. </a:t>
            </a:r>
            <a:r>
              <a:rPr lang="tr-TR" sz="1600" b="1" dirty="0" err="1" smtClean="0"/>
              <a:t>Abdulhamit</a:t>
            </a:r>
            <a:r>
              <a:rPr lang="tr-TR" sz="1600" b="1" dirty="0" smtClean="0"/>
              <a:t> devrinde Mukaddime’nin yasaklanma nedeni nedir?</a:t>
            </a:r>
            <a:br>
              <a:rPr lang="tr-TR" sz="1600" b="1" dirty="0" smtClean="0"/>
            </a:br>
            <a:r>
              <a:rPr lang="tr-TR" sz="1600" dirty="0" smtClean="0"/>
              <a:t>Bu </a:t>
            </a:r>
            <a:r>
              <a:rPr lang="tr-TR" sz="1600" dirty="0" smtClean="0"/>
              <a:t>konu net değil, onun için üzerinde konuşacak durumda değilim. Biraz araştırmak lazım. </a:t>
            </a:r>
            <a:br>
              <a:rPr lang="tr-TR" sz="1600" dirty="0" smtClean="0"/>
            </a:br>
            <a:endParaRPr lang="tr-TR" sz="1600" dirty="0" smtClean="0"/>
          </a:p>
          <a:p>
            <a:endParaRPr lang="tr-TR"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126163"/>
          </a:xfrm>
        </p:spPr>
        <p:txBody>
          <a:bodyPr>
            <a:noAutofit/>
          </a:bodyPr>
          <a:lstStyle/>
          <a:p>
            <a:r>
              <a:rPr lang="tr-TR" sz="1600" b="1" dirty="0" smtClean="0"/>
              <a:t>Asım Öz-Dünya Bülteni / Kültür Servisi</a:t>
            </a:r>
            <a:endParaRPr lang="tr-TR" sz="1600" dirty="0" smtClean="0"/>
          </a:p>
          <a:p>
            <a:r>
              <a:rPr lang="tr-TR" sz="1600" dirty="0" smtClean="0"/>
              <a:t/>
            </a:r>
            <a:br>
              <a:rPr lang="tr-TR" sz="1600" dirty="0" smtClean="0"/>
            </a:br>
            <a:r>
              <a:rPr lang="tr-TR" sz="1600" b="1" dirty="0" smtClean="0"/>
              <a:t>Ahmet </a:t>
            </a:r>
            <a:r>
              <a:rPr lang="tr-TR" sz="1600" b="1" dirty="0" err="1" smtClean="0"/>
              <a:t>Arslan’ın</a:t>
            </a:r>
            <a:r>
              <a:rPr lang="tr-TR" sz="1600" b="1" dirty="0" smtClean="0"/>
              <a:t> </a:t>
            </a:r>
            <a:r>
              <a:rPr lang="tr-TR" sz="1600" b="1" dirty="0" err="1" smtClean="0"/>
              <a:t>İbn</a:t>
            </a:r>
            <a:r>
              <a:rPr lang="tr-TR" sz="1600" b="1" dirty="0" smtClean="0"/>
              <a:t> Haldun’un siyaset ve hilafet bağlamında ifade ettiği düşüncelerinden hareketle yaptığı ve bir anlamda </a:t>
            </a:r>
            <a:r>
              <a:rPr lang="tr-TR" sz="1600" b="1" dirty="0" err="1" smtClean="0"/>
              <a:t>seküler</a:t>
            </a:r>
            <a:r>
              <a:rPr lang="tr-TR" sz="1600" b="1" dirty="0" smtClean="0"/>
              <a:t> </a:t>
            </a:r>
            <a:r>
              <a:rPr lang="tr-TR" sz="1600" b="1" dirty="0" err="1" smtClean="0"/>
              <a:t>İbn</a:t>
            </a:r>
            <a:r>
              <a:rPr lang="tr-TR" sz="1600" b="1" dirty="0" smtClean="0"/>
              <a:t> Haldun okuması olarak anlaşılabilecek yaklaşımların temeli nedir?</a:t>
            </a:r>
            <a:br>
              <a:rPr lang="tr-TR" sz="1600" b="1" dirty="0" smtClean="0"/>
            </a:br>
            <a:r>
              <a:rPr lang="tr-TR" sz="1600" b="1" dirty="0" smtClean="0"/>
              <a:t/>
            </a:r>
            <a:br>
              <a:rPr lang="tr-TR" sz="1600" b="1" dirty="0" smtClean="0"/>
            </a:br>
            <a:r>
              <a:rPr lang="tr-TR" sz="1600" dirty="0" err="1" smtClean="0"/>
              <a:t>İbn</a:t>
            </a:r>
            <a:r>
              <a:rPr lang="tr-TR" sz="1600" dirty="0" smtClean="0"/>
              <a:t> Haldun’un ilk planda Ahmet </a:t>
            </a:r>
            <a:r>
              <a:rPr lang="tr-TR" sz="1600" dirty="0" err="1" smtClean="0"/>
              <a:t>Arslan’ı</a:t>
            </a:r>
            <a:r>
              <a:rPr lang="tr-TR" sz="1600" dirty="0" smtClean="0"/>
              <a:t> haklı kıldığı düşünülebilecek siyaset yaklaşımı olduğu kabul edilebilir; fakat </a:t>
            </a:r>
            <a:r>
              <a:rPr lang="tr-TR" sz="1600" dirty="0" err="1" smtClean="0"/>
              <a:t>İbn</a:t>
            </a:r>
            <a:r>
              <a:rPr lang="tr-TR" sz="1600" dirty="0" smtClean="0"/>
              <a:t> Haldun’un yaklaşım biçimine bütünlüklü olarak bakıldığında, onun, siyaset ve devlet yaklaşımını bilimsel bir yaklaşımla nesnel olarak ortaya koyduğu, ama kendisinin hareket noktasının </a:t>
            </a:r>
            <a:r>
              <a:rPr lang="tr-TR" sz="1600" dirty="0" err="1" smtClean="0"/>
              <a:t>arkaplanında</a:t>
            </a:r>
            <a:r>
              <a:rPr lang="tr-TR" sz="1600" dirty="0" smtClean="0"/>
              <a:t> dinin önemli bir yerinin olduğu görülebilir. </a:t>
            </a:r>
            <a:r>
              <a:rPr lang="tr-TR" sz="1600" dirty="0" err="1" smtClean="0"/>
              <a:t>İbn</a:t>
            </a:r>
            <a:r>
              <a:rPr lang="tr-TR" sz="1600" dirty="0" smtClean="0"/>
              <a:t> Haldun, soğukkanlı bir biçimde gözlemlerine dayanarak devlet biçimlerini ele almaktadır; buradan hareketle onun </a:t>
            </a:r>
            <a:r>
              <a:rPr lang="tr-TR" sz="1600" dirty="0" err="1" smtClean="0"/>
              <a:t>seküler</a:t>
            </a:r>
            <a:r>
              <a:rPr lang="tr-TR" sz="1600" dirty="0" smtClean="0"/>
              <a:t> okuması mümkün olmaz diye düşünüyorum; fakat son tahlilde okuyanın </a:t>
            </a:r>
            <a:r>
              <a:rPr lang="tr-TR" sz="1600" dirty="0" err="1" smtClean="0"/>
              <a:t>bakışaçısı</a:t>
            </a:r>
            <a:r>
              <a:rPr lang="tr-TR" sz="1600" dirty="0" smtClean="0"/>
              <a:t> ve yaklaşımı, okunanın anlaşılma biçiminin belirlenmesinde önemli bir role sahiptir. </a:t>
            </a:r>
            <a:br>
              <a:rPr lang="tr-TR" sz="1600" dirty="0" smtClean="0"/>
            </a:br>
            <a:r>
              <a:rPr lang="tr-TR" sz="1600" dirty="0" smtClean="0"/>
              <a:t/>
            </a:r>
            <a:br>
              <a:rPr lang="tr-TR" sz="1600" dirty="0" smtClean="0"/>
            </a:br>
            <a:r>
              <a:rPr lang="tr-TR" sz="1600" b="1" dirty="0" smtClean="0"/>
              <a:t>Osmanlı'dan bugüne, bugünden geleceğe Türkçe düşünce dünyasında </a:t>
            </a:r>
            <a:r>
              <a:rPr lang="tr-TR" sz="1600" b="1" dirty="0" err="1" smtClean="0"/>
              <a:t>İbn</a:t>
            </a:r>
            <a:r>
              <a:rPr lang="tr-TR" sz="1600" b="1" dirty="0" smtClean="0"/>
              <a:t> Haldun’un etkileri dediğimizde neler söylersiniz?</a:t>
            </a:r>
            <a:br>
              <a:rPr lang="tr-TR" sz="1600" b="1" dirty="0" smtClean="0"/>
            </a:br>
            <a:r>
              <a:rPr lang="tr-TR" sz="1600" dirty="0" smtClean="0"/>
              <a:t/>
            </a:r>
            <a:br>
              <a:rPr lang="tr-TR" sz="1600" dirty="0" smtClean="0"/>
            </a:br>
            <a:r>
              <a:rPr lang="tr-TR" sz="1600" dirty="0" smtClean="0"/>
              <a:t>Osmanlı’da kurulan bağ, yeniden son zamanlarda kurulmaya çalışılmakta gibi. Düzenlenen bilimsel toplantılar, yapılan tezler, yazılan makale ve kitaplar, bir ivme kazanmışa benzemektedir. İster tarih ve tarih felsefesi, isterse sosyoloji çalışmalarına anlamlı katkılar yapacak </a:t>
            </a:r>
            <a:r>
              <a:rPr lang="tr-TR" sz="1600" dirty="0" err="1" smtClean="0"/>
              <a:t>İbn</a:t>
            </a:r>
            <a:r>
              <a:rPr lang="tr-TR" sz="1600" dirty="0" smtClean="0"/>
              <a:t> Haldun okuma ve incelemelerine ihtiyaç olduğu da ortada. </a:t>
            </a:r>
            <a:br>
              <a:rPr lang="tr-TR" sz="1600" dirty="0" smtClean="0"/>
            </a:br>
            <a:r>
              <a:rPr lang="tr-TR" sz="1600" b="1" dirty="0" smtClean="0"/>
              <a:t/>
            </a:r>
            <a:br>
              <a:rPr lang="tr-TR" sz="1600" b="1" dirty="0" smtClean="0"/>
            </a:br>
            <a:r>
              <a:rPr lang="tr-TR" sz="1600" b="1" dirty="0" smtClean="0"/>
              <a:t>Söyleşi için teşekkür ederim... </a:t>
            </a:r>
            <a:br>
              <a:rPr lang="tr-TR" sz="1600" b="1" dirty="0" smtClean="0"/>
            </a:br>
            <a:r>
              <a:rPr lang="tr-TR" sz="1600" dirty="0" smtClean="0"/>
              <a:t/>
            </a:r>
            <a:br>
              <a:rPr lang="tr-TR" sz="1600" dirty="0" smtClean="0"/>
            </a:br>
            <a:r>
              <a:rPr lang="tr-TR" sz="1600" dirty="0" smtClean="0"/>
              <a:t>Ben teşekkür ederim.</a:t>
            </a:r>
          </a:p>
          <a:p>
            <a:endParaRPr lang="tr-TR"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tarihvemedeniyet.org/wp-content/uploads/2010/07/Ottomans.jpg"/>
          <p:cNvPicPr>
            <a:picLocks noChangeAspect="1" noChangeArrowheads="1"/>
          </p:cNvPicPr>
          <p:nvPr/>
        </p:nvPicPr>
        <p:blipFill>
          <a:blip r:embed="rId2" cstate="print"/>
          <a:srcRect/>
          <a:stretch>
            <a:fillRect/>
          </a:stretch>
        </p:blipFill>
        <p:spPr bwMode="auto">
          <a:xfrm>
            <a:off x="1043608" y="908720"/>
            <a:ext cx="7124700" cy="4762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179512" y="1412776"/>
            <a:ext cx="7200800" cy="4713387"/>
          </a:xfrm>
        </p:spPr>
        <p:txBody>
          <a:bodyPr>
            <a:normAutofit fontScale="92500" lnSpcReduction="20000"/>
          </a:bodyPr>
          <a:lstStyle/>
          <a:p>
            <a:r>
              <a:rPr lang="tr-TR" dirty="0" smtClean="0">
                <a:solidFill>
                  <a:schemeClr val="accent2">
                    <a:lumMod val="75000"/>
                  </a:schemeClr>
                </a:solidFill>
              </a:rPr>
              <a:t>Ailesi o zamanlar kuzey Afrika'da en iyi öğretmenlerden eğitim almasını sağlamıştır. Kaliteli bir Arap eğitimi olan, </a:t>
            </a:r>
            <a:r>
              <a:rPr lang="tr-TR" dirty="0" err="1" smtClean="0">
                <a:solidFill>
                  <a:schemeClr val="accent2">
                    <a:lumMod val="75000"/>
                  </a:schemeClr>
                </a:solidFill>
                <a:hlinkClick r:id="rId2" action="ppaction://hlinkfile" tooltip="Kur'an"/>
              </a:rPr>
              <a:t>Kur'an</a:t>
            </a:r>
            <a:r>
              <a:rPr lang="tr-TR" dirty="0" smtClean="0">
                <a:solidFill>
                  <a:schemeClr val="accent2">
                    <a:lumMod val="75000"/>
                  </a:schemeClr>
                </a:solidFill>
              </a:rPr>
              <a:t>, Arap dilbilimi, Hadis ve İslam hukuk (</a:t>
            </a:r>
            <a:r>
              <a:rPr lang="tr-TR" dirty="0" smtClean="0">
                <a:solidFill>
                  <a:schemeClr val="accent2">
                    <a:lumMod val="75000"/>
                  </a:schemeClr>
                </a:solidFill>
                <a:hlinkClick r:id="rId3" action="ppaction://hlinkfile" tooltip="Fıkıh"/>
              </a:rPr>
              <a:t>Fıkıh</a:t>
            </a:r>
            <a:r>
              <a:rPr lang="tr-TR" dirty="0" smtClean="0">
                <a:solidFill>
                  <a:schemeClr val="accent2">
                    <a:lumMod val="75000"/>
                  </a:schemeClr>
                </a:solidFill>
              </a:rPr>
              <a:t>) </a:t>
            </a:r>
            <a:r>
              <a:rPr lang="tr-TR" dirty="0" smtClean="0">
                <a:solidFill>
                  <a:schemeClr val="accent2">
                    <a:lumMod val="75000"/>
                  </a:schemeClr>
                </a:solidFill>
              </a:rPr>
              <a:t>Ayrıca </a:t>
            </a:r>
            <a:r>
              <a:rPr lang="tr-TR" dirty="0" smtClean="0">
                <a:solidFill>
                  <a:schemeClr val="accent2">
                    <a:lumMod val="75000"/>
                  </a:schemeClr>
                </a:solidFill>
              </a:rPr>
              <a:t>tasavvuf, matematikçi ve </a:t>
            </a:r>
            <a:r>
              <a:rPr lang="tr-TR" dirty="0" err="1" smtClean="0">
                <a:solidFill>
                  <a:schemeClr val="accent2">
                    <a:lumMod val="75000"/>
                  </a:schemeClr>
                </a:solidFill>
              </a:rPr>
              <a:t>filosof</a:t>
            </a:r>
            <a:r>
              <a:rPr lang="tr-TR" dirty="0" smtClean="0">
                <a:solidFill>
                  <a:schemeClr val="accent2">
                    <a:lumMod val="75000"/>
                  </a:schemeClr>
                </a:solidFill>
              </a:rPr>
              <a:t> </a:t>
            </a:r>
            <a:r>
              <a:rPr lang="tr-TR" dirty="0" smtClean="0">
                <a:solidFill>
                  <a:schemeClr val="accent2">
                    <a:lumMod val="75000"/>
                  </a:schemeClr>
                </a:solidFill>
                <a:hlinkClick r:id="rId4" action="ppaction://hlinkfile" tooltip="Al-Ābilī (sayfa mevcut değil)"/>
              </a:rPr>
              <a:t>al-</a:t>
            </a:r>
            <a:r>
              <a:rPr lang="tr-TR" dirty="0" err="1" smtClean="0">
                <a:solidFill>
                  <a:schemeClr val="accent2">
                    <a:lumMod val="75000"/>
                  </a:schemeClr>
                </a:solidFill>
                <a:hlinkClick r:id="rId4" action="ppaction://hlinkfile" tooltip="Al-Ābilī (sayfa mevcut değil)"/>
              </a:rPr>
              <a:t>Ābilī</a:t>
            </a:r>
            <a:r>
              <a:rPr lang="tr-TR" dirty="0" err="1" smtClean="0">
                <a:solidFill>
                  <a:schemeClr val="accent2">
                    <a:lumMod val="75000"/>
                  </a:schemeClr>
                </a:solidFill>
              </a:rPr>
              <a:t>'den</a:t>
            </a:r>
            <a:r>
              <a:rPr lang="tr-TR" dirty="0" smtClean="0">
                <a:solidFill>
                  <a:schemeClr val="accent2">
                    <a:lumMod val="75000"/>
                  </a:schemeClr>
                </a:solidFill>
              </a:rPr>
              <a:t> </a:t>
            </a:r>
            <a:r>
              <a:rPr lang="tr-TR" dirty="0" smtClean="0">
                <a:solidFill>
                  <a:schemeClr val="accent2">
                    <a:lumMod val="75000"/>
                  </a:schemeClr>
                </a:solidFill>
                <a:hlinkClick r:id="rId5" action="ppaction://hlinkfile" tooltip="Matematik"/>
              </a:rPr>
              <a:t>Matematik</a:t>
            </a:r>
            <a:r>
              <a:rPr lang="tr-TR" dirty="0" smtClean="0">
                <a:solidFill>
                  <a:schemeClr val="accent2">
                    <a:lumMod val="75000"/>
                  </a:schemeClr>
                </a:solidFill>
              </a:rPr>
              <a:t>, </a:t>
            </a:r>
            <a:r>
              <a:rPr lang="tr-TR" dirty="0" smtClean="0">
                <a:solidFill>
                  <a:schemeClr val="accent2">
                    <a:lumMod val="75000"/>
                  </a:schemeClr>
                </a:solidFill>
                <a:hlinkClick r:id="rId6" action="ppaction://hlinkfile" tooltip="Mantık"/>
              </a:rPr>
              <a:t>Mantık</a:t>
            </a:r>
            <a:r>
              <a:rPr lang="tr-TR" dirty="0" smtClean="0">
                <a:solidFill>
                  <a:schemeClr val="accent2">
                    <a:lumMod val="75000"/>
                  </a:schemeClr>
                </a:solidFill>
              </a:rPr>
              <a:t> </a:t>
            </a:r>
            <a:r>
              <a:rPr lang="tr-TR" dirty="0" smtClean="0">
                <a:solidFill>
                  <a:schemeClr val="accent2">
                    <a:lumMod val="75000"/>
                  </a:schemeClr>
                </a:solidFill>
              </a:rPr>
              <a:t>ve </a:t>
            </a:r>
            <a:r>
              <a:rPr lang="tr-TR" dirty="0" smtClean="0">
                <a:solidFill>
                  <a:schemeClr val="accent2">
                    <a:lumMod val="75000"/>
                  </a:schemeClr>
                </a:solidFill>
                <a:hlinkClick r:id="rId7" action="ppaction://hlinkfile" tooltip="Felsefe"/>
              </a:rPr>
              <a:t>Felsefe</a:t>
            </a:r>
            <a:r>
              <a:rPr lang="tr-TR" dirty="0" smtClean="0">
                <a:solidFill>
                  <a:schemeClr val="accent2">
                    <a:lumMod val="75000"/>
                  </a:schemeClr>
                </a:solidFill>
              </a:rPr>
              <a:t> eğitimini alır, </a:t>
            </a:r>
            <a:r>
              <a:rPr lang="tr-TR" dirty="0" err="1" smtClean="0">
                <a:solidFill>
                  <a:schemeClr val="accent2">
                    <a:lumMod val="75000"/>
                  </a:schemeClr>
                </a:solidFill>
                <a:hlinkClick r:id="rId8" action="ppaction://hlinkfile" tooltip="İbn Rüşt"/>
              </a:rPr>
              <a:t>İbn</a:t>
            </a:r>
            <a:r>
              <a:rPr lang="tr-TR" dirty="0" smtClean="0">
                <a:solidFill>
                  <a:schemeClr val="accent2">
                    <a:lumMod val="75000"/>
                  </a:schemeClr>
                </a:solidFill>
                <a:hlinkClick r:id="rId8" action="ppaction://hlinkfile" tooltip="İbn Rüşt"/>
              </a:rPr>
              <a:t> Rüşt</a:t>
            </a:r>
            <a:r>
              <a:rPr lang="tr-TR" dirty="0" smtClean="0">
                <a:solidFill>
                  <a:schemeClr val="accent2">
                    <a:lumMod val="75000"/>
                  </a:schemeClr>
                </a:solidFill>
              </a:rPr>
              <a:t> </a:t>
            </a:r>
            <a:r>
              <a:rPr lang="tr-TR" dirty="0" smtClean="0">
                <a:solidFill>
                  <a:schemeClr val="accent2">
                    <a:lumMod val="75000"/>
                  </a:schemeClr>
                </a:solidFill>
              </a:rPr>
              <a:t>, </a:t>
            </a:r>
            <a:r>
              <a:rPr lang="tr-TR" dirty="0" err="1" smtClean="0">
                <a:solidFill>
                  <a:schemeClr val="accent2">
                    <a:lumMod val="75000"/>
                  </a:schemeClr>
                </a:solidFill>
                <a:hlinkClick r:id="rId9" action="ppaction://hlinkfile" tooltip="İbn Sina"/>
              </a:rPr>
              <a:t>İbn</a:t>
            </a:r>
            <a:r>
              <a:rPr lang="tr-TR" dirty="0" smtClean="0">
                <a:solidFill>
                  <a:schemeClr val="accent2">
                    <a:lumMod val="75000"/>
                  </a:schemeClr>
                </a:solidFill>
                <a:hlinkClick r:id="rId9" action="ppaction://hlinkfile" tooltip="İbn Sina"/>
              </a:rPr>
              <a:t> Sina</a:t>
            </a:r>
            <a:r>
              <a:rPr lang="tr-TR" dirty="0" smtClean="0">
                <a:solidFill>
                  <a:schemeClr val="accent2">
                    <a:lumMod val="75000"/>
                  </a:schemeClr>
                </a:solidFill>
              </a:rPr>
              <a:t>, </a:t>
            </a:r>
            <a:r>
              <a:rPr lang="tr-TR" dirty="0" err="1" smtClean="0">
                <a:solidFill>
                  <a:schemeClr val="accent2">
                    <a:lumMod val="75000"/>
                  </a:schemeClr>
                </a:solidFill>
                <a:hlinkClick r:id="rId10" action="ppaction://hlinkfile" tooltip="Fahreddin Razi (sayfa mevcut değil)"/>
              </a:rPr>
              <a:t>Fahreddin</a:t>
            </a:r>
            <a:r>
              <a:rPr lang="tr-TR" dirty="0" smtClean="0">
                <a:solidFill>
                  <a:schemeClr val="accent2">
                    <a:lumMod val="75000"/>
                  </a:schemeClr>
                </a:solidFill>
                <a:hlinkClick r:id="rId10" action="ppaction://hlinkfile" tooltip="Fahreddin Razi (sayfa mevcut değil)"/>
              </a:rPr>
              <a:t> </a:t>
            </a:r>
            <a:r>
              <a:rPr lang="tr-TR" dirty="0" err="1" smtClean="0">
                <a:solidFill>
                  <a:schemeClr val="accent2">
                    <a:lumMod val="75000"/>
                  </a:schemeClr>
                </a:solidFill>
                <a:hlinkClick r:id="rId10" action="ppaction://hlinkfile" tooltip="Fahreddin Razi (sayfa mevcut değil)"/>
              </a:rPr>
              <a:t>Razi</a:t>
            </a:r>
            <a:r>
              <a:rPr lang="tr-TR" dirty="0" smtClean="0">
                <a:solidFill>
                  <a:schemeClr val="accent2">
                    <a:lumMod val="75000"/>
                  </a:schemeClr>
                </a:solidFill>
              </a:rPr>
              <a:t> </a:t>
            </a:r>
            <a:r>
              <a:rPr lang="tr-TR" dirty="0" smtClean="0">
                <a:solidFill>
                  <a:schemeClr val="accent2">
                    <a:lumMod val="75000"/>
                  </a:schemeClr>
                </a:solidFill>
              </a:rPr>
              <a:t>ve </a:t>
            </a:r>
            <a:r>
              <a:rPr lang="tr-TR" dirty="0" err="1" smtClean="0">
                <a:solidFill>
                  <a:schemeClr val="accent2">
                    <a:lumMod val="75000"/>
                  </a:schemeClr>
                </a:solidFill>
                <a:hlinkClick r:id="rId11" action="ppaction://hlinkfile" tooltip="Şerafeddin al-Tusi (sayfa mevcut değil)"/>
              </a:rPr>
              <a:t>Şerafeddin</a:t>
            </a:r>
            <a:r>
              <a:rPr lang="tr-TR" dirty="0" smtClean="0">
                <a:solidFill>
                  <a:schemeClr val="accent2">
                    <a:lumMod val="75000"/>
                  </a:schemeClr>
                </a:solidFill>
                <a:hlinkClick r:id="rId11" action="ppaction://hlinkfile" tooltip="Şerafeddin al-Tusi (sayfa mevcut değil)"/>
              </a:rPr>
              <a:t> </a:t>
            </a:r>
            <a:r>
              <a:rPr lang="tr-TR" dirty="0" smtClean="0">
                <a:solidFill>
                  <a:schemeClr val="accent2">
                    <a:lumMod val="75000"/>
                  </a:schemeClr>
                </a:solidFill>
                <a:hlinkClick r:id="rId11" action="ppaction://hlinkfile" tooltip="Şerafeddin al-Tusi (sayfa mevcut değil)"/>
              </a:rPr>
              <a:t>al-</a:t>
            </a:r>
            <a:r>
              <a:rPr lang="tr-TR" dirty="0" err="1" smtClean="0">
                <a:solidFill>
                  <a:schemeClr val="accent2">
                    <a:lumMod val="75000"/>
                  </a:schemeClr>
                </a:solidFill>
                <a:hlinkClick r:id="rId11" action="ppaction://hlinkfile" tooltip="Şerafeddin al-Tusi (sayfa mevcut değil)"/>
              </a:rPr>
              <a:t>Tusi</a:t>
            </a:r>
            <a:r>
              <a:rPr lang="tr-TR" dirty="0" err="1" smtClean="0">
                <a:solidFill>
                  <a:schemeClr val="accent2">
                    <a:lumMod val="75000"/>
                  </a:schemeClr>
                </a:solidFill>
              </a:rPr>
              <a:t>’nin</a:t>
            </a:r>
            <a:r>
              <a:rPr lang="tr-TR" dirty="0" smtClean="0">
                <a:solidFill>
                  <a:schemeClr val="accent2">
                    <a:lumMod val="75000"/>
                  </a:schemeClr>
                </a:solidFill>
              </a:rPr>
              <a:t> </a:t>
            </a:r>
            <a:r>
              <a:rPr lang="tr-TR" dirty="0" smtClean="0">
                <a:solidFill>
                  <a:schemeClr val="accent2">
                    <a:lumMod val="75000"/>
                  </a:schemeClr>
                </a:solidFill>
              </a:rPr>
              <a:t>eserlerini öğrenir. </a:t>
            </a:r>
            <a:r>
              <a:rPr lang="tr-TR" dirty="0" err="1" smtClean="0">
                <a:solidFill>
                  <a:schemeClr val="accent2">
                    <a:lumMod val="75000"/>
                  </a:schemeClr>
                </a:solidFill>
              </a:rPr>
              <a:t>İbn</a:t>
            </a:r>
            <a:r>
              <a:rPr lang="tr-TR" dirty="0" smtClean="0">
                <a:solidFill>
                  <a:schemeClr val="accent2">
                    <a:lumMod val="75000"/>
                  </a:schemeClr>
                </a:solidFill>
              </a:rPr>
              <a:t> Haldun 17 yaşında iken üç kıtayı, tabii ki </a:t>
            </a:r>
            <a:r>
              <a:rPr lang="tr-TR" dirty="0" smtClean="0">
                <a:solidFill>
                  <a:schemeClr val="accent2">
                    <a:lumMod val="75000"/>
                  </a:schemeClr>
                </a:solidFill>
                <a:hlinkClick r:id="rId12" action="ppaction://hlinkfile" tooltip="Tunus (şehir)"/>
              </a:rPr>
              <a:t>Tunus</a:t>
            </a:r>
            <a:r>
              <a:rPr lang="tr-TR" dirty="0" smtClean="0">
                <a:solidFill>
                  <a:schemeClr val="accent2">
                    <a:lumMod val="75000"/>
                  </a:schemeClr>
                </a:solidFill>
              </a:rPr>
              <a:t> şehrini de, etkisi altına alan </a:t>
            </a:r>
            <a:r>
              <a:rPr lang="tr-TR" dirty="0" smtClean="0">
                <a:solidFill>
                  <a:schemeClr val="accent2">
                    <a:lumMod val="75000"/>
                  </a:schemeClr>
                </a:solidFill>
                <a:hlinkClick r:id="rId13" action="ppaction://hlinkfile" tooltip="Büyük Veba Salgını"/>
              </a:rPr>
              <a:t>Büyük Veba Salgınında</a:t>
            </a:r>
            <a:r>
              <a:rPr lang="tr-TR" dirty="0" smtClean="0">
                <a:solidFill>
                  <a:schemeClr val="accent2">
                    <a:lumMod val="75000"/>
                  </a:schemeClr>
                </a:solidFill>
              </a:rPr>
              <a:t> ailesini kaybeder.</a:t>
            </a:r>
            <a:endParaRPr lang="tr-TR" dirty="0">
              <a:solidFill>
                <a:schemeClr val="accent2">
                  <a:lumMod val="75000"/>
                </a:schemeClr>
              </a:solidFill>
            </a:endParaRPr>
          </a:p>
        </p:txBody>
      </p:sp>
      <p:pic>
        <p:nvPicPr>
          <p:cNvPr id="4" name="Picture 4" descr="http://meralsezen.files.wordpress.com/2011/05/ibnihaldun.jpg"/>
          <p:cNvPicPr>
            <a:picLocks noChangeAspect="1" noChangeArrowheads="1"/>
          </p:cNvPicPr>
          <p:nvPr/>
        </p:nvPicPr>
        <p:blipFill>
          <a:blip r:embed="rId14" cstate="print"/>
          <a:srcRect/>
          <a:stretch>
            <a:fillRect/>
          </a:stretch>
        </p:blipFill>
        <p:spPr bwMode="auto">
          <a:xfrm>
            <a:off x="7239000" y="4105275"/>
            <a:ext cx="1905000" cy="27527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u="sng" dirty="0" smtClean="0"/>
              <a:t>Özellikle köy-kent farklılaşması hakkında toplumsal çözümlemeler getirmiştir. Ünlü eseri </a:t>
            </a:r>
            <a:r>
              <a:rPr lang="tr-TR" u="sng" dirty="0" smtClean="0">
                <a:hlinkClick r:id="rId2" action="ppaction://hlinkfile" tooltip="Mukaddime"/>
              </a:rPr>
              <a:t>Mukaddime</a:t>
            </a:r>
            <a:r>
              <a:rPr lang="tr-TR" u="sng" dirty="0" smtClean="0"/>
              <a:t>'nin 2. bölümünde, göçebe-köy toplumsal yaşamı ile yerleşik-kent toplumsal yaşamı arasında önemli saptamalar yapmıştır. Ona göre, göçebe-köy toplumsal yaşamı, yerleşik-kent toplumsal yaşamından önce başlamıştır. Köy halkı, kent halkından daha sağlam, mert, özgüveni daha fazla, özgür, köklü ve az bozulmuştur. Köy aile yaşamı, kent aile yaşamından daha dengeli, daha sağlam ve daha huzurludur. Toplumsal bilinç ve duyarlılık, karşılıklı yardımlaşma ve dayanışma köy toplumsal yaşamında daha fazladır. Ayrıca yaşlılara ve kadınlara verilen saygı ve değer de çok daha fazladır. </a:t>
            </a:r>
            <a:r>
              <a:rPr lang="tr-TR" u="sng" dirty="0" err="1" smtClean="0"/>
              <a:t>İbn</a:t>
            </a:r>
            <a:r>
              <a:rPr lang="tr-TR" u="sng" dirty="0" smtClean="0"/>
              <a:t> </a:t>
            </a:r>
            <a:r>
              <a:rPr lang="tr-TR" u="sng" dirty="0" err="1" smtClean="0"/>
              <a:t>haldun</a:t>
            </a:r>
            <a:r>
              <a:rPr lang="tr-TR" u="sng" dirty="0" smtClean="0"/>
              <a:t> tüm krallıkların da tıpkı canlı organizmalar gibi doğum,gelişme,duraklama ve ölüm evreleri olduğunu; doğum ve gelişme gibi evrelerin göçebe yaşam kültür ve ahlakının sonucu olduğunu, zamanla kent yaşamına alışan uygarlıklarınsa gerilemeye ve ölmeye başladıklarını(</a:t>
            </a:r>
            <a:r>
              <a:rPr lang="tr-TR" u="sng" dirty="0" err="1" smtClean="0"/>
              <a:t>yokolmuş</a:t>
            </a:r>
            <a:r>
              <a:rPr lang="tr-TR" u="sng" dirty="0" smtClean="0"/>
              <a:t> medeniyetleri ve yaşadığı dönemin olaylarını örnek göstererek)ileri sürmüştür.</a:t>
            </a:r>
            <a:endParaRPr lang="tr-TR"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err="1" smtClean="0">
                <a:solidFill>
                  <a:schemeClr val="accent3"/>
                </a:solidFill>
              </a:rPr>
              <a:t>İbn</a:t>
            </a:r>
            <a:r>
              <a:rPr lang="tr-TR" dirty="0" smtClean="0">
                <a:solidFill>
                  <a:schemeClr val="accent3"/>
                </a:solidFill>
              </a:rPr>
              <a:t> Haldun'dan önceki tüm tarihçiler olayları tek tek ele alıp, hikâye gibi anlatmış, bir senteze gidememişlerdir. </a:t>
            </a:r>
            <a:r>
              <a:rPr lang="tr-TR" dirty="0" err="1" smtClean="0">
                <a:solidFill>
                  <a:schemeClr val="accent3"/>
                </a:solidFill>
              </a:rPr>
              <a:t>İbn</a:t>
            </a:r>
            <a:r>
              <a:rPr lang="tr-TR" dirty="0" smtClean="0">
                <a:solidFill>
                  <a:schemeClr val="accent3"/>
                </a:solidFill>
              </a:rPr>
              <a:t> Haldun ise tek tek fenomenlerden yola çıkarak ünlü tarih tezini öne sürmüş, </a:t>
            </a:r>
            <a:r>
              <a:rPr lang="tr-TR" dirty="0" smtClean="0">
                <a:solidFill>
                  <a:schemeClr val="accent3"/>
                </a:solidFill>
              </a:rPr>
              <a:t>böylelikle de </a:t>
            </a:r>
            <a:r>
              <a:rPr lang="tr-TR" dirty="0" smtClean="0">
                <a:solidFill>
                  <a:schemeClr val="accent3"/>
                </a:solidFill>
              </a:rPr>
              <a:t>sosyoloji adını verdiğimiz bilim dalı kendisiyle başlamıştır. İktisadi kalkınma ve sosyal huzurun arasında yakın bir ilişki vardır. Güçlü devlet iktisadi kalkınma için uygun zemin hazırlar, iç ve dış güvenliği sağlar. </a:t>
            </a:r>
            <a:r>
              <a:rPr lang="tr-TR" dirty="0" err="1" smtClean="0">
                <a:solidFill>
                  <a:schemeClr val="accent3"/>
                </a:solidFill>
              </a:rPr>
              <a:t>İbn</a:t>
            </a:r>
            <a:r>
              <a:rPr lang="tr-TR" dirty="0" smtClean="0">
                <a:solidFill>
                  <a:schemeClr val="accent3"/>
                </a:solidFill>
              </a:rPr>
              <a:t> </a:t>
            </a:r>
            <a:r>
              <a:rPr lang="tr-TR" dirty="0" smtClean="0">
                <a:solidFill>
                  <a:schemeClr val="accent3"/>
                </a:solidFill>
              </a:rPr>
              <a:t>Haldun’a </a:t>
            </a:r>
            <a:r>
              <a:rPr lang="tr-TR" dirty="0" smtClean="0">
                <a:solidFill>
                  <a:schemeClr val="accent3"/>
                </a:solidFill>
              </a:rPr>
              <a:t>göre, devlet ekonomik hayata müdahale etmemelidir. Devlet müdahale ederse ve vergileri arttırırsa, kişilerin yaratıcılık arzuları kırılır, üretim azalır ve neticede hem fertlerin hem de devletin geliri azalır. Bu bakımdan, </a:t>
            </a:r>
            <a:r>
              <a:rPr lang="tr-TR" dirty="0" err="1" smtClean="0">
                <a:solidFill>
                  <a:schemeClr val="accent3"/>
                </a:solidFill>
              </a:rPr>
              <a:t>İbn</a:t>
            </a:r>
            <a:r>
              <a:rPr lang="tr-TR" dirty="0" smtClean="0">
                <a:solidFill>
                  <a:schemeClr val="accent3"/>
                </a:solidFill>
              </a:rPr>
              <a:t> Haldun, </a:t>
            </a:r>
            <a:r>
              <a:rPr lang="tr-TR" dirty="0" smtClean="0">
                <a:solidFill>
                  <a:schemeClr val="accent3"/>
                </a:solidFill>
                <a:hlinkClick r:id="rId2" action="ppaction://hlinkfile" tooltip="Liberal"/>
              </a:rPr>
              <a:t>liberal</a:t>
            </a:r>
            <a:r>
              <a:rPr lang="tr-TR" dirty="0" smtClean="0">
                <a:solidFill>
                  <a:schemeClr val="accent3"/>
                </a:solidFill>
              </a:rPr>
              <a:t> bir iktisat politikası ve özgürlükten </a:t>
            </a:r>
            <a:r>
              <a:rPr lang="tr-TR" dirty="0" smtClean="0"/>
              <a:t>yanadır.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osya:Ibn Chaldun.JPG">
            <a:hlinkClick r:id="rId2"/>
          </p:cNvPr>
          <p:cNvPicPr>
            <a:picLocks noChangeAspect="1" noChangeArrowheads="1"/>
          </p:cNvPicPr>
          <p:nvPr/>
        </p:nvPicPr>
        <p:blipFill>
          <a:blip r:embed="rId3" cstate="print"/>
          <a:srcRect/>
          <a:stretch>
            <a:fillRect/>
          </a:stretch>
        </p:blipFill>
        <p:spPr bwMode="auto">
          <a:xfrm>
            <a:off x="642910" y="0"/>
            <a:ext cx="7620000" cy="5715000"/>
          </a:xfrm>
          <a:prstGeom prst="rect">
            <a:avLst/>
          </a:prstGeom>
          <a:noFill/>
        </p:spPr>
      </p:pic>
      <p:sp>
        <p:nvSpPr>
          <p:cNvPr id="7" name="6 Metin kutusu"/>
          <p:cNvSpPr txBox="1"/>
          <p:nvPr/>
        </p:nvSpPr>
        <p:spPr>
          <a:xfrm>
            <a:off x="2139930" y="6072206"/>
            <a:ext cx="5342488" cy="369332"/>
          </a:xfrm>
          <a:prstGeom prst="rect">
            <a:avLst/>
          </a:prstGeom>
          <a:noFill/>
        </p:spPr>
        <p:txBody>
          <a:bodyPr wrap="none" rtlCol="0">
            <a:spAutoFit/>
          </a:bodyPr>
          <a:lstStyle/>
          <a:p>
            <a:r>
              <a:rPr lang="tr-TR" dirty="0" smtClean="0"/>
              <a:t>Yazarın kendi el yazması </a:t>
            </a:r>
            <a:r>
              <a:rPr lang="tr-TR" dirty="0" smtClean="0"/>
              <a:t>baş sayfası</a:t>
            </a:r>
            <a:r>
              <a:rPr lang="tr-TR" dirty="0" smtClean="0"/>
              <a:t>: </a:t>
            </a:r>
            <a:r>
              <a:rPr lang="tr-TR" i="1" dirty="0" err="1" smtClean="0"/>
              <a:t>Lubab</a:t>
            </a:r>
            <a:r>
              <a:rPr lang="tr-TR" i="1" dirty="0" smtClean="0"/>
              <a:t> al-</a:t>
            </a:r>
            <a:r>
              <a:rPr lang="tr-TR" i="1" dirty="0" err="1" smtClean="0"/>
              <a:t>muhassal</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p:txBody>
          <a:bodyPr>
            <a:normAutofit fontScale="85000" lnSpcReduction="10000"/>
          </a:bodyPr>
          <a:lstStyle/>
          <a:p>
            <a:r>
              <a:rPr lang="tr-TR" dirty="0" smtClean="0">
                <a:solidFill>
                  <a:schemeClr val="accent2">
                    <a:lumMod val="75000"/>
                  </a:schemeClr>
                </a:solidFill>
              </a:rPr>
              <a:t>Özgün bir tarih kuramcısı, kültür, siyaset, felsefecisi ve toplumbilimci olan </a:t>
            </a:r>
            <a:r>
              <a:rPr lang="tr-TR" dirty="0" err="1" smtClean="0">
                <a:solidFill>
                  <a:schemeClr val="accent2">
                    <a:lumMod val="75000"/>
                  </a:schemeClr>
                </a:solidFill>
              </a:rPr>
              <a:t>İbni</a:t>
            </a:r>
            <a:r>
              <a:rPr lang="tr-TR" dirty="0" smtClean="0">
                <a:solidFill>
                  <a:schemeClr val="accent2">
                    <a:lumMod val="75000"/>
                  </a:schemeClr>
                </a:solidFill>
              </a:rPr>
              <a:t> Haldun, tarihsel olayları toplumsal, etnik, kültürel, siyasal, ekonomik, hatta coğrafi ve biyolojik koşullarla bağlantıları içinde değerlendiren ilk düşünürdür. </a:t>
            </a:r>
          </a:p>
          <a:p>
            <a:r>
              <a:rPr lang="tr-TR" dirty="0" smtClean="0">
                <a:solidFill>
                  <a:schemeClr val="accent2">
                    <a:lumMod val="75000"/>
                  </a:schemeClr>
                </a:solidFill>
              </a:rPr>
              <a:t>Birçok bilim adamı, tarih felsefesinin ve sosyolojinin çağdaş anlamda birer bilim olarak ortaya çıkmasını </a:t>
            </a:r>
            <a:r>
              <a:rPr lang="tr-TR" dirty="0" err="1" smtClean="0">
                <a:solidFill>
                  <a:schemeClr val="accent2">
                    <a:lumMod val="75000"/>
                  </a:schemeClr>
                </a:solidFill>
              </a:rPr>
              <a:t>İbni</a:t>
            </a:r>
            <a:r>
              <a:rPr lang="tr-TR" dirty="0" smtClean="0">
                <a:solidFill>
                  <a:schemeClr val="accent2">
                    <a:lumMod val="75000"/>
                  </a:schemeClr>
                </a:solidFill>
              </a:rPr>
              <a:t> Haldun’la başlatmışlardır. </a:t>
            </a:r>
            <a:r>
              <a:rPr lang="tr-TR" dirty="0" err="1" smtClean="0">
                <a:solidFill>
                  <a:schemeClr val="accent2">
                    <a:lumMod val="75000"/>
                  </a:schemeClr>
                </a:solidFill>
              </a:rPr>
              <a:t>İbni</a:t>
            </a:r>
            <a:r>
              <a:rPr lang="tr-TR" dirty="0" smtClean="0">
                <a:solidFill>
                  <a:schemeClr val="accent2">
                    <a:lumMod val="75000"/>
                  </a:schemeClr>
                </a:solidFill>
              </a:rPr>
              <a:t> Haldun’un başka bir özelliği de İslam dünyasında bilimsel ve düşünsel durgunluğun yaşandığı bir dönemde gözlemci ve eleştirici bir düşünür olmasıdır</a:t>
            </a:r>
          </a:p>
          <a:p>
            <a:endParaRPr lang="tr-TR" dirty="0">
              <a:solidFill>
                <a:schemeClr val="accent2">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124744"/>
          </a:xfrm>
        </p:spPr>
        <p:txBody>
          <a:bodyPr/>
          <a:lstStyle/>
          <a:p>
            <a:r>
              <a:rPr lang="tr-TR" b="1" dirty="0" smtClean="0">
                <a:solidFill>
                  <a:schemeClr val="accent2">
                    <a:lumMod val="75000"/>
                  </a:schemeClr>
                </a:solidFill>
              </a:rPr>
              <a:t>İBN HALDUN</a:t>
            </a:r>
            <a:endParaRPr lang="tr-TR" dirty="0"/>
          </a:p>
        </p:txBody>
      </p:sp>
      <p:sp>
        <p:nvSpPr>
          <p:cNvPr id="3" name="2 İçerik Yer Tutucusu"/>
          <p:cNvSpPr>
            <a:spLocks noGrp="1"/>
          </p:cNvSpPr>
          <p:nvPr>
            <p:ph idx="1"/>
          </p:nvPr>
        </p:nvSpPr>
        <p:spPr>
          <a:xfrm>
            <a:off x="251520" y="1124744"/>
            <a:ext cx="8784976" cy="5001419"/>
          </a:xfrm>
        </p:spPr>
        <p:txBody>
          <a:bodyPr>
            <a:noAutofit/>
          </a:bodyPr>
          <a:lstStyle/>
          <a:p>
            <a:r>
              <a:rPr lang="tr-TR" sz="2000" dirty="0" err="1" smtClean="0">
                <a:solidFill>
                  <a:schemeClr val="accent2">
                    <a:lumMod val="75000"/>
                  </a:schemeClr>
                </a:solidFill>
              </a:rPr>
              <a:t>İbni</a:t>
            </a:r>
            <a:r>
              <a:rPr lang="tr-TR" sz="2000" dirty="0" smtClean="0">
                <a:solidFill>
                  <a:schemeClr val="accent2">
                    <a:lumMod val="75000"/>
                  </a:schemeClr>
                </a:solidFill>
              </a:rPr>
              <a:t> Haldun’un tarihçiliğinin iki temel yönü vardır:</a:t>
            </a:r>
            <a:br>
              <a:rPr lang="tr-TR" sz="2000" dirty="0" smtClean="0">
                <a:solidFill>
                  <a:schemeClr val="accent2">
                    <a:lumMod val="75000"/>
                  </a:schemeClr>
                </a:solidFill>
              </a:rPr>
            </a:br>
            <a:r>
              <a:rPr lang="tr-TR" sz="2000" dirty="0" smtClean="0">
                <a:solidFill>
                  <a:schemeClr val="accent2">
                    <a:lumMod val="75000"/>
                  </a:schemeClr>
                </a:solidFill>
              </a:rPr>
              <a:t>Bir yönüyle, tarihin kaynaklarını, tarihsel verileri, yazılı belgeleri, nakil ve rivayetleri eleştiri süzgecinden geçirir; tarihsel olayları mantıksal bir kadro içinde düşünür. Böylece, onda tarih, geçmişte anlaşıldığının tersine, olguların yalnızca anlatımı değil, aynı zamanda anlatılanların doğruluk derecelerini saptama yöntemi haline gelir. </a:t>
            </a:r>
            <a:r>
              <a:rPr lang="tr-TR" sz="2000" dirty="0" err="1" smtClean="0">
                <a:solidFill>
                  <a:schemeClr val="accent2">
                    <a:lumMod val="75000"/>
                  </a:schemeClr>
                </a:solidFill>
              </a:rPr>
              <a:t>İbni</a:t>
            </a:r>
            <a:r>
              <a:rPr lang="tr-TR" sz="2000" dirty="0" smtClean="0">
                <a:solidFill>
                  <a:schemeClr val="accent2">
                    <a:lumMod val="75000"/>
                  </a:schemeClr>
                </a:solidFill>
              </a:rPr>
              <a:t> Haldun, «hikmet ölçüsü» diye adlandırdığı bu yönteme göre yanlışlığını saptadığı eski tarihlerden örnekler de vermiştir. Sözgelimi, </a:t>
            </a:r>
            <a:r>
              <a:rPr lang="tr-TR" sz="2000" dirty="0" err="1" smtClean="0">
                <a:solidFill>
                  <a:schemeClr val="accent2">
                    <a:lumMod val="75000"/>
                  </a:schemeClr>
                </a:solidFill>
              </a:rPr>
              <a:t>Mes’udi</a:t>
            </a:r>
            <a:r>
              <a:rPr lang="tr-TR" sz="2000" dirty="0" smtClean="0">
                <a:solidFill>
                  <a:schemeClr val="accent2">
                    <a:lumMod val="75000"/>
                  </a:schemeClr>
                </a:solidFill>
              </a:rPr>
              <a:t> adlı Arap tarihçisi </a:t>
            </a:r>
            <a:r>
              <a:rPr lang="tr-TR" sz="2000" dirty="0" err="1" smtClean="0">
                <a:solidFill>
                  <a:schemeClr val="accent2">
                    <a:lumMod val="75000"/>
                  </a:schemeClr>
                </a:solidFill>
              </a:rPr>
              <a:t>İsrailoğullarının</a:t>
            </a:r>
            <a:r>
              <a:rPr lang="tr-TR" sz="2000" dirty="0" smtClean="0">
                <a:solidFill>
                  <a:schemeClr val="accent2">
                    <a:lumMod val="75000"/>
                  </a:schemeClr>
                </a:solidFill>
              </a:rPr>
              <a:t> bir savaşta 600 000 asker topladıklarını yazar. Oysa </a:t>
            </a:r>
            <a:r>
              <a:rPr lang="tr-TR" sz="2000" dirty="0" err="1" smtClean="0">
                <a:solidFill>
                  <a:schemeClr val="accent2">
                    <a:lumMod val="75000"/>
                  </a:schemeClr>
                </a:solidFill>
              </a:rPr>
              <a:t>İsrailoğullarının</a:t>
            </a:r>
            <a:r>
              <a:rPr lang="tr-TR" sz="2000" dirty="0" smtClean="0">
                <a:solidFill>
                  <a:schemeClr val="accent2">
                    <a:lumMod val="75000"/>
                  </a:schemeClr>
                </a:solidFill>
              </a:rPr>
              <a:t> toplam nüfus sayısının azlığı, ülkelerinin dar oluşu, savaşın yapıldığı alanın kapsayabileceği insan sayısının sınırlı oluşu vb ölçüler dikkate alındığında </a:t>
            </a:r>
            <a:r>
              <a:rPr lang="tr-TR" sz="2000" dirty="0" err="1" smtClean="0">
                <a:solidFill>
                  <a:schemeClr val="accent2">
                    <a:lumMod val="75000"/>
                  </a:schemeClr>
                </a:solidFill>
              </a:rPr>
              <a:t>Mes’udi’nin</a:t>
            </a:r>
            <a:r>
              <a:rPr lang="tr-TR" sz="2000" dirty="0" smtClean="0">
                <a:solidFill>
                  <a:schemeClr val="accent2">
                    <a:lumMod val="75000"/>
                  </a:schemeClr>
                </a:solidFill>
              </a:rPr>
              <a:t> kaydettiği bu rakamın oldukça abartılı olduğu kendiliğinden ortaya çıkar. Kaldı ki, Müslümanlara karşı </a:t>
            </a:r>
            <a:r>
              <a:rPr lang="tr-TR" sz="2000" dirty="0" err="1" smtClean="0">
                <a:solidFill>
                  <a:schemeClr val="accent2">
                    <a:lumMod val="75000"/>
                  </a:schemeClr>
                </a:solidFill>
              </a:rPr>
              <a:t>Kadisiye’de</a:t>
            </a:r>
            <a:r>
              <a:rPr lang="tr-TR" sz="2000" dirty="0" smtClean="0">
                <a:solidFill>
                  <a:schemeClr val="accent2">
                    <a:lumMod val="75000"/>
                  </a:schemeClr>
                </a:solidFill>
              </a:rPr>
              <a:t> ölüm kalım savaşı veren İran gibi o dönemin oldukça büyük bir ülkesi bile ancak 120 000 asker donatabilmiş, 200 000 de yedek toplayabilmiştir.</a:t>
            </a:r>
            <a:br>
              <a:rPr lang="tr-TR" sz="2000" dirty="0" smtClean="0">
                <a:solidFill>
                  <a:schemeClr val="accent2">
                    <a:lumMod val="75000"/>
                  </a:schemeClr>
                </a:solidFill>
              </a:rPr>
            </a:br>
            <a:r>
              <a:rPr lang="tr-TR" sz="2000" dirty="0" err="1" smtClean="0">
                <a:solidFill>
                  <a:schemeClr val="accent2">
                    <a:lumMod val="75000"/>
                  </a:schemeClr>
                </a:solidFill>
              </a:rPr>
              <a:t>İbni</a:t>
            </a:r>
            <a:r>
              <a:rPr lang="tr-TR" sz="2000" dirty="0" smtClean="0">
                <a:solidFill>
                  <a:schemeClr val="accent2">
                    <a:lumMod val="75000"/>
                  </a:schemeClr>
                </a:solidFill>
              </a:rPr>
              <a:t> Haldun tarihsel olaylarla ilgili nedensellik ilkesi üzerinde de önemle durur; bu olayların hangi tarihsel yasalar çerçevesinde geliştiğini araştırır. Bu bakımdan tarihi, bir olaylar yığını değil, olaylar düzeni olarak algılar ve böylece bu bilimi, geçmiş olayların kuru öyküsü olmaktan kurtarıp bir «ilim» düzeyine çıkarır.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1796</Words>
  <Application>Microsoft Office PowerPoint</Application>
  <PresentationFormat>Ekran Gösterisi (4:3)</PresentationFormat>
  <Paragraphs>60</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İBN HALDUN</vt:lpstr>
      <vt:lpstr>İBN HALDUN</vt:lpstr>
      <vt:lpstr>İBN HALDUN ve TUNUS</vt:lpstr>
      <vt:lpstr>İBN HALDUN</vt:lpstr>
      <vt:lpstr>Slayt 5</vt:lpstr>
      <vt:lpstr>Slayt 6</vt:lpstr>
      <vt:lpstr>Slayt 7</vt:lpstr>
      <vt:lpstr>İBN HALDUN</vt:lpstr>
      <vt:lpstr>İBN HALDUN</vt:lpstr>
      <vt:lpstr>İBN HALDUN</vt:lpstr>
      <vt:lpstr>İBN HALDUN</vt:lpstr>
      <vt:lpstr>İBN HALDUN</vt:lpstr>
      <vt:lpstr>İBN HALDUN</vt:lpstr>
      <vt:lpstr>İBN HALDUN</vt:lpstr>
      <vt:lpstr>İBN HALDUN</vt:lpstr>
      <vt:lpstr>İBN HALDUN</vt:lpstr>
      <vt:lpstr>İBN HALDUN</vt:lpstr>
      <vt:lpstr>Slayt 18</vt:lpstr>
      <vt:lpstr>İBN HALDUN</vt:lpstr>
      <vt:lpstr>İBN HALDUN</vt:lpstr>
      <vt:lpstr>İBN HALDUN</vt:lpstr>
      <vt:lpstr>İBN HALDUN</vt:lpstr>
      <vt:lpstr>Slayt 23</vt:lpstr>
      <vt:lpstr>İBN HALDUN</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halide</cp:lastModifiedBy>
  <cp:revision>36</cp:revision>
  <dcterms:created xsi:type="dcterms:W3CDTF">2011-10-03T20:59:59Z</dcterms:created>
  <dcterms:modified xsi:type="dcterms:W3CDTF">2011-10-11T13:24:47Z</dcterms:modified>
</cp:coreProperties>
</file>