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61" r:id="rId5"/>
    <p:sldId id="263" r:id="rId6"/>
    <p:sldId id="264" r:id="rId7"/>
    <p:sldId id="265" r:id="rId8"/>
    <p:sldId id="266" r:id="rId9"/>
    <p:sldId id="267" r:id="rId10"/>
    <p:sldId id="259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91" d="100"/>
          <a:sy n="91" d="100"/>
        </p:scale>
        <p:origin x="-534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6C37-0DE3-4F42-8D1F-4A941FC29E9C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63490-EFFF-4CBF-BD14-328C7AE31D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035621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6C37-0DE3-4F42-8D1F-4A941FC29E9C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63490-EFFF-4CBF-BD14-328C7AE31D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31789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6C37-0DE3-4F42-8D1F-4A941FC29E9C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63490-EFFF-4CBF-BD14-328C7AE31D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08468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6C37-0DE3-4F42-8D1F-4A941FC29E9C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63490-EFFF-4CBF-BD14-328C7AE31D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58259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6C37-0DE3-4F42-8D1F-4A941FC29E9C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63490-EFFF-4CBF-BD14-328C7AE31D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880816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6C37-0DE3-4F42-8D1F-4A941FC29E9C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63490-EFFF-4CBF-BD14-328C7AE31D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5980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6C37-0DE3-4F42-8D1F-4A941FC29E9C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63490-EFFF-4CBF-BD14-328C7AE31D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134700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6C37-0DE3-4F42-8D1F-4A941FC29E9C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63490-EFFF-4CBF-BD14-328C7AE31D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37310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6C37-0DE3-4F42-8D1F-4A941FC29E9C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63490-EFFF-4CBF-BD14-328C7AE31D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91573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6C37-0DE3-4F42-8D1F-4A941FC29E9C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63490-EFFF-4CBF-BD14-328C7AE31D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84419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6C37-0DE3-4F42-8D1F-4A941FC29E9C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63490-EFFF-4CBF-BD14-328C7AE31D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5413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B6C37-0DE3-4F42-8D1F-4A941FC29E9C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63490-EFFF-4CBF-BD14-328C7AE31D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306997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cilpsikolog.com/psikolojik-kriz-nedir/" TargetMode="External"/><Relationship Id="rId2" Type="http://schemas.openxmlformats.org/officeDocument/2006/relationships/hyperlink" Target="https://kms.kaysis.gov.tr/Home/Goster/69229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SHB335 Afetlerde </a:t>
            </a:r>
            <a:r>
              <a:rPr lang="tr-TR" b="1" dirty="0" err="1" smtClean="0"/>
              <a:t>Psikososyal</a:t>
            </a:r>
            <a:r>
              <a:rPr lang="tr-TR" b="1" smtClean="0"/>
              <a:t> Destek Hizmetleri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Kriz Durumlarında Sosyal Hizmet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Doç. Dr. Melahat DEMİRBİLEK</a:t>
            </a:r>
          </a:p>
          <a:p>
            <a:r>
              <a:rPr lang="tr-TR" dirty="0" smtClean="0"/>
              <a:t>Ankara Üniversitesi </a:t>
            </a:r>
          </a:p>
          <a:p>
            <a:r>
              <a:rPr lang="tr-TR" dirty="0" smtClean="0"/>
              <a:t>Sağlık Bilimleri Fakültesi</a:t>
            </a:r>
          </a:p>
          <a:p>
            <a:r>
              <a:rPr lang="tr-TR" dirty="0" smtClean="0"/>
              <a:t>Sosyal Hizmet Bölümü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7674497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Mavili Aktaş, Aliye (2003) Kriz Durumlarında Sosyal Hizmet Müdahalesi.</a:t>
            </a:r>
            <a:r>
              <a:rPr lang="tr-TR" i="1" dirty="0"/>
              <a:t> Kriz</a:t>
            </a:r>
            <a:r>
              <a:rPr lang="tr-TR" dirty="0"/>
              <a:t> 11(3):37-44.</a:t>
            </a:r>
          </a:p>
          <a:p>
            <a:r>
              <a:rPr lang="tr-TR" dirty="0" smtClean="0"/>
              <a:t>Psikolojik Kriz ve Müdahale Yöntemi El Kitapçığı (2015). Özyeğin Üniversitesi. </a:t>
            </a:r>
            <a:r>
              <a:rPr lang="tr-TR" dirty="0">
                <a:hlinkClick r:id="rId2"/>
              </a:rPr>
              <a:t>https://</a:t>
            </a:r>
            <a:r>
              <a:rPr lang="tr-TR" dirty="0" smtClean="0">
                <a:hlinkClick r:id="rId2"/>
              </a:rPr>
              <a:t>kms.kaysis.gov.tr/Home/Goster/69229</a:t>
            </a:r>
            <a:r>
              <a:rPr lang="tr-TR" dirty="0" smtClean="0"/>
              <a:t> (Erişim: 06.12.2015).</a:t>
            </a:r>
          </a:p>
          <a:p>
            <a:r>
              <a:rPr lang="tr-TR" dirty="0">
                <a:hlinkClick r:id="rId3"/>
              </a:rPr>
              <a:t>http://www.acilpsikolog.com/psikolojik-kriz-nedir</a:t>
            </a:r>
            <a:r>
              <a:rPr lang="tr-TR" dirty="0" smtClean="0">
                <a:hlinkClick r:id="rId3"/>
              </a:rPr>
              <a:t>/</a:t>
            </a:r>
            <a:r>
              <a:rPr lang="tr-TR" dirty="0" smtClean="0"/>
              <a:t> </a:t>
            </a:r>
            <a:r>
              <a:rPr lang="tr-TR" dirty="0"/>
              <a:t>(Erişim: 06.12.2015).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086130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Afetler beklenmedik ve ani özellikleri, çevresel ve sosyal koşullarda yarattığı tahribat nedeniyle kriz durumu olarak değerlendirilir (Mavili Aktaş, 2003, s.37-38).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090231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Kriz nedir?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Krizler, bireylerde normalde yaşanandan daha yoğun strese yol açan, duygusal baskı </a:t>
            </a:r>
            <a:r>
              <a:rPr lang="tr-TR" dirty="0" smtClean="0"/>
              <a:t>yaratan durumlardır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/>
              <a:t>Psikolojik kriz, bir olay ya da duruma bağlı ortaya çıkan, bireyin başa çıkma becerilerini geçici olarak yetersiz kılan yoğun belirsizliğin yaşandığı karmaşık dönemdir.</a:t>
            </a:r>
            <a:endParaRPr lang="tr-TR" dirty="0" smtClean="0"/>
          </a:p>
          <a:p>
            <a:r>
              <a:rPr lang="tr-TR" dirty="0" smtClean="0"/>
              <a:t>Krizlerin </a:t>
            </a:r>
            <a:r>
              <a:rPr lang="tr-TR" dirty="0"/>
              <a:t>zor tarafı </a:t>
            </a:r>
            <a:r>
              <a:rPr lang="tr-TR" dirty="0" smtClean="0"/>
              <a:t>önceden bilinen yöntemlerin </a:t>
            </a:r>
            <a:r>
              <a:rPr lang="tr-TR" dirty="0"/>
              <a:t>işe yaramamasıdır. </a:t>
            </a:r>
          </a:p>
        </p:txBody>
      </p:sp>
    </p:spTree>
    <p:extLst>
      <p:ext uri="{BB962C8B-B14F-4D97-AF65-F5344CB8AC3E}">
        <p14:creationId xmlns:p14="http://schemas.microsoft.com/office/powerpoint/2010/main" xmlns="" val="3090192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Krizin Birey Üzerindeki Etkisi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Kafa karışıklığı</a:t>
            </a:r>
          </a:p>
          <a:p>
            <a:r>
              <a:rPr lang="tr-TR" dirty="0" smtClean="0"/>
              <a:t>Bedenin </a:t>
            </a:r>
            <a:r>
              <a:rPr lang="tr-TR" dirty="0"/>
              <a:t>gergin olması</a:t>
            </a:r>
          </a:p>
          <a:p>
            <a:r>
              <a:rPr lang="tr-TR" dirty="0" smtClean="0"/>
              <a:t>Çaresiz </a:t>
            </a:r>
            <a:r>
              <a:rPr lang="tr-TR" dirty="0"/>
              <a:t>hissetme</a:t>
            </a:r>
          </a:p>
          <a:p>
            <a:r>
              <a:rPr lang="tr-TR" dirty="0" smtClean="0"/>
              <a:t>Ümitsiz </a:t>
            </a:r>
            <a:r>
              <a:rPr lang="tr-TR" dirty="0"/>
              <a:t>olmak</a:t>
            </a:r>
          </a:p>
          <a:p>
            <a:r>
              <a:rPr lang="tr-TR" dirty="0" smtClean="0"/>
              <a:t> </a:t>
            </a:r>
            <a:r>
              <a:rPr lang="tr-TR" dirty="0"/>
              <a:t>Karar verememek</a:t>
            </a:r>
          </a:p>
        </p:txBody>
      </p:sp>
    </p:spTree>
    <p:extLst>
      <p:ext uri="{BB962C8B-B14F-4D97-AF65-F5344CB8AC3E}">
        <p14:creationId xmlns:p14="http://schemas.microsoft.com/office/powerpoint/2010/main" xmlns="" val="2043889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Kriz durumlarında uygulama yapacak sosyal hizmet uzmanlarının göz önünde bulundurması gereken ilkeler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Her birey, grup, aile ve toplulukların kendi güçleri vardır.</a:t>
            </a:r>
          </a:p>
          <a:p>
            <a:r>
              <a:rPr lang="tr-TR" dirty="0" smtClean="0"/>
              <a:t>Travma vb. durumlar uygulama ve kaynakları riske eder.</a:t>
            </a:r>
          </a:p>
          <a:p>
            <a:r>
              <a:rPr lang="tr-TR" dirty="0" smtClean="0"/>
              <a:t>Sosyal hizmet uzmanları müracaatçılarına onların işbirliğini sağlayarak hizmet eder (Mavili Aktaş, 2003, s.38).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342825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Kriz Müdahalesinin Özellikleri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Kriz müdahalesinin birincil </a:t>
            </a:r>
            <a:r>
              <a:rPr lang="tr-TR" b="1" dirty="0" smtClean="0"/>
              <a:t>amacı</a:t>
            </a:r>
            <a:r>
              <a:rPr lang="tr-TR" dirty="0" smtClean="0"/>
              <a:t> müracaatçıların en kısa sürede kriz öncesi işlevselliğine dönmelerini sağlamaktır.</a:t>
            </a:r>
          </a:p>
          <a:p>
            <a:r>
              <a:rPr lang="tr-TR" dirty="0" smtClean="0"/>
              <a:t>Kriz müdahalesi göreli olarak kısa süreli bir müdahaledir.</a:t>
            </a:r>
          </a:p>
          <a:p>
            <a:r>
              <a:rPr lang="tr-TR" dirty="0" smtClean="0"/>
              <a:t>Kriz müdahalesinde sosyal hizmet uzmanı </a:t>
            </a:r>
            <a:r>
              <a:rPr lang="tr-TR" dirty="0" err="1" smtClean="0"/>
              <a:t>genelci</a:t>
            </a:r>
            <a:r>
              <a:rPr lang="tr-TR" dirty="0" smtClean="0"/>
              <a:t> yaklaşımdaki diğer uzmanlık rollerine göre daha aktif rol üstlenir.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65752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Bireysel Düzeydeki Kriz Müdahalesi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Müracaatçıyla bağlantı ve ön değerlendirme aşaması</a:t>
            </a:r>
          </a:p>
          <a:p>
            <a:r>
              <a:rPr lang="tr-TR" dirty="0" smtClean="0"/>
              <a:t>Uygulama aşaması</a:t>
            </a:r>
          </a:p>
          <a:p>
            <a:r>
              <a:rPr lang="tr-TR" dirty="0" smtClean="0"/>
              <a:t>Gelecek planlama aşaması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060720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Grup Düzeydeki </a:t>
            </a:r>
            <a:r>
              <a:rPr lang="tr-TR" dirty="0"/>
              <a:t>Kriz Müdahalesi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Grup düzeyindeki kriz müdahalesi büyük ölçüde aileleri kapsar.</a:t>
            </a:r>
          </a:p>
          <a:p>
            <a:r>
              <a:rPr lang="tr-TR" dirty="0" smtClean="0"/>
              <a:t>Kriz durumundaki aileler işlevselliklerini kaybedebilirler.</a:t>
            </a:r>
          </a:p>
          <a:p>
            <a:r>
              <a:rPr lang="tr-TR" dirty="0" smtClean="0"/>
              <a:t>Krize müdahale uygulamasıyla ailelerin bu dönemi daha az sorunla ya da sorunlarla daha kolay </a:t>
            </a:r>
            <a:r>
              <a:rPr lang="tr-TR" dirty="0" err="1" smtClean="0"/>
              <a:t>başedebilir</a:t>
            </a:r>
            <a:r>
              <a:rPr lang="tr-TR" dirty="0" smtClean="0"/>
              <a:t> geçirmeleri sağlanır.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711286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Toplumsal Düzeydeki </a:t>
            </a:r>
            <a:r>
              <a:rPr lang="tr-TR" dirty="0"/>
              <a:t>Kriz Müdahalesi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Afetin yaygınlığı ilçe, şehir, bölge, ulus ya da uluslararası düzeydeki müdahaleleri gerekli kılabilir.</a:t>
            </a:r>
          </a:p>
          <a:p>
            <a:r>
              <a:rPr lang="tr-TR" dirty="0" smtClean="0"/>
              <a:t>Afet bölgesinde kalanlara zorunlu ihtiyaç maddelerinin temini için koordinasyon ve işbirliğine ihtiyaç vardır.</a:t>
            </a:r>
          </a:p>
          <a:p>
            <a:r>
              <a:rPr lang="tr-TR" dirty="0" smtClean="0"/>
              <a:t>Kriz müdahalesi çok disiplinli çalışmaları içerir.</a:t>
            </a:r>
          </a:p>
          <a:p>
            <a:r>
              <a:rPr lang="tr-TR" dirty="0" smtClean="0"/>
              <a:t>Farklı meslek elemanlarının ve yaşayanların katılımının sağlanması çalışmaların </a:t>
            </a:r>
            <a:r>
              <a:rPr lang="tr-TR" smtClean="0"/>
              <a:t>etkililiğini artıracaktır.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40589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361</Words>
  <Application>Microsoft Office PowerPoint</Application>
  <PresentationFormat>Özel</PresentationFormat>
  <Paragraphs>41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Office Teması</vt:lpstr>
      <vt:lpstr>SHB335 Afetlerde Psikososyal Destek Hizmetleri Kriz Durumlarında Sosyal Hizmet</vt:lpstr>
      <vt:lpstr>Slayt 2</vt:lpstr>
      <vt:lpstr>Kriz nedir?</vt:lpstr>
      <vt:lpstr>Krizin Birey Üzerindeki Etkisi</vt:lpstr>
      <vt:lpstr>Kriz durumlarında uygulama yapacak sosyal hizmet uzmanlarının göz önünde bulundurması gereken ilkeler</vt:lpstr>
      <vt:lpstr>Kriz Müdahalesinin Özellikleri</vt:lpstr>
      <vt:lpstr>Bireysel Düzeydeki Kriz Müdahalesi</vt:lpstr>
      <vt:lpstr>Grup Düzeydeki Kriz Müdahalesi</vt:lpstr>
      <vt:lpstr>Toplumsal Düzeydeki Kriz Müdahalesi</vt:lpstr>
      <vt:lpstr>Kaynak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 313 AFETLERDE SOSYAL HİZMET Afetin Etkileri</dc:title>
  <dc:creator>Melahat</dc:creator>
  <cp:lastModifiedBy>Author</cp:lastModifiedBy>
  <cp:revision>13</cp:revision>
  <dcterms:created xsi:type="dcterms:W3CDTF">2019-12-05T14:40:58Z</dcterms:created>
  <dcterms:modified xsi:type="dcterms:W3CDTF">2020-12-28T10:43:52Z</dcterms:modified>
</cp:coreProperties>
</file>