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789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629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84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634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04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742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5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07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940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41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305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A7030-1F16-4CD3-A6EE-84328C0AC7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E1E3A-6CF4-4F7E-B262-3A24B27983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50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YAĞ ASİTLERİNİN BETA OKSİDASYONU</a:t>
            </a:r>
            <a:endParaRPr lang="tr-T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tr-TR" dirty="0"/>
              <a:t>Beta-</a:t>
            </a:r>
            <a:r>
              <a:rPr lang="tr-TR" dirty="0" err="1"/>
              <a:t>oksidasyon</a:t>
            </a:r>
            <a:r>
              <a:rPr lang="tr-TR" dirty="0"/>
              <a:t>, yağ asitlerinin mitokondride 2 karbonlu ünitelere parçalanarak </a:t>
            </a:r>
            <a:r>
              <a:rPr lang="tr-TR" dirty="0" err="1"/>
              <a:t>katabolize</a:t>
            </a:r>
            <a:r>
              <a:rPr lang="tr-TR" dirty="0"/>
              <a:t> edildiği, enerji ihtiyacının karşılanmasında çok önemli olan bir ana </a:t>
            </a:r>
            <a:r>
              <a:rPr lang="tr-TR" dirty="0" err="1"/>
              <a:t>metabolik</a:t>
            </a:r>
            <a:r>
              <a:rPr lang="tr-TR" dirty="0"/>
              <a:t> yoldur. </a:t>
            </a:r>
            <a:endParaRPr lang="tr-TR" dirty="0" smtClean="0"/>
          </a:p>
          <a:p>
            <a:pPr>
              <a:lnSpc>
                <a:spcPct val="90000"/>
              </a:lnSpc>
              <a:defRPr/>
            </a:pPr>
            <a:r>
              <a:rPr lang="tr-TR" dirty="0" smtClean="0"/>
              <a:t>Mitokondride </a:t>
            </a:r>
            <a:r>
              <a:rPr lang="tr-TR" dirty="0"/>
              <a:t>gerçekleştiği için, önce yağ asitlerinin mitokondriye taşınması gerekir. </a:t>
            </a:r>
            <a:endParaRPr lang="tr-TR" dirty="0" smtClean="0"/>
          </a:p>
          <a:p>
            <a:pPr>
              <a:lnSpc>
                <a:spcPct val="90000"/>
              </a:lnSpc>
              <a:defRPr/>
            </a:pPr>
            <a:r>
              <a:rPr lang="tr-TR" dirty="0" err="1" smtClean="0"/>
              <a:t>Oniki</a:t>
            </a:r>
            <a:r>
              <a:rPr lang="tr-TR" dirty="0" smtClean="0"/>
              <a:t> </a:t>
            </a:r>
            <a:r>
              <a:rPr lang="tr-TR" dirty="0"/>
              <a:t>ya da daha az sayıda karbona sahip yağ asitleri mitokondriye herhangi bir taşıyıcıya gerek duymadan doğrudan girebilirler.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6985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dirty="0"/>
              <a:t>Mitokondri </a:t>
            </a:r>
            <a:r>
              <a:rPr lang="tr-TR" dirty="0" err="1"/>
              <a:t>matriksine</a:t>
            </a:r>
            <a:r>
              <a:rPr lang="tr-TR" dirty="0"/>
              <a:t> giren </a:t>
            </a:r>
            <a:r>
              <a:rPr lang="tr-TR" dirty="0" err="1"/>
              <a:t>CoA</a:t>
            </a:r>
            <a:r>
              <a:rPr lang="tr-TR" dirty="0"/>
              <a:t> bağlı yağ asidi (</a:t>
            </a:r>
            <a:r>
              <a:rPr lang="tr-TR" dirty="0" err="1"/>
              <a:t>açil-CoA</a:t>
            </a:r>
            <a:r>
              <a:rPr lang="tr-TR" dirty="0"/>
              <a:t>) beta-</a:t>
            </a:r>
            <a:r>
              <a:rPr lang="tr-TR" dirty="0" err="1"/>
              <a:t>oksidasyon</a:t>
            </a:r>
            <a:r>
              <a:rPr lang="tr-TR" dirty="0"/>
              <a:t> için hazırdır.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Beta </a:t>
            </a:r>
            <a:r>
              <a:rPr lang="tr-TR" dirty="0" err="1"/>
              <a:t>oksidasyon</a:t>
            </a:r>
            <a:r>
              <a:rPr lang="tr-TR" dirty="0"/>
              <a:t> işleminin bir turunda, </a:t>
            </a:r>
            <a:r>
              <a:rPr lang="tr-TR" dirty="0" err="1"/>
              <a:t>peşpeşe</a:t>
            </a:r>
            <a:r>
              <a:rPr lang="tr-TR" dirty="0"/>
              <a:t> gerçekleşen 4 </a:t>
            </a:r>
            <a:r>
              <a:rPr lang="tr-TR" dirty="0" err="1"/>
              <a:t>enzimatik</a:t>
            </a:r>
            <a:r>
              <a:rPr lang="tr-TR" dirty="0"/>
              <a:t> reaksiyon (</a:t>
            </a:r>
            <a:r>
              <a:rPr lang="tr-TR" dirty="0" err="1"/>
              <a:t>oksidasyon-hidrasyon-oksidasyon-tiyolitik</a:t>
            </a:r>
            <a:r>
              <a:rPr lang="tr-TR" dirty="0"/>
              <a:t> bölünme) sonucunda yağ asidinden 2 karbonlu bir ünite ‘</a:t>
            </a:r>
            <a:r>
              <a:rPr lang="tr-TR" dirty="0" err="1"/>
              <a:t>asetil-CoA</a:t>
            </a:r>
            <a:r>
              <a:rPr lang="tr-TR" dirty="0"/>
              <a:t>’ şeklinde ayrılır.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Ayrıca</a:t>
            </a:r>
            <a:r>
              <a:rPr lang="tr-TR" dirty="0"/>
              <a:t>, bu reaksiyonlar esnasında 1 FADH</a:t>
            </a:r>
            <a:r>
              <a:rPr lang="tr-TR" baseline="-25000" dirty="0"/>
              <a:t>2</a:t>
            </a:r>
            <a:r>
              <a:rPr lang="tr-TR" dirty="0"/>
              <a:t> ve 1 NADH meydana gelir.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İki </a:t>
            </a:r>
            <a:r>
              <a:rPr lang="tr-TR" dirty="0"/>
              <a:t>karbonu eksilen yağ asidi, tamamı 2 karbonlu </a:t>
            </a:r>
            <a:r>
              <a:rPr lang="tr-TR" dirty="0" err="1"/>
              <a:t>asetil-CoA’lara</a:t>
            </a:r>
            <a:r>
              <a:rPr lang="tr-TR" dirty="0"/>
              <a:t> parçalanana kadar beta </a:t>
            </a:r>
            <a:r>
              <a:rPr lang="tr-TR" dirty="0" err="1"/>
              <a:t>oksidasyon</a:t>
            </a:r>
            <a:r>
              <a:rPr lang="tr-TR" dirty="0"/>
              <a:t> turlarına girmeye devam </a:t>
            </a:r>
            <a:r>
              <a:rPr lang="tr-TR" dirty="0" smtClean="0"/>
              <a:t>eder.</a:t>
            </a:r>
            <a:endParaRPr lang="tr-TR" dirty="0"/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5304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285750" lvl="1">
              <a:buFont typeface="Arial" panose="020B0604020202020204" pitchFamily="34" charset="0"/>
              <a:buChar char="•"/>
              <a:defRPr/>
            </a:pPr>
            <a:r>
              <a:rPr lang="tr-TR" sz="3200" dirty="0"/>
              <a:t>Beta </a:t>
            </a:r>
            <a:r>
              <a:rPr lang="tr-TR" sz="3200" dirty="0" err="1"/>
              <a:t>oksidasyonun</a:t>
            </a:r>
            <a:r>
              <a:rPr lang="tr-TR" sz="3200" dirty="0"/>
              <a:t> </a:t>
            </a:r>
            <a:r>
              <a:rPr lang="tr-TR" sz="3200" b="1" dirty="0"/>
              <a:t>birinci reaksiyonunda</a:t>
            </a:r>
            <a:r>
              <a:rPr lang="tr-TR" sz="3200" dirty="0"/>
              <a:t>; </a:t>
            </a:r>
            <a:r>
              <a:rPr lang="tr-TR" sz="3200" dirty="0" err="1"/>
              <a:t>açil-CoA’nın</a:t>
            </a:r>
            <a:r>
              <a:rPr lang="tr-TR" sz="3200" dirty="0"/>
              <a:t> alfa ve beta karbonlarından birer hidrojen </a:t>
            </a:r>
            <a:r>
              <a:rPr lang="tr-TR" sz="3200" dirty="0" err="1"/>
              <a:t>FAD</a:t>
            </a:r>
            <a:r>
              <a:rPr lang="tr-TR" sz="3200" baseline="30000" dirty="0" err="1"/>
              <a:t>+</a:t>
            </a:r>
            <a:r>
              <a:rPr lang="tr-TR" sz="3200" dirty="0" err="1"/>
              <a:t>’ye</a:t>
            </a:r>
            <a:r>
              <a:rPr lang="tr-TR" sz="3200" dirty="0"/>
              <a:t> aktarılarak, bu karbonlar arasında bir çift bağ oluşturulur. </a:t>
            </a:r>
            <a:endParaRPr lang="tr-TR" sz="3200" dirty="0" smtClean="0"/>
          </a:p>
          <a:p>
            <a:pPr marL="285750" lvl="1">
              <a:buFont typeface="Arial" panose="020B0604020202020204" pitchFamily="34" charset="0"/>
              <a:buChar char="•"/>
              <a:defRPr/>
            </a:pPr>
            <a:r>
              <a:rPr lang="tr-TR" sz="3200" dirty="0" smtClean="0"/>
              <a:t>Reaksiyon</a:t>
            </a:r>
            <a:r>
              <a:rPr lang="tr-TR" sz="3200" dirty="0"/>
              <a:t>, ‘</a:t>
            </a:r>
            <a:r>
              <a:rPr lang="tr-TR" sz="3200" dirty="0" err="1"/>
              <a:t>açil-CoA</a:t>
            </a:r>
            <a:r>
              <a:rPr lang="tr-TR" sz="3200" dirty="0"/>
              <a:t> </a:t>
            </a:r>
            <a:r>
              <a:rPr lang="tr-TR" sz="3200" dirty="0" err="1"/>
              <a:t>dehidrogenaz</a:t>
            </a:r>
            <a:r>
              <a:rPr lang="tr-TR" sz="3200" dirty="0"/>
              <a:t>’ enzimi tarafından </a:t>
            </a:r>
            <a:r>
              <a:rPr lang="tr-TR" sz="3200" dirty="0" err="1"/>
              <a:t>katalizlenir</a:t>
            </a:r>
            <a:r>
              <a:rPr lang="tr-TR" sz="3200" dirty="0"/>
              <a:t> ve sonucunda ‘trans-Δ</a:t>
            </a:r>
            <a:r>
              <a:rPr lang="tr-TR" sz="3200" baseline="30000" dirty="0"/>
              <a:t>2</a:t>
            </a:r>
            <a:r>
              <a:rPr lang="tr-TR" sz="3200" dirty="0"/>
              <a:t>-enoyl-CoA’ ve FADH</a:t>
            </a:r>
            <a:r>
              <a:rPr lang="tr-TR" sz="3200" baseline="-25000" dirty="0"/>
              <a:t>2 </a:t>
            </a:r>
            <a:r>
              <a:rPr lang="tr-TR" sz="3200" dirty="0"/>
              <a:t>meydana gelir. </a:t>
            </a:r>
            <a:endParaRPr lang="tr-TR" sz="3200" dirty="0" smtClean="0"/>
          </a:p>
          <a:p>
            <a:pPr marL="285750" lvl="1">
              <a:buFont typeface="Arial" panose="020B0604020202020204" pitchFamily="34" charset="0"/>
              <a:buChar char="•"/>
              <a:defRPr/>
            </a:pPr>
            <a:r>
              <a:rPr lang="tr-TR" sz="3200" dirty="0" err="1" smtClean="0"/>
              <a:t>Açil-CoA</a:t>
            </a:r>
            <a:r>
              <a:rPr lang="tr-TR" sz="3200" dirty="0" smtClean="0"/>
              <a:t> </a:t>
            </a:r>
            <a:r>
              <a:rPr lang="tr-TR" sz="3200" dirty="0" err="1"/>
              <a:t>dehidrogenaz’ın</a:t>
            </a:r>
            <a:r>
              <a:rPr lang="tr-TR" sz="3200" dirty="0"/>
              <a:t> değişik uzunluktaki yağ asitlerine (kısa, orta, uzun, çok uzun) özgü </a:t>
            </a:r>
            <a:r>
              <a:rPr lang="tr-TR" sz="3200" dirty="0" err="1"/>
              <a:t>izoenzimleri</a:t>
            </a:r>
            <a:r>
              <a:rPr lang="tr-TR" sz="3200" dirty="0"/>
              <a:t> vardır.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83543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229600" cy="46085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/>
              <a:t>İkinci reaksiyonda</a:t>
            </a:r>
            <a:r>
              <a:rPr lang="tr-TR" dirty="0"/>
              <a:t>; bir su molekülünün –OH grubu beta karbonuna, -</a:t>
            </a:r>
            <a:r>
              <a:rPr lang="tr-TR" dirty="0" err="1"/>
              <a:t>H’i</a:t>
            </a:r>
            <a:r>
              <a:rPr lang="tr-TR" dirty="0"/>
              <a:t> ise alfa karbonuna bağlanır ve ‘beta-</a:t>
            </a:r>
            <a:r>
              <a:rPr lang="tr-TR" dirty="0" err="1"/>
              <a:t>hidroksiaçil</a:t>
            </a:r>
            <a:r>
              <a:rPr lang="tr-TR" dirty="0"/>
              <a:t>-</a:t>
            </a:r>
            <a:r>
              <a:rPr lang="tr-TR" dirty="0" err="1"/>
              <a:t>CoA</a:t>
            </a:r>
            <a:r>
              <a:rPr lang="tr-TR" dirty="0"/>
              <a:t>’ meydana gelir.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Reaksiyonu </a:t>
            </a:r>
            <a:r>
              <a:rPr lang="tr-TR" dirty="0" err="1"/>
              <a:t>katalizleyen</a:t>
            </a:r>
            <a:r>
              <a:rPr lang="tr-TR" dirty="0"/>
              <a:t> enzim ‘</a:t>
            </a:r>
            <a:r>
              <a:rPr lang="tr-TR" dirty="0" err="1"/>
              <a:t>enoyl-CoA</a:t>
            </a:r>
            <a:r>
              <a:rPr lang="tr-TR" dirty="0"/>
              <a:t> </a:t>
            </a:r>
            <a:r>
              <a:rPr lang="tr-TR" dirty="0" err="1"/>
              <a:t>hidrataz’dır</a:t>
            </a:r>
            <a:r>
              <a:rPr lang="tr-TR" dirty="0"/>
              <a:t>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724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tr-TR" b="1" dirty="0"/>
              <a:t>Üçüncü reaksiyonda</a:t>
            </a:r>
            <a:r>
              <a:rPr lang="tr-TR" dirty="0"/>
              <a:t>; beta karbonundaki iki hidrojen </a:t>
            </a:r>
            <a:r>
              <a:rPr lang="tr-TR" dirty="0" err="1"/>
              <a:t>NAD</a:t>
            </a:r>
            <a:r>
              <a:rPr lang="tr-TR" baseline="30000" dirty="0" err="1"/>
              <a:t>+</a:t>
            </a:r>
            <a:r>
              <a:rPr lang="tr-TR" dirty="0" err="1"/>
              <a:t>’ye</a:t>
            </a:r>
            <a:r>
              <a:rPr lang="tr-TR" dirty="0"/>
              <a:t> aktarılır ve bu karbona bağlı bir keton grubu oluşur. </a:t>
            </a:r>
            <a:endParaRPr lang="tr-TR" dirty="0" smtClean="0"/>
          </a:p>
          <a:p>
            <a:r>
              <a:rPr lang="tr-TR" dirty="0" smtClean="0"/>
              <a:t>Reaksiyon</a:t>
            </a:r>
            <a:r>
              <a:rPr lang="tr-TR" dirty="0"/>
              <a:t>, ‘beta-</a:t>
            </a:r>
            <a:r>
              <a:rPr lang="tr-TR" dirty="0" err="1"/>
              <a:t>hidroksiaçil</a:t>
            </a:r>
            <a:r>
              <a:rPr lang="tr-TR" dirty="0"/>
              <a:t>-</a:t>
            </a:r>
            <a:r>
              <a:rPr lang="tr-TR" dirty="0" err="1"/>
              <a:t>CoA</a:t>
            </a:r>
            <a:r>
              <a:rPr lang="tr-TR" dirty="0"/>
              <a:t> </a:t>
            </a:r>
            <a:r>
              <a:rPr lang="tr-TR" dirty="0" err="1"/>
              <a:t>dehidrogenaz</a:t>
            </a:r>
            <a:r>
              <a:rPr lang="tr-TR" dirty="0"/>
              <a:t>’ enzimi tarafından </a:t>
            </a:r>
            <a:r>
              <a:rPr lang="tr-TR" dirty="0" err="1"/>
              <a:t>katalizlenir</a:t>
            </a:r>
            <a:r>
              <a:rPr lang="tr-TR" dirty="0"/>
              <a:t> ve sonucunda ‘beta-</a:t>
            </a:r>
            <a:r>
              <a:rPr lang="tr-TR" dirty="0" err="1"/>
              <a:t>ketoaçil</a:t>
            </a:r>
            <a:r>
              <a:rPr lang="tr-TR" dirty="0"/>
              <a:t>-</a:t>
            </a:r>
            <a:r>
              <a:rPr lang="tr-TR" dirty="0" err="1"/>
              <a:t>CoA</a:t>
            </a:r>
            <a:r>
              <a:rPr lang="tr-TR" dirty="0"/>
              <a:t>’ ve NADH meydana gelir.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78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Tiyolaz</a:t>
            </a:r>
            <a:r>
              <a:rPr lang="tr-TR" dirty="0"/>
              <a:t> (</a:t>
            </a:r>
            <a:r>
              <a:rPr lang="tr-TR" dirty="0" err="1"/>
              <a:t>açil-CoA</a:t>
            </a:r>
            <a:r>
              <a:rPr lang="tr-TR" dirty="0"/>
              <a:t> </a:t>
            </a:r>
            <a:r>
              <a:rPr lang="tr-TR" dirty="0" err="1"/>
              <a:t>asetil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) enzimi tarafından </a:t>
            </a:r>
            <a:r>
              <a:rPr lang="tr-TR" dirty="0" err="1"/>
              <a:t>katalizlenen</a:t>
            </a:r>
            <a:r>
              <a:rPr lang="tr-TR" dirty="0"/>
              <a:t> </a:t>
            </a:r>
            <a:r>
              <a:rPr lang="tr-TR" b="1" dirty="0"/>
              <a:t>dördüncü reaksiyon </a:t>
            </a:r>
            <a:r>
              <a:rPr lang="tr-TR" dirty="0"/>
              <a:t>sonucunda; 2 karbonlu bir ünite </a:t>
            </a:r>
            <a:r>
              <a:rPr lang="tr-TR" dirty="0" err="1"/>
              <a:t>asetil-CoA</a:t>
            </a:r>
            <a:r>
              <a:rPr lang="tr-TR" dirty="0"/>
              <a:t> şeklinde ayrılır ve geriye kalan 2 karbonu eksilmiş yağ asidine </a:t>
            </a:r>
            <a:r>
              <a:rPr lang="tr-TR" dirty="0" err="1"/>
              <a:t>CoA</a:t>
            </a:r>
            <a:r>
              <a:rPr lang="tr-TR" dirty="0"/>
              <a:t> bağlanarak </a:t>
            </a:r>
            <a:r>
              <a:rPr lang="tr-TR" dirty="0" err="1"/>
              <a:t>açil-CoA</a:t>
            </a:r>
            <a:r>
              <a:rPr lang="tr-TR" dirty="0"/>
              <a:t> meydana gelir. 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69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Beta </a:t>
            </a:r>
            <a:r>
              <a:rPr lang="tr-TR" dirty="0" err="1"/>
              <a:t>oksidasyonun</a:t>
            </a:r>
            <a:r>
              <a:rPr lang="tr-TR" dirty="0"/>
              <a:t> son üç enzimi mitokondri </a:t>
            </a:r>
            <a:r>
              <a:rPr lang="tr-TR" dirty="0" err="1"/>
              <a:t>matriksinde</a:t>
            </a:r>
            <a:r>
              <a:rPr lang="tr-TR" dirty="0"/>
              <a:t> 2 farklı takım halinde bulunur. Bunlardan ilki üç-fonksiyonlu proteindir.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protein mitokondri iç zarının iç tarafına bağlı olarak bulunur, her üç enzimin aktivitesine de sahip olan bir </a:t>
            </a:r>
            <a:r>
              <a:rPr lang="tr-TR" dirty="0" err="1"/>
              <a:t>multienzim</a:t>
            </a:r>
            <a:r>
              <a:rPr lang="tr-TR" dirty="0"/>
              <a:t> kompleksidir.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028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Diğer takım ise mitokondri </a:t>
            </a:r>
            <a:r>
              <a:rPr lang="tr-TR" dirty="0" err="1"/>
              <a:t>matriksinde</a:t>
            </a:r>
            <a:r>
              <a:rPr lang="tr-TR" dirty="0"/>
              <a:t> birbirinden bağımsız şekilde görev yapan 3 enzimden oluşur.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Üç </a:t>
            </a:r>
            <a:r>
              <a:rPr lang="tr-TR" dirty="0"/>
              <a:t>fonksiyonlu protein, </a:t>
            </a:r>
            <a:r>
              <a:rPr lang="tr-TR" dirty="0" err="1"/>
              <a:t>açil-CoA’lardaki</a:t>
            </a:r>
            <a:r>
              <a:rPr lang="tr-TR" dirty="0"/>
              <a:t> karbon sayısını 12 ya da daha aza indirdikten sonra, </a:t>
            </a:r>
            <a:r>
              <a:rPr lang="tr-TR" dirty="0" err="1"/>
              <a:t>oksidasyonun</a:t>
            </a:r>
            <a:r>
              <a:rPr lang="tr-TR" dirty="0"/>
              <a:t> geri kalan kısmı </a:t>
            </a:r>
            <a:r>
              <a:rPr lang="tr-TR" dirty="0" err="1"/>
              <a:t>matriksteki</a:t>
            </a:r>
            <a:r>
              <a:rPr lang="tr-TR" dirty="0"/>
              <a:t> enzimler tarafından tamamlanır.</a:t>
            </a:r>
          </a:p>
          <a:p>
            <a:pPr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38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Yukarıda anlatılan beta </a:t>
            </a:r>
            <a:r>
              <a:rPr lang="tr-TR" dirty="0" err="1"/>
              <a:t>oksidasyon</a:t>
            </a:r>
            <a:r>
              <a:rPr lang="tr-TR" dirty="0"/>
              <a:t> reaksiyonları, tamamı doymuş bağlardan oluşan ve çift sayıda karbon atomuna sahip bir yağ asidinin </a:t>
            </a:r>
            <a:r>
              <a:rPr lang="tr-TR" dirty="0" err="1"/>
              <a:t>oksidasyonu</a:t>
            </a:r>
            <a:r>
              <a:rPr lang="tr-TR" dirty="0"/>
              <a:t> için geçerlidir.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Örneğin</a:t>
            </a:r>
            <a:r>
              <a:rPr lang="tr-TR" dirty="0"/>
              <a:t>, 16 karbonlu bir doymuş yağ asidi olan palmitik </a:t>
            </a:r>
            <a:r>
              <a:rPr lang="tr-TR" dirty="0" err="1"/>
              <a:t>asitin</a:t>
            </a:r>
            <a:r>
              <a:rPr lang="tr-TR" dirty="0"/>
              <a:t> tam </a:t>
            </a:r>
            <a:r>
              <a:rPr lang="tr-TR" dirty="0" err="1"/>
              <a:t>oksidasyonu</a:t>
            </a:r>
            <a:r>
              <a:rPr lang="tr-TR" dirty="0"/>
              <a:t> 7 tur beta </a:t>
            </a:r>
            <a:r>
              <a:rPr lang="tr-TR" dirty="0" err="1"/>
              <a:t>oksidasyon</a:t>
            </a:r>
            <a:r>
              <a:rPr lang="tr-TR" dirty="0"/>
              <a:t> işlemi sonucunda gerçekleşir.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286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tr-TR" dirty="0"/>
              <a:t>Palmitik </a:t>
            </a:r>
            <a:r>
              <a:rPr lang="tr-TR" dirty="0" err="1"/>
              <a:t>asitin</a:t>
            </a:r>
            <a:r>
              <a:rPr lang="tr-TR" dirty="0"/>
              <a:t> tam </a:t>
            </a:r>
            <a:r>
              <a:rPr lang="tr-TR" dirty="0" err="1"/>
              <a:t>oksidasyonu</a:t>
            </a:r>
            <a:r>
              <a:rPr lang="tr-TR" dirty="0"/>
              <a:t> sonucunda; 8 tane </a:t>
            </a:r>
            <a:r>
              <a:rPr lang="tr-TR" dirty="0" err="1"/>
              <a:t>asetil-CoA</a:t>
            </a:r>
            <a:r>
              <a:rPr lang="tr-TR" dirty="0"/>
              <a:t>, 7 tane FADH</a:t>
            </a:r>
            <a:r>
              <a:rPr lang="tr-TR" baseline="-25000" dirty="0"/>
              <a:t>2 </a:t>
            </a:r>
            <a:r>
              <a:rPr lang="tr-TR" dirty="0"/>
              <a:t>ve</a:t>
            </a:r>
            <a:r>
              <a:rPr lang="tr-TR" baseline="-25000" dirty="0"/>
              <a:t> </a:t>
            </a:r>
            <a:r>
              <a:rPr lang="tr-TR" dirty="0"/>
              <a:t>7 tane de NADH meydana gelir. </a:t>
            </a:r>
            <a:endParaRPr lang="tr-TR" dirty="0" smtClean="0"/>
          </a:p>
          <a:p>
            <a:r>
              <a:rPr lang="tr-TR" dirty="0" err="1" smtClean="0"/>
              <a:t>Asetil-CoA’lar</a:t>
            </a:r>
            <a:r>
              <a:rPr lang="tr-TR" dirty="0" smtClean="0"/>
              <a:t> </a:t>
            </a:r>
            <a:r>
              <a:rPr lang="tr-TR" dirty="0"/>
              <a:t>‘sitrik asit </a:t>
            </a:r>
            <a:r>
              <a:rPr lang="tr-TR" dirty="0" err="1"/>
              <a:t>döngüsü’ne</a:t>
            </a:r>
            <a:r>
              <a:rPr lang="tr-TR" dirty="0"/>
              <a:t>, FADH</a:t>
            </a:r>
            <a:r>
              <a:rPr lang="tr-TR" baseline="-25000" dirty="0"/>
              <a:t>2 </a:t>
            </a:r>
            <a:r>
              <a:rPr lang="tr-TR" dirty="0"/>
              <a:t>ve </a:t>
            </a:r>
            <a:r>
              <a:rPr lang="tr-TR" dirty="0" err="1"/>
              <a:t>NADH’lar</a:t>
            </a:r>
            <a:r>
              <a:rPr lang="tr-TR" dirty="0"/>
              <a:t> ise ‘elektron taşıma </a:t>
            </a:r>
            <a:r>
              <a:rPr lang="tr-TR" dirty="0" err="1"/>
              <a:t>zinciri’ne</a:t>
            </a:r>
            <a:r>
              <a:rPr lang="tr-TR" dirty="0"/>
              <a:t> (ETZ) girerek ATP sentezinde kullanılırlar.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2994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5446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FADH</a:t>
            </a:r>
            <a:r>
              <a:rPr lang="tr-TR" baseline="-25000" dirty="0"/>
              <a:t>2</a:t>
            </a:r>
            <a:r>
              <a:rPr lang="tr-TR" dirty="0"/>
              <a:t>’nin verdiği elektron çiftinin </a:t>
            </a:r>
            <a:r>
              <a:rPr lang="tr-TR" dirty="0" err="1"/>
              <a:t>ETZ’de</a:t>
            </a:r>
            <a:r>
              <a:rPr lang="tr-TR" dirty="0"/>
              <a:t> O</a:t>
            </a:r>
            <a:r>
              <a:rPr lang="tr-TR" baseline="-25000" dirty="0"/>
              <a:t>2</a:t>
            </a:r>
            <a:r>
              <a:rPr lang="tr-TR" dirty="0"/>
              <a:t>’ye aktarılması ile 1,5 ATP, </a:t>
            </a:r>
            <a:r>
              <a:rPr lang="tr-TR" dirty="0" err="1"/>
              <a:t>NADH’nin</a:t>
            </a:r>
            <a:r>
              <a:rPr lang="tr-TR" dirty="0"/>
              <a:t> verdiklerinin aktarılması ile 2,5 ATP sentezi gerçekleşir.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Asetil-CoA’nın</a:t>
            </a:r>
            <a:r>
              <a:rPr lang="tr-TR" dirty="0" smtClean="0"/>
              <a:t> </a:t>
            </a:r>
            <a:r>
              <a:rPr lang="tr-TR" dirty="0"/>
              <a:t>sitrik asit döngüsünde </a:t>
            </a:r>
            <a:r>
              <a:rPr lang="tr-TR" dirty="0" err="1"/>
              <a:t>metabolize</a:t>
            </a:r>
            <a:r>
              <a:rPr lang="tr-TR" dirty="0"/>
              <a:t> edilmesi sonucunda ise 10 ATP elde edilir.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Buna </a:t>
            </a:r>
            <a:r>
              <a:rPr lang="tr-TR" dirty="0"/>
              <a:t>göre, palmitik </a:t>
            </a:r>
            <a:r>
              <a:rPr lang="tr-TR" dirty="0" err="1"/>
              <a:t>asitin</a:t>
            </a:r>
            <a:r>
              <a:rPr lang="tr-TR" dirty="0"/>
              <a:t> tam </a:t>
            </a:r>
            <a:r>
              <a:rPr lang="tr-TR" dirty="0" err="1"/>
              <a:t>oksidasyonu</a:t>
            </a:r>
            <a:r>
              <a:rPr lang="tr-TR" dirty="0"/>
              <a:t> sonucunda 108 ATP elde edilir [(7x1,5)+(7x2,5)+(8x10) =108]. </a:t>
            </a: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22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1"/>
          <p:cNvSpPr>
            <a:spLocks noGrp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r>
              <a:rPr lang="tr-TR" dirty="0" err="1"/>
              <a:t>Onikiden</a:t>
            </a:r>
            <a:r>
              <a:rPr lang="tr-TR" dirty="0"/>
              <a:t> fazla karbon sayısına sahip yağ asitlerinin mitokondriye taşınması ‘</a:t>
            </a:r>
            <a:r>
              <a:rPr lang="tr-TR" dirty="0" err="1"/>
              <a:t>karnitin</a:t>
            </a:r>
            <a:r>
              <a:rPr lang="tr-TR" dirty="0"/>
              <a:t> mekiği’ adı verilen bir taşıyıcı sistem tarafından gerçekleştirilir.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için önce, mitokondri dış zarında bulunan ‘</a:t>
            </a:r>
            <a:r>
              <a:rPr lang="tr-TR" dirty="0" err="1"/>
              <a:t>açil-CoA</a:t>
            </a:r>
            <a:r>
              <a:rPr lang="tr-TR" dirty="0"/>
              <a:t> </a:t>
            </a:r>
            <a:r>
              <a:rPr lang="tr-TR" dirty="0" err="1"/>
              <a:t>sentetaz</a:t>
            </a:r>
            <a:r>
              <a:rPr lang="tr-TR" dirty="0"/>
              <a:t>’ enzimi aracılığıyla yağ asidine </a:t>
            </a:r>
            <a:r>
              <a:rPr lang="tr-TR" dirty="0" err="1"/>
              <a:t>CoA</a:t>
            </a:r>
            <a:r>
              <a:rPr lang="tr-TR" dirty="0"/>
              <a:t> bağlanarak, </a:t>
            </a:r>
            <a:r>
              <a:rPr lang="tr-TR" dirty="0" err="1"/>
              <a:t>açil-CoA</a:t>
            </a:r>
            <a:r>
              <a:rPr lang="tr-TR" dirty="0"/>
              <a:t> sentezlenir (yağ asidi aktifleştirilir).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171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Başlangıçta yağ asidini aktifleştirmek için kullanılan 2 yüksek enerjili fosfat bağını hesaptan düşersek, palmitik </a:t>
            </a:r>
            <a:r>
              <a:rPr lang="tr-TR" dirty="0" err="1"/>
              <a:t>asitin</a:t>
            </a:r>
            <a:r>
              <a:rPr lang="tr-TR" dirty="0"/>
              <a:t> tam (beta) </a:t>
            </a:r>
            <a:r>
              <a:rPr lang="tr-TR" dirty="0" err="1"/>
              <a:t>oksidasyonu</a:t>
            </a:r>
            <a:r>
              <a:rPr lang="tr-TR" dirty="0"/>
              <a:t> sonucu elde edilen net ATP kazancı106’dır.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FADH </a:t>
            </a:r>
            <a:r>
              <a:rPr lang="tr-TR" dirty="0"/>
              <a:t>ya da </a:t>
            </a:r>
            <a:r>
              <a:rPr lang="tr-TR" dirty="0" err="1"/>
              <a:t>NADH’den</a:t>
            </a:r>
            <a:r>
              <a:rPr lang="tr-TR" dirty="0"/>
              <a:t> </a:t>
            </a:r>
            <a:r>
              <a:rPr lang="tr-TR" dirty="0" err="1"/>
              <a:t>ETZ’de</a:t>
            </a:r>
            <a:r>
              <a:rPr lang="tr-TR" dirty="0"/>
              <a:t> O</a:t>
            </a:r>
            <a:r>
              <a:rPr lang="tr-TR" baseline="-25000" dirty="0"/>
              <a:t>2</a:t>
            </a:r>
            <a:r>
              <a:rPr lang="tr-TR" dirty="0"/>
              <a:t>’ye aktarılan her elektron çiftine karşılık bir H</a:t>
            </a:r>
            <a:r>
              <a:rPr lang="tr-TR" baseline="-25000" dirty="0"/>
              <a:t>2</a:t>
            </a:r>
            <a:r>
              <a:rPr lang="tr-TR" dirty="0"/>
              <a:t>O molekülü oluşur.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530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r>
              <a:rPr lang="tr-TR" b="1" dirty="0"/>
              <a:t>Beyin, yağ hücreleri (</a:t>
            </a:r>
            <a:r>
              <a:rPr lang="tr-TR" b="1" dirty="0" err="1"/>
              <a:t>adipositler</a:t>
            </a:r>
            <a:r>
              <a:rPr lang="tr-TR" b="1" dirty="0"/>
              <a:t>) ve eritrositlerde yağ asidi </a:t>
            </a:r>
            <a:r>
              <a:rPr lang="tr-TR" b="1" dirty="0" err="1"/>
              <a:t>oksidasyonu</a:t>
            </a:r>
            <a:r>
              <a:rPr lang="tr-TR" b="1" dirty="0"/>
              <a:t> gerçekleşmez, dolayısıyla bu dokular/hücreler yağ asitlerini enerji ihtiyaçları için kullanamazlar.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6429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/>
              <a:t>Orta zincirli </a:t>
            </a:r>
            <a:r>
              <a:rPr lang="tr-TR" b="1" dirty="0" err="1"/>
              <a:t>açil-CoA</a:t>
            </a:r>
            <a:r>
              <a:rPr lang="tr-TR" b="1" dirty="0"/>
              <a:t> </a:t>
            </a:r>
            <a:r>
              <a:rPr lang="tr-TR" b="1" dirty="0" err="1"/>
              <a:t>dehidrogenaz</a:t>
            </a:r>
            <a:r>
              <a:rPr lang="tr-TR" b="1" dirty="0"/>
              <a:t> enzimi eksikliği,</a:t>
            </a:r>
            <a:r>
              <a:rPr lang="tr-TR" dirty="0"/>
              <a:t> </a:t>
            </a:r>
            <a:r>
              <a:rPr lang="tr-TR" dirty="0" err="1"/>
              <a:t>otozomal</a:t>
            </a:r>
            <a:r>
              <a:rPr lang="tr-TR" dirty="0"/>
              <a:t> resesif geçişli genetik bir hastalıktır.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Yağ </a:t>
            </a:r>
            <a:r>
              <a:rPr lang="tr-TR" dirty="0"/>
              <a:t>asidi katabolizmasını ilgilendiren genetik hastalıklar içinde en sık görülenidir.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Hastalığın </a:t>
            </a:r>
            <a:r>
              <a:rPr lang="tr-TR" dirty="0"/>
              <a:t>daha çok görüldüğü kuzey Avrupalılarda görülme sıklığı yaklaşık 10.000’de 1’dir.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Hastalar </a:t>
            </a:r>
            <a:r>
              <a:rPr lang="tr-TR" dirty="0"/>
              <a:t>yağ asitlerini ancak orta zincir uzunluğuna kadar okside edebilirler.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05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Bu nedenle orta zincir uzunluğundaki yağ asitleri birikir, idrarda </a:t>
            </a:r>
            <a:r>
              <a:rPr lang="tr-TR" dirty="0" err="1"/>
              <a:t>dikarboksilik</a:t>
            </a:r>
            <a:r>
              <a:rPr lang="tr-TR" dirty="0"/>
              <a:t> asitler görülür (ω-</a:t>
            </a:r>
            <a:r>
              <a:rPr lang="tr-TR" dirty="0" err="1"/>
              <a:t>oksidasyon</a:t>
            </a:r>
            <a:r>
              <a:rPr lang="tr-TR" dirty="0"/>
              <a:t>).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Yağ </a:t>
            </a:r>
            <a:r>
              <a:rPr lang="tr-TR" dirty="0"/>
              <a:t>asitlerinden enerji temini maksadıyla yeterince yararlanamadıkları için, </a:t>
            </a:r>
            <a:r>
              <a:rPr lang="tr-TR" dirty="0" err="1"/>
              <a:t>glukoz</a:t>
            </a:r>
            <a:r>
              <a:rPr lang="tr-TR" dirty="0"/>
              <a:t> kullanımı artar ve glikojen depoları tükenir, sonuçta ciddi hipoglisemi ortaya çıkar.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Hastalık </a:t>
            </a:r>
            <a:r>
              <a:rPr lang="tr-TR" dirty="0"/>
              <a:t>tekrarlayan nöbetler şeklinde ortaya çıkar; uyku hali, kusma, koma görülür.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Hastaların </a:t>
            </a:r>
            <a:r>
              <a:rPr lang="tr-TR" dirty="0"/>
              <a:t>yarıya yakını erken çocukluk döneminde kaybedilir. </a:t>
            </a: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31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Eğer, hastalık yeterince erken teşhis edilebilirse, hastanın karbonhidrat ağırlıklı ve yağdan fakir bir diyetle beslenmesi sağlanarak </a:t>
            </a:r>
            <a:r>
              <a:rPr lang="tr-TR" dirty="0" err="1"/>
              <a:t>prognoz</a:t>
            </a:r>
            <a:r>
              <a:rPr lang="tr-TR" dirty="0"/>
              <a:t> düzeltilebilir.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hastaların beslenmesiyle ilgili olarak, öğün aralarının uzun olmamasına da dikkat etmek gerekir.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Uzun </a:t>
            </a:r>
            <a:r>
              <a:rPr lang="tr-TR" dirty="0"/>
              <a:t>öğün aralarında ortaya çıkabilecek açlık nedeniyle, yağ asidi </a:t>
            </a:r>
            <a:r>
              <a:rPr lang="tr-TR" dirty="0" err="1"/>
              <a:t>oksidasyonu</a:t>
            </a:r>
            <a:r>
              <a:rPr lang="tr-TR" dirty="0"/>
              <a:t> indüklenebilir.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9090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 err="1"/>
              <a:t>Açil-CoA</a:t>
            </a:r>
            <a:r>
              <a:rPr lang="tr-TR" dirty="0"/>
              <a:t> </a:t>
            </a:r>
            <a:r>
              <a:rPr lang="tr-TR" dirty="0" err="1"/>
              <a:t>sentetaz</a:t>
            </a:r>
            <a:r>
              <a:rPr lang="tr-TR" dirty="0"/>
              <a:t> enziminin farklı zincir uzunluklarındaki (kısa ve orta, uzun, çok uzun) yağ asitlerini aktifleştiren </a:t>
            </a:r>
            <a:r>
              <a:rPr lang="tr-TR" dirty="0" err="1"/>
              <a:t>izoenzimleri</a:t>
            </a:r>
            <a:r>
              <a:rPr lang="tr-TR" dirty="0"/>
              <a:t> vardır.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‘</a:t>
            </a:r>
            <a:r>
              <a:rPr lang="tr-TR" dirty="0" err="1"/>
              <a:t>açil-CoA</a:t>
            </a:r>
            <a:r>
              <a:rPr lang="tr-TR" dirty="0"/>
              <a:t> </a:t>
            </a:r>
            <a:r>
              <a:rPr lang="tr-TR" dirty="0" err="1"/>
              <a:t>sentetaz</a:t>
            </a:r>
            <a:r>
              <a:rPr lang="tr-TR" dirty="0"/>
              <a:t>’ </a:t>
            </a:r>
            <a:r>
              <a:rPr lang="tr-TR" dirty="0" err="1"/>
              <a:t>izoenzimlerinden</a:t>
            </a:r>
            <a:r>
              <a:rPr lang="tr-TR" dirty="0"/>
              <a:t> uzun zincirli (12-20 karbonlu) yağ asitlerine etki edenler; </a:t>
            </a:r>
            <a:r>
              <a:rPr lang="tr-TR" dirty="0" err="1"/>
              <a:t>endoplazmik</a:t>
            </a:r>
            <a:r>
              <a:rPr lang="tr-TR" dirty="0"/>
              <a:t> </a:t>
            </a:r>
            <a:r>
              <a:rPr lang="tr-TR" dirty="0" err="1"/>
              <a:t>retikulum</a:t>
            </a:r>
            <a:r>
              <a:rPr lang="tr-TR" dirty="0"/>
              <a:t>, mitokondri dış zarı ve </a:t>
            </a:r>
            <a:r>
              <a:rPr lang="tr-TR" dirty="0" err="1"/>
              <a:t>peroksizom</a:t>
            </a:r>
            <a:r>
              <a:rPr lang="tr-TR" dirty="0"/>
              <a:t> zarında, çok uzun zincirlilere (20’den fazla karbonlu) etki edenler; </a:t>
            </a:r>
            <a:r>
              <a:rPr lang="tr-TR" dirty="0" err="1"/>
              <a:t>peroksizomlarda</a:t>
            </a:r>
            <a:r>
              <a:rPr lang="tr-TR" dirty="0"/>
              <a:t>, kısa ve orta uzunluktakilere etki edenler ise mitokondri </a:t>
            </a:r>
            <a:r>
              <a:rPr lang="tr-TR" dirty="0" err="1"/>
              <a:t>matriksinde</a:t>
            </a:r>
            <a:r>
              <a:rPr lang="tr-TR" dirty="0"/>
              <a:t> bulunurlar.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74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tr-TR" dirty="0"/>
              <a:t>Yağ asidinin aktifleştirilmesi işlemi için, </a:t>
            </a:r>
            <a:r>
              <a:rPr lang="tr-TR" dirty="0" err="1"/>
              <a:t>ATP’den</a:t>
            </a:r>
            <a:r>
              <a:rPr lang="tr-TR" dirty="0"/>
              <a:t> elde edilen 2 yüksek enerjili fosfat bağı </a:t>
            </a:r>
            <a:r>
              <a:rPr lang="tr-TR" dirty="0" smtClean="0"/>
              <a:t>kullanılır. </a:t>
            </a:r>
          </a:p>
          <a:p>
            <a:r>
              <a:rPr lang="tr-TR" dirty="0" err="1" smtClean="0"/>
              <a:t>Açil-CoA</a:t>
            </a:r>
            <a:r>
              <a:rPr lang="tr-TR" dirty="0"/>
              <a:t>, mitokondri iç zarını geçemez, buradan geçebilmesi için yağ asidinin </a:t>
            </a:r>
            <a:r>
              <a:rPr lang="tr-TR" dirty="0" err="1"/>
              <a:t>CoA’dan</a:t>
            </a:r>
            <a:r>
              <a:rPr lang="tr-TR" dirty="0"/>
              <a:t> ayrılıp, </a:t>
            </a:r>
            <a:r>
              <a:rPr lang="tr-TR" dirty="0" err="1"/>
              <a:t>karnitin’e</a:t>
            </a:r>
            <a:r>
              <a:rPr lang="tr-TR" dirty="0"/>
              <a:t> bağlanması gerekir.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işlem dış zarda bulunan ‘</a:t>
            </a:r>
            <a:r>
              <a:rPr lang="tr-TR" dirty="0" err="1"/>
              <a:t>karnitin-açil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 I’ (KAT-I) enzimi aracılığıyla gerçekleştirilir.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0460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Oluşan ‘</a:t>
            </a:r>
            <a:r>
              <a:rPr lang="tr-TR" dirty="0" err="1"/>
              <a:t>açil-karnitin</a:t>
            </a:r>
            <a:r>
              <a:rPr lang="tr-TR" dirty="0" smtClean="0"/>
              <a:t>’ </a:t>
            </a:r>
            <a:r>
              <a:rPr lang="tr-TR" dirty="0"/>
              <a:t>mitokondri iç zarında bulunan ‘</a:t>
            </a:r>
            <a:r>
              <a:rPr lang="tr-TR" dirty="0" err="1"/>
              <a:t>açil</a:t>
            </a:r>
            <a:r>
              <a:rPr lang="tr-TR" dirty="0"/>
              <a:t> </a:t>
            </a:r>
            <a:r>
              <a:rPr lang="tr-TR" dirty="0" err="1"/>
              <a:t>karnitin</a:t>
            </a:r>
            <a:r>
              <a:rPr lang="tr-TR" dirty="0"/>
              <a:t>/</a:t>
            </a:r>
            <a:r>
              <a:rPr lang="tr-TR" dirty="0" err="1"/>
              <a:t>karnitin</a:t>
            </a:r>
            <a:r>
              <a:rPr lang="tr-TR" dirty="0"/>
              <a:t> taşıyıcısı’ aracılığıyla, kolaylaştırılmış difüzyonla mitokondri </a:t>
            </a:r>
            <a:r>
              <a:rPr lang="tr-TR" dirty="0" err="1"/>
              <a:t>matriksine</a:t>
            </a:r>
            <a:r>
              <a:rPr lang="tr-TR" dirty="0"/>
              <a:t> girerken, </a:t>
            </a:r>
            <a:r>
              <a:rPr lang="tr-TR" dirty="0" err="1"/>
              <a:t>karnitin</a:t>
            </a:r>
            <a:r>
              <a:rPr lang="tr-TR" dirty="0"/>
              <a:t> dışarı çıkar.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Bundan </a:t>
            </a:r>
            <a:r>
              <a:rPr lang="tr-TR" dirty="0"/>
              <a:t>sonra mitokondri iç zarında bulunan ‘</a:t>
            </a:r>
            <a:r>
              <a:rPr lang="tr-TR" dirty="0" err="1"/>
              <a:t>karnitin-açil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 II’ (KAT-II) enzimi aracılığıyla, </a:t>
            </a:r>
            <a:r>
              <a:rPr lang="tr-TR" dirty="0" err="1"/>
              <a:t>karnitin</a:t>
            </a:r>
            <a:r>
              <a:rPr lang="tr-TR" dirty="0"/>
              <a:t> molekülden ayrılır ve </a:t>
            </a:r>
            <a:r>
              <a:rPr lang="tr-TR" dirty="0" err="1"/>
              <a:t>CoA</a:t>
            </a:r>
            <a:r>
              <a:rPr lang="tr-TR" dirty="0"/>
              <a:t> tekrar bağlanır (</a:t>
            </a:r>
            <a:r>
              <a:rPr lang="tr-TR" dirty="0" err="1"/>
              <a:t>açil-CoA</a:t>
            </a:r>
            <a:r>
              <a:rPr lang="tr-TR" dirty="0"/>
              <a:t> tekrar oluşur</a:t>
            </a:r>
            <a:r>
              <a:rPr lang="tr-TR" dirty="0" smtClean="0"/>
              <a:t>).</a:t>
            </a:r>
            <a:endParaRPr lang="tr-TR" dirty="0"/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642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defRPr/>
            </a:pPr>
            <a:r>
              <a:rPr lang="tr-TR" dirty="0"/>
              <a:t>Vücudun ihtiyacı olan </a:t>
            </a:r>
            <a:r>
              <a:rPr lang="tr-TR" dirty="0" err="1"/>
              <a:t>karnitin</a:t>
            </a:r>
            <a:r>
              <a:rPr lang="tr-TR" dirty="0"/>
              <a:t>; ya </a:t>
            </a:r>
            <a:r>
              <a:rPr lang="tr-TR" dirty="0" err="1"/>
              <a:t>eksojen</a:t>
            </a:r>
            <a:r>
              <a:rPr lang="tr-TR" dirty="0"/>
              <a:t> olarak diyetle (özellikle et ve et ürünlerinin tüketilmesiyle) alınır, ya da </a:t>
            </a:r>
            <a:r>
              <a:rPr lang="tr-TR" dirty="0" err="1"/>
              <a:t>endojen</a:t>
            </a:r>
            <a:r>
              <a:rPr lang="tr-TR" dirty="0"/>
              <a:t> olarak karaciğer ve böbrekte </a:t>
            </a:r>
            <a:r>
              <a:rPr lang="tr-TR" dirty="0" err="1"/>
              <a:t>lizin</a:t>
            </a:r>
            <a:r>
              <a:rPr lang="tr-TR" dirty="0"/>
              <a:t> ve </a:t>
            </a:r>
            <a:r>
              <a:rPr lang="tr-TR" dirty="0" err="1"/>
              <a:t>metiyonin</a:t>
            </a:r>
            <a:r>
              <a:rPr lang="tr-TR" dirty="0"/>
              <a:t> aminoasitlerinden sentezlenir.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Kas </a:t>
            </a:r>
            <a:r>
              <a:rPr lang="tr-TR" dirty="0"/>
              <a:t>dokusunda sentezi yapılamaz, ancak vücuttaki </a:t>
            </a:r>
            <a:r>
              <a:rPr lang="tr-TR" dirty="0" err="1"/>
              <a:t>karnitin’in</a:t>
            </a:r>
            <a:r>
              <a:rPr lang="tr-TR" dirty="0"/>
              <a:t> çok büyük kısmı kaslarda bulunur.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748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defRPr/>
            </a:pPr>
            <a:r>
              <a:rPr lang="tr-TR" dirty="0" err="1"/>
              <a:t>Karnitin</a:t>
            </a:r>
            <a:r>
              <a:rPr lang="tr-TR" dirty="0"/>
              <a:t> eksikliği; sıkı vejetaryen diyette, karaciğer yetmezliğinde, hemodiyaliz hastalarında (diyalizle </a:t>
            </a:r>
            <a:r>
              <a:rPr lang="tr-TR" dirty="0" err="1"/>
              <a:t>karnitin</a:t>
            </a:r>
            <a:r>
              <a:rPr lang="tr-TR" dirty="0"/>
              <a:t> de uzaklaştırılır) ve vücudun </a:t>
            </a:r>
            <a:r>
              <a:rPr lang="tr-TR" dirty="0" err="1"/>
              <a:t>karnitin</a:t>
            </a:r>
            <a:r>
              <a:rPr lang="tr-TR" dirty="0"/>
              <a:t> ihtiyacının arttığı kimi klinik tablolarda görülür.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Bunların </a:t>
            </a:r>
            <a:r>
              <a:rPr lang="tr-TR" dirty="0"/>
              <a:t>dışında </a:t>
            </a:r>
            <a:r>
              <a:rPr lang="tr-TR" dirty="0" err="1"/>
              <a:t>karnitin</a:t>
            </a:r>
            <a:r>
              <a:rPr lang="tr-TR" dirty="0"/>
              <a:t> mekiğinin </a:t>
            </a:r>
            <a:r>
              <a:rPr lang="tr-TR" dirty="0" err="1"/>
              <a:t>komponentlerinden</a:t>
            </a:r>
            <a:r>
              <a:rPr lang="tr-TR" dirty="0"/>
              <a:t> herhangi birinin eksikliğine yol açan genetik bazı hastalıklar da bildirilmiştir. 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5331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Genetik olan ya da olmayan ve </a:t>
            </a:r>
            <a:r>
              <a:rPr lang="tr-TR" dirty="0" err="1"/>
              <a:t>karnitin</a:t>
            </a:r>
            <a:r>
              <a:rPr lang="tr-TR" dirty="0"/>
              <a:t> eksikliğine yol açan yukarıdaki durumların hepsinde sonuçta uzun zincirli yağ asitlerinin </a:t>
            </a:r>
            <a:r>
              <a:rPr lang="tr-TR" dirty="0" err="1"/>
              <a:t>oksidasyonuyla</a:t>
            </a:r>
            <a:r>
              <a:rPr lang="tr-TR" dirty="0"/>
              <a:t> ilgili bir yetersizlik ortaya çıkar.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Genetik </a:t>
            </a:r>
            <a:r>
              <a:rPr lang="tr-TR" dirty="0"/>
              <a:t>KAT-I enzimi eksikliği açlıkta hipogliseminin ortaya çıktığı bir klinik durumdur. </a:t>
            </a:r>
            <a:endParaRPr lang="en-US" u="sng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8088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Genetik KAT-II enzimi eksikliği daha sık görülür; uzun süren egzersiz ya da açlık tarafından tetiklenen </a:t>
            </a:r>
            <a:r>
              <a:rPr lang="tr-TR" dirty="0" err="1"/>
              <a:t>miyoglobinüri</a:t>
            </a:r>
            <a:r>
              <a:rPr lang="tr-TR" dirty="0"/>
              <a:t> ve hipoglisemi ile seyreder.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hastalarda hafif kas güçsüzlüğünden </a:t>
            </a:r>
            <a:r>
              <a:rPr lang="tr-TR" dirty="0" err="1"/>
              <a:t>kardiyomyopatiye</a:t>
            </a:r>
            <a:r>
              <a:rPr lang="tr-TR" dirty="0"/>
              <a:t> kadar değişen, çizgili kaslarla ilgili semptomlar ortaya çıkar. </a:t>
            </a:r>
          </a:p>
          <a:p>
            <a:pPr>
              <a:defRPr/>
            </a:pP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338504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1138</Words>
  <Application>Microsoft Office PowerPoint</Application>
  <PresentationFormat>Ekran Gösterisi (4:3)</PresentationFormat>
  <Paragraphs>58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YAĞ ASİTLERİNİN BETA OKSİDASYONU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YAĞ ASİTLERİNİN BETA OKSİDASYONU</dc:title>
  <dc:creator>user</dc:creator>
  <cp:lastModifiedBy>user</cp:lastModifiedBy>
  <cp:revision>7</cp:revision>
  <dcterms:created xsi:type="dcterms:W3CDTF">2017-11-29T09:07:54Z</dcterms:created>
  <dcterms:modified xsi:type="dcterms:W3CDTF">2017-11-29T10:03:22Z</dcterms:modified>
</cp:coreProperties>
</file>