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7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9" r:id="rId21"/>
    <p:sldId id="283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Click to edit Master text styles</a:t>
            </a:r>
          </a:p>
          <a:p>
            <a:pPr lvl="1" eaLnBrk="1" latinLnBrk="0" hangingPunct="1"/>
            <a:r>
              <a:rPr lang="tr-TR" smtClean="0"/>
              <a:t>Second level</a:t>
            </a:r>
          </a:p>
          <a:p>
            <a:pPr lvl="2" eaLnBrk="1" latinLnBrk="0" hangingPunct="1"/>
            <a:r>
              <a:rPr lang="tr-TR" smtClean="0"/>
              <a:t>Third level</a:t>
            </a:r>
          </a:p>
          <a:p>
            <a:pPr lvl="3" eaLnBrk="1" latinLnBrk="0" hangingPunct="1"/>
            <a:r>
              <a:rPr lang="tr-TR" smtClean="0"/>
              <a:t>Fourth level</a:t>
            </a:r>
          </a:p>
          <a:p>
            <a:pPr lvl="4" eaLnBrk="1" latinLnBrk="0" hangingPunct="1"/>
            <a:r>
              <a:rPr lang="tr-T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14.05.20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Click to edit Master text styles</a:t>
            </a:r>
          </a:p>
          <a:p>
            <a:pPr lvl="1" eaLnBrk="1" latinLnBrk="0" hangingPunct="1"/>
            <a:r>
              <a:rPr kumimoji="0" lang="tr-TR" smtClean="0"/>
              <a:t>Second level</a:t>
            </a:r>
          </a:p>
          <a:p>
            <a:pPr lvl="2" eaLnBrk="1" latinLnBrk="0" hangingPunct="1"/>
            <a:r>
              <a:rPr kumimoji="0" lang="tr-TR" smtClean="0"/>
              <a:t>Third level</a:t>
            </a:r>
          </a:p>
          <a:p>
            <a:pPr lvl="3" eaLnBrk="1" latinLnBrk="0" hangingPunct="1"/>
            <a:r>
              <a:rPr kumimoji="0" lang="tr-TR" smtClean="0"/>
              <a:t>Fourth level</a:t>
            </a:r>
          </a:p>
          <a:p>
            <a:pPr lvl="4" eaLnBrk="1" latinLnBrk="0" hangingPunct="1"/>
            <a:r>
              <a:rPr kumimoji="0" lang="tr-TR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14.05.20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İktisat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2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250"/>
            <a:ext cx="7543800" cy="5619750"/>
          </a:xfrm>
        </p:spPr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Bunu iki malın Portekiz ve İngiltere'deki maliyetlerini birbiri ile mukayese etmek suretiyle anlayabiliriz. </a:t>
            </a:r>
            <a:r>
              <a:rPr lang="tr-TR" dirty="0" err="1" smtClean="0">
                <a:cs typeface="+mn-cs"/>
              </a:rPr>
              <a:t>Tablo'nun</a:t>
            </a:r>
            <a:r>
              <a:rPr lang="tr-TR" dirty="0" smtClean="0">
                <a:cs typeface="+mn-cs"/>
              </a:rPr>
              <a:t> birinci sütununun altında görüldüğü gibi, Portekiz ve İngiltere'deki şarap maliyetlerinin birbirine oranı 80 : 120, kumaş maliyetlerinin birbirine oranı ise 90 : 100 dür.</a:t>
            </a:r>
          </a:p>
        </p:txBody>
      </p:sp>
    </p:spTree>
    <p:extLst>
      <p:ext uri="{BB962C8B-B14F-4D97-AF65-F5344CB8AC3E}">
        <p14:creationId xmlns:p14="http://schemas.microsoft.com/office/powerpoint/2010/main" val="38401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04813"/>
            <a:ext cx="7543800" cy="604837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folHlink"/>
                </a:solidFill>
                <a:cs typeface="+mn-cs"/>
              </a:rPr>
              <a:t>Şarap maliyetleri arasındaki fark, kumaş maliyetleri arasındaki farktan büyük olduğuna göre, Portekiz şarap üretiminde kumaş üretimine nazaran daha büyük bir üstünlüğe sahiptir.</a:t>
            </a: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Yani şarabı kumaşa oranla daha düşük maliyetle elde etmektedir. Portekiz şarap üretiminde uzmanlaşarak, kumaşı şarap karşılığında İngiltere</a:t>
            </a:r>
            <a:r>
              <a:rPr lang="ja-JP" altLang="tr-TR" dirty="0" smtClean="0">
                <a:latin typeface="Arial"/>
                <a:cs typeface="+mn-cs"/>
              </a:rPr>
              <a:t>’</a:t>
            </a:r>
            <a:r>
              <a:rPr lang="tr-TR" dirty="0" smtClean="0">
                <a:cs typeface="+mn-cs"/>
              </a:rPr>
              <a:t>den satın alacak olursa kumaşı daha az emekle elde eder.</a:t>
            </a:r>
          </a:p>
        </p:txBody>
      </p:sp>
    </p:spTree>
    <p:extLst>
      <p:ext uri="{BB962C8B-B14F-4D97-AF65-F5344CB8AC3E}">
        <p14:creationId xmlns:p14="http://schemas.microsoft.com/office/powerpoint/2010/main" val="7017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76250"/>
            <a:ext cx="7543800" cy="5619750"/>
          </a:xfrm>
        </p:spPr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İngiltere hem şarabı, hem kumaşı </a:t>
            </a:r>
            <a:r>
              <a:rPr lang="tr-TR" dirty="0" smtClean="0">
                <a:cs typeface="+mn-cs"/>
              </a:rPr>
              <a:t>Portekiz</a:t>
            </a:r>
            <a:r>
              <a:rPr lang="tr-TR" dirty="0" smtClean="0">
                <a:latin typeface="Arial"/>
              </a:rPr>
              <a:t>’</a:t>
            </a:r>
            <a:r>
              <a:rPr lang="tr-TR" dirty="0" smtClean="0">
                <a:cs typeface="+mn-cs"/>
              </a:rPr>
              <a:t>e </a:t>
            </a:r>
            <a:r>
              <a:rPr lang="tr-TR" dirty="0" smtClean="0">
                <a:cs typeface="+mn-cs"/>
              </a:rPr>
              <a:t>nazaran daha yüksek maliyetle elde etmektedir. </a:t>
            </a:r>
            <a:r>
              <a:rPr lang="tr-TR" dirty="0" smtClean="0">
                <a:solidFill>
                  <a:srgbClr val="FF0000"/>
                </a:solidFill>
                <a:cs typeface="+mn-cs"/>
              </a:rPr>
              <a:t>Ancak, kumaşı şaraba oranla daha düşük maliyetle üretmektedir</a:t>
            </a:r>
            <a:r>
              <a:rPr lang="tr-TR" dirty="0" smtClean="0">
                <a:cs typeface="+mn-cs"/>
              </a:rPr>
              <a:t>. İngiltere kumaş üretiminde uzmanlaşarak şarabı kumaş karşılığında Portekiz'den satın alacak olursa, şarabı daha az emekle elde eder.</a:t>
            </a:r>
          </a:p>
        </p:txBody>
      </p:sp>
    </p:spTree>
    <p:extLst>
      <p:ext uri="{BB962C8B-B14F-4D97-AF65-F5344CB8AC3E}">
        <p14:creationId xmlns:p14="http://schemas.microsoft.com/office/powerpoint/2010/main" val="30707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04813"/>
            <a:ext cx="7543800" cy="5691187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cs typeface="+mn-cs"/>
              </a:rPr>
              <a:t>Gerçekten, Portekiz'de bir birim şarabı üretebilmek için harcanan emekle 80 : 90 = 0,88 birim kumaş elde edildiğine göre bir birim şarap 0,88 birim kumaş değerinde olacak; İngiltere'de ise, birim şarap üretebilmek için harcanan emekle 120 : 100 = 1,2 birim kumaş elde edildiğine göre, bir birim şarap 1,2 birim kumaş değerinde olacaktır. </a:t>
            </a:r>
          </a:p>
        </p:txBody>
      </p:sp>
    </p:spTree>
    <p:extLst>
      <p:ext uri="{BB962C8B-B14F-4D97-AF65-F5344CB8AC3E}">
        <p14:creationId xmlns:p14="http://schemas.microsoft.com/office/powerpoint/2010/main" val="27414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60350"/>
            <a:ext cx="7543800" cy="6121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tr-TR" dirty="0" smtClean="0">
                <a:cs typeface="+mn-cs"/>
              </a:rPr>
              <a:t>Portekiz şarap üretiminde uzmanlaşarak, kumaşı şarap karşılığında </a:t>
            </a:r>
            <a:r>
              <a:rPr lang="tr-TR" dirty="0" smtClean="0">
                <a:solidFill>
                  <a:srgbClr val="558ED5"/>
                </a:solidFill>
                <a:cs typeface="+mn-cs"/>
              </a:rPr>
              <a:t>İngiltere'den satın alacak olursa, İngiltere bir birim şaraba karşılık 0,88 birimden daha fazla </a:t>
            </a:r>
            <a:r>
              <a:rPr lang="tr-TR" dirty="0" smtClean="0">
                <a:cs typeface="+mn-cs"/>
              </a:rPr>
              <a:t>kumaş vermeye razı olacağından, kumaşı daha az maliyetle elde etmiş olacaktır.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dirty="0" smtClean="0">
                <a:cs typeface="+mn-cs"/>
              </a:rPr>
              <a:t>Aynı biçimde İngiltere kumaş üretiminde uzmanlaşarak, şarabı kumaş karşılığında Portekiz'den satın alacak olursa, Portekiz </a:t>
            </a:r>
            <a:r>
              <a:rPr lang="tr-TR" dirty="0" smtClean="0">
                <a:solidFill>
                  <a:srgbClr val="558ED5"/>
                </a:solidFill>
                <a:cs typeface="+mn-cs"/>
              </a:rPr>
              <a:t>1,2 birim kumaşa karşılık bir birimden daha fazla şarap vermeye razı </a:t>
            </a:r>
            <a:r>
              <a:rPr lang="tr-TR" dirty="0" smtClean="0">
                <a:cs typeface="+mn-cs"/>
              </a:rPr>
              <a:t>olacağından, şarabı daha az maliyete elde etmiş olacaktır.</a:t>
            </a:r>
            <a:r>
              <a:rPr lang="tr-TR" sz="2800" dirty="0" smtClean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0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25538"/>
            <a:ext cx="7543800" cy="4970462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>
                <a:cs typeface="+mn-cs"/>
              </a:rPr>
              <a:t>Kısaca, iki ülkenin aralarında ticarete karar vererek uzmanlaşmaya gitmeleri aynı emekle daha fazla mal elde etmelerini mümkün kılacaktır. İki ülke arasında değişim oranının 1 : 1 düzeyinde olduğunu varsayalım. </a:t>
            </a:r>
          </a:p>
        </p:txBody>
      </p:sp>
    </p:spTree>
    <p:extLst>
      <p:ext uri="{BB962C8B-B14F-4D97-AF65-F5344CB8AC3E}">
        <p14:creationId xmlns:p14="http://schemas.microsoft.com/office/powerpoint/2010/main" val="1149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9275"/>
            <a:ext cx="7543800" cy="55467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smtClean="0">
                <a:cs typeface="+mn-cs"/>
              </a:rPr>
              <a:t>Portekiz bir birim şaraba karşılık 0.88 birim kumaş elde edeceği yerde, bir birim kumaş elde ederek, % 12 oranında bir kazanç sağlayacak; İngiltere bir birim şarabı 1,2 birim kumaş karşılığında elde edeceği yerde, bir birim kumaş karşılığında elde ederek % 20 oranında kazanç sağlayacaktır.</a:t>
            </a:r>
          </a:p>
        </p:txBody>
      </p:sp>
    </p:spTree>
    <p:extLst>
      <p:ext uri="{BB962C8B-B14F-4D97-AF65-F5344CB8AC3E}">
        <p14:creationId xmlns:p14="http://schemas.microsoft.com/office/powerpoint/2010/main" val="23238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33375"/>
            <a:ext cx="7543800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tr-TR" dirty="0" smtClean="0">
              <a:solidFill>
                <a:schemeClr val="folHlink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chemeClr val="folHlink"/>
                </a:solidFill>
                <a:cs typeface="+mn-cs"/>
              </a:rPr>
              <a:t>İki </a:t>
            </a:r>
            <a:r>
              <a:rPr lang="tr-TR" dirty="0" smtClean="0">
                <a:solidFill>
                  <a:schemeClr val="folHlink"/>
                </a:solidFill>
                <a:cs typeface="+mn-cs"/>
              </a:rPr>
              <a:t>ülke, iki mal varsayımı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chemeClr val="folHlink"/>
                </a:solidFill>
                <a:cs typeface="+mn-cs"/>
              </a:rPr>
              <a:t>Maliyetlerin  hesaplanmasında  yalnız  emek  faktörünün  nazara alındığı</a:t>
            </a:r>
            <a:endParaRPr lang="tr-TR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chemeClr val="folHlink"/>
                </a:solidFill>
                <a:cs typeface="+mn-cs"/>
              </a:rPr>
              <a:t>Uluslararası değişim oranının azami ve asgari hadlerinin bildirilmesiyle yetinildiği, gerçek mübadele</a:t>
            </a:r>
            <a:r>
              <a:rPr lang="tr-TR" dirty="0" smtClean="0">
                <a:cs typeface="+mn-cs"/>
              </a:rPr>
              <a:t> </a:t>
            </a:r>
            <a:r>
              <a:rPr lang="tr-TR" dirty="0" smtClean="0">
                <a:solidFill>
                  <a:schemeClr val="folHlink"/>
                </a:solidFill>
                <a:cs typeface="+mn-cs"/>
              </a:rPr>
              <a:t>oranının gösterilmediği</a:t>
            </a:r>
            <a:r>
              <a:rPr lang="tr-TR" dirty="0" smtClean="0">
                <a:cs typeface="+mn-cs"/>
              </a:rPr>
              <a:t> ileri sürülerek eleştirilmiştir.</a:t>
            </a:r>
          </a:p>
        </p:txBody>
      </p:sp>
    </p:spTree>
    <p:extLst>
      <p:ext uri="{BB962C8B-B14F-4D97-AF65-F5344CB8AC3E}">
        <p14:creationId xmlns:p14="http://schemas.microsoft.com/office/powerpoint/2010/main" val="21287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2875"/>
            <a:ext cx="7543800" cy="5040313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dirty="0" err="1" smtClean="0">
                <a:cs typeface="+mn-cs"/>
              </a:rPr>
              <a:t>Ricardo'nun</a:t>
            </a:r>
            <a:r>
              <a:rPr lang="tr-TR" sz="3600" dirty="0" smtClean="0">
                <a:cs typeface="+mn-cs"/>
              </a:rPr>
              <a:t> karşılaştırmalı maliyetler teorisine karşı ileri sürülen bütün bu eleştiriler, teorinin bir çok bakımlardan tamamlanarak geliştirilmesine sebep olmuştur. </a:t>
            </a:r>
            <a:r>
              <a:rPr lang="tr-TR" sz="3600" dirty="0" smtClean="0"/>
              <a:t>(</a:t>
            </a:r>
            <a:r>
              <a:rPr lang="tr-TR" sz="3600" dirty="0" err="1" smtClean="0"/>
              <a:t>Heckscher-Ohlin</a:t>
            </a:r>
            <a:r>
              <a:rPr lang="tr-TR" sz="3600" dirty="0" smtClean="0"/>
              <a:t> Teorisi)</a:t>
            </a:r>
          </a:p>
          <a:p>
            <a:pPr eaLnBrk="1" hangingPunct="1">
              <a:defRPr/>
            </a:pPr>
            <a:r>
              <a:rPr lang="tr-TR" sz="3600" dirty="0" smtClean="0">
                <a:cs typeface="+mn-cs"/>
              </a:rPr>
              <a:t>Üretim faktörlerinin bolluğu</a:t>
            </a:r>
          </a:p>
        </p:txBody>
      </p:sp>
    </p:spTree>
    <p:extLst>
      <p:ext uri="{BB962C8B-B14F-4D97-AF65-F5344CB8AC3E}">
        <p14:creationId xmlns:p14="http://schemas.microsoft.com/office/powerpoint/2010/main" val="16598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DİĞER TEORİLER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Rekabet</a:t>
            </a:r>
            <a:endParaRPr lang="en-US" dirty="0" smtClean="0"/>
          </a:p>
          <a:p>
            <a:r>
              <a:rPr lang="en-US" dirty="0" err="1" smtClean="0"/>
              <a:t>Ölçek</a:t>
            </a:r>
            <a:r>
              <a:rPr lang="en-US" dirty="0" smtClean="0"/>
              <a:t> </a:t>
            </a:r>
            <a:r>
              <a:rPr lang="en-US" dirty="0" err="1" smtClean="0"/>
              <a:t>ekonomilerinin</a:t>
            </a:r>
            <a:r>
              <a:rPr lang="en-US" dirty="0" smtClean="0"/>
              <a:t> </a:t>
            </a:r>
            <a:r>
              <a:rPr lang="en-US" dirty="0" err="1" smtClean="0"/>
              <a:t>avantajı</a:t>
            </a:r>
            <a:endParaRPr lang="en-US" dirty="0" smtClean="0"/>
          </a:p>
          <a:p>
            <a:r>
              <a:rPr lang="en-US" dirty="0" smtClean="0"/>
              <a:t>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en-US" dirty="0" smtClean="0"/>
              <a:t> </a:t>
            </a:r>
            <a:r>
              <a:rPr lang="en-US" dirty="0" err="1" smtClean="0"/>
              <a:t>çeşidinde</a:t>
            </a:r>
            <a:r>
              <a:rPr lang="en-US" dirty="0" smtClean="0"/>
              <a:t> </a:t>
            </a:r>
            <a:r>
              <a:rPr lang="en-US" dirty="0" err="1" smtClean="0"/>
              <a:t>artma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4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ticaret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Mal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hizmetlerde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dirty="0" err="1" smtClean="0"/>
              <a:t>itelik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nicelik</a:t>
            </a:r>
            <a:r>
              <a:rPr lang="en-US" dirty="0" smtClean="0"/>
              <a:t> </a:t>
            </a:r>
            <a:r>
              <a:rPr lang="en-US" dirty="0" err="1" smtClean="0"/>
              <a:t>yönünden</a:t>
            </a:r>
            <a:r>
              <a:rPr lang="en-US" dirty="0" smtClean="0"/>
              <a:t> </a:t>
            </a:r>
            <a:r>
              <a:rPr lang="en-US" dirty="0" err="1" smtClean="0"/>
              <a:t>farklılıklar</a:t>
            </a:r>
            <a:r>
              <a:rPr lang="en-US" dirty="0" smtClean="0"/>
              <a:t> </a:t>
            </a:r>
            <a:r>
              <a:rPr lang="en-US" dirty="0" err="1" smtClean="0"/>
              <a:t>gösterebilir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Üretim</a:t>
            </a:r>
            <a:r>
              <a:rPr lang="en-US" dirty="0" smtClean="0"/>
              <a:t> </a:t>
            </a:r>
            <a:r>
              <a:rPr lang="en-US" dirty="0" err="1" smtClean="0"/>
              <a:t>maliyetleri-ölçek</a:t>
            </a:r>
            <a:r>
              <a:rPr lang="en-US" dirty="0" smtClean="0"/>
              <a:t> </a:t>
            </a:r>
            <a:r>
              <a:rPr lang="en-US" dirty="0" err="1" smtClean="0"/>
              <a:t>ekonomileri</a:t>
            </a:r>
            <a:endParaRPr lang="en-US" dirty="0" smtClean="0"/>
          </a:p>
          <a:p>
            <a:r>
              <a:rPr lang="en-US" dirty="0" err="1" smtClean="0"/>
              <a:t>Rekabet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Çeşitlilik</a:t>
            </a:r>
            <a:endParaRPr lang="en-US" dirty="0" smtClean="0"/>
          </a:p>
          <a:p>
            <a:r>
              <a:rPr lang="en-US" dirty="0" err="1" smtClean="0"/>
              <a:t>Uzmanlaşma</a:t>
            </a:r>
            <a:endParaRPr lang="en-US" dirty="0" smtClean="0"/>
          </a:p>
          <a:p>
            <a:r>
              <a:rPr lang="en-US" dirty="0" err="1" smtClean="0"/>
              <a:t>Kazanç</a:t>
            </a:r>
            <a:r>
              <a:rPr lang="en-US" dirty="0" smtClean="0"/>
              <a:t> </a:t>
            </a:r>
            <a:r>
              <a:rPr lang="en-US" dirty="0" err="1" smtClean="0"/>
              <a:t>maksimizasyonu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Dünya</a:t>
            </a:r>
            <a:r>
              <a:rPr lang="en-US" dirty="0" smtClean="0"/>
              <a:t> </a:t>
            </a:r>
            <a:r>
              <a:rPr lang="en-US" dirty="0" err="1" smtClean="0"/>
              <a:t>Ekonomisi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Gelişmiş</a:t>
            </a:r>
            <a:endParaRPr lang="en-US" dirty="0" smtClean="0"/>
          </a:p>
          <a:p>
            <a:r>
              <a:rPr lang="en-US" dirty="0" err="1" smtClean="0"/>
              <a:t>Gelişmekte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ülkeler</a:t>
            </a:r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sz="2800" dirty="0" smtClean="0"/>
          </a:p>
          <a:p>
            <a:pPr lvl="3"/>
            <a:r>
              <a:rPr lang="en-US" sz="2800" dirty="0" err="1" smtClean="0"/>
              <a:t>Sanayileşme</a:t>
            </a:r>
            <a:endParaRPr lang="en-US" sz="2800" dirty="0" smtClean="0"/>
          </a:p>
          <a:p>
            <a:pPr lvl="3"/>
            <a:r>
              <a:rPr lang="en-US" sz="2800" dirty="0" err="1" smtClean="0"/>
              <a:t>Gelir</a:t>
            </a:r>
            <a:r>
              <a:rPr lang="en-US" sz="2800" dirty="0" smtClean="0"/>
              <a:t> </a:t>
            </a:r>
          </a:p>
          <a:p>
            <a:pPr lvl="3"/>
            <a:r>
              <a:rPr lang="en-US" sz="2800" dirty="0" smtClean="0"/>
              <a:t>39 G/153 GOÜ</a:t>
            </a:r>
          </a:p>
        </p:txBody>
      </p:sp>
    </p:spTree>
    <p:extLst>
      <p:ext uri="{BB962C8B-B14F-4D97-AF65-F5344CB8AC3E}">
        <p14:creationId xmlns:p14="http://schemas.microsoft.com/office/powerpoint/2010/main" val="697667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4537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Dünyanın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Görünümü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658" r="-8296"/>
          <a:stretch/>
        </p:blipFill>
        <p:spPr>
          <a:xfrm>
            <a:off x="1435608" y="920015"/>
            <a:ext cx="7498080" cy="5328385"/>
          </a:xfrm>
        </p:spPr>
      </p:pic>
    </p:spTree>
    <p:extLst>
      <p:ext uri="{BB962C8B-B14F-4D97-AF65-F5344CB8AC3E}">
        <p14:creationId xmlns:p14="http://schemas.microsoft.com/office/powerpoint/2010/main" val="79102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Ülkelerin</a:t>
            </a:r>
            <a:r>
              <a:rPr lang="en-US" dirty="0" smtClean="0"/>
              <a:t> </a:t>
            </a:r>
            <a:r>
              <a:rPr lang="en-US" dirty="0" err="1" smtClean="0"/>
              <a:t>Sınıflandırılması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Süper</a:t>
            </a:r>
            <a:r>
              <a:rPr lang="en-US" dirty="0" smtClean="0">
                <a:solidFill>
                  <a:srgbClr val="FF0000"/>
                </a:solidFill>
              </a:rPr>
              <a:t> Lig</a:t>
            </a:r>
            <a:r>
              <a:rPr lang="en-US" dirty="0" smtClean="0"/>
              <a:t>-G7+1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Birinci</a:t>
            </a:r>
            <a:r>
              <a:rPr lang="en-US" dirty="0" smtClean="0">
                <a:solidFill>
                  <a:srgbClr val="FF0000"/>
                </a:solidFill>
              </a:rPr>
              <a:t> Lig</a:t>
            </a:r>
            <a:r>
              <a:rPr lang="en-US" dirty="0" smtClean="0"/>
              <a:t>-G7 </a:t>
            </a:r>
            <a:r>
              <a:rPr lang="en-US" dirty="0" err="1" smtClean="0"/>
              <a:t>dışında</a:t>
            </a:r>
            <a:r>
              <a:rPr lang="en-US" dirty="0" smtClean="0"/>
              <a:t> </a:t>
            </a:r>
            <a:r>
              <a:rPr lang="en-US" dirty="0" err="1" smtClean="0"/>
              <a:t>kalan</a:t>
            </a:r>
            <a:r>
              <a:rPr lang="en-US" dirty="0" smtClean="0"/>
              <a:t> 24 </a:t>
            </a:r>
            <a:r>
              <a:rPr lang="en-US" dirty="0" err="1" smtClean="0"/>
              <a:t>gelişmiş</a:t>
            </a:r>
            <a:r>
              <a:rPr lang="en-US" dirty="0" smtClean="0"/>
              <a:t> </a:t>
            </a:r>
            <a:r>
              <a:rPr lang="en-US" dirty="0" err="1" smtClean="0"/>
              <a:t>ülke-İspanya,Belçika,Hollanda,İsveç,Norveç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Terfi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Ligi</a:t>
            </a:r>
            <a:r>
              <a:rPr lang="en-US" dirty="0" err="1" smtClean="0"/>
              <a:t>-Yeni</a:t>
            </a:r>
            <a:r>
              <a:rPr lang="en-US" dirty="0" smtClean="0"/>
              <a:t> </a:t>
            </a:r>
            <a:r>
              <a:rPr lang="en-US" dirty="0" err="1" smtClean="0"/>
              <a:t>yükselen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err="1" smtClean="0"/>
              <a:t>azar</a:t>
            </a:r>
            <a:r>
              <a:rPr lang="en-US" dirty="0" smtClean="0"/>
              <a:t> </a:t>
            </a:r>
            <a:r>
              <a:rPr lang="en-US" dirty="0" err="1" smtClean="0"/>
              <a:t>ekonomileri-Rusya</a:t>
            </a:r>
            <a:r>
              <a:rPr lang="en-US" dirty="0" smtClean="0"/>
              <a:t>, </a:t>
            </a:r>
            <a:r>
              <a:rPr lang="en-US" dirty="0" err="1" smtClean="0"/>
              <a:t>Türkiye,Çin</a:t>
            </a:r>
            <a:r>
              <a:rPr lang="en-US" dirty="0" smtClean="0"/>
              <a:t>, </a:t>
            </a:r>
            <a:r>
              <a:rPr lang="en-US" dirty="0" err="1" smtClean="0"/>
              <a:t>Hindistan,Macaristan</a:t>
            </a:r>
            <a:r>
              <a:rPr lang="en-US" dirty="0" smtClean="0"/>
              <a:t>, </a:t>
            </a:r>
            <a:r>
              <a:rPr lang="en-US" dirty="0" err="1" smtClean="0"/>
              <a:t>Çek</a:t>
            </a:r>
            <a:r>
              <a:rPr lang="en-US" dirty="0" smtClean="0"/>
              <a:t> </a:t>
            </a:r>
            <a:r>
              <a:rPr lang="en-US" dirty="0" err="1" smtClean="0"/>
              <a:t>Cumhuriyeti</a:t>
            </a:r>
            <a:r>
              <a:rPr lang="en-US" dirty="0" smtClean="0"/>
              <a:t>, </a:t>
            </a:r>
            <a:r>
              <a:rPr lang="en-US" dirty="0" err="1" smtClean="0"/>
              <a:t>Polonya,Romanya</a:t>
            </a:r>
            <a:r>
              <a:rPr lang="en-US" dirty="0" smtClean="0"/>
              <a:t>, </a:t>
            </a:r>
            <a:r>
              <a:rPr lang="en-US" dirty="0" err="1" smtClean="0"/>
              <a:t>Arjantin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İkinci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Lig</a:t>
            </a:r>
            <a:r>
              <a:rPr lang="en-US" dirty="0" smtClean="0"/>
              <a:t>-GYÜ-</a:t>
            </a:r>
            <a:r>
              <a:rPr lang="en-US" dirty="0" err="1" smtClean="0"/>
              <a:t>Cezayir</a:t>
            </a:r>
            <a:r>
              <a:rPr lang="en-US" dirty="0" smtClean="0"/>
              <a:t>, </a:t>
            </a:r>
            <a:r>
              <a:rPr lang="en-US" dirty="0" err="1" smtClean="0"/>
              <a:t>Tunus</a:t>
            </a:r>
            <a:r>
              <a:rPr lang="en-US" dirty="0" smtClean="0"/>
              <a:t>, </a:t>
            </a:r>
            <a:r>
              <a:rPr lang="en-US" dirty="0" err="1" smtClean="0"/>
              <a:t>Arnavutluk</a:t>
            </a:r>
            <a:r>
              <a:rPr lang="en-US" dirty="0" smtClean="0"/>
              <a:t>, </a:t>
            </a:r>
            <a:r>
              <a:rPr lang="en-US" dirty="0" err="1" smtClean="0"/>
              <a:t>Azerbaycan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Üçüncü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Lig</a:t>
            </a:r>
            <a:r>
              <a:rPr lang="en-US" dirty="0" smtClean="0"/>
              <a:t>- </a:t>
            </a:r>
            <a:r>
              <a:rPr lang="en-US" dirty="0" err="1" smtClean="0"/>
              <a:t>Afganistan</a:t>
            </a:r>
            <a:r>
              <a:rPr lang="en-US" dirty="0" smtClean="0"/>
              <a:t>, </a:t>
            </a:r>
            <a:r>
              <a:rPr lang="en-US" dirty="0" err="1" smtClean="0"/>
              <a:t>Bangladeş</a:t>
            </a:r>
            <a:r>
              <a:rPr lang="en-US" dirty="0" smtClean="0"/>
              <a:t>, </a:t>
            </a:r>
            <a:r>
              <a:rPr lang="en-US" dirty="0" err="1" smtClean="0"/>
              <a:t>Nijerya</a:t>
            </a:r>
            <a:r>
              <a:rPr lang="en-US" dirty="0" smtClean="0"/>
              <a:t>, </a:t>
            </a:r>
            <a:r>
              <a:rPr lang="en-US" dirty="0" err="1" smtClean="0"/>
              <a:t>Kamerun</a:t>
            </a:r>
            <a:r>
              <a:rPr lang="en-US" dirty="0" smtClean="0"/>
              <a:t>, </a:t>
            </a:r>
            <a:r>
              <a:rPr lang="en-US" dirty="0" err="1" smtClean="0"/>
              <a:t>Gana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0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Yeni</a:t>
            </a:r>
            <a:r>
              <a:rPr lang="en-US" sz="3100" dirty="0" smtClean="0"/>
              <a:t> </a:t>
            </a:r>
            <a:r>
              <a:rPr lang="en-US" sz="3100" dirty="0" err="1" smtClean="0"/>
              <a:t>yükselen</a:t>
            </a:r>
            <a:r>
              <a:rPr lang="en-US" sz="3100" dirty="0" smtClean="0"/>
              <a:t> 4 </a:t>
            </a:r>
            <a:r>
              <a:rPr lang="en-US" sz="3100" dirty="0" err="1" smtClean="0"/>
              <a:t>Büyük</a:t>
            </a:r>
            <a:r>
              <a:rPr lang="en-US" sz="3100" dirty="0" smtClean="0"/>
              <a:t> </a:t>
            </a:r>
            <a:r>
              <a:rPr lang="en-US" sz="3100" dirty="0" err="1" smtClean="0"/>
              <a:t>Pazar</a:t>
            </a:r>
            <a:r>
              <a:rPr lang="en-US" sz="3100" dirty="0" smtClean="0"/>
              <a:t> </a:t>
            </a:r>
            <a:r>
              <a:rPr lang="en-US" sz="3100" dirty="0" err="1" smtClean="0"/>
              <a:t>Ekonomisinin</a:t>
            </a:r>
            <a:r>
              <a:rPr lang="en-US" sz="3100" dirty="0" smtClean="0"/>
              <a:t> </a:t>
            </a:r>
            <a:r>
              <a:rPr lang="en-US" sz="3100" dirty="0" err="1" smtClean="0"/>
              <a:t>Karşılaştırılması</a:t>
            </a:r>
            <a:r>
              <a:rPr lang="en-US" dirty="0" smtClean="0"/>
              <a:t>-</a:t>
            </a:r>
            <a:r>
              <a:rPr lang="en-US" sz="3100" dirty="0" smtClean="0"/>
              <a:t>GSYH </a:t>
            </a:r>
            <a:r>
              <a:rPr lang="en-US" sz="3100" dirty="0" err="1" smtClean="0"/>
              <a:t>Cari</a:t>
            </a:r>
            <a:r>
              <a:rPr lang="en-US" sz="3100" dirty="0" smtClean="0"/>
              <a:t> </a:t>
            </a:r>
            <a:r>
              <a:rPr lang="en-US" sz="3100" dirty="0" err="1" smtClean="0"/>
              <a:t>fiyatlar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44" r="-10244"/>
          <a:stretch>
            <a:fillRect/>
          </a:stretch>
        </p:blipFill>
        <p:spPr>
          <a:xfrm>
            <a:off x="1435100" y="1606787"/>
            <a:ext cx="7499350" cy="5054363"/>
          </a:xfrm>
        </p:spPr>
      </p:pic>
    </p:spTree>
    <p:extLst>
      <p:ext uri="{BB962C8B-B14F-4D97-AF65-F5344CB8AC3E}">
        <p14:creationId xmlns:p14="http://schemas.microsoft.com/office/powerpoint/2010/main" val="24141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Girişimler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IMF</a:t>
            </a:r>
          </a:p>
          <a:p>
            <a:pPr lvl="1"/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Parasal</a:t>
            </a:r>
            <a:r>
              <a:rPr lang="en-US" dirty="0" smtClean="0"/>
              <a:t> </a:t>
            </a:r>
            <a:r>
              <a:rPr lang="en-US" dirty="0" err="1" smtClean="0"/>
              <a:t>İşbirliği</a:t>
            </a:r>
            <a:endParaRPr lang="en-US" dirty="0" smtClean="0"/>
          </a:p>
          <a:p>
            <a:pPr lvl="1"/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Ticaretin</a:t>
            </a:r>
            <a:r>
              <a:rPr lang="en-US" dirty="0" smtClean="0"/>
              <a:t> </a:t>
            </a:r>
            <a:r>
              <a:rPr lang="en-US" dirty="0" err="1" smtClean="0"/>
              <a:t>Dengeli</a:t>
            </a:r>
            <a:r>
              <a:rPr lang="en-US" dirty="0" smtClean="0"/>
              <a:t> </a:t>
            </a:r>
            <a:r>
              <a:rPr lang="en-US" dirty="0" err="1" smtClean="0"/>
              <a:t>Gelişimi</a:t>
            </a:r>
            <a:endParaRPr lang="en-US" dirty="0" smtClean="0"/>
          </a:p>
          <a:p>
            <a:pPr lvl="1"/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taraflı</a:t>
            </a:r>
            <a:r>
              <a:rPr lang="en-US" dirty="0" smtClean="0"/>
              <a:t> </a:t>
            </a:r>
            <a:r>
              <a:rPr lang="en-US" dirty="0" err="1" smtClean="0"/>
              <a:t>ödemeler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 smtClean="0"/>
          </a:p>
          <a:p>
            <a:pPr lvl="1"/>
            <a:r>
              <a:rPr lang="en-US" dirty="0" err="1" smtClean="0"/>
              <a:t>Ödemeler</a:t>
            </a:r>
            <a:r>
              <a:rPr lang="en-US" dirty="0" smtClean="0"/>
              <a:t> </a:t>
            </a:r>
            <a:r>
              <a:rPr lang="en-US" dirty="0" err="1" smtClean="0"/>
              <a:t>dengesi</a:t>
            </a:r>
            <a:r>
              <a:rPr lang="en-US" dirty="0" smtClean="0"/>
              <a:t> </a:t>
            </a:r>
            <a:r>
              <a:rPr lang="en-US" dirty="0" err="1" smtClean="0"/>
              <a:t>sorunlarına</a:t>
            </a:r>
            <a:r>
              <a:rPr lang="en-US" dirty="0" smtClean="0"/>
              <a:t> </a:t>
            </a:r>
            <a:r>
              <a:rPr lang="en-US" dirty="0" err="1" smtClean="0"/>
              <a:t>destek</a:t>
            </a: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 </a:t>
            </a:r>
            <a:r>
              <a:rPr lang="en-US" dirty="0" err="1" smtClean="0"/>
              <a:t>İşbirliği</a:t>
            </a:r>
            <a:endParaRPr lang="en-US" dirty="0" smtClean="0"/>
          </a:p>
          <a:p>
            <a:pPr lvl="1"/>
            <a:r>
              <a:rPr lang="en-US" dirty="0" smtClean="0"/>
              <a:t>“G” </a:t>
            </a:r>
            <a:r>
              <a:rPr lang="en-US" dirty="0" err="1" smtClean="0"/>
              <a:t>harfine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ayrışma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2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Adam Smith-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Üstünlükler</a:t>
            </a:r>
            <a:r>
              <a:rPr lang="en-US" dirty="0" smtClean="0"/>
              <a:t> </a:t>
            </a:r>
            <a:r>
              <a:rPr lang="en-US" dirty="0" err="1" smtClean="0"/>
              <a:t>Teorisi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997618"/>
              </p:ext>
            </p:extLst>
          </p:nvPr>
        </p:nvGraphicFramePr>
        <p:xfrm>
          <a:off x="457200" y="1600200"/>
          <a:ext cx="8229600" cy="2865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3200"/>
                <a:gridCol w="2743200"/>
                <a:gridCol w="2743200"/>
              </a:tblGrid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Birim</a:t>
                      </a: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İşgücü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Buğday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Kumaş</a:t>
                      </a:r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Amerika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 </a:t>
                      </a:r>
                      <a:r>
                        <a:rPr lang="en-US" sz="2800" dirty="0" err="1" smtClean="0"/>
                        <a:t>birim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 b</a:t>
                      </a:r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İngiltere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6 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 b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69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Adam Smith-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Üstünlükler</a:t>
            </a:r>
            <a:r>
              <a:rPr lang="en-US" dirty="0" smtClean="0"/>
              <a:t> </a:t>
            </a:r>
            <a:r>
              <a:rPr lang="en-US" dirty="0" err="1" smtClean="0"/>
              <a:t>Teorisi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95080"/>
              </p:ext>
            </p:extLst>
          </p:nvPr>
        </p:nvGraphicFramePr>
        <p:xfrm>
          <a:off x="457200" y="1600200"/>
          <a:ext cx="8229600" cy="38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Birim</a:t>
                      </a: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İşgücü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Buğday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Kumaş</a:t>
                      </a:r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Amerika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70*12=840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30*2=60</a:t>
                      </a:r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İngiltere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56*6=336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24*5=120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1176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180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7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Adam Smith-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Üstünlükler</a:t>
            </a:r>
            <a:r>
              <a:rPr lang="en-US" dirty="0" smtClean="0"/>
              <a:t> </a:t>
            </a:r>
            <a:r>
              <a:rPr lang="en-US" dirty="0" err="1" smtClean="0"/>
              <a:t>Teorisi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263110"/>
              </p:ext>
            </p:extLst>
          </p:nvPr>
        </p:nvGraphicFramePr>
        <p:xfrm>
          <a:off x="457200" y="1600200"/>
          <a:ext cx="8229600" cy="38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Birim</a:t>
                      </a: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İşgücü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Buğday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Kumaş</a:t>
                      </a:r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Amerika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100*12=1200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İngiltere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80*5=400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9553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1176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04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33375"/>
            <a:ext cx="7543800" cy="57626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tr-TR" b="1" dirty="0" smtClean="0"/>
              <a:t>Karşılaştırmalı Üstünlükler Teorisi</a:t>
            </a:r>
          </a:p>
          <a:p>
            <a:pPr marL="0" indent="0" eaLnBrk="1" hangingPunct="1">
              <a:buNone/>
              <a:defRPr/>
            </a:pPr>
            <a:endParaRPr lang="tr-TR" b="1" dirty="0" smtClean="0">
              <a:cs typeface="+mn-cs"/>
            </a:endParaRP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D. </a:t>
            </a:r>
            <a:r>
              <a:rPr lang="tr-TR" dirty="0" err="1" smtClean="0">
                <a:cs typeface="+mn-cs"/>
              </a:rPr>
              <a:t>Ricardo</a:t>
            </a:r>
            <a:r>
              <a:rPr lang="tr-TR" dirty="0" smtClean="0">
                <a:cs typeface="+mn-cs"/>
              </a:rPr>
              <a:t> uluslararası mübadeleyi </a:t>
            </a:r>
            <a:r>
              <a:rPr lang="tr-TR" dirty="0" err="1" smtClean="0">
                <a:solidFill>
                  <a:schemeClr val="folHlink"/>
                </a:solidFill>
              </a:rPr>
              <a:t>nisbi</a:t>
            </a:r>
            <a:r>
              <a:rPr lang="tr-TR" dirty="0" smtClean="0">
                <a:solidFill>
                  <a:schemeClr val="folHlink"/>
                </a:solidFill>
                <a:cs typeface="+mn-cs"/>
              </a:rPr>
              <a:t> maliyetler arasındaki farkla</a:t>
            </a:r>
            <a:r>
              <a:rPr lang="tr-TR" dirty="0" smtClean="0">
                <a:cs typeface="+mn-cs"/>
              </a:rPr>
              <a:t> açıklamıştır.</a:t>
            </a: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 İki ülke iki mal varsayımı</a:t>
            </a: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Bazı ülkeler hiçbir mald</a:t>
            </a:r>
            <a:r>
              <a:rPr lang="tr-TR" dirty="0" smtClean="0"/>
              <a:t>a mutlak üstünlüğe sahip değilse, ticarete yanaşmaz!!!</a:t>
            </a:r>
          </a:p>
          <a:p>
            <a:pPr eaLnBrk="1" hangingPunct="1">
              <a:defRPr/>
            </a:pPr>
            <a:r>
              <a:rPr lang="tr-TR" dirty="0" smtClean="0"/>
              <a:t>Göreceli olarak hangi üründe daha az dezavantaja sahip-uzmanlaşma</a:t>
            </a:r>
          </a:p>
          <a:p>
            <a:pPr eaLnBrk="1" hangingPunct="1">
              <a:defRPr/>
            </a:pPr>
            <a:endParaRPr lang="tr-T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211"/>
          <p:cNvGrpSpPr>
            <a:grpSpLocks/>
          </p:cNvGrpSpPr>
          <p:nvPr/>
        </p:nvGrpSpPr>
        <p:grpSpPr bwMode="auto">
          <a:xfrm>
            <a:off x="323850" y="692150"/>
            <a:ext cx="8408988" cy="5435600"/>
            <a:chOff x="259" y="391"/>
            <a:chExt cx="5501" cy="3469"/>
          </a:xfrm>
        </p:grpSpPr>
        <p:sp>
          <p:nvSpPr>
            <p:cNvPr id="94344" name="Rectangle 136"/>
            <p:cNvSpPr>
              <a:spLocks noChangeArrowheads="1"/>
            </p:cNvSpPr>
            <p:nvPr/>
          </p:nvSpPr>
          <p:spPr bwMode="auto">
            <a:xfrm>
              <a:off x="4377" y="2859"/>
              <a:ext cx="1383" cy="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None/>
                <a:defRPr/>
              </a:pPr>
              <a:endPara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94343" name="Rectangle 135"/>
            <p:cNvSpPr>
              <a:spLocks noChangeArrowheads="1"/>
            </p:cNvSpPr>
            <p:nvPr/>
          </p:nvSpPr>
          <p:spPr bwMode="auto">
            <a:xfrm>
              <a:off x="3035" y="2859"/>
              <a:ext cx="1351" cy="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 dirty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90 : </a:t>
              </a:r>
              <a:r>
                <a:rPr lang="tr-TR" sz="2800" dirty="0" smtClean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100</a:t>
              </a:r>
            </a:p>
            <a:p>
              <a:pPr>
                <a:defRPr/>
              </a:pPr>
              <a:r>
                <a:rPr lang="tr-TR" sz="2800" dirty="0" smtClean="0">
                  <a:latin typeface="Times New Roman" charset="0"/>
                  <a:cs typeface="Times New Roman" charset="0"/>
                </a:rPr>
                <a:t>0,9</a:t>
              </a:r>
              <a:endParaRPr lang="tr-TR" sz="28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endParaRPr>
            </a:p>
            <a:p>
              <a:pPr>
                <a:defRPr/>
              </a:pPr>
              <a:endParaRPr lang="tr-TR" sz="2800" dirty="0" smtClean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endParaRPr>
            </a:p>
            <a:p>
              <a:pPr>
                <a:defRPr/>
              </a:pPr>
              <a:endParaRPr lang="tr-TR" sz="2800" dirty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4342" name="Rectangle 134"/>
            <p:cNvSpPr>
              <a:spLocks noChangeArrowheads="1"/>
            </p:cNvSpPr>
            <p:nvPr/>
          </p:nvSpPr>
          <p:spPr bwMode="auto">
            <a:xfrm>
              <a:off x="1677" y="2859"/>
              <a:ext cx="1369" cy="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 dirty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80 : </a:t>
              </a:r>
              <a:r>
                <a:rPr lang="tr-TR" sz="2800" dirty="0" smtClean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120</a:t>
              </a:r>
            </a:p>
            <a:p>
              <a:pPr>
                <a:defRPr/>
              </a:pPr>
              <a:r>
                <a:rPr lang="tr-TR" sz="2800" dirty="0" smtClean="0">
                  <a:latin typeface="Times New Roman" charset="0"/>
                  <a:cs typeface="Times New Roman" charset="0"/>
                </a:rPr>
                <a:t>0,66</a:t>
              </a:r>
              <a:endParaRPr lang="tr-TR" sz="2800" dirty="0">
                <a:solidFill>
                  <a:schemeClr val="tx1"/>
                </a:solidFill>
                <a:effectLst/>
                <a:latin typeface="Times New Roman" charset="0"/>
                <a:cs typeface="Times New Roman" charset="0"/>
              </a:endParaRPr>
            </a:p>
          </p:txBody>
        </p:sp>
        <p:sp>
          <p:nvSpPr>
            <p:cNvPr id="94341" name="Rectangle 133"/>
            <p:cNvSpPr>
              <a:spLocks noChangeArrowheads="1"/>
            </p:cNvSpPr>
            <p:nvPr/>
          </p:nvSpPr>
          <p:spPr bwMode="auto">
            <a:xfrm>
              <a:off x="286" y="2859"/>
              <a:ext cx="1400" cy="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İki ülke arasında maliyet oranı</a:t>
              </a:r>
            </a:p>
          </p:txBody>
        </p:sp>
        <p:sp>
          <p:nvSpPr>
            <p:cNvPr id="94340" name="Rectangle 132"/>
            <p:cNvSpPr>
              <a:spLocks noChangeArrowheads="1"/>
            </p:cNvSpPr>
            <p:nvPr/>
          </p:nvSpPr>
          <p:spPr bwMode="auto">
            <a:xfrm>
              <a:off x="4377" y="2137"/>
              <a:ext cx="1383" cy="72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2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120 : 100 = 1,20</a:t>
              </a:r>
              <a:endParaRPr lang="tr-TR" sz="22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9" name="Rectangle 131"/>
            <p:cNvSpPr>
              <a:spLocks noChangeArrowheads="1"/>
            </p:cNvSpPr>
            <p:nvPr/>
          </p:nvSpPr>
          <p:spPr bwMode="auto">
            <a:xfrm>
              <a:off x="3035" y="2137"/>
              <a:ext cx="1351" cy="72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 dirty="0" smtClean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100 saat</a:t>
              </a:r>
              <a:endParaRPr lang="tr-TR" sz="2800" dirty="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8" name="Rectangle 130"/>
            <p:cNvSpPr>
              <a:spLocks noChangeArrowheads="1"/>
            </p:cNvSpPr>
            <p:nvPr/>
          </p:nvSpPr>
          <p:spPr bwMode="auto">
            <a:xfrm>
              <a:off x="1677" y="2137"/>
              <a:ext cx="1369" cy="72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 dirty="0" smtClean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120 saat</a:t>
              </a:r>
              <a:endParaRPr lang="tr-TR" sz="2800" dirty="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7" name="Rectangle 129"/>
            <p:cNvSpPr>
              <a:spLocks noChangeArrowheads="1"/>
            </p:cNvSpPr>
            <p:nvPr/>
          </p:nvSpPr>
          <p:spPr bwMode="auto">
            <a:xfrm>
              <a:off x="286" y="2137"/>
              <a:ext cx="1400" cy="72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İngiltere</a:t>
              </a:r>
              <a:endParaRPr lang="tr-TR" sz="28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6" name="Rectangle 128"/>
            <p:cNvSpPr>
              <a:spLocks noChangeArrowheads="1"/>
            </p:cNvSpPr>
            <p:nvPr/>
          </p:nvSpPr>
          <p:spPr bwMode="auto">
            <a:xfrm>
              <a:off x="4377" y="1525"/>
              <a:ext cx="1383" cy="6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4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80 :   90 = 0,88</a:t>
              </a:r>
              <a:endParaRPr lang="tr-TR" sz="24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5" name="Rectangle 127"/>
            <p:cNvSpPr>
              <a:spLocks noChangeArrowheads="1"/>
            </p:cNvSpPr>
            <p:nvPr/>
          </p:nvSpPr>
          <p:spPr bwMode="auto">
            <a:xfrm>
              <a:off x="3035" y="1525"/>
              <a:ext cx="1351" cy="6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 dirty="0" smtClean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90 saat</a:t>
              </a:r>
              <a:endParaRPr lang="tr-TR" sz="2800" dirty="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4" name="Rectangle 126"/>
            <p:cNvSpPr>
              <a:spLocks noChangeArrowheads="1"/>
            </p:cNvSpPr>
            <p:nvPr/>
          </p:nvSpPr>
          <p:spPr bwMode="auto">
            <a:xfrm>
              <a:off x="1677" y="1525"/>
              <a:ext cx="1369" cy="6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 dirty="0" smtClean="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80 saat</a:t>
              </a:r>
              <a:endParaRPr lang="tr-TR" sz="2800" dirty="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3" name="Rectangle 125"/>
            <p:cNvSpPr>
              <a:spLocks noChangeArrowheads="1"/>
            </p:cNvSpPr>
            <p:nvPr/>
          </p:nvSpPr>
          <p:spPr bwMode="auto">
            <a:xfrm>
              <a:off x="286" y="1525"/>
              <a:ext cx="1400" cy="6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Portekiz</a:t>
              </a:r>
              <a:endParaRPr lang="tr-TR" sz="28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2" name="Rectangle 124"/>
            <p:cNvSpPr>
              <a:spLocks noChangeArrowheads="1"/>
            </p:cNvSpPr>
            <p:nvPr/>
          </p:nvSpPr>
          <p:spPr bwMode="auto">
            <a:xfrm>
              <a:off x="4377" y="391"/>
              <a:ext cx="1383" cy="11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Ülke içinde Değişim oranı</a:t>
              </a:r>
              <a:endParaRPr lang="tr-TR" sz="28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30" name="Rectangle 122"/>
            <p:cNvSpPr>
              <a:spLocks noChangeArrowheads="1"/>
            </p:cNvSpPr>
            <p:nvPr/>
          </p:nvSpPr>
          <p:spPr bwMode="auto">
            <a:xfrm>
              <a:off x="1668" y="391"/>
              <a:ext cx="2718" cy="11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Birim başına harcanan</a:t>
              </a:r>
            </a:p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 iş-saati (Emek)</a:t>
              </a:r>
            </a:p>
            <a:p>
              <a:pPr eaLnBrk="0" hangingPunct="0"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Şarap</a:t>
              </a:r>
              <a:r>
                <a:rPr lang="tr-TR" sz="2800" b="1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                       </a:t>
              </a: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Kumaş</a:t>
              </a:r>
              <a:endParaRPr lang="tr-TR" sz="28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29" name="Rectangle 121"/>
            <p:cNvSpPr>
              <a:spLocks noChangeArrowheads="1"/>
            </p:cNvSpPr>
            <p:nvPr/>
          </p:nvSpPr>
          <p:spPr bwMode="auto">
            <a:xfrm>
              <a:off x="286" y="391"/>
              <a:ext cx="1400" cy="11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r>
                <a:rPr lang="tr-TR" sz="2800">
                  <a:solidFill>
                    <a:schemeClr val="tx1"/>
                  </a:solidFill>
                  <a:effectLst/>
                  <a:latin typeface="Times New Roman" charset="0"/>
                  <a:cs typeface="Times New Roman" charset="0"/>
                </a:rPr>
                <a:t>Ülke</a:t>
              </a:r>
              <a:endParaRPr lang="tr-TR" sz="2800">
                <a:solidFill>
                  <a:schemeClr val="tx1"/>
                </a:solidFill>
                <a:effectLst/>
                <a:latin typeface="Arial" charset="0"/>
                <a:cs typeface="+mn-cs"/>
              </a:endParaRPr>
            </a:p>
          </p:txBody>
        </p:sp>
        <p:sp>
          <p:nvSpPr>
            <p:cNvPr id="94345" name="Line 137"/>
            <p:cNvSpPr>
              <a:spLocks noChangeShapeType="1"/>
            </p:cNvSpPr>
            <p:nvPr/>
          </p:nvSpPr>
          <p:spPr bwMode="auto">
            <a:xfrm>
              <a:off x="259" y="391"/>
              <a:ext cx="5501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46" name="Line 138"/>
            <p:cNvSpPr>
              <a:spLocks noChangeShapeType="1"/>
            </p:cNvSpPr>
            <p:nvPr/>
          </p:nvSpPr>
          <p:spPr bwMode="auto">
            <a:xfrm>
              <a:off x="259" y="3859"/>
              <a:ext cx="5501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47" name="Line 139"/>
            <p:cNvSpPr>
              <a:spLocks noChangeShapeType="1"/>
            </p:cNvSpPr>
            <p:nvPr/>
          </p:nvSpPr>
          <p:spPr bwMode="auto">
            <a:xfrm>
              <a:off x="295" y="391"/>
              <a:ext cx="0" cy="346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48" name="Line 140"/>
            <p:cNvSpPr>
              <a:spLocks noChangeShapeType="1"/>
            </p:cNvSpPr>
            <p:nvPr/>
          </p:nvSpPr>
          <p:spPr bwMode="auto">
            <a:xfrm>
              <a:off x="5760" y="391"/>
              <a:ext cx="0" cy="346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51" name="Line 143"/>
            <p:cNvSpPr>
              <a:spLocks noChangeShapeType="1"/>
            </p:cNvSpPr>
            <p:nvPr/>
          </p:nvSpPr>
          <p:spPr bwMode="auto">
            <a:xfrm>
              <a:off x="259" y="1525"/>
              <a:ext cx="5501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53" name="Line 145"/>
            <p:cNvSpPr>
              <a:spLocks noChangeShapeType="1"/>
            </p:cNvSpPr>
            <p:nvPr/>
          </p:nvSpPr>
          <p:spPr bwMode="auto">
            <a:xfrm>
              <a:off x="1686" y="391"/>
              <a:ext cx="0" cy="346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58" name="Line 150"/>
            <p:cNvSpPr>
              <a:spLocks noChangeShapeType="1"/>
            </p:cNvSpPr>
            <p:nvPr/>
          </p:nvSpPr>
          <p:spPr bwMode="auto">
            <a:xfrm>
              <a:off x="4386" y="391"/>
              <a:ext cx="0" cy="3468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62" name="Line 154"/>
            <p:cNvSpPr>
              <a:spLocks noChangeShapeType="1"/>
            </p:cNvSpPr>
            <p:nvPr/>
          </p:nvSpPr>
          <p:spPr bwMode="auto">
            <a:xfrm>
              <a:off x="259" y="2137"/>
              <a:ext cx="5501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69" name="Line 161"/>
            <p:cNvSpPr>
              <a:spLocks noChangeShapeType="1"/>
            </p:cNvSpPr>
            <p:nvPr/>
          </p:nvSpPr>
          <p:spPr bwMode="auto">
            <a:xfrm>
              <a:off x="3044" y="1525"/>
              <a:ext cx="0" cy="2334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379" name="Line 171"/>
            <p:cNvSpPr>
              <a:spLocks noChangeShapeType="1"/>
            </p:cNvSpPr>
            <p:nvPr/>
          </p:nvSpPr>
          <p:spPr bwMode="auto">
            <a:xfrm>
              <a:off x="259" y="2859"/>
              <a:ext cx="5501" cy="1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9275"/>
            <a:ext cx="7543800" cy="5546725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>
                <a:cs typeface="+mn-cs"/>
              </a:rPr>
              <a:t>Tablo'da görüldüğü gibi, Portekiz'de bir birim şarap 80 iş-saat, bir birim kumaş 90 iş-saat emek harcanarak; </a:t>
            </a:r>
          </a:p>
          <a:p>
            <a:pPr eaLnBrk="1" hangingPunct="1">
              <a:defRPr/>
            </a:pPr>
            <a:r>
              <a:rPr lang="tr-TR" sz="4000" smtClean="0">
                <a:cs typeface="+mn-cs"/>
              </a:rPr>
              <a:t>İngiltere'de ise, bir birim şarap 120 iş-saat, bir birim kumaş 100 iş-saat emek harcanarak elde edilsin.</a:t>
            </a:r>
          </a:p>
        </p:txBody>
      </p:sp>
    </p:spTree>
    <p:extLst>
      <p:ext uri="{BB962C8B-B14F-4D97-AF65-F5344CB8AC3E}">
        <p14:creationId xmlns:p14="http://schemas.microsoft.com/office/powerpoint/2010/main" val="37504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49275"/>
            <a:ext cx="7543800" cy="5546725"/>
          </a:xfrm>
        </p:spPr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Portekiz her iki malın üretiminde de İngiltere'ye nazaran mutlak üstünlüğe sahiptir. Yani hem şarabı, hem de kumaşı İngiltere'den daha ucuza mal etmektedir. </a:t>
            </a:r>
          </a:p>
          <a:p>
            <a:pPr eaLnBrk="1" hangingPunct="1">
              <a:defRPr/>
            </a:pPr>
            <a:r>
              <a:rPr lang="tr-TR" dirty="0" smtClean="0">
                <a:cs typeface="+mn-cs"/>
              </a:rPr>
              <a:t>Ancak, her iki malın üretiminde İngiltere'ye nazaran </a:t>
            </a:r>
            <a:r>
              <a:rPr lang="tr-TR" dirty="0" smtClean="0">
                <a:solidFill>
                  <a:srgbClr val="FF0000"/>
                </a:solidFill>
                <a:cs typeface="+mn-cs"/>
              </a:rPr>
              <a:t>gösterdiği üstünlük </a:t>
            </a:r>
            <a:r>
              <a:rPr lang="tr-TR" dirty="0" smtClean="0">
                <a:cs typeface="+mn-cs"/>
              </a:rPr>
              <a:t>aynı değildir. </a:t>
            </a:r>
          </a:p>
        </p:txBody>
      </p:sp>
    </p:spTree>
    <p:extLst>
      <p:ext uri="{BB962C8B-B14F-4D97-AF65-F5344CB8AC3E}">
        <p14:creationId xmlns:p14="http://schemas.microsoft.com/office/powerpoint/2010/main" val="26354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174</TotalTime>
  <Words>848</Words>
  <Application>Microsoft Macintosh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Uluslararası İktisat</vt:lpstr>
      <vt:lpstr>Neden ticaret yapılır?</vt:lpstr>
      <vt:lpstr>Adam Smith-Mutlak Üstünlükler Teorisi</vt:lpstr>
      <vt:lpstr>Adam Smith-Mutlak Üstünlükler Teorisi</vt:lpstr>
      <vt:lpstr>Adam Smith-Mutlak Üstünlükler Teorisi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DİĞER TEORİLER </vt:lpstr>
      <vt:lpstr>Dünya Ekonomisi</vt:lpstr>
      <vt:lpstr>Dünyanın Ekonomik Görünümü</vt:lpstr>
      <vt:lpstr>Ülkelerin Sınıflandırılması</vt:lpstr>
      <vt:lpstr>Yeni yükselen 4 Büyük Pazar Ekonomisinin Karşılaştırılması-GSYH Cari fiyatlar </vt:lpstr>
      <vt:lpstr>Önemli Girişimler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Uluslararası Ticaret</dc:title>
  <dc:creator>ceran o</dc:creator>
  <cp:lastModifiedBy>ceran o</cp:lastModifiedBy>
  <cp:revision>14</cp:revision>
  <dcterms:created xsi:type="dcterms:W3CDTF">2020-05-07T08:27:10Z</dcterms:created>
  <dcterms:modified xsi:type="dcterms:W3CDTF">2020-05-14T10:51:09Z</dcterms:modified>
</cp:coreProperties>
</file>