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9" r:id="rId2"/>
    <p:sldId id="277" r:id="rId3"/>
    <p:sldId id="257" r:id="rId4"/>
    <p:sldId id="261" r:id="rId5"/>
    <p:sldId id="258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6E8D8-B256-4554-B86B-128F8C11511D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722A7-811E-46BE-9FF4-9E858A64EE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106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8252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800" dirty="0" smtClean="0"/>
              <a:t>What is Lifelong Learning?</a:t>
            </a:r>
            <a:endParaRPr lang="tr-TR" sz="4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36" y="3463636"/>
            <a:ext cx="2286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1182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LIFELONG LEARNING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9999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L</a:t>
            </a:r>
            <a:r>
              <a:rPr lang="tr-TR" dirty="0" smtClean="0"/>
              <a:t>ifelong </a:t>
            </a:r>
            <a:r>
              <a:rPr lang="tr-TR" dirty="0"/>
              <a:t>education was </a:t>
            </a:r>
            <a:r>
              <a:rPr lang="tr-TR" dirty="0" smtClean="0"/>
              <a:t>defined </a:t>
            </a:r>
            <a:r>
              <a:rPr lang="en-US" dirty="0" smtClean="0"/>
              <a:t>as </a:t>
            </a:r>
            <a:r>
              <a:rPr lang="en-US" dirty="0"/>
              <a:t>a process improving and </a:t>
            </a:r>
            <a:r>
              <a:rPr lang="en-US" dirty="0" smtClean="0"/>
              <a:t>strengthening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knowledge, values, skills and senses that </a:t>
            </a:r>
            <a:r>
              <a:rPr lang="en-US" dirty="0" smtClean="0"/>
              <a:t>individuals</a:t>
            </a:r>
            <a:r>
              <a:rPr lang="tr-TR" dirty="0" smtClean="0"/>
              <a:t> </a:t>
            </a:r>
            <a:r>
              <a:rPr lang="en-US" dirty="0" smtClean="0"/>
              <a:t>obtain </a:t>
            </a:r>
            <a:r>
              <a:rPr lang="en-US" dirty="0"/>
              <a:t>throughout their lives and a process of putting </a:t>
            </a:r>
            <a:r>
              <a:rPr lang="en-US" dirty="0" smtClean="0"/>
              <a:t>al</a:t>
            </a:r>
            <a:r>
              <a:rPr lang="tr-TR" dirty="0"/>
              <a:t>l</a:t>
            </a:r>
            <a:r>
              <a:rPr lang="tr-TR" dirty="0" smtClean="0"/>
              <a:t> </a:t>
            </a:r>
            <a:r>
              <a:rPr lang="en-US" dirty="0"/>
              <a:t>these into practice during the whole life cycle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                                    </a:t>
            </a:r>
            <a:r>
              <a:rPr lang="en-US" sz="1600" dirty="0" smtClean="0"/>
              <a:t>Candy </a:t>
            </a:r>
            <a:r>
              <a:rPr lang="en-US" sz="1600" dirty="0"/>
              <a:t>(1994</a:t>
            </a:r>
            <a:r>
              <a:rPr lang="tr-TR" sz="1600" dirty="0"/>
              <a:t>)</a:t>
            </a:r>
          </a:p>
          <a:p>
            <a:r>
              <a:rPr lang="tr-TR" dirty="0"/>
              <a:t>It is best described as being voluntary with the purpose of achieving personal fulfillment. The means to achieve this could result in informal or formal education.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sz="2100" dirty="0" smtClean="0"/>
              <a:t>          </a:t>
            </a:r>
          </a:p>
          <a:p>
            <a:pPr marL="0" indent="0">
              <a:buNone/>
            </a:pPr>
            <a:r>
              <a:rPr lang="tr-TR" sz="2100" dirty="0"/>
              <a:t> </a:t>
            </a:r>
            <a:r>
              <a:rPr lang="tr-TR" sz="2100" dirty="0" smtClean="0"/>
              <a:t>                                                                                                                             </a:t>
            </a:r>
            <a:r>
              <a:rPr lang="en-US" dirty="0" smtClean="0"/>
              <a:t> 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797152"/>
            <a:ext cx="24860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1533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1465929"/>
              </p:ext>
            </p:extLst>
          </p:nvPr>
        </p:nvGraphicFramePr>
        <p:xfrm>
          <a:off x="251520" y="685800"/>
          <a:ext cx="8712968" cy="542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245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Traditional Learning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Lifelong Learning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Teacher is the source of knowledge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Teacher is a </a:t>
                      </a:r>
                      <a:r>
                        <a:rPr lang="en-US" dirty="0" smtClean="0"/>
                        <a:t>guide for sources of information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Learners get the information from the teacher.</a:t>
                      </a:r>
                      <a:endParaRPr lang="tr-TR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People learn by doing.</a:t>
                      </a:r>
                      <a:endParaRPr lang="tr-TR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Learners work on their own.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People learn from each other in groups.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 </a:t>
                      </a:r>
                      <a:r>
                        <a:rPr lang="tr-TR" dirty="0" smtClean="0"/>
                        <a:t>are not allowed to access to the next learning stage untill the</a:t>
                      </a:r>
                      <a:r>
                        <a:rPr lang="en-US" dirty="0" smtClean="0"/>
                        <a:t> range of skills </a:t>
                      </a:r>
                      <a:r>
                        <a:rPr lang="tr-TR" dirty="0" smtClean="0"/>
                        <a:t>are </a:t>
                      </a:r>
                      <a:r>
                        <a:rPr lang="en-US" dirty="0" smtClean="0"/>
                        <a:t>completely finished</a:t>
                      </a:r>
                      <a:r>
                        <a:rPr lang="tr-TR" dirty="0" smtClean="0"/>
                        <a:t> by passing</a:t>
                      </a:r>
                      <a:r>
                        <a:rPr lang="tr-TR" baseline="0" dirty="0" smtClean="0"/>
                        <a:t> the exams.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 is done to guide learning strategies and to identify future learning paths.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learners do the same</a:t>
                      </a:r>
                      <a:r>
                        <a:rPr lang="tr-TR" baseline="0" dirty="0" smtClean="0"/>
                        <a:t> things.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Teacher</a:t>
                      </a:r>
                      <a:r>
                        <a:rPr lang="en-US" dirty="0" smtClean="0"/>
                        <a:t> develops individualized learning plans.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Teachers receive 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initial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training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first then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in-service training 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added.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Teacher</a:t>
                      </a:r>
                      <a:r>
                        <a:rPr lang="en-US" dirty="0" smtClean="0"/>
                        <a:t> is a lifelong learner. Initial education and continuing professional expertise are linked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“Good” learners are noticed and given opportunities for further education.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People have access to lifelong learning opportunities.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715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/>
              <a:t>Key checklist for lifelong learning:</a:t>
            </a:r>
          </a:p>
          <a:p>
            <a:pPr lvl="0"/>
            <a:r>
              <a:rPr lang="tr-TR" dirty="0"/>
              <a:t>Voluntary</a:t>
            </a:r>
          </a:p>
          <a:p>
            <a:pPr lvl="0"/>
            <a:r>
              <a:rPr lang="tr-TR" dirty="0"/>
              <a:t>Self-motivated or self-initiated</a:t>
            </a:r>
          </a:p>
          <a:p>
            <a:pPr lvl="0"/>
            <a:r>
              <a:rPr lang="tr-TR" dirty="0"/>
              <a:t>Doesn’t always require a cost</a:t>
            </a:r>
          </a:p>
          <a:p>
            <a:pPr lvl="0"/>
            <a:r>
              <a:rPr lang="tr-TR" dirty="0"/>
              <a:t>Often informal</a:t>
            </a:r>
          </a:p>
          <a:p>
            <a:pPr lvl="0"/>
            <a:r>
              <a:rPr lang="tr-TR" dirty="0"/>
              <a:t>Self-taught or instruction that is sought</a:t>
            </a:r>
          </a:p>
          <a:p>
            <a:pPr lvl="0"/>
            <a:r>
              <a:rPr lang="tr-TR" dirty="0"/>
              <a:t>Motivation is out of personal interest or </a:t>
            </a:r>
            <a:endParaRPr lang="tr-TR" dirty="0" smtClean="0"/>
          </a:p>
          <a:p>
            <a:pPr marL="0" lvl="0" indent="0">
              <a:buNone/>
            </a:pPr>
            <a:r>
              <a:rPr lang="tr-TR" dirty="0" smtClean="0"/>
              <a:t>personal development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99" y="3810000"/>
            <a:ext cx="1743997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736306"/>
            <a:ext cx="1600200" cy="1359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268" y="1412776"/>
            <a:ext cx="2232025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4530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734315" y="3068960"/>
            <a:ext cx="2059213" cy="100811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600" dirty="0"/>
              <a:t>Evaluating learning</a:t>
            </a:r>
          </a:p>
          <a:p>
            <a:pPr lvl="0" algn="ctr"/>
            <a:r>
              <a:rPr lang="tr-TR" sz="1600" dirty="0"/>
              <a:t> ( self-monitoring)</a:t>
            </a:r>
          </a:p>
        </p:txBody>
      </p:sp>
      <p:sp>
        <p:nvSpPr>
          <p:cNvPr id="7" name="Round Diagonal Corner Rectangle 6"/>
          <p:cNvSpPr/>
          <p:nvPr/>
        </p:nvSpPr>
        <p:spPr>
          <a:xfrm>
            <a:off x="3851920" y="1052736"/>
            <a:ext cx="2160240" cy="108012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600" dirty="0"/>
              <a:t>Knowing the learner  </a:t>
            </a:r>
          </a:p>
          <a:p>
            <a:pPr lvl="0" algn="ctr"/>
            <a:r>
              <a:rPr lang="tr-TR" sz="1600" dirty="0"/>
              <a:t>(self-awareness</a:t>
            </a:r>
            <a:r>
              <a:rPr lang="tr-TR" sz="1600" dirty="0" smtClean="0"/>
              <a:t>)</a:t>
            </a:r>
            <a:endParaRPr lang="tr-TR" sz="1600" dirty="0"/>
          </a:p>
        </p:txBody>
      </p:sp>
      <p:sp>
        <p:nvSpPr>
          <p:cNvPr id="8" name="Round Diagonal Corner Rectangle 7"/>
          <p:cNvSpPr/>
          <p:nvPr/>
        </p:nvSpPr>
        <p:spPr>
          <a:xfrm>
            <a:off x="6588224" y="3068960"/>
            <a:ext cx="2160240" cy="100811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600" dirty="0"/>
              <a:t>Planing for learning </a:t>
            </a:r>
          </a:p>
          <a:p>
            <a:pPr lvl="0" algn="ctr"/>
            <a:r>
              <a:rPr lang="tr-TR" sz="1600" dirty="0"/>
              <a:t>(self-managment</a:t>
            </a:r>
            <a:r>
              <a:rPr lang="tr-TR" sz="1600" dirty="0" smtClean="0"/>
              <a:t>)</a:t>
            </a:r>
            <a:endParaRPr lang="tr-TR" sz="1600" dirty="0"/>
          </a:p>
        </p:txBody>
      </p:sp>
      <p:sp>
        <p:nvSpPr>
          <p:cNvPr id="9" name="Round Diagonal Corner Rectangle 8"/>
          <p:cNvSpPr/>
          <p:nvPr/>
        </p:nvSpPr>
        <p:spPr>
          <a:xfrm>
            <a:off x="3743908" y="5013176"/>
            <a:ext cx="2160240" cy="100811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600" dirty="0"/>
              <a:t>Understanding how to learn</a:t>
            </a:r>
          </a:p>
          <a:p>
            <a:pPr lvl="0" algn="ctr"/>
            <a:r>
              <a:rPr lang="tr-TR" sz="1600" dirty="0"/>
              <a:t>(meta-learning</a:t>
            </a:r>
            <a:r>
              <a:rPr lang="tr-TR" sz="1600" dirty="0" smtClean="0"/>
              <a:t>)</a:t>
            </a:r>
            <a:endParaRPr lang="tr-TR" sz="1600" dirty="0"/>
          </a:p>
        </p:txBody>
      </p:sp>
      <p:sp>
        <p:nvSpPr>
          <p:cNvPr id="10" name="Oval 9"/>
          <p:cNvSpPr/>
          <p:nvPr/>
        </p:nvSpPr>
        <p:spPr>
          <a:xfrm>
            <a:off x="3743908" y="3162672"/>
            <a:ext cx="1944216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400" dirty="0" smtClean="0"/>
              <a:t>Lifelong learner</a:t>
            </a:r>
            <a:endParaRPr lang="tr-TR" sz="2400" dirty="0"/>
          </a:p>
        </p:txBody>
      </p:sp>
      <p:sp>
        <p:nvSpPr>
          <p:cNvPr id="12" name="Bent Arrow 11"/>
          <p:cNvSpPr/>
          <p:nvPr/>
        </p:nvSpPr>
        <p:spPr>
          <a:xfrm>
            <a:off x="1979712" y="1592796"/>
            <a:ext cx="813816" cy="868680"/>
          </a:xfrm>
          <a:prstGeom prst="ben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flipH="1" flipV="1">
            <a:off x="6670282" y="4620295"/>
            <a:ext cx="936104" cy="861804"/>
          </a:xfrm>
          <a:prstGeom prst="bentArrow">
            <a:avLst>
              <a:gd name="adj1" fmla="val 25000"/>
              <a:gd name="adj2" fmla="val 20744"/>
              <a:gd name="adj3" fmla="val 25000"/>
              <a:gd name="adj4" fmla="val 4375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 flipV="1">
            <a:off x="1877008" y="4600711"/>
            <a:ext cx="936104" cy="896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6770977" y="1626069"/>
            <a:ext cx="868680" cy="80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Left-Right Arrow 15"/>
          <p:cNvSpPr/>
          <p:nvPr/>
        </p:nvSpPr>
        <p:spPr>
          <a:xfrm>
            <a:off x="2987824" y="3491965"/>
            <a:ext cx="608076" cy="242316"/>
          </a:xfrm>
          <a:prstGeom prst="left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030" y="3485728"/>
            <a:ext cx="633413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Up-Down Arrow 16"/>
          <p:cNvSpPr/>
          <p:nvPr/>
        </p:nvSpPr>
        <p:spPr>
          <a:xfrm>
            <a:off x="4678516" y="2276872"/>
            <a:ext cx="242316" cy="607482"/>
          </a:xfrm>
          <a:prstGeom prst="upDown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032" y="4261245"/>
            <a:ext cx="3048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2488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1010</TotalTime>
  <Words>297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MEDICAL STUDENT AND LIFELONG LEARNING</vt:lpstr>
      <vt:lpstr>PowerPoint Presentation</vt:lpstr>
      <vt:lpstr>LIFELONG LEARNING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Gonullu</dc:creator>
  <cp:lastModifiedBy>Gonullu</cp:lastModifiedBy>
  <cp:revision>71</cp:revision>
  <dcterms:created xsi:type="dcterms:W3CDTF">2006-08-16T00:00:00Z</dcterms:created>
  <dcterms:modified xsi:type="dcterms:W3CDTF">2021-01-16T19:31:33Z</dcterms:modified>
</cp:coreProperties>
</file>