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5" r:id="rId3"/>
    <p:sldId id="266" r:id="rId4"/>
    <p:sldId id="267" r:id="rId5"/>
    <p:sldId id="268" r:id="rId6"/>
    <p:sldId id="269" r:id="rId7"/>
    <p:sldId id="270" r:id="rId8"/>
    <p:sldId id="271"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EBF9A24-267D-4B88-AC9F-DB36002CF0A1}" type="datetimeFigureOut">
              <a:rPr lang="tr-TR" smtClean="0"/>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61EFE38-4448-4195-A7FB-46A4E1F0CE9A}" type="slidenum">
              <a:rPr lang="tr-TR" smtClean="0"/>
              <a:t>‹#›</a:t>
            </a:fld>
            <a:endParaRPr lang="tr-TR"/>
          </a:p>
        </p:txBody>
      </p:sp>
    </p:spTree>
    <p:extLst>
      <p:ext uri="{BB962C8B-B14F-4D97-AF65-F5344CB8AC3E}">
        <p14:creationId xmlns:p14="http://schemas.microsoft.com/office/powerpoint/2010/main" val="4236337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EBF9A24-267D-4B88-AC9F-DB36002CF0A1}" type="datetimeFigureOut">
              <a:rPr lang="tr-TR" smtClean="0"/>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61EFE38-4448-4195-A7FB-46A4E1F0CE9A}" type="slidenum">
              <a:rPr lang="tr-TR" smtClean="0"/>
              <a:t>‹#›</a:t>
            </a:fld>
            <a:endParaRPr lang="tr-TR"/>
          </a:p>
        </p:txBody>
      </p:sp>
    </p:spTree>
    <p:extLst>
      <p:ext uri="{BB962C8B-B14F-4D97-AF65-F5344CB8AC3E}">
        <p14:creationId xmlns:p14="http://schemas.microsoft.com/office/powerpoint/2010/main" val="438986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EBF9A24-267D-4B88-AC9F-DB36002CF0A1}" type="datetimeFigureOut">
              <a:rPr lang="tr-TR" smtClean="0"/>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61EFE38-4448-4195-A7FB-46A4E1F0CE9A}" type="slidenum">
              <a:rPr lang="tr-TR" smtClean="0"/>
              <a:t>‹#›</a:t>
            </a:fld>
            <a:endParaRPr lang="tr-TR"/>
          </a:p>
        </p:txBody>
      </p:sp>
    </p:spTree>
    <p:extLst>
      <p:ext uri="{BB962C8B-B14F-4D97-AF65-F5344CB8AC3E}">
        <p14:creationId xmlns:p14="http://schemas.microsoft.com/office/powerpoint/2010/main" val="3137751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EBF9A24-267D-4B88-AC9F-DB36002CF0A1}" type="datetimeFigureOut">
              <a:rPr lang="tr-TR" smtClean="0"/>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61EFE38-4448-4195-A7FB-46A4E1F0CE9A}" type="slidenum">
              <a:rPr lang="tr-TR" smtClean="0"/>
              <a:t>‹#›</a:t>
            </a:fld>
            <a:endParaRPr lang="tr-TR"/>
          </a:p>
        </p:txBody>
      </p:sp>
    </p:spTree>
    <p:extLst>
      <p:ext uri="{BB962C8B-B14F-4D97-AF65-F5344CB8AC3E}">
        <p14:creationId xmlns:p14="http://schemas.microsoft.com/office/powerpoint/2010/main" val="3819288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EBF9A24-267D-4B88-AC9F-DB36002CF0A1}" type="datetimeFigureOut">
              <a:rPr lang="tr-TR" smtClean="0"/>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61EFE38-4448-4195-A7FB-46A4E1F0CE9A}" type="slidenum">
              <a:rPr lang="tr-TR" smtClean="0"/>
              <a:t>‹#›</a:t>
            </a:fld>
            <a:endParaRPr lang="tr-TR"/>
          </a:p>
        </p:txBody>
      </p:sp>
    </p:spTree>
    <p:extLst>
      <p:ext uri="{BB962C8B-B14F-4D97-AF65-F5344CB8AC3E}">
        <p14:creationId xmlns:p14="http://schemas.microsoft.com/office/powerpoint/2010/main" val="1553827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EBF9A24-267D-4B88-AC9F-DB36002CF0A1}" type="datetimeFigureOut">
              <a:rPr lang="tr-TR" smtClean="0"/>
              <a:t>20.11.2019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61EFE38-4448-4195-A7FB-46A4E1F0CE9A}" type="slidenum">
              <a:rPr lang="tr-TR" smtClean="0"/>
              <a:t>‹#›</a:t>
            </a:fld>
            <a:endParaRPr lang="tr-TR"/>
          </a:p>
        </p:txBody>
      </p:sp>
    </p:spTree>
    <p:extLst>
      <p:ext uri="{BB962C8B-B14F-4D97-AF65-F5344CB8AC3E}">
        <p14:creationId xmlns:p14="http://schemas.microsoft.com/office/powerpoint/2010/main" val="2233912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EBF9A24-267D-4B88-AC9F-DB36002CF0A1}" type="datetimeFigureOut">
              <a:rPr lang="tr-TR" smtClean="0"/>
              <a:t>20.11.2019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61EFE38-4448-4195-A7FB-46A4E1F0CE9A}" type="slidenum">
              <a:rPr lang="tr-TR" smtClean="0"/>
              <a:t>‹#›</a:t>
            </a:fld>
            <a:endParaRPr lang="tr-TR"/>
          </a:p>
        </p:txBody>
      </p:sp>
    </p:spTree>
    <p:extLst>
      <p:ext uri="{BB962C8B-B14F-4D97-AF65-F5344CB8AC3E}">
        <p14:creationId xmlns:p14="http://schemas.microsoft.com/office/powerpoint/2010/main" val="2050005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EBF9A24-267D-4B88-AC9F-DB36002CF0A1}" type="datetimeFigureOut">
              <a:rPr lang="tr-TR" smtClean="0"/>
              <a:t>20.11.2019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61EFE38-4448-4195-A7FB-46A4E1F0CE9A}" type="slidenum">
              <a:rPr lang="tr-TR" smtClean="0"/>
              <a:t>‹#›</a:t>
            </a:fld>
            <a:endParaRPr lang="tr-TR"/>
          </a:p>
        </p:txBody>
      </p:sp>
    </p:spTree>
    <p:extLst>
      <p:ext uri="{BB962C8B-B14F-4D97-AF65-F5344CB8AC3E}">
        <p14:creationId xmlns:p14="http://schemas.microsoft.com/office/powerpoint/2010/main" val="2871783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EBF9A24-267D-4B88-AC9F-DB36002CF0A1}" type="datetimeFigureOut">
              <a:rPr lang="tr-TR" smtClean="0"/>
              <a:t>20.11.2019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61EFE38-4448-4195-A7FB-46A4E1F0CE9A}" type="slidenum">
              <a:rPr lang="tr-TR" smtClean="0"/>
              <a:t>‹#›</a:t>
            </a:fld>
            <a:endParaRPr lang="tr-TR"/>
          </a:p>
        </p:txBody>
      </p:sp>
    </p:spTree>
    <p:extLst>
      <p:ext uri="{BB962C8B-B14F-4D97-AF65-F5344CB8AC3E}">
        <p14:creationId xmlns:p14="http://schemas.microsoft.com/office/powerpoint/2010/main" val="2342424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EBF9A24-267D-4B88-AC9F-DB36002CF0A1}" type="datetimeFigureOut">
              <a:rPr lang="tr-TR" smtClean="0"/>
              <a:t>20.11.2019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61EFE38-4448-4195-A7FB-46A4E1F0CE9A}" type="slidenum">
              <a:rPr lang="tr-TR" smtClean="0"/>
              <a:t>‹#›</a:t>
            </a:fld>
            <a:endParaRPr lang="tr-TR"/>
          </a:p>
        </p:txBody>
      </p:sp>
    </p:spTree>
    <p:extLst>
      <p:ext uri="{BB962C8B-B14F-4D97-AF65-F5344CB8AC3E}">
        <p14:creationId xmlns:p14="http://schemas.microsoft.com/office/powerpoint/2010/main" val="4078389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EBF9A24-267D-4B88-AC9F-DB36002CF0A1}" type="datetimeFigureOut">
              <a:rPr lang="tr-TR" smtClean="0"/>
              <a:t>20.11.2019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61EFE38-4448-4195-A7FB-46A4E1F0CE9A}" type="slidenum">
              <a:rPr lang="tr-TR" smtClean="0"/>
              <a:t>‹#›</a:t>
            </a:fld>
            <a:endParaRPr lang="tr-TR"/>
          </a:p>
        </p:txBody>
      </p:sp>
    </p:spTree>
    <p:extLst>
      <p:ext uri="{BB962C8B-B14F-4D97-AF65-F5344CB8AC3E}">
        <p14:creationId xmlns:p14="http://schemas.microsoft.com/office/powerpoint/2010/main" val="21333525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BF9A24-267D-4B88-AC9F-DB36002CF0A1}" type="datetimeFigureOut">
              <a:rPr lang="tr-TR" smtClean="0"/>
              <a:t>20.11.2019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1EFE38-4448-4195-A7FB-46A4E1F0CE9A}" type="slidenum">
              <a:rPr lang="tr-TR" smtClean="0"/>
              <a:t>‹#›</a:t>
            </a:fld>
            <a:endParaRPr lang="tr-TR"/>
          </a:p>
        </p:txBody>
      </p:sp>
    </p:spTree>
    <p:extLst>
      <p:ext uri="{BB962C8B-B14F-4D97-AF65-F5344CB8AC3E}">
        <p14:creationId xmlns:p14="http://schemas.microsoft.com/office/powerpoint/2010/main" val="23738751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tr-TR" altLang="tr-TR" sz="4000"/>
              <a:t>ÖMÜR BOYU GELİR HİPOTEZİ</a:t>
            </a:r>
            <a:br>
              <a:rPr lang="tr-TR" altLang="tr-TR" sz="4000"/>
            </a:br>
            <a:endParaRPr lang="tr-TR" altLang="tr-TR" sz="4000"/>
          </a:p>
        </p:txBody>
      </p:sp>
      <p:sp>
        <p:nvSpPr>
          <p:cNvPr id="4099" name="Rectangle 3"/>
          <p:cNvSpPr>
            <a:spLocks noGrp="1" noChangeArrowheads="1"/>
          </p:cNvSpPr>
          <p:nvPr>
            <p:ph type="body" idx="1"/>
          </p:nvPr>
        </p:nvSpPr>
        <p:spPr>
          <a:xfrm>
            <a:off x="1981200" y="908050"/>
            <a:ext cx="8229600" cy="5545138"/>
          </a:xfrm>
        </p:spPr>
        <p:txBody>
          <a:bodyPr/>
          <a:lstStyle/>
          <a:p>
            <a:pPr>
              <a:lnSpc>
                <a:spcPct val="90000"/>
              </a:lnSpc>
            </a:pPr>
            <a:r>
              <a:rPr lang="tr-TR" altLang="tr-TR" sz="2400"/>
              <a:t>1950 yılında Franco Modigliani, Albert Ando ve Richard Brumberg tarafından geliştirilmiştir. Bu hipotez, ileriye dönük tüketim teorileri arasında yer almaktadır. Bu teoride, tüketim harcamalarının belirlenmesinde sadece cari kullanılabilir geliri değil </a:t>
            </a:r>
            <a:r>
              <a:rPr lang="tr-TR" altLang="tr-TR" sz="2400" i="1" u="sng"/>
              <a:t>gelecekte beklenen geliri</a:t>
            </a:r>
            <a:r>
              <a:rPr lang="tr-TR" altLang="tr-TR" sz="2400"/>
              <a:t> de dikkate almaktadır.</a:t>
            </a:r>
          </a:p>
          <a:p>
            <a:pPr>
              <a:lnSpc>
                <a:spcPct val="90000"/>
              </a:lnSpc>
            </a:pPr>
            <a:r>
              <a:rPr lang="tr-TR" altLang="tr-TR" sz="2400"/>
              <a:t>Bireyler tüketim ve tasarruf kararlarını verirken şunlarını dikkate almaktadır:</a:t>
            </a:r>
          </a:p>
          <a:p>
            <a:pPr>
              <a:lnSpc>
                <a:spcPct val="90000"/>
              </a:lnSpc>
            </a:pPr>
            <a:r>
              <a:rPr lang="tr-TR" altLang="tr-TR" sz="2400"/>
              <a:t>1. Zamanlararası tüketim seçimi: Tüketicilerin borçlanarak bugünkü kullanılabilir gelirlerini ve tüketim harcamalarını artırma kararlarına veya bugünkü daha fazla tasarruf yaparak gelecekteki kullanılabilir gelirlerini ve tüketim harcamalarını artırma kararlarıdır. Bu hipotez, </a:t>
            </a:r>
            <a:r>
              <a:rPr lang="tr-TR" altLang="tr-TR" sz="2400" i="1" u="sng"/>
              <a:t>tüketicilerin zamanlararası tüketim seçiminin altında yatan mantığa dayanır.</a:t>
            </a:r>
          </a:p>
        </p:txBody>
      </p:sp>
    </p:spTree>
    <p:extLst>
      <p:ext uri="{BB962C8B-B14F-4D97-AF65-F5344CB8AC3E}">
        <p14:creationId xmlns:p14="http://schemas.microsoft.com/office/powerpoint/2010/main" val="18305405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tr-TR" altLang="tr-TR" sz="4000"/>
              <a:t>ÖMÜR BOYU GELİR HİPOTEZİ</a:t>
            </a:r>
            <a:br>
              <a:rPr lang="tr-TR" altLang="tr-TR" sz="4000"/>
            </a:br>
            <a:endParaRPr lang="tr-TR" altLang="tr-TR" sz="4000"/>
          </a:p>
        </p:txBody>
      </p:sp>
      <p:sp>
        <p:nvSpPr>
          <p:cNvPr id="9219" name="Rectangle 3"/>
          <p:cNvSpPr>
            <a:spLocks noGrp="1" noChangeArrowheads="1"/>
          </p:cNvSpPr>
          <p:nvPr>
            <p:ph type="body" idx="1"/>
          </p:nvPr>
        </p:nvSpPr>
        <p:spPr/>
        <p:txBody>
          <a:bodyPr>
            <a:normAutofit lnSpcReduction="10000"/>
          </a:bodyPr>
          <a:lstStyle/>
          <a:p>
            <a:pPr>
              <a:lnSpc>
                <a:spcPct val="80000"/>
              </a:lnSpc>
            </a:pPr>
            <a:r>
              <a:rPr lang="tr-TR" altLang="tr-TR"/>
              <a:t>2. Ömürleri boyunca elde etmeyi planladıkları ya da umdukları kullanılabilir gelirlerinin toplamıdır.</a:t>
            </a:r>
          </a:p>
          <a:p>
            <a:pPr>
              <a:lnSpc>
                <a:spcPct val="80000"/>
              </a:lnSpc>
            </a:pPr>
            <a:r>
              <a:rPr lang="tr-TR" altLang="tr-TR"/>
              <a:t>Ct : tüketicinin t yılındaki tüketim harcamaları</a:t>
            </a:r>
          </a:p>
          <a:p>
            <a:pPr>
              <a:lnSpc>
                <a:spcPct val="80000"/>
              </a:lnSpc>
            </a:pPr>
            <a:r>
              <a:rPr lang="tr-TR" altLang="tr-TR"/>
              <a:t>Yt: tüketicinin t yılındaki cari ya da mevcut geliri</a:t>
            </a:r>
          </a:p>
          <a:p>
            <a:pPr>
              <a:lnSpc>
                <a:spcPct val="80000"/>
              </a:lnSpc>
            </a:pPr>
            <a:r>
              <a:rPr lang="tr-TR" altLang="tr-TR"/>
              <a:t>N: tüketicinin umduğu ömrü boyunca çalışmak istediği yıl sayısı</a:t>
            </a:r>
          </a:p>
          <a:p>
            <a:pPr>
              <a:lnSpc>
                <a:spcPct val="80000"/>
              </a:lnSpc>
            </a:pPr>
            <a:r>
              <a:rPr lang="tr-TR" altLang="tr-TR"/>
              <a:t>Ye : tüketicinin çalışma hayatı boyunca elde etmeyi umduğu ortalama yıllık geliri</a:t>
            </a:r>
          </a:p>
          <a:p>
            <a:pPr>
              <a:lnSpc>
                <a:spcPct val="80000"/>
              </a:lnSpc>
            </a:pPr>
            <a:r>
              <a:rPr lang="tr-TR" altLang="tr-TR"/>
              <a:t>W: tüketicinin sahip olduğu servetin değeri</a:t>
            </a:r>
          </a:p>
          <a:p>
            <a:pPr>
              <a:lnSpc>
                <a:spcPct val="80000"/>
              </a:lnSpc>
            </a:pPr>
            <a:r>
              <a:rPr lang="tr-TR" altLang="tr-TR"/>
              <a:t>M: tüketicinin bırakmak istediği miras değeri</a:t>
            </a:r>
          </a:p>
          <a:p>
            <a:pPr>
              <a:lnSpc>
                <a:spcPct val="80000"/>
              </a:lnSpc>
            </a:pPr>
            <a:r>
              <a:rPr lang="tr-TR" altLang="tr-TR"/>
              <a:t>T: tüketicinin kaç yıl yaşayacağına dair beklentisi</a:t>
            </a:r>
          </a:p>
          <a:p>
            <a:pPr>
              <a:lnSpc>
                <a:spcPct val="80000"/>
              </a:lnSpc>
            </a:pPr>
            <a:endParaRPr lang="tr-TR" altLang="tr-TR"/>
          </a:p>
        </p:txBody>
      </p:sp>
    </p:spTree>
    <p:extLst>
      <p:ext uri="{BB962C8B-B14F-4D97-AF65-F5344CB8AC3E}">
        <p14:creationId xmlns:p14="http://schemas.microsoft.com/office/powerpoint/2010/main" val="27614675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992313" y="404813"/>
            <a:ext cx="8229600" cy="576262"/>
          </a:xfrm>
        </p:spPr>
        <p:txBody>
          <a:bodyPr>
            <a:normAutofit fontScale="90000"/>
          </a:bodyPr>
          <a:lstStyle/>
          <a:p>
            <a:r>
              <a:rPr lang="tr-TR" altLang="tr-TR" sz="4000"/>
              <a:t/>
            </a:r>
            <a:br>
              <a:rPr lang="tr-TR" altLang="tr-TR" sz="4000"/>
            </a:br>
            <a:r>
              <a:rPr lang="tr-TR" altLang="tr-TR" sz="4000"/>
              <a:t>ÖMÜR BOYU GELİR HİPOTEZİ</a:t>
            </a:r>
            <a:br>
              <a:rPr lang="tr-TR" altLang="tr-TR" sz="4000"/>
            </a:br>
            <a:endParaRPr lang="tr-TR" altLang="tr-TR" sz="4000"/>
          </a:p>
        </p:txBody>
      </p:sp>
      <p:sp>
        <p:nvSpPr>
          <p:cNvPr id="7171" name="Rectangle 3"/>
          <p:cNvSpPr>
            <a:spLocks noGrp="1" noChangeArrowheads="1"/>
          </p:cNvSpPr>
          <p:nvPr>
            <p:ph type="body" idx="1"/>
          </p:nvPr>
        </p:nvSpPr>
        <p:spPr>
          <a:xfrm>
            <a:off x="1981200" y="1125539"/>
            <a:ext cx="8229600" cy="5399087"/>
          </a:xfrm>
        </p:spPr>
        <p:txBody>
          <a:bodyPr/>
          <a:lstStyle/>
          <a:p>
            <a:pPr>
              <a:lnSpc>
                <a:spcPct val="80000"/>
              </a:lnSpc>
            </a:pPr>
            <a:r>
              <a:rPr lang="tr-TR" altLang="tr-TR" sz="2000"/>
              <a:t>Franco Modigliani ve Albert Ando mevcut teoriyi (yukarıdaki) test etmek üzere 1963 yılında Amerikan ekonomisi üzerine bir uygulama yapmıştır. Tüketim harcamalarının cari kullanılabilir emek geliri ve servete dayandığı varsayımı şu regresyon denklemini uygulamıştır.</a:t>
            </a:r>
          </a:p>
          <a:p>
            <a:pPr>
              <a:lnSpc>
                <a:spcPct val="80000"/>
              </a:lnSpc>
            </a:pPr>
            <a:r>
              <a:rPr lang="tr-TR" altLang="tr-TR" sz="2000"/>
              <a:t>C=cYd + kW</a:t>
            </a:r>
          </a:p>
          <a:p>
            <a:pPr>
              <a:lnSpc>
                <a:spcPct val="80000"/>
              </a:lnSpc>
            </a:pPr>
            <a:r>
              <a:rPr lang="tr-TR" altLang="tr-TR" sz="2000"/>
              <a:t>Yd: cari kullanılabilir emek geliri</a:t>
            </a:r>
          </a:p>
          <a:p>
            <a:pPr>
              <a:lnSpc>
                <a:spcPct val="80000"/>
              </a:lnSpc>
            </a:pPr>
            <a:r>
              <a:rPr lang="tr-TR" altLang="tr-TR" sz="2000"/>
              <a:t>C: cari kullanılabilir emek gelirinden tüketim harcamalarına ayrılan oranı</a:t>
            </a:r>
          </a:p>
          <a:p>
            <a:pPr>
              <a:lnSpc>
                <a:spcPct val="80000"/>
              </a:lnSpc>
            </a:pPr>
            <a:r>
              <a:rPr lang="tr-TR" altLang="tr-TR" sz="2000"/>
              <a:t>W: servet</a:t>
            </a:r>
          </a:p>
          <a:p>
            <a:pPr>
              <a:lnSpc>
                <a:spcPct val="80000"/>
              </a:lnSpc>
            </a:pPr>
            <a:r>
              <a:rPr lang="tr-TR" altLang="tr-TR" sz="2000"/>
              <a:t>k: servetten tüketim harcamalarına ayrılan oran</a:t>
            </a:r>
          </a:p>
          <a:p>
            <a:pPr>
              <a:lnSpc>
                <a:spcPct val="80000"/>
              </a:lnSpc>
            </a:pPr>
            <a:endParaRPr lang="tr-TR" altLang="tr-TR" sz="2000"/>
          </a:p>
          <a:p>
            <a:pPr>
              <a:lnSpc>
                <a:spcPct val="80000"/>
              </a:lnSpc>
            </a:pPr>
            <a:r>
              <a:rPr lang="tr-TR" altLang="tr-TR" sz="2000"/>
              <a:t>Ömür boyu gelir hipotezine göre tüketicilerin umulan ömrü üç döneme ayrılır:</a:t>
            </a:r>
          </a:p>
          <a:p>
            <a:pPr>
              <a:lnSpc>
                <a:spcPct val="80000"/>
              </a:lnSpc>
            </a:pPr>
            <a:r>
              <a:rPr lang="tr-TR" altLang="tr-TR" sz="2000"/>
              <a:t>gençlik dönemi</a:t>
            </a:r>
          </a:p>
          <a:p>
            <a:pPr>
              <a:lnSpc>
                <a:spcPct val="80000"/>
              </a:lnSpc>
            </a:pPr>
            <a:r>
              <a:rPr lang="tr-TR" altLang="tr-TR" sz="2000"/>
              <a:t>orta yaş dönemi</a:t>
            </a:r>
          </a:p>
          <a:p>
            <a:pPr>
              <a:lnSpc>
                <a:spcPct val="80000"/>
              </a:lnSpc>
            </a:pPr>
            <a:r>
              <a:rPr lang="tr-TR" altLang="tr-TR" sz="2000"/>
              <a:t>emeklilik dönemi</a:t>
            </a:r>
          </a:p>
          <a:p>
            <a:pPr>
              <a:lnSpc>
                <a:spcPct val="80000"/>
              </a:lnSpc>
            </a:pPr>
            <a:endParaRPr lang="tr-TR" altLang="tr-TR" sz="2000"/>
          </a:p>
          <a:p>
            <a:pPr>
              <a:lnSpc>
                <a:spcPct val="80000"/>
              </a:lnSpc>
            </a:pPr>
            <a:endParaRPr lang="tr-TR" altLang="tr-TR" sz="2000"/>
          </a:p>
        </p:txBody>
      </p:sp>
    </p:spTree>
    <p:extLst>
      <p:ext uri="{BB962C8B-B14F-4D97-AF65-F5344CB8AC3E}">
        <p14:creationId xmlns:p14="http://schemas.microsoft.com/office/powerpoint/2010/main" val="36981583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tr-TR" altLang="tr-TR"/>
              <a:t>ÖMÜR BOYU GELİR HİPOTEZİ</a:t>
            </a:r>
          </a:p>
        </p:txBody>
      </p:sp>
      <p:sp>
        <p:nvSpPr>
          <p:cNvPr id="12291" name="Rectangle 3"/>
          <p:cNvSpPr>
            <a:spLocks noGrp="1" noChangeArrowheads="1"/>
          </p:cNvSpPr>
          <p:nvPr>
            <p:ph type="body" idx="1"/>
          </p:nvPr>
        </p:nvSpPr>
        <p:spPr>
          <a:xfrm>
            <a:off x="1992313" y="1628776"/>
            <a:ext cx="8229600" cy="4784725"/>
          </a:xfrm>
        </p:spPr>
        <p:txBody>
          <a:bodyPr/>
          <a:lstStyle/>
          <a:p>
            <a:pPr>
              <a:lnSpc>
                <a:spcPct val="80000"/>
              </a:lnSpc>
            </a:pPr>
            <a:r>
              <a:rPr lang="tr-TR" altLang="tr-TR" sz="2400"/>
              <a:t>Kullanılabilir gelir arttığı zaman mutlak gelir hipotezine göre, tüketim harcamaları artma eğilimine girmektedir.</a:t>
            </a:r>
          </a:p>
          <a:p>
            <a:pPr>
              <a:lnSpc>
                <a:spcPct val="80000"/>
              </a:lnSpc>
            </a:pPr>
            <a:r>
              <a:rPr lang="tr-TR" altLang="tr-TR" sz="2400"/>
              <a:t>Ömür boyu gelir hipotezine göre, Kullanılabilir gelirde ortaya çıkan bir artış özellikle orta yaş dönemlerinde büyük ölçüde tasarruflara gitmekte ve küçük bir kısmı tüketim harcamalarına gitmektedir.</a:t>
            </a:r>
          </a:p>
          <a:p>
            <a:pPr>
              <a:lnSpc>
                <a:spcPct val="80000"/>
              </a:lnSpc>
            </a:pPr>
            <a:r>
              <a:rPr lang="tr-TR" altLang="tr-TR" sz="2400"/>
              <a:t>Ömür boyu gelir hipotezi ülkeler arasındaki tasarruf farklılıklarının sebeplerini de ortaya koymaktadır. Ülkeler arasında</a:t>
            </a:r>
          </a:p>
          <a:p>
            <a:pPr>
              <a:lnSpc>
                <a:spcPct val="80000"/>
              </a:lnSpc>
            </a:pPr>
            <a:r>
              <a:rPr lang="tr-TR" altLang="tr-TR" sz="2400"/>
              <a:t>beklenen hayat sürelerindeki farklılıklar</a:t>
            </a:r>
          </a:p>
          <a:p>
            <a:pPr>
              <a:lnSpc>
                <a:spcPct val="80000"/>
              </a:lnSpc>
            </a:pPr>
            <a:r>
              <a:rPr lang="tr-TR" altLang="tr-TR" sz="2400"/>
              <a:t>nüfusun yaş yapısındaki farklılıklar</a:t>
            </a:r>
          </a:p>
          <a:p>
            <a:pPr>
              <a:lnSpc>
                <a:spcPct val="80000"/>
              </a:lnSpc>
            </a:pPr>
            <a:r>
              <a:rPr lang="tr-TR" altLang="tr-TR" sz="2400"/>
              <a:t>sosyal güvenlik sistemindeki farklılıklar</a:t>
            </a:r>
          </a:p>
          <a:p>
            <a:pPr>
              <a:lnSpc>
                <a:spcPct val="80000"/>
              </a:lnSpc>
            </a:pPr>
            <a:r>
              <a:rPr lang="tr-TR" altLang="tr-TR" sz="2400"/>
              <a:t>miras bırakma eğilimdeki farklılıklar</a:t>
            </a:r>
          </a:p>
          <a:p>
            <a:pPr>
              <a:lnSpc>
                <a:spcPct val="80000"/>
              </a:lnSpc>
            </a:pPr>
            <a:endParaRPr lang="tr-TR" altLang="tr-TR" sz="2400"/>
          </a:p>
          <a:p>
            <a:pPr>
              <a:lnSpc>
                <a:spcPct val="80000"/>
              </a:lnSpc>
            </a:pPr>
            <a:endParaRPr lang="tr-TR" altLang="tr-TR" sz="2400"/>
          </a:p>
        </p:txBody>
      </p:sp>
    </p:spTree>
    <p:extLst>
      <p:ext uri="{BB962C8B-B14F-4D97-AF65-F5344CB8AC3E}">
        <p14:creationId xmlns:p14="http://schemas.microsoft.com/office/powerpoint/2010/main" val="19126805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tr-TR" altLang="tr-TR"/>
              <a:t>ÖMÜR BOYU GELİR HİPOTEZİ</a:t>
            </a:r>
          </a:p>
        </p:txBody>
      </p:sp>
      <p:sp>
        <p:nvSpPr>
          <p:cNvPr id="13315" name="Rectangle 3"/>
          <p:cNvSpPr>
            <a:spLocks noGrp="1" noChangeArrowheads="1"/>
          </p:cNvSpPr>
          <p:nvPr>
            <p:ph type="body" idx="1"/>
          </p:nvPr>
        </p:nvSpPr>
        <p:spPr/>
        <p:txBody>
          <a:bodyPr/>
          <a:lstStyle/>
          <a:p>
            <a:r>
              <a:rPr lang="tr-TR" altLang="tr-TR"/>
              <a:t>Beklenen hayat süresi uzun, emekli sayısı az, sosyal güvenlik sistemi zayıf, miras bırakma eğilimi fazla ise tasarruf seviyesi yüksektir, vice versa.</a:t>
            </a:r>
          </a:p>
        </p:txBody>
      </p:sp>
    </p:spTree>
    <p:extLst>
      <p:ext uri="{BB962C8B-B14F-4D97-AF65-F5344CB8AC3E}">
        <p14:creationId xmlns:p14="http://schemas.microsoft.com/office/powerpoint/2010/main" val="3988336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tr-TR" altLang="tr-TR" sz="4000"/>
              <a:t>SÜREKLİ GELİR HİPOTEZİ</a:t>
            </a:r>
            <a:br>
              <a:rPr lang="tr-TR" altLang="tr-TR" sz="4000"/>
            </a:br>
            <a:endParaRPr lang="tr-TR" altLang="tr-TR" sz="4000"/>
          </a:p>
        </p:txBody>
      </p:sp>
      <p:sp>
        <p:nvSpPr>
          <p:cNvPr id="5123" name="Rectangle 3"/>
          <p:cNvSpPr>
            <a:spLocks noGrp="1" noChangeArrowheads="1"/>
          </p:cNvSpPr>
          <p:nvPr>
            <p:ph type="body" idx="1"/>
          </p:nvPr>
        </p:nvSpPr>
        <p:spPr/>
        <p:txBody>
          <a:bodyPr/>
          <a:lstStyle/>
          <a:p>
            <a:pPr>
              <a:lnSpc>
                <a:spcPct val="80000"/>
              </a:lnSpc>
            </a:pPr>
            <a:r>
              <a:rPr lang="tr-TR" altLang="tr-TR" sz="2000"/>
              <a:t>1957 yılında Milton Friedman tarafından geliştirilmiştir. Bu hipoteze göre, tüketim harcamalarını belirleyen en önemli faktördür. </a:t>
            </a:r>
          </a:p>
          <a:p>
            <a:pPr>
              <a:lnSpc>
                <a:spcPct val="80000"/>
              </a:lnSpc>
            </a:pPr>
            <a:r>
              <a:rPr lang="tr-TR" altLang="tr-TR" sz="2000"/>
              <a:t>Sürekli gelir, beşeri servet ile diğer fiziki ve finansal servetlerin tüketicilere sağlayacağı ortalama kullanılabilir gelir akımına ilişkin bir beklentidir.</a:t>
            </a:r>
          </a:p>
          <a:p>
            <a:pPr>
              <a:lnSpc>
                <a:spcPct val="80000"/>
              </a:lnSpc>
            </a:pPr>
            <a:r>
              <a:rPr lang="tr-TR" altLang="tr-TR" sz="2000"/>
              <a:t>Beşeri servet: tüketicilerin eğitim, öğretim ve iş tecrübeleri gibi unsurlar ile zenginleştirilmiş emek gücüdür.</a:t>
            </a:r>
          </a:p>
          <a:p>
            <a:pPr>
              <a:lnSpc>
                <a:spcPct val="80000"/>
              </a:lnSpc>
            </a:pPr>
            <a:r>
              <a:rPr lang="tr-TR" altLang="tr-TR" sz="2000"/>
              <a:t>Fiziki servet: tüketicilerin sahip oldukları ev, arazi, otomobil, fabrika ve dayanıklı tüketim malları gibi varlıklardır.</a:t>
            </a:r>
          </a:p>
          <a:p>
            <a:pPr>
              <a:lnSpc>
                <a:spcPct val="80000"/>
              </a:lnSpc>
            </a:pPr>
            <a:r>
              <a:rPr lang="tr-TR" altLang="tr-TR" sz="2000"/>
              <a:t>Finansal servet: tüketicilerin sahip oldukları tahvil ve hisse senetleri</a:t>
            </a:r>
          </a:p>
          <a:p>
            <a:pPr>
              <a:lnSpc>
                <a:spcPct val="80000"/>
              </a:lnSpc>
            </a:pPr>
            <a:r>
              <a:rPr lang="tr-TR" altLang="tr-TR" sz="2000"/>
              <a:t>Sürekli gelir hipotezine göre; beşeri serveti yüksek, fiziki serveti fazla, finansal serveti çok olan tüketicilerin ömürleri boyunca sürekli gelir beklentileri yüksek ve sonuç olarak tüketim harcamaları da fazladır, vice versa.</a:t>
            </a:r>
          </a:p>
        </p:txBody>
      </p:sp>
    </p:spTree>
    <p:extLst>
      <p:ext uri="{BB962C8B-B14F-4D97-AF65-F5344CB8AC3E}">
        <p14:creationId xmlns:p14="http://schemas.microsoft.com/office/powerpoint/2010/main" val="18288196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tr-TR" altLang="tr-TR" sz="4000"/>
              <a:t>SÜREKLİ GELİR HİPOTEZİ</a:t>
            </a:r>
            <a:br>
              <a:rPr lang="tr-TR" altLang="tr-TR" sz="4000"/>
            </a:br>
            <a:endParaRPr lang="tr-TR" altLang="tr-TR" sz="4000"/>
          </a:p>
        </p:txBody>
      </p:sp>
      <p:sp>
        <p:nvSpPr>
          <p:cNvPr id="8195" name="Rectangle 3"/>
          <p:cNvSpPr>
            <a:spLocks noGrp="1" noChangeArrowheads="1"/>
          </p:cNvSpPr>
          <p:nvPr>
            <p:ph type="body" idx="1"/>
          </p:nvPr>
        </p:nvSpPr>
        <p:spPr/>
        <p:txBody>
          <a:bodyPr/>
          <a:lstStyle/>
          <a:p>
            <a:pPr>
              <a:lnSpc>
                <a:spcPct val="80000"/>
              </a:lnSpc>
            </a:pPr>
            <a:r>
              <a:rPr lang="tr-TR" altLang="tr-TR" sz="2400" dirty="0"/>
              <a:t>Sürekli gelir hipotezine göre, tüketim fonksiyonu şöyledir:</a:t>
            </a:r>
          </a:p>
          <a:p>
            <a:pPr>
              <a:lnSpc>
                <a:spcPct val="80000"/>
              </a:lnSpc>
            </a:pPr>
            <a:r>
              <a:rPr lang="tr-TR" altLang="tr-TR" sz="2400" dirty="0"/>
              <a:t>C=</a:t>
            </a:r>
            <a:r>
              <a:rPr lang="tr-TR" altLang="tr-TR" sz="2400" dirty="0" err="1"/>
              <a:t>kYp</a:t>
            </a:r>
            <a:endParaRPr lang="tr-TR" altLang="tr-TR" sz="2400" dirty="0"/>
          </a:p>
          <a:p>
            <a:pPr>
              <a:lnSpc>
                <a:spcPct val="80000"/>
              </a:lnSpc>
            </a:pPr>
            <a:r>
              <a:rPr lang="tr-TR" altLang="tr-TR" sz="2400" dirty="0"/>
              <a:t>C: tüketim harcamaları</a:t>
            </a:r>
          </a:p>
          <a:p>
            <a:pPr>
              <a:lnSpc>
                <a:spcPct val="80000"/>
              </a:lnSpc>
            </a:pPr>
            <a:r>
              <a:rPr lang="tr-TR" altLang="tr-TR" sz="2400" dirty="0"/>
              <a:t>k: sürekli gelirden yıllık tüketim harcamalarına ayrılan oran</a:t>
            </a:r>
          </a:p>
          <a:p>
            <a:pPr>
              <a:lnSpc>
                <a:spcPct val="80000"/>
              </a:lnSpc>
            </a:pPr>
            <a:r>
              <a:rPr lang="tr-TR" altLang="tr-TR" sz="2400" dirty="0" err="1"/>
              <a:t>Yp</a:t>
            </a:r>
            <a:r>
              <a:rPr lang="tr-TR" altLang="tr-TR" sz="2400" dirty="0"/>
              <a:t>: sürekli gelir</a:t>
            </a:r>
          </a:p>
          <a:p>
            <a:pPr>
              <a:lnSpc>
                <a:spcPct val="80000"/>
              </a:lnSpc>
            </a:pPr>
            <a:endParaRPr lang="tr-TR" altLang="tr-TR" sz="2400" dirty="0"/>
          </a:p>
        </p:txBody>
      </p:sp>
    </p:spTree>
    <p:extLst>
      <p:ext uri="{BB962C8B-B14F-4D97-AF65-F5344CB8AC3E}">
        <p14:creationId xmlns:p14="http://schemas.microsoft.com/office/powerpoint/2010/main" val="41128707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569803"/>
          </a:xfrm>
        </p:spPr>
        <p:txBody>
          <a:bodyPr>
            <a:normAutofit/>
          </a:bodyPr>
          <a:lstStyle/>
          <a:p>
            <a:pPr algn="l"/>
            <a:r>
              <a:rPr lang="tr-TR" sz="2800" dirty="0" smtClean="0"/>
              <a:t>(Devam)</a:t>
            </a:r>
            <a:endParaRPr lang="tr-TR" sz="2800" dirty="0"/>
          </a:p>
        </p:txBody>
      </p:sp>
      <p:sp>
        <p:nvSpPr>
          <p:cNvPr id="3" name="Alt Başlık 2"/>
          <p:cNvSpPr>
            <a:spLocks noGrp="1"/>
          </p:cNvSpPr>
          <p:nvPr>
            <p:ph type="subTitle" idx="1"/>
          </p:nvPr>
        </p:nvSpPr>
        <p:spPr>
          <a:xfrm>
            <a:off x="1524000" y="1608083"/>
            <a:ext cx="9144000" cy="3649717"/>
          </a:xfrm>
        </p:spPr>
        <p:txBody>
          <a:bodyPr>
            <a:normAutofit/>
          </a:bodyPr>
          <a:lstStyle/>
          <a:p>
            <a:pPr algn="l">
              <a:lnSpc>
                <a:spcPct val="80000"/>
              </a:lnSpc>
            </a:pPr>
            <a:r>
              <a:rPr lang="tr-TR" altLang="tr-TR" dirty="0"/>
              <a:t>İki önemli şu şekildedir:</a:t>
            </a:r>
          </a:p>
          <a:p>
            <a:pPr algn="l">
              <a:lnSpc>
                <a:spcPct val="80000"/>
              </a:lnSpc>
            </a:pPr>
            <a:r>
              <a:rPr lang="tr-TR" altLang="tr-TR" dirty="0"/>
              <a:t>1. Tüketim harcamalarını belirlemede en önemli etken sürekli gelirdir. Sürekli gelir arttığında tüketim harcamaları artar </a:t>
            </a:r>
            <a:r>
              <a:rPr lang="tr-TR" altLang="tr-TR" dirty="0" err="1"/>
              <a:t>vice</a:t>
            </a:r>
            <a:r>
              <a:rPr lang="tr-TR" altLang="tr-TR" dirty="0"/>
              <a:t> </a:t>
            </a:r>
            <a:r>
              <a:rPr lang="tr-TR" altLang="tr-TR" dirty="0" err="1"/>
              <a:t>versa</a:t>
            </a:r>
            <a:r>
              <a:rPr lang="tr-TR" altLang="tr-TR" dirty="0"/>
              <a:t>.</a:t>
            </a:r>
          </a:p>
          <a:p>
            <a:pPr algn="l">
              <a:lnSpc>
                <a:spcPct val="80000"/>
              </a:lnSpc>
            </a:pPr>
            <a:r>
              <a:rPr lang="tr-TR" altLang="tr-TR" dirty="0"/>
              <a:t>2. k, uzun dönemde sabittir. c, </a:t>
            </a:r>
            <a:r>
              <a:rPr lang="tr-TR" altLang="tr-TR" dirty="0" err="1"/>
              <a:t>apc</a:t>
            </a:r>
            <a:r>
              <a:rPr lang="tr-TR" altLang="tr-TR" dirty="0"/>
              <a:t> ve k birbirine eşittir ve uzun dönemde sabittir.</a:t>
            </a:r>
          </a:p>
          <a:p>
            <a:pPr algn="l"/>
            <a:endParaRPr lang="tr-TR" dirty="0" smtClean="0"/>
          </a:p>
          <a:p>
            <a:pPr algn="l"/>
            <a:endParaRPr lang="tr-TR" dirty="0"/>
          </a:p>
          <a:p>
            <a:pPr algn="l"/>
            <a:r>
              <a:rPr lang="tr-TR" dirty="0" smtClean="0"/>
              <a:t>Güncel </a:t>
            </a:r>
            <a:r>
              <a:rPr lang="tr-TR" dirty="0"/>
              <a:t>Ekonomik / İstatistik Göstergeleri</a:t>
            </a:r>
          </a:p>
          <a:p>
            <a:endParaRPr lang="tr-TR" dirty="0"/>
          </a:p>
        </p:txBody>
      </p:sp>
    </p:spTree>
    <p:extLst>
      <p:ext uri="{BB962C8B-B14F-4D97-AF65-F5344CB8AC3E}">
        <p14:creationId xmlns:p14="http://schemas.microsoft.com/office/powerpoint/2010/main" val="174456443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578</Words>
  <Application>Microsoft Office PowerPoint</Application>
  <PresentationFormat>Geniş ekran</PresentationFormat>
  <Paragraphs>55</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ÖMÜR BOYU GELİR HİPOTEZİ </vt:lpstr>
      <vt:lpstr>ÖMÜR BOYU GELİR HİPOTEZİ </vt:lpstr>
      <vt:lpstr> ÖMÜR BOYU GELİR HİPOTEZİ </vt:lpstr>
      <vt:lpstr>ÖMÜR BOYU GELİR HİPOTEZİ</vt:lpstr>
      <vt:lpstr>ÖMÜR BOYU GELİR HİPOTEZİ</vt:lpstr>
      <vt:lpstr>SÜREKLİ GELİR HİPOTEZİ </vt:lpstr>
      <vt:lpstr>SÜREKLİ GELİR HİPOTEZİ </vt:lpstr>
      <vt:lpstr>(Devam)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mas</dc:creator>
  <cp:lastModifiedBy>arif şahin</cp:lastModifiedBy>
  <cp:revision>5</cp:revision>
  <dcterms:created xsi:type="dcterms:W3CDTF">2018-01-10T12:37:07Z</dcterms:created>
  <dcterms:modified xsi:type="dcterms:W3CDTF">2019-11-20T10:17:06Z</dcterms:modified>
</cp:coreProperties>
</file>