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74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9E93E-49ED-4ADB-88CB-FDE71349CAD1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68B15-22B1-45B2-B546-47A17E26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913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278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31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38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37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826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908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33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41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76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2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97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EA5F1-BB4B-47F7-B12A-FDDACB30E902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D29CA-4929-4F11-81D5-9B2A8983F8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70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için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546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67608" y="260648"/>
            <a:ext cx="7772400" cy="936104"/>
          </a:xfrm>
        </p:spPr>
        <p:txBody>
          <a:bodyPr/>
          <a:lstStyle/>
          <a:p>
            <a:pPr algn="ctr"/>
            <a:r>
              <a:rPr lang="tr-TR" sz="3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Hatırlatma ve Sorular</a:t>
            </a:r>
            <a:endParaRPr lang="en-US" sz="3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96752"/>
            <a:ext cx="7772400" cy="4899248"/>
          </a:xfrm>
        </p:spPr>
        <p:txBody>
          <a:bodyPr/>
          <a:lstStyle/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Kovalent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bağlar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makromoleküllerdeki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atomları birbirine bağlayan </a:t>
            </a:r>
            <a:r>
              <a:rPr lang="tr-TR" sz="2400" b="1" u="sng" dirty="0">
                <a:latin typeface="Calibri" pitchFamily="34" charset="0"/>
                <a:cs typeface="Calibri" pitchFamily="34" charset="0"/>
              </a:rPr>
              <a:t>güçlü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bağlardır.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Hidrojen bağları,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van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der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Waals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bağları,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hidrofobik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etkileşimler 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makromoleküllerde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yapıyı etkilemekle birlikte, bunlar </a:t>
            </a:r>
            <a:r>
              <a:rPr lang="tr-TR" sz="2400" b="1" u="sng" dirty="0">
                <a:latin typeface="Calibri" pitchFamily="34" charset="0"/>
                <a:cs typeface="Calibri" pitchFamily="34" charset="0"/>
              </a:rPr>
              <a:t>daha zayıf atomik etkileşimlerdir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Karbon atomları içeren çeşitli fonksiyonel gruplar,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biyomoleküllerde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sıklıkla yer alır.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arenR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Kovalent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bağlar neden hidrojen bağlarından daha güçlüdür?</a:t>
            </a:r>
          </a:p>
          <a:p>
            <a:pPr marL="457200" indent="-457200">
              <a:buAutoNum type="arabicParenR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Hidrojen bağı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yapıda nasıl bir rol oynar?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390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260648"/>
            <a:ext cx="7772400" cy="1143000"/>
          </a:xfrm>
        </p:spPr>
        <p:txBody>
          <a:bodyPr/>
          <a:lstStyle/>
          <a:p>
            <a:r>
              <a:rPr lang="tr-TR" sz="3600" dirty="0" err="1">
                <a:latin typeface="Calibri" pitchFamily="34" charset="0"/>
                <a:cs typeface="Calibri" pitchFamily="34" charset="0"/>
              </a:rPr>
              <a:t>Makromoleküllere</a:t>
            </a:r>
            <a:r>
              <a:rPr lang="tr-TR" sz="3600" dirty="0">
                <a:latin typeface="Calibri" pitchFamily="34" charset="0"/>
                <a:cs typeface="Calibri" pitchFamily="34" charset="0"/>
              </a:rPr>
              <a:t> ve Canlılardaki Çözücü Olan </a:t>
            </a:r>
            <a:r>
              <a:rPr lang="tr-TR" sz="3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Suya</a:t>
            </a:r>
            <a:r>
              <a:rPr lang="tr-TR" sz="3600" dirty="0">
                <a:latin typeface="Calibri" pitchFamily="34" charset="0"/>
                <a:cs typeface="Calibri" pitchFamily="34" charset="0"/>
              </a:rPr>
              <a:t> Genel Bakış</a:t>
            </a:r>
            <a:endParaRPr lang="en-US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556792"/>
            <a:ext cx="7772400" cy="4539208"/>
          </a:xfrm>
        </p:spPr>
        <p:txBody>
          <a:bodyPr/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Örneğin bağırsakta yaygın olarak bulunan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Escherichia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coli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bakterisi gibi bir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prokaryotik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hücreyi kimyasal olarak analiz etseydik ne bulurduk?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Asal bileşen olarak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SU.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Suyu uzaklaştırdıktan sonra, büyük miktarda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makromolekülleri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çok az miktarda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monomerleri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çeşitli inorganik iyonları bulurduk.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Hücrenin kuru ağırlığının yaklaşık %95’i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makromoleküllerdir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 Bunların arasında ağırlık açısından en büyük sınıfı “                  ” oluşturur.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4655840" y="551723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proteinler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335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548680"/>
            <a:ext cx="7772400" cy="5547320"/>
          </a:xfrm>
        </p:spPr>
        <p:txBody>
          <a:bodyPr>
            <a:normAutofit lnSpcReduction="10000"/>
          </a:bodyPr>
          <a:lstStyle/>
          <a:p>
            <a:r>
              <a:rPr lang="tr-TR" sz="24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Proteinler: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Amino asit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adı verilen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monomerlerin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polimerleridir. Proteinler hücrenin her yerinde bulunur ve hem yapısal hem de katalitik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enzimatik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 roller üstlenir. Ortalama bir hücrede </a:t>
            </a:r>
            <a:r>
              <a:rPr lang="tr-TR" sz="2400" b="1" u="sng" dirty="0">
                <a:latin typeface="Calibri" pitchFamily="34" charset="0"/>
                <a:cs typeface="Calibri" pitchFamily="34" charset="0"/>
              </a:rPr>
              <a:t>binlerce farklı protein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bulunur.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Nükleik</a:t>
            </a:r>
            <a:r>
              <a:rPr lang="tr-TR" sz="24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asitler: 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Nükleotitlerin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polimerleridir. Hücrede </a:t>
            </a:r>
            <a:r>
              <a:rPr lang="tr-TR" sz="2400" b="1" u="sng" dirty="0">
                <a:latin typeface="Calibri" pitchFamily="34" charset="0"/>
                <a:cs typeface="Calibri" pitchFamily="34" charset="0"/>
              </a:rPr>
              <a:t>RNA ve DNA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olmak üzere iki formda bulunurlar.</a:t>
            </a: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-Aktif olarak büyüyen bir hücrede, proteinlerden sonra en bol bulunan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“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asitlerdir”.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-Bunun nedeni hücrede binlerce ribozom (yani protein yapan “makineler”) bulunması ve ribozomların RNA+proteinlerden oluşmasıdır.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-Bunlara ek olarak hücrelerde, protein sentezinde rol oynayan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mRNA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tRNA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daha küçük miktarlarda bulunur.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84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955576"/>
          </a:xfrm>
        </p:spPr>
        <p:txBody>
          <a:bodyPr/>
          <a:lstStyle/>
          <a:p>
            <a:pPr algn="ctr"/>
            <a:r>
              <a:rPr lang="tr-TR" sz="3600" dirty="0">
                <a:latin typeface="Calibri" pitchFamily="34" charset="0"/>
                <a:cs typeface="Calibri" pitchFamily="34" charset="0"/>
              </a:rPr>
              <a:t>Bir Biyolojik Çözücü Olarak </a:t>
            </a:r>
            <a:r>
              <a:rPr lang="tr-TR" sz="3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</a:t>
            </a:r>
            <a:endParaRPr lang="en-US" sz="3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484784"/>
            <a:ext cx="7772400" cy="4611216"/>
          </a:xfrm>
        </p:spPr>
        <p:txBody>
          <a:bodyPr>
            <a:normAutofit fontScale="92500"/>
          </a:bodyPr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Hücredeki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diğer moleküller su içinde yer alırlar.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Su, canlılık için ön koşuldur.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Suyu iyi bir çözücü yapan iki özelliği</a:t>
            </a:r>
          </a:p>
          <a:p>
            <a:pPr marL="514350" indent="-514350">
              <a:buAutoNum type="arabicParenR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Polaritesi</a:t>
            </a:r>
          </a:p>
          <a:p>
            <a:pPr marL="514350" indent="-514350">
              <a:buAutoNum type="arabicParenR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Kohesiv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oluşudur.</a:t>
            </a:r>
          </a:p>
          <a:p>
            <a:pPr marL="514350" indent="-514350"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 marL="514350" indent="-514350"/>
            <a:r>
              <a:rPr lang="tr-TR" sz="2400" dirty="0">
                <a:latin typeface="Calibri" pitchFamily="34" charset="0"/>
                <a:cs typeface="Calibri" pitchFamily="34" charset="0"/>
              </a:rPr>
              <a:t>Suyun polar özellikleri önemlidir çünkü biyolojik olarak birçok molekül 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polardır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 Bu nedenle kolayca suda çözünürler.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599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340768"/>
            <a:ext cx="7772400" cy="4755232"/>
          </a:xfrm>
        </p:spPr>
        <p:txBody>
          <a:bodyPr/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Çözünmüş bileşikler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zarın taşınma etkinlikleri ile sürekli hücre içine ya da dışına taşınırlar (Bölüm 4).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Su hem kendi içinde, hem 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içinde üç boyutlu ağ örgüleri oluşturur.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Suyun polaritesinin hücreye sağladığı bir başka yarar “polar-olmayan”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hidrofobik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 bileşikleri bir araya getirmeye zorlamasıdır.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Örneğin; Zarlardaki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temel olarak polar olmayan bileşenler içerirler.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Bu bileşenler polar moleküllerin hücre içine ya da dışına çıkışını engelleyecek şekilde kümelenir.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955576"/>
          </a:xfrm>
        </p:spPr>
        <p:txBody>
          <a:bodyPr/>
          <a:lstStyle/>
          <a:p>
            <a:pPr algn="ctr"/>
            <a:r>
              <a:rPr lang="tr-TR" sz="3600" dirty="0">
                <a:latin typeface="Calibri" pitchFamily="34" charset="0"/>
                <a:cs typeface="Calibri" pitchFamily="34" charset="0"/>
              </a:rPr>
              <a:t>Bir Biyolojik Çözücü Olarak </a:t>
            </a:r>
            <a:r>
              <a:rPr lang="tr-TR" sz="3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 (devam)</a:t>
            </a:r>
            <a:endParaRPr lang="en-US" sz="3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140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260648"/>
            <a:ext cx="7772400" cy="720080"/>
          </a:xfrm>
        </p:spPr>
        <p:txBody>
          <a:bodyPr/>
          <a:lstStyle/>
          <a:p>
            <a:pPr algn="ctr"/>
            <a:r>
              <a:rPr lang="tr-TR" sz="3600" dirty="0">
                <a:latin typeface="Calibri" pitchFamily="34" charset="0"/>
                <a:cs typeface="Calibri" pitchFamily="34" charset="0"/>
              </a:rPr>
              <a:t>Suyun </a:t>
            </a:r>
            <a:r>
              <a:rPr lang="tr-TR" sz="3600" dirty="0" err="1">
                <a:latin typeface="Calibri" pitchFamily="34" charset="0"/>
                <a:cs typeface="Calibri" pitchFamily="34" charset="0"/>
              </a:rPr>
              <a:t>Kohesiv</a:t>
            </a:r>
            <a:r>
              <a:rPr lang="tr-TR" sz="3600" dirty="0">
                <a:latin typeface="Calibri" pitchFamily="34" charset="0"/>
                <a:cs typeface="Calibri" pitchFamily="34" charset="0"/>
              </a:rPr>
              <a:t> Özelliği</a:t>
            </a:r>
            <a:endParaRPr lang="en-US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980728"/>
            <a:ext cx="7772400" cy="5115272"/>
          </a:xfrm>
        </p:spPr>
        <p:txBody>
          <a:bodyPr>
            <a:normAutofit lnSpcReduction="10000"/>
          </a:bodyPr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Su molekülleri birbirlerine karşı aşırı ilgi gösterirler ve kimyasal olarak düzenli birliktelikler oluştururlar.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Bu birliktelikteki hidrojen bağları sürekli olarak kırılır ve yeniden kurulur.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Suyun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kohesiv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niteliği onun “yüksek yüzey gerilimi” ve “yüksek özgül ısısı” (sıcaklığı 1ºC yükseltmek için gereken ısı) gibi biyolojik olarak önemli özelliklerden sorumludur.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Canlılık yaklaşık 4 milyar yıl önce su ortamında ortaya çıkmıştır.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Yeryüzünde sıvı suyun bulunduğu hemen her yerde mikroorganizmaların da bulunması olağandır.</a:t>
            </a:r>
          </a:p>
          <a:p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26366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39616" y="404664"/>
            <a:ext cx="77724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dirty="0">
                <a:latin typeface="Calibri" pitchFamily="34" charset="0"/>
                <a:cs typeface="Calibri" pitchFamily="34" charset="0"/>
              </a:rPr>
              <a:t>Hatırlatma ve Sorular</a:t>
            </a:r>
            <a:endParaRPr lang="en-US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052736"/>
            <a:ext cx="7772400" cy="5043264"/>
          </a:xfrm>
        </p:spPr>
        <p:txBody>
          <a:bodyPr>
            <a:normAutofit lnSpcReduction="10000"/>
          </a:bodyPr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Hücrelerde en bol bulunan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sınıfı </a:t>
            </a:r>
            <a:r>
              <a:rPr lang="tr-TR" sz="3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tr-TR" sz="36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proteinler”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dir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Diğer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ise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asitler (DNA, RNA),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polisakkaritler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lipopolisakkaritlerdir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Polaritesi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kohesiv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oluşu nedeni ile su, canlı organizmalar için iyi bir çözücüdür.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1)Aktif olarak gelişmekte olan bir hücrede protein ve RNA oranı neden oldukça fazladır?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2) Suyun yüksek polariteye sahip olması onu yararlı bir biyolojik çözücü haline getirir. Neden?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411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2567608" y="188640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dirty="0" err="1" smtClean="0"/>
              <a:t>Makromoleküller</a:t>
            </a:r>
            <a:endParaRPr lang="tr-TR" dirty="0" smtClean="0"/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>
          <a:xfrm>
            <a:off x="2711624" y="1268760"/>
            <a:ext cx="7772400" cy="4683224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tr-TR" sz="2400" dirty="0"/>
              <a:t>Canlı Sistemlerdeki Kimyasal Bağlar ve Su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tr-TR" sz="2400" dirty="0"/>
              <a:t>Kuvvetli ve zayıf kimyasal bağlar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tr-TR" sz="2400" dirty="0" err="1"/>
              <a:t>Makromoleküllere</a:t>
            </a:r>
            <a:r>
              <a:rPr lang="tr-TR" sz="2400" dirty="0"/>
              <a:t> ve canlılardaki çözücü olan suya genel bakış</a:t>
            </a:r>
          </a:p>
          <a:p>
            <a:pPr marL="514350" indent="-514350">
              <a:buNone/>
            </a:pPr>
            <a:r>
              <a:rPr lang="tr-TR" sz="2400" dirty="0">
                <a:solidFill>
                  <a:srgbClr val="0070C0"/>
                </a:solidFill>
              </a:rPr>
              <a:t>2. </a:t>
            </a:r>
            <a:r>
              <a:rPr lang="tr-TR" sz="2400" dirty="0"/>
              <a:t>Bilgi Taşımayan </a:t>
            </a:r>
            <a:r>
              <a:rPr lang="tr-TR" sz="2400" dirty="0" err="1"/>
              <a:t>Makromoleküller</a:t>
            </a:r>
            <a:endParaRPr lang="tr-TR" sz="2400" dirty="0"/>
          </a:p>
          <a:p>
            <a:pPr marL="514350" indent="-514350">
              <a:buFont typeface="Wingdings" pitchFamily="2" charset="2"/>
              <a:buChar char="v"/>
            </a:pPr>
            <a:r>
              <a:rPr lang="tr-TR" sz="2400" dirty="0" err="1"/>
              <a:t>Polisakkaritler</a:t>
            </a:r>
            <a:endParaRPr lang="tr-TR" sz="2400" dirty="0"/>
          </a:p>
          <a:p>
            <a:pPr marL="514350" indent="-514350">
              <a:buFont typeface="Wingdings" pitchFamily="2" charset="2"/>
              <a:buChar char="v"/>
            </a:pPr>
            <a:r>
              <a:rPr lang="tr-TR" sz="2400" dirty="0" err="1"/>
              <a:t>Lipidler</a:t>
            </a:r>
            <a:endParaRPr lang="tr-TR" sz="2400" dirty="0"/>
          </a:p>
          <a:p>
            <a:pPr marL="514350" indent="-514350">
              <a:buNone/>
            </a:pPr>
            <a:r>
              <a:rPr lang="tr-TR" sz="2400" dirty="0">
                <a:solidFill>
                  <a:srgbClr val="0070C0"/>
                </a:solidFill>
              </a:rPr>
              <a:t>3. </a:t>
            </a:r>
            <a:r>
              <a:rPr lang="tr-TR" sz="2400" dirty="0"/>
              <a:t>Bilgi Taşıyan </a:t>
            </a:r>
            <a:r>
              <a:rPr lang="tr-TR" sz="2400" dirty="0" err="1"/>
              <a:t>Makromoleküller</a:t>
            </a:r>
            <a:endParaRPr lang="tr-TR" sz="2400" dirty="0"/>
          </a:p>
          <a:p>
            <a:pPr marL="514350" indent="-514350">
              <a:buFont typeface="Wingdings" pitchFamily="2" charset="2"/>
              <a:buChar char="v"/>
            </a:pPr>
            <a:r>
              <a:rPr lang="tr-TR" sz="2400" dirty="0" err="1"/>
              <a:t>Nükleik</a:t>
            </a:r>
            <a:r>
              <a:rPr lang="tr-TR" sz="2400" dirty="0"/>
              <a:t> asitler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tr-TR" sz="2400" dirty="0"/>
              <a:t>Amino asitler ve </a:t>
            </a:r>
            <a:r>
              <a:rPr lang="tr-TR" sz="2400" dirty="0" err="1"/>
              <a:t>peptid</a:t>
            </a:r>
            <a:r>
              <a:rPr lang="tr-TR" sz="2400" dirty="0"/>
              <a:t> bağı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tr-TR" sz="2400" dirty="0"/>
              <a:t>Proteinler: birincil ve ikincil yapı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tr-TR" sz="2400" dirty="0"/>
              <a:t>Proteinler: yüksek yapısal düzen ve </a:t>
            </a:r>
            <a:r>
              <a:rPr lang="tr-TR" sz="2400" dirty="0" err="1"/>
              <a:t>denatürasyon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3096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260648"/>
            <a:ext cx="7772400" cy="936104"/>
          </a:xfrm>
        </p:spPr>
        <p:txBody>
          <a:bodyPr/>
          <a:lstStyle/>
          <a:p>
            <a:r>
              <a:rPr lang="tr-TR" sz="3600" dirty="0"/>
              <a:t>4 </a:t>
            </a:r>
            <a:r>
              <a:rPr lang="tr-TR" sz="3600" dirty="0" err="1"/>
              <a:t>Makromolekül</a:t>
            </a:r>
            <a:r>
              <a:rPr lang="tr-TR" sz="3600" dirty="0"/>
              <a:t> sınıfı incelenecektir: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39616" y="1556792"/>
            <a:ext cx="7772400" cy="3970784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tr-TR" dirty="0" err="1" smtClean="0"/>
              <a:t>Polisakkaritler</a:t>
            </a:r>
            <a:endParaRPr lang="tr-TR" dirty="0" smtClean="0"/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tr-TR" dirty="0" err="1" smtClean="0"/>
              <a:t>Lipidler</a:t>
            </a:r>
            <a:endParaRPr lang="tr-TR" dirty="0" smtClean="0"/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tr-TR" dirty="0" err="1" smtClean="0"/>
              <a:t>Nükleik</a:t>
            </a:r>
            <a:r>
              <a:rPr lang="tr-TR" dirty="0" smtClean="0"/>
              <a:t> Asitler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tr-TR" dirty="0" smtClean="0"/>
              <a:t>Proteinler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297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260648"/>
            <a:ext cx="7772400" cy="955576"/>
          </a:xfrm>
        </p:spPr>
        <p:txBody>
          <a:bodyPr/>
          <a:lstStyle/>
          <a:p>
            <a:r>
              <a:rPr lang="tr-TR" sz="3600" dirty="0">
                <a:latin typeface="Calibri" pitchFamily="34" charset="0"/>
                <a:cs typeface="Calibri" pitchFamily="34" charset="0"/>
              </a:rPr>
              <a:t>3.1 Kuvvetli ve Zayıf Kimyasal Bağlar</a:t>
            </a:r>
            <a:endParaRPr lang="tr-TR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11624" y="1124744"/>
            <a:ext cx="7772400" cy="4683224"/>
          </a:xfrm>
        </p:spPr>
        <p:txBody>
          <a:bodyPr>
            <a:normAutofit fontScale="85000" lnSpcReduction="20000"/>
          </a:bodyPr>
          <a:lstStyle/>
          <a:p>
            <a:r>
              <a:rPr lang="tr-TR" sz="2200" dirty="0">
                <a:latin typeface="Calibri" pitchFamily="34" charset="0"/>
                <a:cs typeface="Calibri" pitchFamily="34" charset="0"/>
              </a:rPr>
              <a:t>Canlılarda bulunan temel kimyasal elementler:</a:t>
            </a:r>
          </a:p>
          <a:p>
            <a:pPr>
              <a:buFontTx/>
              <a:buChar char="-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Hidrojen</a:t>
            </a:r>
          </a:p>
          <a:p>
            <a:pPr>
              <a:buFontTx/>
              <a:buChar char="-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Oksijen</a:t>
            </a:r>
          </a:p>
          <a:p>
            <a:pPr>
              <a:buFontTx/>
              <a:buChar char="-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Karbon</a:t>
            </a:r>
          </a:p>
          <a:p>
            <a:pPr>
              <a:buFontTx/>
              <a:buChar char="-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Azot</a:t>
            </a:r>
          </a:p>
          <a:p>
            <a:pPr>
              <a:buFontTx/>
              <a:buChar char="-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Fosfor</a:t>
            </a:r>
          </a:p>
          <a:p>
            <a:pPr>
              <a:buFontTx/>
              <a:buChar char="-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Kükürt’ tür.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Bu elementler canlılardaki </a:t>
            </a:r>
            <a:r>
              <a:rPr lang="tr-TR" sz="2200" b="1" dirty="0">
                <a:latin typeface="Calibri" pitchFamily="34" charset="0"/>
                <a:cs typeface="Calibri" pitchFamily="34" charset="0"/>
              </a:rPr>
              <a:t>molekülleri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oluşturmak üzere çeşitli yollarla bağlanabilirler.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Örneğin;İki oksijen atomu (O), bir molekül oksijen (O</a:t>
            </a:r>
            <a:r>
              <a:rPr lang="tr-TR" sz="2200" baseline="-25000" dirty="0">
                <a:latin typeface="Calibri" pitchFamily="34" charset="0"/>
                <a:cs typeface="Calibri" pitchFamily="34" charset="0"/>
              </a:rPr>
              <a:t>2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) oluşturmak üzere birleşirler.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Benzer şekilde; karbon (C), hidrojen (H), O atomları bir şeker olan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glukozu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(C</a:t>
            </a:r>
            <a:r>
              <a:rPr lang="tr-TR" sz="2200" baseline="-25000" dirty="0">
                <a:latin typeface="Calibri" pitchFamily="34" charset="0"/>
                <a:cs typeface="Calibri" pitchFamily="34" charset="0"/>
              </a:rPr>
              <a:t>6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H</a:t>
            </a:r>
            <a:r>
              <a:rPr lang="tr-TR" sz="2200" baseline="-25000" dirty="0">
                <a:latin typeface="Calibri" pitchFamily="34" charset="0"/>
                <a:cs typeface="Calibri" pitchFamily="34" charset="0"/>
              </a:rPr>
              <a:t>12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O</a:t>
            </a:r>
            <a:r>
              <a:rPr lang="tr-TR" sz="2200" baseline="-25000" dirty="0">
                <a:latin typeface="Calibri" pitchFamily="34" charset="0"/>
                <a:cs typeface="Calibri" pitchFamily="34" charset="0"/>
              </a:rPr>
              <a:t>6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)oluşturmak üzere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biraraya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gelirler.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0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739552"/>
          </a:xfrm>
        </p:spPr>
        <p:txBody>
          <a:bodyPr/>
          <a:lstStyle/>
          <a:p>
            <a:r>
              <a:rPr lang="tr-TR" sz="3600" dirty="0" err="1">
                <a:latin typeface="Calibri" pitchFamily="34" charset="0"/>
                <a:cs typeface="Calibri" pitchFamily="34" charset="0"/>
              </a:rPr>
              <a:t>Kovalent</a:t>
            </a:r>
            <a:r>
              <a:rPr lang="tr-TR" sz="3600" dirty="0">
                <a:latin typeface="Calibri" pitchFamily="34" charset="0"/>
                <a:cs typeface="Calibri" pitchFamily="34" charset="0"/>
              </a:rPr>
              <a:t> Bağlar</a:t>
            </a:r>
            <a:endParaRPr lang="tr-TR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67608" y="1340768"/>
            <a:ext cx="7772400" cy="4114800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Canlılardaki kimyasal elementler kuvvetli kimyasal bağlar kurma yeteneğindedir.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Bu bağlar atomlar arasındaki elektronların paylaşılmasıyla kurulur ve “</a:t>
            </a:r>
            <a:r>
              <a:rPr lang="tr-TR" sz="24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Kovalent</a:t>
            </a:r>
            <a:r>
              <a:rPr lang="tr-TR" sz="24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Bağlar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” olarak adlandırılır.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Örneğin; O ve H elementlerinin su molekülünü oluşturması.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Oksijenin kabuğunda 6 elektronu, H ise sadece 1 elektronu vardır.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Su molekülünü oluşturmak üzere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kovalent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bağlar kurulur ve bağların gücü, sayılarının artışına bağlı olarak artar.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84" y="4810970"/>
            <a:ext cx="2533650" cy="64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3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39616" y="126876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tr-TR" sz="2600" dirty="0">
                <a:latin typeface="Calibri" pitchFamily="34" charset="0"/>
                <a:cs typeface="Calibri" pitchFamily="34" charset="0"/>
              </a:rPr>
              <a:t>Canlılardaki kimyasal elementler, </a:t>
            </a:r>
            <a:r>
              <a:rPr lang="tr-TR" sz="2600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monomerleri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oluşturmak üzere çeşitli kombinasyonlarla birleşirler.</a:t>
            </a:r>
          </a:p>
          <a:p>
            <a:pPr>
              <a:buNone/>
            </a:pPr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r>
              <a:rPr lang="tr-TR" sz="2600" b="1" dirty="0" err="1">
                <a:latin typeface="Calibri" pitchFamily="34" charset="0"/>
                <a:cs typeface="Calibri" pitchFamily="34" charset="0"/>
              </a:rPr>
              <a:t>Monomer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;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makromoleküllerin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bileşenleridir.</a:t>
            </a:r>
          </a:p>
          <a:p>
            <a:pPr>
              <a:buNone/>
            </a:pPr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r>
              <a:rPr lang="tr-TR" sz="2600" b="1" dirty="0" err="1">
                <a:latin typeface="Calibri" pitchFamily="34" charset="0"/>
                <a:cs typeface="Calibri" pitchFamily="34" charset="0"/>
              </a:rPr>
              <a:t>Makromoleküller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, tekrarlanan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monomerik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birimlerden oluşan </a:t>
            </a:r>
            <a:r>
              <a:rPr lang="tr-TR" sz="2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polimerlerdir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r>
              <a:rPr lang="tr-TR" sz="2600" dirty="0" err="1">
                <a:latin typeface="Calibri" pitchFamily="34" charset="0"/>
                <a:cs typeface="Calibri" pitchFamily="34" charset="0"/>
              </a:rPr>
              <a:t>Monomerlerin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kimyasal özellikleri, oluşturdukları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makromoleküllere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işlev kazandırır.</a:t>
            </a:r>
            <a:endParaRPr lang="tr-TR" sz="2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2639616" y="260648"/>
            <a:ext cx="7772400" cy="739552"/>
          </a:xfrm>
        </p:spPr>
        <p:txBody>
          <a:bodyPr/>
          <a:lstStyle/>
          <a:p>
            <a:r>
              <a:rPr lang="tr-TR" sz="3600" dirty="0" err="1">
                <a:latin typeface="Calibri" pitchFamily="34" charset="0"/>
                <a:cs typeface="Calibri" pitchFamily="34" charset="0"/>
              </a:rPr>
              <a:t>Kovalent</a:t>
            </a:r>
            <a:r>
              <a:rPr lang="tr-TR" sz="3600" dirty="0">
                <a:latin typeface="Calibri" pitchFamily="34" charset="0"/>
                <a:cs typeface="Calibri" pitchFamily="34" charset="0"/>
              </a:rPr>
              <a:t> Bağlar (devam)</a:t>
            </a:r>
            <a:endParaRPr lang="tr-TR" sz="3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48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260648"/>
            <a:ext cx="7772400" cy="792088"/>
          </a:xfrm>
        </p:spPr>
        <p:txBody>
          <a:bodyPr/>
          <a:lstStyle/>
          <a:p>
            <a:pPr algn="ctr"/>
            <a:r>
              <a:rPr lang="tr-TR" sz="3600" dirty="0"/>
              <a:t>Hidrojen Bağları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11624" y="1268760"/>
            <a:ext cx="7772400" cy="4683224"/>
          </a:xfrm>
        </p:spPr>
        <p:txBody>
          <a:bodyPr/>
          <a:lstStyle/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Kovalent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bağlara ek olarak, zayıf kimyasal bağlar da biyolojik moleküllerde önemli roller üstlenirler.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Hidrojen bağları zayıf kimyasal bağlar grubundadır.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Hidrojen bağları hidrojen atomları ile oksijen ya da azot gibi daha </a:t>
            </a:r>
            <a:r>
              <a:rPr lang="tr-TR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elektronegatif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yani elektron çeken elementler arasında kurulur.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Tek bir hidrojen bağı çok zayıftır ancak bir molekülün kendi içinde ya da farklı moleküller arasında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çok sayıda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hidrojen bağı kurulduğunda, bu moleküllerin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kararlılığı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büyük ölçüde artar.</a:t>
            </a:r>
          </a:p>
        </p:txBody>
      </p:sp>
    </p:spTree>
    <p:extLst>
      <p:ext uri="{BB962C8B-B14F-4D97-AF65-F5344CB8AC3E}">
        <p14:creationId xmlns:p14="http://schemas.microsoft.com/office/powerpoint/2010/main" val="155084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268760"/>
            <a:ext cx="7772400" cy="4827240"/>
          </a:xfrm>
        </p:spPr>
        <p:txBody>
          <a:bodyPr/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Su molekülleri polar oldukları için kolayca bir araya gelirler ve polar olmayan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hidrofobik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 moleküllerden uzaklaşırlar.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Su molekülleri çözelti halinde konumlanırken bir hidrojen atomu üzerindeki kısmi negatif yük, iki oksijen atomunun negatif yükleri arasında köprü oluşturur.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Bu köprü bir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hidrojen bağıdır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Bu zayıf bağ,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makromoleküllerin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atomları arasında kurulur.</a:t>
            </a:r>
          </a:p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i="1" dirty="0">
                <a:latin typeface="Calibri" pitchFamily="34" charset="0"/>
                <a:cs typeface="Calibri" pitchFamily="34" charset="0"/>
              </a:rPr>
              <a:t>Örneğin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; Protein gibi büyük bir molekülün içinde biriktiklerinde, molekülün kararlılığı artar.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2639616" y="188640"/>
            <a:ext cx="7772400" cy="782960"/>
          </a:xfrm>
        </p:spPr>
        <p:txBody>
          <a:bodyPr/>
          <a:lstStyle/>
          <a:p>
            <a:pPr algn="ctr"/>
            <a:r>
              <a:rPr lang="tr-TR" sz="3600" dirty="0"/>
              <a:t>Hidrojen Bağları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2424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404664"/>
            <a:ext cx="7772400" cy="595536"/>
          </a:xfrm>
        </p:spPr>
        <p:txBody>
          <a:bodyPr/>
          <a:lstStyle/>
          <a:p>
            <a:pPr algn="ctr"/>
            <a:r>
              <a:rPr lang="tr-TR" sz="3600" dirty="0">
                <a:latin typeface="Calibri" pitchFamily="34" charset="0"/>
                <a:cs typeface="Calibri" pitchFamily="34" charset="0"/>
              </a:rPr>
              <a:t>Diğer Zayıf Bağlar</a:t>
            </a:r>
            <a:endParaRPr lang="en-US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96752"/>
            <a:ext cx="7772400" cy="4899248"/>
          </a:xfrm>
        </p:spPr>
        <p:txBody>
          <a:bodyPr>
            <a:normAutofit lnSpcReduction="10000"/>
          </a:bodyPr>
          <a:lstStyle/>
          <a:p>
            <a:r>
              <a:rPr lang="tr-TR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Van der </a:t>
            </a:r>
            <a:r>
              <a:rPr lang="tr-TR" b="1" u="sng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Waals</a:t>
            </a:r>
            <a:r>
              <a:rPr lang="tr-TR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Güçleri:</a:t>
            </a:r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Atomlar arasındaki uzaklık 3-4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Angstrom’den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daha kısa olduğunda ortaya çıkan çekim güçleridir.</a:t>
            </a:r>
          </a:p>
          <a:p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Van der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Waals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güçleri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substratların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enzimlere bağlanmasında ve protein-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asit etkileşimlerinde önemli rol oynarlar.</a:t>
            </a:r>
          </a:p>
          <a:p>
            <a:r>
              <a:rPr lang="tr-TR" sz="2400" b="1" u="sng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İyonik Bağlar: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NaCl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’ deki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Na</a:t>
            </a:r>
            <a:r>
              <a:rPr lang="tr-TR" sz="2400" baseline="30000" dirty="0">
                <a:latin typeface="Calibri" pitchFamily="34" charset="0"/>
                <a:cs typeface="Calibri" pitchFamily="34" charset="0"/>
              </a:rPr>
              <a:t>+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Cl</a:t>
            </a:r>
            <a:r>
              <a:rPr lang="tr-TR" sz="2400" baseline="30000" dirty="0">
                <a:latin typeface="Calibri" pitchFamily="34" charset="0"/>
                <a:cs typeface="Calibri" pitchFamily="34" charset="0"/>
              </a:rPr>
              <a:t>-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arasındaki zayıf bağlardır. Bu etkileşimler sulu çözelti içinde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iyonizasyona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izin verirler.</a:t>
            </a:r>
            <a:endParaRPr lang="tr-TR" sz="2400" u="sng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2400" b="1" u="sng" dirty="0" err="1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Hidrofobik</a:t>
            </a:r>
            <a:r>
              <a:rPr lang="tr-TR" sz="2400" b="1" u="sng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 etkileşimler: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Biyomoleküllerde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önemli yer tutarlar. Polar olmayan moleküllerin ya da polar olmayan molekül kısımlarının polar ortamda sıkıca bir araya gelme eğilimleri sonucu ortaya çıkar. </a:t>
            </a:r>
            <a:endParaRPr lang="en-US" sz="2400" dirty="0">
              <a:solidFill>
                <a:srgbClr val="00B0F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46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943</Words>
  <Application>Microsoft Office PowerPoint</Application>
  <PresentationFormat>Geniş ekran</PresentationFormat>
  <Paragraphs>133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Teması</vt:lpstr>
      <vt:lpstr>Biyoteknoloji için Mikrobiyoloji 1</vt:lpstr>
      <vt:lpstr>Makromoleküller</vt:lpstr>
      <vt:lpstr>4 Makromolekül sınıfı incelenecektir:</vt:lpstr>
      <vt:lpstr>3.1 Kuvvetli ve Zayıf Kimyasal Bağlar</vt:lpstr>
      <vt:lpstr>Kovalent Bağlar</vt:lpstr>
      <vt:lpstr>Kovalent Bağlar (devam)</vt:lpstr>
      <vt:lpstr>Hidrojen Bağları</vt:lpstr>
      <vt:lpstr>Hidrojen Bağları</vt:lpstr>
      <vt:lpstr>Diğer Zayıf Bağlar</vt:lpstr>
      <vt:lpstr>Hatırlatma ve Sorular</vt:lpstr>
      <vt:lpstr>Makromoleküllere ve Canlılardaki Çözücü Olan Suya Genel Bakış</vt:lpstr>
      <vt:lpstr>PowerPoint Sunusu</vt:lpstr>
      <vt:lpstr>Bir Biyolojik Çözücü Olarak Su</vt:lpstr>
      <vt:lpstr>Bir Biyolojik Çözücü Olarak Su (devam)</vt:lpstr>
      <vt:lpstr>Suyun Kohesiv Özelliği</vt:lpstr>
      <vt:lpstr>Hatırlatma ve Sorular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için Mikrobiyoloji 1</dc:title>
  <dc:creator>iso</dc:creator>
  <cp:lastModifiedBy>iso</cp:lastModifiedBy>
  <cp:revision>2</cp:revision>
  <dcterms:created xsi:type="dcterms:W3CDTF">2017-12-15T11:02:00Z</dcterms:created>
  <dcterms:modified xsi:type="dcterms:W3CDTF">2017-12-15T11:08:18Z</dcterms:modified>
</cp:coreProperties>
</file>